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65" r:id="rId13"/>
    <p:sldId id="277" r:id="rId14"/>
    <p:sldId id="278" r:id="rId15"/>
    <p:sldId id="279" r:id="rId16"/>
    <p:sldId id="280" r:id="rId17"/>
    <p:sldId id="281" r:id="rId18"/>
    <p:sldId id="282" r:id="rId19"/>
    <p:sldId id="266" r:id="rId20"/>
    <p:sldId id="267" r:id="rId21"/>
    <p:sldId id="268" r:id="rId22"/>
    <p:sldId id="283" r:id="rId23"/>
    <p:sldId id="269" r:id="rId24"/>
    <p:sldId id="270" r:id="rId25"/>
    <p:sldId id="285" r:id="rId26"/>
    <p:sldId id="286" r:id="rId27"/>
    <p:sldId id="287" r:id="rId28"/>
    <p:sldId id="288" r:id="rId29"/>
    <p:sldId id="289" r:id="rId30"/>
    <p:sldId id="291" r:id="rId31"/>
    <p:sldId id="290" r:id="rId32"/>
    <p:sldId id="292" r:id="rId33"/>
    <p:sldId id="271" r:id="rId34"/>
    <p:sldId id="272" r:id="rId35"/>
    <p:sldId id="273" r:id="rId36"/>
    <p:sldId id="274" r:id="rId37"/>
    <p:sldId id="275" r:id="rId38"/>
    <p:sldId id="276" r:id="rId39"/>
  </p:sldIdLst>
  <p:sldSz cx="9144000" cy="5143500" type="screen16x9"/>
  <p:notesSz cx="6858000" cy="9144000"/>
  <p:embeddedFontLst>
    <p:embeddedFont>
      <p:font typeface="Open Sans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Georgia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44" y="-60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470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6547A5-2646-460C-B269-93953EDBB42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8F08A-12F5-4372-A023-FFC677444DBC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F40C3-116B-4DA9-B606-D13ED2AC937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DD24B-9CAF-42F9-B84C-FACD6C32080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2F448-C053-44D4-9FFF-E4AB20CB7CC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F40C3-116B-4DA9-B606-D13ED2AC937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F27A3-F925-4E09-A9C3-FDF033F432C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05c2ead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305c2ea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8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2" y="1200152"/>
            <a:ext cx="494506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264" y="1200152"/>
            <a:ext cx="49466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6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0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7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5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9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3075" y="205980"/>
            <a:ext cx="2509838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205980"/>
            <a:ext cx="7381875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55C-B38B-4EA8-BE24-221B288C05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AC0-0B87-4C23-B845-8736BF68F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4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628651" y="1369218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623889" y="1282305"/>
            <a:ext cx="788669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623889" y="3442099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40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629842" y="2738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887392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3887392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28651" y="1369218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138155C-B38B-4EA8-BE24-221B288C0529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20/02/2023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747BAC0-0B87-4C23-B845-8736BF68F1D3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9.xml"/><Relationship Id="rId18" Type="http://schemas.openxmlformats.org/officeDocument/2006/relationships/image" Target="../media/image21.wmf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23.xml"/><Relationship Id="rId12" Type="http://schemas.openxmlformats.org/officeDocument/2006/relationships/slide" Target="slide26.xml"/><Relationship Id="rId17" Type="http://schemas.openxmlformats.org/officeDocument/2006/relationships/image" Target="../media/image20.wmf"/><Relationship Id="rId2" Type="http://schemas.openxmlformats.org/officeDocument/2006/relationships/control" Target="../activeX/activeX1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11" Type="http://schemas.openxmlformats.org/officeDocument/2006/relationships/slide" Target="slide27.xml"/><Relationship Id="rId5" Type="http://schemas.openxmlformats.org/officeDocument/2006/relationships/control" Target="../activeX/activeX4.xml"/><Relationship Id="rId15" Type="http://schemas.openxmlformats.org/officeDocument/2006/relationships/slide" Target="slide28.xml"/><Relationship Id="rId10" Type="http://schemas.openxmlformats.org/officeDocument/2006/relationships/slide" Target="slide25.xml"/><Relationship Id="rId19" Type="http://schemas.openxmlformats.org/officeDocument/2006/relationships/image" Target="../media/image22.wmf"/><Relationship Id="rId4" Type="http://schemas.openxmlformats.org/officeDocument/2006/relationships/control" Target="../activeX/activeX3.xml"/><Relationship Id="rId9" Type="http://schemas.openxmlformats.org/officeDocument/2006/relationships/image" Target="../media/image18.gif"/><Relationship Id="rId14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4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1" y="6858"/>
            <a:ext cx="6857999" cy="512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9579" y="93291"/>
            <a:ext cx="880947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Ngữ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pháp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: although/ though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và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however Unit 8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Tiếng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Anh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7 Global Success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Bold"/>
                <a:cs typeface="Arial" pitchFamily="34" charset="0"/>
              </a:rPr>
              <a:t>1. Although/ Though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(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mặc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dù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sử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dụng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although/ though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trước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một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mệnh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đề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để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kết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nối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hai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kiến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ngược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nhau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trong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cùng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một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Ví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dụ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: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  <a:cs typeface="Arial" pitchFamily="34" charset="0"/>
              </a:rPr>
              <a:t>Although/ Though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John Peter is an amateur actor, he gave a great performance in his latest film.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= John Peter gave a great performance in his latest film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  <a:cs typeface="Arial" pitchFamily="34" charset="0"/>
              </a:rPr>
              <a:t>although/ though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he is an amateur actor.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(John Peter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đã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diễn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xuất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tuyệt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vời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trong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bộ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phim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mới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nhất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của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mình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mặc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dù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anh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ấy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là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diễn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viên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nghiệp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dư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OpenSans"/>
                <a:cs typeface="Arial" pitchFamily="34" charset="0"/>
              </a:rPr>
              <a:t>.)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Bold"/>
                <a:cs typeface="Arial" pitchFamily="34" charset="0"/>
              </a:rPr>
              <a:t>2. However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(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tuy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nhiên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OpenSans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sử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dụng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however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để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thể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hiện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sự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tương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phản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kiến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trong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hai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thường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sử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dụng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dấu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phẩy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however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Ví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dụ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John Peter is an amateur actor.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  <a:cs typeface="Arial" pitchFamily="34" charset="0"/>
              </a:rPr>
              <a:t>However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, he gave a great performance in his latest film.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519522" y="445448"/>
            <a:ext cx="811996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Combine the two sentences, using </a:t>
            </a:r>
            <a:r>
              <a:rPr lang="en-US" sz="2400" b="1" i="1" dirty="0">
                <a:solidFill>
                  <a:schemeClr val="accent2"/>
                </a:solidFill>
              </a:rPr>
              <a:t>although/ though</a:t>
            </a:r>
            <a:r>
              <a:rPr lang="en-US" sz="2400" b="1" dirty="0">
                <a:solidFill>
                  <a:schemeClr val="dk1"/>
                </a:solidFill>
              </a:rPr>
              <a:t>.</a:t>
            </a:r>
            <a:endParaRPr sz="1200" dirty="0"/>
          </a:p>
        </p:txBody>
      </p:sp>
      <p:sp>
        <p:nvSpPr>
          <p:cNvPr id="218" name="Google Shape;218;p10"/>
          <p:cNvSpPr/>
          <p:nvPr/>
        </p:nvSpPr>
        <p:spPr>
          <a:xfrm>
            <a:off x="113044" y="450614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152634" y="373634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4621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365300" y="23597"/>
            <a:ext cx="309952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>
                <a:solidFill>
                  <a:schemeClr val="dk1"/>
                </a:solidFill>
              </a:rPr>
              <a:t>PRACTICE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01522" y="1103796"/>
            <a:ext cx="4259668" cy="222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sz="1200" dirty="0"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2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1220" y="1748916"/>
            <a:ext cx="4054640" cy="244876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487998" y="599565"/>
            <a:ext cx="838798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/>
              <a:t>Combine the two sentences, using </a:t>
            </a:r>
            <a:r>
              <a:rPr lang="en-US" sz="2400" b="1" i="1" dirty="0">
                <a:solidFill>
                  <a:srgbClr val="ED7D31"/>
                </a:solidFill>
              </a:rPr>
              <a:t>although/ though</a:t>
            </a:r>
            <a:r>
              <a:rPr lang="en-US" sz="2400" b="1" i="1" dirty="0"/>
              <a:t>.</a:t>
            </a:r>
            <a:endParaRPr sz="1200" dirty="0"/>
          </a:p>
        </p:txBody>
      </p:sp>
      <p:sp>
        <p:nvSpPr>
          <p:cNvPr id="230" name="Google Shape;230;p11"/>
          <p:cNvSpPr/>
          <p:nvPr/>
        </p:nvSpPr>
        <p:spPr>
          <a:xfrm>
            <a:off x="81512" y="62404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05336" y="554943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3987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349534" y="55129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/>
              <a:t>PRACTICE</a:t>
            </a:r>
            <a:endParaRPr sz="2700" b="1" dirty="0"/>
          </a:p>
        </p:txBody>
      </p:sp>
      <p:sp>
        <p:nvSpPr>
          <p:cNvPr id="234" name="Google Shape;234;p11"/>
          <p:cNvSpPr/>
          <p:nvPr/>
        </p:nvSpPr>
        <p:spPr>
          <a:xfrm>
            <a:off x="7879" y="924317"/>
            <a:ext cx="9285795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000" b="1" dirty="0"/>
              <a:t>1. The questions were very difficult. He solved them easily.</a:t>
            </a:r>
          </a:p>
          <a:p>
            <a:r>
              <a:rPr lang="en-GB" sz="3000" b="1" dirty="0"/>
              <a:t>2. He was a great actor. He never played a leading role in a film.</a:t>
            </a:r>
          </a:p>
          <a:p>
            <a:r>
              <a:rPr lang="en-GB" sz="3000" b="1" dirty="0"/>
              <a:t>3. They spent a lot of money on the film. The film wasn’t a big success.</a:t>
            </a:r>
          </a:p>
          <a:p>
            <a:r>
              <a:rPr lang="en-GB" sz="3000" b="1" dirty="0"/>
              <a:t>4. The film was a comedy. I didn’t find it funny at all.</a:t>
            </a:r>
          </a:p>
          <a:p>
            <a:r>
              <a:rPr lang="en-GB" sz="3000" b="1" dirty="0"/>
              <a:t>5. We played well. We couldn’t win the match</a:t>
            </a:r>
            <a:r>
              <a:rPr lang="en-GB" sz="3000" b="1" dirty="0" smtClean="0"/>
              <a:t>.</a:t>
            </a:r>
            <a:endParaRPr sz="3000" b="1" dirty="0"/>
          </a:p>
        </p:txBody>
      </p:sp>
    </p:spTree>
    <p:extLst>
      <p:ext uri="{BB962C8B-B14F-4D97-AF65-F5344CB8AC3E}">
        <p14:creationId xmlns:p14="http://schemas.microsoft.com/office/powerpoint/2010/main" val="26148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507225" y="5354"/>
            <a:ext cx="821109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/>
              <a:t>Combine the two sentences, using </a:t>
            </a:r>
            <a:r>
              <a:rPr lang="en-US" sz="2400" b="1" i="1" dirty="0">
                <a:solidFill>
                  <a:srgbClr val="ED7D31"/>
                </a:solidFill>
              </a:rPr>
              <a:t>although/ though</a:t>
            </a:r>
            <a:r>
              <a:rPr lang="en-US" sz="2400" b="1" i="1" dirty="0"/>
              <a:t>.</a:t>
            </a:r>
            <a:endParaRPr sz="1200" dirty="0"/>
          </a:p>
        </p:txBody>
      </p:sp>
      <p:sp>
        <p:nvSpPr>
          <p:cNvPr id="230" name="Google Shape;230;p11"/>
          <p:cNvSpPr/>
          <p:nvPr/>
        </p:nvSpPr>
        <p:spPr>
          <a:xfrm>
            <a:off x="137582" y="43907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79865" y="-19157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37582" y="877015"/>
            <a:ext cx="8663142" cy="3023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200" dirty="0" smtClean="0"/>
              <a:t>1.The </a:t>
            </a:r>
            <a:r>
              <a:rPr lang="en-GB" sz="3200" dirty="0"/>
              <a:t>questions were very difficult. He solved them easily.</a:t>
            </a:r>
          </a:p>
          <a:p>
            <a:pPr lvl="0"/>
            <a:r>
              <a:rPr lang="en-GB" sz="3200" b="1" dirty="0">
                <a:solidFill>
                  <a:srgbClr val="048DA4"/>
                </a:solidFill>
              </a:rPr>
              <a:t>Although/ Though </a:t>
            </a:r>
            <a:r>
              <a:rPr lang="en-GB" sz="3200" dirty="0">
                <a:solidFill>
                  <a:schemeClr val="dk1"/>
                </a:solidFill>
              </a:rPr>
              <a:t>the questions were very difficult, </a:t>
            </a:r>
            <a:r>
              <a:rPr lang="en-GB" sz="3200" dirty="0" smtClean="0">
                <a:solidFill>
                  <a:schemeClr val="dk1"/>
                </a:solidFill>
              </a:rPr>
              <a:t>he </a:t>
            </a:r>
            <a:r>
              <a:rPr lang="en-GB" sz="3200" dirty="0">
                <a:solidFill>
                  <a:schemeClr val="dk1"/>
                </a:solidFill>
              </a:rPr>
              <a:t>solved them easily.</a:t>
            </a:r>
            <a:endParaRPr lang="en-GB" sz="3200" dirty="0"/>
          </a:p>
          <a:p>
            <a:pPr lvl="0"/>
            <a:r>
              <a:rPr lang="en-GB" sz="3200" b="1" dirty="0">
                <a:solidFill>
                  <a:schemeClr val="accent2"/>
                </a:solidFill>
              </a:rPr>
              <a:t>or</a:t>
            </a:r>
            <a:r>
              <a:rPr lang="en-GB" sz="3200" dirty="0">
                <a:solidFill>
                  <a:srgbClr val="F7941E"/>
                </a:solidFill>
              </a:rPr>
              <a:t> </a:t>
            </a:r>
            <a:r>
              <a:rPr lang="en-GB" sz="3200" dirty="0">
                <a:solidFill>
                  <a:schemeClr val="dk1"/>
                </a:solidFill>
              </a:rPr>
              <a:t>He solved the questions easily </a:t>
            </a:r>
            <a:r>
              <a:rPr lang="en-GB" sz="3200" b="1" dirty="0">
                <a:solidFill>
                  <a:srgbClr val="048DA4"/>
                </a:solidFill>
              </a:rPr>
              <a:t>although/though </a:t>
            </a:r>
            <a:r>
              <a:rPr lang="en-GB" sz="3200" dirty="0" smtClean="0">
                <a:solidFill>
                  <a:schemeClr val="dk1"/>
                </a:solidFill>
              </a:rPr>
              <a:t>they </a:t>
            </a:r>
            <a:r>
              <a:rPr lang="en-GB" sz="3200" dirty="0">
                <a:solidFill>
                  <a:schemeClr val="dk1"/>
                </a:solidFill>
              </a:rPr>
              <a:t>were very difficult</a:t>
            </a:r>
            <a:r>
              <a:rPr lang="en-GB" sz="3200" dirty="0" smtClean="0">
                <a:solidFill>
                  <a:schemeClr val="dk1"/>
                </a:solidFill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90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645658" y="16223"/>
            <a:ext cx="849834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/>
              <a:t>Combine the two sentences, using </a:t>
            </a:r>
            <a:r>
              <a:rPr lang="en-US" sz="2400" b="1" i="1" dirty="0">
                <a:solidFill>
                  <a:srgbClr val="ED7D31"/>
                </a:solidFill>
              </a:rPr>
              <a:t>although/ though</a:t>
            </a:r>
            <a:r>
              <a:rPr lang="en-US" sz="2400" b="1" i="1" dirty="0"/>
              <a:t>.</a:t>
            </a:r>
            <a:endParaRPr sz="1200" dirty="0"/>
          </a:p>
        </p:txBody>
      </p:sp>
      <p:sp>
        <p:nvSpPr>
          <p:cNvPr id="230" name="Google Shape;230;p11"/>
          <p:cNvSpPr/>
          <p:nvPr/>
        </p:nvSpPr>
        <p:spPr>
          <a:xfrm>
            <a:off x="254938" y="24932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294528" y="-44165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34;p11"/>
          <p:cNvSpPr/>
          <p:nvPr/>
        </p:nvSpPr>
        <p:spPr>
          <a:xfrm>
            <a:off x="141894" y="606070"/>
            <a:ext cx="8883873" cy="39472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2. </a:t>
            </a:r>
            <a:r>
              <a:rPr lang="en-GB" sz="2800" dirty="0"/>
              <a:t>He was a great actor. He never played a leading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role </a:t>
            </a:r>
            <a:r>
              <a:rPr lang="en-GB" sz="2800" dirty="0"/>
              <a:t>in a film.</a:t>
            </a:r>
          </a:p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rgbClr val="048DA4"/>
                </a:solidFill>
              </a:rPr>
              <a:t>Although/ Though </a:t>
            </a:r>
            <a:r>
              <a:rPr lang="en-GB" sz="2800" dirty="0">
                <a:solidFill>
                  <a:schemeClr val="dk1"/>
                </a:solidFill>
              </a:rPr>
              <a:t>he was a great actor, he never </a:t>
            </a:r>
            <a:r>
              <a:rPr lang="en-GB" sz="2800" dirty="0" smtClean="0">
                <a:solidFill>
                  <a:schemeClr val="dk1"/>
                </a:solidFill>
              </a:rPr>
              <a:t/>
            </a:r>
            <a:br>
              <a:rPr lang="en-GB" sz="2800" dirty="0" smtClean="0">
                <a:solidFill>
                  <a:schemeClr val="dk1"/>
                </a:solidFill>
              </a:rPr>
            </a:br>
            <a:r>
              <a:rPr lang="en-GB" sz="2800" dirty="0" smtClean="0">
                <a:solidFill>
                  <a:schemeClr val="dk1"/>
                </a:solidFill>
              </a:rPr>
              <a:t>played </a:t>
            </a:r>
            <a:r>
              <a:rPr lang="en-GB" sz="2800" dirty="0">
                <a:solidFill>
                  <a:schemeClr val="dk1"/>
                </a:solidFill>
              </a:rPr>
              <a:t>a leading role in a film.</a:t>
            </a:r>
            <a:endParaRPr lang="en-GB" sz="2800" dirty="0"/>
          </a:p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chemeClr val="accent2"/>
                </a:solidFill>
              </a:rPr>
              <a:t>or</a:t>
            </a:r>
            <a:r>
              <a:rPr lang="en-GB" sz="2800" dirty="0">
                <a:solidFill>
                  <a:schemeClr val="dk1"/>
                </a:solidFill>
              </a:rPr>
              <a:t> He never played a leading role in a film </a:t>
            </a:r>
            <a:r>
              <a:rPr lang="en-GB" sz="2800" b="1" dirty="0">
                <a:solidFill>
                  <a:srgbClr val="048DA4"/>
                </a:solidFill>
              </a:rPr>
              <a:t>although/though </a:t>
            </a:r>
            <a:r>
              <a:rPr lang="en-GB" sz="2800" dirty="0">
                <a:solidFill>
                  <a:schemeClr val="dk1"/>
                </a:solidFill>
              </a:rPr>
              <a:t>he was a great actor</a:t>
            </a:r>
            <a:r>
              <a:rPr lang="en-GB" sz="2800" dirty="0" smtClean="0">
                <a:solidFill>
                  <a:schemeClr val="dk1"/>
                </a:solidFill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3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537297" y="141894"/>
            <a:ext cx="863823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/>
              <a:t>Combine the two sentences, using </a:t>
            </a:r>
            <a:r>
              <a:rPr lang="en-US" sz="2400" b="1" i="1" dirty="0">
                <a:solidFill>
                  <a:srgbClr val="ED7D31"/>
                </a:solidFill>
              </a:rPr>
              <a:t>although/ though</a:t>
            </a:r>
            <a:r>
              <a:rPr lang="en-US" sz="2400" b="1" i="1" dirty="0"/>
              <a:t>.</a:t>
            </a:r>
            <a:endParaRPr sz="1200" dirty="0"/>
          </a:p>
        </p:txBody>
      </p:sp>
      <p:sp>
        <p:nvSpPr>
          <p:cNvPr id="230" name="Google Shape;230;p11"/>
          <p:cNvSpPr/>
          <p:nvPr/>
        </p:nvSpPr>
        <p:spPr>
          <a:xfrm>
            <a:off x="128810" y="15106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68400" y="50431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70943" y="750889"/>
            <a:ext cx="9285795" cy="37625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000" b="1" dirty="0"/>
              <a:t>3. </a:t>
            </a:r>
            <a:r>
              <a:rPr lang="en-GB" sz="3000" dirty="0"/>
              <a:t>They spent a lot of money on the film. The film wasn’t a big success.</a:t>
            </a:r>
          </a:p>
          <a:p>
            <a:pPr lvl="0">
              <a:lnSpc>
                <a:spcPct val="150000"/>
              </a:lnSpc>
            </a:pPr>
            <a:r>
              <a:rPr lang="en-GB" sz="3000" b="1" dirty="0">
                <a:solidFill>
                  <a:srgbClr val="048DA4"/>
                </a:solidFill>
              </a:rPr>
              <a:t>Although/ Though </a:t>
            </a:r>
            <a:r>
              <a:rPr lang="en-GB" sz="3000" dirty="0">
                <a:solidFill>
                  <a:schemeClr val="dk1"/>
                </a:solidFill>
              </a:rPr>
              <a:t>they spent a lot of money on the film, it wasn’t a big success.</a:t>
            </a:r>
            <a:endParaRPr lang="en-GB" sz="3000" dirty="0"/>
          </a:p>
          <a:p>
            <a:pPr lvl="0">
              <a:lnSpc>
                <a:spcPct val="150000"/>
              </a:lnSpc>
            </a:pPr>
            <a:r>
              <a:rPr lang="en-GB" sz="3000" b="1" dirty="0">
                <a:solidFill>
                  <a:schemeClr val="accent2"/>
                </a:solidFill>
              </a:rPr>
              <a:t>or</a:t>
            </a:r>
            <a:r>
              <a:rPr lang="en-GB" sz="3000" dirty="0">
                <a:solidFill>
                  <a:schemeClr val="dk1"/>
                </a:solidFill>
              </a:rPr>
              <a:t> The film wasn’t a big success </a:t>
            </a:r>
            <a:r>
              <a:rPr lang="en-GB" sz="3000" b="1" dirty="0">
                <a:solidFill>
                  <a:srgbClr val="048DA4"/>
                </a:solidFill>
              </a:rPr>
              <a:t>although/though </a:t>
            </a:r>
            <a:r>
              <a:rPr lang="en-GB" sz="3000" dirty="0">
                <a:solidFill>
                  <a:schemeClr val="dk1"/>
                </a:solidFill>
              </a:rPr>
              <a:t>they spent a lot of money on it.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23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270704" y="371784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310294" y="286921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23645" y="877018"/>
            <a:ext cx="9285795" cy="37625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000" b="1" dirty="0"/>
              <a:t>4. </a:t>
            </a:r>
            <a:r>
              <a:rPr lang="en-GB" sz="3000" dirty="0"/>
              <a:t>The film was a comedy. I didn’t find it funny at all.</a:t>
            </a:r>
          </a:p>
          <a:p>
            <a:pPr lvl="0">
              <a:lnSpc>
                <a:spcPct val="150000"/>
              </a:lnSpc>
            </a:pPr>
            <a:r>
              <a:rPr lang="en-GB" sz="3000" b="1" dirty="0">
                <a:solidFill>
                  <a:srgbClr val="048DA4"/>
                </a:solidFill>
              </a:rPr>
              <a:t>Although/ Though </a:t>
            </a:r>
            <a:r>
              <a:rPr lang="en-GB" sz="3000" dirty="0">
                <a:solidFill>
                  <a:schemeClr val="dk1"/>
                </a:solidFill>
              </a:rPr>
              <a:t>the film was a comedy, I didn’t find it funny at all.</a:t>
            </a:r>
            <a:endParaRPr lang="en-GB" sz="3000" dirty="0"/>
          </a:p>
          <a:p>
            <a:pPr lvl="0">
              <a:lnSpc>
                <a:spcPct val="150000"/>
              </a:lnSpc>
            </a:pPr>
            <a:r>
              <a:rPr lang="en-GB" sz="3000" b="1" dirty="0">
                <a:solidFill>
                  <a:schemeClr val="accent2"/>
                </a:solidFill>
              </a:rPr>
              <a:t>or</a:t>
            </a:r>
            <a:r>
              <a:rPr lang="en-GB" sz="3000" dirty="0">
                <a:solidFill>
                  <a:schemeClr val="dk1"/>
                </a:solidFill>
              </a:rPr>
              <a:t> I didn’t find the film funny at all </a:t>
            </a:r>
            <a:r>
              <a:rPr lang="en-GB" sz="3000" b="1" dirty="0">
                <a:solidFill>
                  <a:srgbClr val="048DA4"/>
                </a:solidFill>
              </a:rPr>
              <a:t>although/though </a:t>
            </a:r>
            <a:r>
              <a:rPr lang="en-GB" sz="3000" b="1" dirty="0" smtClean="0">
                <a:solidFill>
                  <a:srgbClr val="048DA4"/>
                </a:solidFill>
              </a:rPr>
              <a:t/>
            </a:r>
            <a:br>
              <a:rPr lang="en-GB" sz="3000" b="1" dirty="0" smtClean="0">
                <a:solidFill>
                  <a:srgbClr val="048DA4"/>
                </a:solidFill>
              </a:rPr>
            </a:br>
            <a:r>
              <a:rPr lang="en-GB" sz="3000" dirty="0" smtClean="0">
                <a:solidFill>
                  <a:schemeClr val="dk1"/>
                </a:solidFill>
              </a:rPr>
              <a:t>it </a:t>
            </a:r>
            <a:r>
              <a:rPr lang="en-GB" sz="3000" dirty="0">
                <a:solidFill>
                  <a:schemeClr val="dk1"/>
                </a:solidFill>
              </a:rPr>
              <a:t>was a comedy.</a:t>
            </a:r>
          </a:p>
          <a:p>
            <a:endParaRPr lang="en-GB" sz="3000" dirty="0"/>
          </a:p>
        </p:txBody>
      </p:sp>
      <p:sp>
        <p:nvSpPr>
          <p:cNvPr id="8" name="Google Shape;229;p11"/>
          <p:cNvSpPr txBox="1"/>
          <p:nvPr/>
        </p:nvSpPr>
        <p:spPr>
          <a:xfrm>
            <a:off x="647659" y="346852"/>
            <a:ext cx="863823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/>
              <a:t>Combine the two sentences, using </a:t>
            </a:r>
            <a:r>
              <a:rPr lang="en-US" sz="2400" b="1" i="1" dirty="0">
                <a:solidFill>
                  <a:srgbClr val="ED7D31"/>
                </a:solidFill>
              </a:rPr>
              <a:t>although/ though</a:t>
            </a:r>
            <a:r>
              <a:rPr lang="en-US" sz="2400" b="1" i="1" dirty="0"/>
              <a:t>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23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270704" y="1195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310294" y="34665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6709" y="577463"/>
            <a:ext cx="8978465" cy="3300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000" b="1" dirty="0"/>
              <a:t>5. </a:t>
            </a:r>
            <a:r>
              <a:rPr lang="en-GB" sz="3000" dirty="0"/>
              <a:t>We played well. We couldn’t win the match.</a:t>
            </a:r>
          </a:p>
          <a:p>
            <a:pPr lvl="0">
              <a:lnSpc>
                <a:spcPct val="150000"/>
              </a:lnSpc>
            </a:pPr>
            <a:r>
              <a:rPr lang="en-GB" sz="3000" b="1" dirty="0">
                <a:solidFill>
                  <a:srgbClr val="048DA4"/>
                </a:solidFill>
              </a:rPr>
              <a:t>Although/ Though </a:t>
            </a:r>
            <a:r>
              <a:rPr lang="en-GB" sz="3000" dirty="0">
                <a:solidFill>
                  <a:schemeClr val="dk1"/>
                </a:solidFill>
              </a:rPr>
              <a:t>we played well, we couldn’t win the match.</a:t>
            </a:r>
            <a:endParaRPr lang="en-GB" sz="3000" dirty="0"/>
          </a:p>
          <a:p>
            <a:pPr lvl="0">
              <a:lnSpc>
                <a:spcPct val="150000"/>
              </a:lnSpc>
            </a:pPr>
            <a:r>
              <a:rPr lang="en-GB" sz="3000" b="1" dirty="0">
                <a:solidFill>
                  <a:schemeClr val="accent2"/>
                </a:solidFill>
              </a:rPr>
              <a:t>or</a:t>
            </a:r>
            <a:r>
              <a:rPr lang="en-GB" sz="3000" dirty="0">
                <a:solidFill>
                  <a:schemeClr val="dk1"/>
                </a:solidFill>
              </a:rPr>
              <a:t> We couldn’t win the match </a:t>
            </a:r>
            <a:r>
              <a:rPr lang="en-GB" sz="3000" b="1" dirty="0">
                <a:solidFill>
                  <a:srgbClr val="048DA4"/>
                </a:solidFill>
              </a:rPr>
              <a:t>although/though </a:t>
            </a:r>
            <a:r>
              <a:rPr lang="en-GB" sz="3000" dirty="0">
                <a:solidFill>
                  <a:schemeClr val="dk1"/>
                </a:solidFill>
              </a:rPr>
              <a:t>we played well</a:t>
            </a:r>
            <a:r>
              <a:rPr lang="en-GB" sz="3000" dirty="0" smtClean="0">
                <a:solidFill>
                  <a:schemeClr val="dk1"/>
                </a:solidFill>
              </a:rPr>
              <a:t>.</a:t>
            </a:r>
            <a:endParaRPr sz="3000" dirty="0"/>
          </a:p>
        </p:txBody>
      </p:sp>
      <p:sp>
        <p:nvSpPr>
          <p:cNvPr id="8" name="Google Shape;229;p11"/>
          <p:cNvSpPr txBox="1"/>
          <p:nvPr/>
        </p:nvSpPr>
        <p:spPr>
          <a:xfrm>
            <a:off x="616127" y="94596"/>
            <a:ext cx="863823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/>
              <a:t>Combine the two sentences, using </a:t>
            </a:r>
            <a:r>
              <a:rPr lang="en-US" sz="2400" b="1" i="1" dirty="0">
                <a:solidFill>
                  <a:srgbClr val="ED7D31"/>
                </a:solidFill>
              </a:rPr>
              <a:t>although/ though</a:t>
            </a:r>
            <a:r>
              <a:rPr lang="en-US" sz="2400" b="1" i="1" dirty="0"/>
              <a:t>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23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361870" y="39872"/>
            <a:ext cx="878213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Combine the two sentences, using </a:t>
            </a:r>
            <a:r>
              <a:rPr lang="en-US" sz="2400" b="1" i="1" dirty="0">
                <a:solidFill>
                  <a:schemeClr val="accent2"/>
                </a:solidFill>
              </a:rPr>
              <a:t>although/ though</a:t>
            </a:r>
            <a:r>
              <a:rPr lang="en-US" sz="2400" b="1" i="1" dirty="0">
                <a:solidFill>
                  <a:schemeClr val="dk1"/>
                </a:solidFill>
              </a:rPr>
              <a:t>.</a:t>
            </a:r>
            <a:endParaRPr sz="1200" dirty="0"/>
          </a:p>
        </p:txBody>
      </p:sp>
      <p:sp>
        <p:nvSpPr>
          <p:cNvPr id="230" name="Google Shape;230;p11"/>
          <p:cNvSpPr/>
          <p:nvPr/>
        </p:nvSpPr>
        <p:spPr>
          <a:xfrm>
            <a:off x="-28850" y="9166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0740" y="-67814"/>
            <a:ext cx="297776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34214" y="538050"/>
            <a:ext cx="9038737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1. </a:t>
            </a:r>
            <a:r>
              <a:rPr lang="en-US" sz="1800" b="1" dirty="0">
                <a:solidFill>
                  <a:srgbClr val="048DA4"/>
                </a:solidFill>
              </a:rPr>
              <a:t>Although/ Though </a:t>
            </a:r>
            <a:r>
              <a:rPr lang="en-US" sz="1800" dirty="0">
                <a:solidFill>
                  <a:schemeClr val="dk1"/>
                </a:solidFill>
              </a:rPr>
              <a:t>the questions were very difficult, he solved them easily.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or</a:t>
            </a:r>
            <a:r>
              <a:rPr lang="en-US" sz="1800" dirty="0">
                <a:solidFill>
                  <a:srgbClr val="F7941E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He solved the questions easily </a:t>
            </a:r>
            <a:r>
              <a:rPr lang="en-US" sz="1800" b="1" dirty="0">
                <a:solidFill>
                  <a:srgbClr val="048DA4"/>
                </a:solidFill>
              </a:rPr>
              <a:t>although/though </a:t>
            </a:r>
            <a:r>
              <a:rPr lang="en-US" sz="1800" dirty="0">
                <a:solidFill>
                  <a:schemeClr val="dk1"/>
                </a:solidFill>
              </a:rPr>
              <a:t>they were very difficult.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2. </a:t>
            </a:r>
            <a:r>
              <a:rPr lang="en-US" sz="1800" b="1" dirty="0">
                <a:solidFill>
                  <a:srgbClr val="048DA4"/>
                </a:solidFill>
              </a:rPr>
              <a:t>Although/ Though </a:t>
            </a:r>
            <a:r>
              <a:rPr lang="en-US" sz="1800" dirty="0">
                <a:solidFill>
                  <a:schemeClr val="dk1"/>
                </a:solidFill>
              </a:rPr>
              <a:t>he was a great actor, he never played a leading role in a film.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or</a:t>
            </a:r>
            <a:r>
              <a:rPr lang="en-US" sz="1800" dirty="0">
                <a:solidFill>
                  <a:schemeClr val="dk1"/>
                </a:solidFill>
              </a:rPr>
              <a:t> He never played a leading role in a film </a:t>
            </a:r>
            <a:r>
              <a:rPr lang="en-US" sz="1800" b="1" dirty="0">
                <a:solidFill>
                  <a:srgbClr val="048DA4"/>
                </a:solidFill>
              </a:rPr>
              <a:t>although/though </a:t>
            </a:r>
            <a:r>
              <a:rPr lang="en-US" sz="1800" dirty="0">
                <a:solidFill>
                  <a:schemeClr val="dk1"/>
                </a:solidFill>
              </a:rPr>
              <a:t>he was a great actor.</a:t>
            </a:r>
            <a:endParaRPr sz="18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3. </a:t>
            </a:r>
            <a:r>
              <a:rPr lang="en-US" sz="1800" b="1" dirty="0">
                <a:solidFill>
                  <a:srgbClr val="048DA4"/>
                </a:solidFill>
              </a:rPr>
              <a:t>Although/ Though </a:t>
            </a:r>
            <a:r>
              <a:rPr lang="en-US" sz="1800" dirty="0">
                <a:solidFill>
                  <a:schemeClr val="dk1"/>
                </a:solidFill>
              </a:rPr>
              <a:t>they spent a lot of money on the film, it wasn’t a big success.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or</a:t>
            </a:r>
            <a:r>
              <a:rPr lang="en-US" sz="1800" dirty="0">
                <a:solidFill>
                  <a:schemeClr val="dk1"/>
                </a:solidFill>
              </a:rPr>
              <a:t> The film wasn’t a big success </a:t>
            </a:r>
            <a:r>
              <a:rPr lang="en-US" sz="1800" b="1" dirty="0">
                <a:solidFill>
                  <a:srgbClr val="048DA4"/>
                </a:solidFill>
              </a:rPr>
              <a:t>although/though </a:t>
            </a:r>
            <a:r>
              <a:rPr lang="en-US" sz="1800" dirty="0">
                <a:solidFill>
                  <a:schemeClr val="dk1"/>
                </a:solidFill>
              </a:rPr>
              <a:t>they spent a lot of money on it.</a:t>
            </a:r>
            <a:endParaRPr sz="18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4. </a:t>
            </a:r>
            <a:r>
              <a:rPr lang="en-US" sz="1800" b="1" dirty="0">
                <a:solidFill>
                  <a:srgbClr val="048DA4"/>
                </a:solidFill>
              </a:rPr>
              <a:t>Although/ Though </a:t>
            </a:r>
            <a:r>
              <a:rPr lang="en-US" sz="1800" dirty="0">
                <a:solidFill>
                  <a:schemeClr val="dk1"/>
                </a:solidFill>
              </a:rPr>
              <a:t>the film was a comedy, I didn’t find it funny at all.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or</a:t>
            </a:r>
            <a:r>
              <a:rPr lang="en-US" sz="1800" dirty="0">
                <a:solidFill>
                  <a:schemeClr val="dk1"/>
                </a:solidFill>
              </a:rPr>
              <a:t> I didn’t find the film funny at all </a:t>
            </a:r>
            <a:r>
              <a:rPr lang="en-US" sz="1800" b="1" dirty="0">
                <a:solidFill>
                  <a:srgbClr val="048DA4"/>
                </a:solidFill>
              </a:rPr>
              <a:t>although/though </a:t>
            </a:r>
            <a:r>
              <a:rPr lang="en-US" sz="1800" dirty="0">
                <a:solidFill>
                  <a:schemeClr val="dk1"/>
                </a:solidFill>
              </a:rPr>
              <a:t>it was a comedy.</a:t>
            </a:r>
            <a:endParaRPr sz="18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5. </a:t>
            </a:r>
            <a:r>
              <a:rPr lang="en-US" sz="1800" b="1" dirty="0">
                <a:solidFill>
                  <a:srgbClr val="048DA4"/>
                </a:solidFill>
              </a:rPr>
              <a:t>Although/ Though </a:t>
            </a:r>
            <a:r>
              <a:rPr lang="en-US" sz="1800" dirty="0">
                <a:solidFill>
                  <a:schemeClr val="dk1"/>
                </a:solidFill>
              </a:rPr>
              <a:t>we played well, we couldn’t win the match.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or</a:t>
            </a:r>
            <a:r>
              <a:rPr lang="en-US" sz="1800" dirty="0">
                <a:solidFill>
                  <a:schemeClr val="dk1"/>
                </a:solidFill>
              </a:rPr>
              <a:t> We couldn’t win the match </a:t>
            </a:r>
            <a:r>
              <a:rPr lang="en-US" sz="1800" b="1" dirty="0">
                <a:solidFill>
                  <a:srgbClr val="048DA4"/>
                </a:solidFill>
              </a:rPr>
              <a:t>although/though </a:t>
            </a:r>
            <a:r>
              <a:rPr lang="en-US" sz="1800" dirty="0">
                <a:solidFill>
                  <a:schemeClr val="dk1"/>
                </a:solidFill>
              </a:rPr>
              <a:t>we played well.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879084" y="993122"/>
            <a:ext cx="826491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 dirty="0">
                <a:solidFill>
                  <a:schemeClr val="dk1"/>
                </a:solidFill>
              </a:rPr>
              <a:t>Complete the sentences, using </a:t>
            </a:r>
            <a:r>
              <a:rPr lang="en-US" sz="2100" b="1" i="1" dirty="0">
                <a:solidFill>
                  <a:schemeClr val="accent2"/>
                </a:solidFill>
              </a:rPr>
              <a:t>although/ though </a:t>
            </a:r>
            <a:r>
              <a:rPr lang="en-US" sz="2100" b="1" dirty="0">
                <a:solidFill>
                  <a:schemeClr val="dk1"/>
                </a:solidFill>
              </a:rPr>
              <a:t>or </a:t>
            </a:r>
            <a:r>
              <a:rPr lang="en-US" sz="2100" b="1" i="1" dirty="0">
                <a:solidFill>
                  <a:schemeClr val="accent2"/>
                </a:solidFill>
              </a:rPr>
              <a:t>however</a:t>
            </a:r>
            <a:r>
              <a:rPr lang="en-US" sz="2100" b="1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  <p:sp>
        <p:nvSpPr>
          <p:cNvPr id="241" name="Google Shape;241;p12"/>
          <p:cNvSpPr/>
          <p:nvPr/>
        </p:nvSpPr>
        <p:spPr>
          <a:xfrm>
            <a:off x="432148" y="9682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365300" y="155751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PRACTICE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365301" y="1834753"/>
            <a:ext cx="4268032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24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24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3332" y="1658318"/>
            <a:ext cx="4054640" cy="244876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172624" y="3952298"/>
            <a:ext cx="88693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3216789" y="3952297"/>
            <a:ext cx="3719204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3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529426" y="1252698"/>
            <a:ext cx="3765627" cy="476505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585" y="977968"/>
            <a:ext cx="1008419" cy="9582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218260" y="1846819"/>
            <a:ext cx="4807010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094003" y="1318107"/>
            <a:ext cx="342271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"/>
            <a:ext cx="9144000" cy="97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6410" y="129164"/>
            <a:ext cx="641868" cy="636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85687" y="178281"/>
            <a:ext cx="88693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495362" y="172323"/>
            <a:ext cx="3719204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676429" y="142524"/>
            <a:ext cx="54183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441650" y="2411505"/>
            <a:ext cx="6072985" cy="2330335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27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16682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879085" y="677802"/>
            <a:ext cx="811113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Complete the sentences, using </a:t>
            </a:r>
            <a:r>
              <a:rPr lang="en-US" sz="2100" b="1" i="1">
                <a:solidFill>
                  <a:schemeClr val="accent2"/>
                </a:solidFill>
              </a:rPr>
              <a:t>although/ though </a:t>
            </a:r>
            <a:r>
              <a:rPr lang="en-US" sz="2100" b="1">
                <a:solidFill>
                  <a:schemeClr val="dk1"/>
                </a:solidFill>
              </a:rPr>
              <a:t>or </a:t>
            </a:r>
            <a:r>
              <a:rPr lang="en-US" sz="2100" b="1" i="1">
                <a:solidFill>
                  <a:schemeClr val="accent2"/>
                </a:solidFill>
              </a:rPr>
              <a:t>however</a:t>
            </a:r>
            <a:r>
              <a:rPr lang="en-US" sz="2100" b="1">
                <a:solidFill>
                  <a:schemeClr val="dk1"/>
                </a:solidFill>
              </a:rPr>
              <a:t>. </a:t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432148" y="65290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471738" y="575928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31532"/>
            <a:ext cx="9144000" cy="640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365300" y="29623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chemeClr val="dk1"/>
                </a:solidFill>
              </a:rPr>
              <a:t>PRACTICE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18128" y="1276151"/>
            <a:ext cx="9058744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F26548"/>
                </a:solidFill>
              </a:rPr>
              <a:t>1. </a:t>
            </a:r>
            <a:r>
              <a:rPr lang="en-US" sz="1800" b="1" dirty="0">
                <a:solidFill>
                  <a:srgbClr val="949599"/>
                </a:solidFill>
              </a:rPr>
              <a:t>_________________ </a:t>
            </a:r>
            <a:r>
              <a:rPr lang="en-US" sz="1800" b="1" dirty="0">
                <a:solidFill>
                  <a:srgbClr val="242021"/>
                </a:solidFill>
              </a:rPr>
              <a:t>the acting in the film was good, I didn’t like its story.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2. </a:t>
            </a:r>
            <a:r>
              <a:rPr lang="en-US" sz="1800" b="1" dirty="0">
                <a:solidFill>
                  <a:srgbClr val="242021"/>
                </a:solidFill>
              </a:rPr>
              <a:t>I felt really tired. </a:t>
            </a:r>
            <a:r>
              <a:rPr lang="en-US" sz="1800" b="1" dirty="0">
                <a:solidFill>
                  <a:srgbClr val="949599"/>
                </a:solidFill>
              </a:rPr>
              <a:t>_____________</a:t>
            </a:r>
            <a:r>
              <a:rPr lang="en-US" sz="1800" b="1" dirty="0">
                <a:solidFill>
                  <a:srgbClr val="242021"/>
                </a:solidFill>
              </a:rPr>
              <a:t>, I went to see the film.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3. </a:t>
            </a:r>
            <a:r>
              <a:rPr lang="en-US" sz="1800" b="1" dirty="0">
                <a:solidFill>
                  <a:srgbClr val="242021"/>
                </a:solidFill>
              </a:rPr>
              <a:t>I really enjoyed the new film </a:t>
            </a:r>
            <a:r>
              <a:rPr lang="en-US" sz="1800" b="1" dirty="0">
                <a:solidFill>
                  <a:srgbClr val="949599"/>
                </a:solidFill>
              </a:rPr>
              <a:t>________________ </a:t>
            </a:r>
            <a:r>
              <a:rPr lang="en-US" sz="1800" b="1" dirty="0">
                <a:solidFill>
                  <a:srgbClr val="242021"/>
                </a:solidFill>
              </a:rPr>
              <a:t>most of my friends didn’t like it.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4. </a:t>
            </a:r>
            <a:r>
              <a:rPr lang="en-US" sz="1800" b="1" dirty="0">
                <a:solidFill>
                  <a:srgbClr val="242021"/>
                </a:solidFill>
              </a:rPr>
              <a:t>He studied hard for the exam. </a:t>
            </a:r>
            <a:r>
              <a:rPr lang="en-US" sz="1800" b="1" dirty="0">
                <a:solidFill>
                  <a:srgbClr val="949599"/>
                </a:solidFill>
              </a:rPr>
              <a:t>______________</a:t>
            </a:r>
            <a:r>
              <a:rPr lang="en-US" sz="1800" b="1" dirty="0">
                <a:solidFill>
                  <a:srgbClr val="242021"/>
                </a:solidFill>
              </a:rPr>
              <a:t>, he failed it.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5. </a:t>
            </a:r>
            <a:r>
              <a:rPr lang="en-US" sz="1800" b="1" dirty="0">
                <a:solidFill>
                  <a:srgbClr val="242021"/>
                </a:solidFill>
              </a:rPr>
              <a:t>Mai speaks English very well </a:t>
            </a:r>
            <a:r>
              <a:rPr lang="en-US" sz="1800" b="1" dirty="0">
                <a:solidFill>
                  <a:srgbClr val="949599"/>
                </a:solidFill>
              </a:rPr>
              <a:t>_______________ </a:t>
            </a:r>
            <a:r>
              <a:rPr lang="en-US" sz="1800" b="1" dirty="0">
                <a:solidFill>
                  <a:srgbClr val="242021"/>
                </a:solidFill>
              </a:rPr>
              <a:t>her native language is Vietnamese.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/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958" y="1070216"/>
            <a:ext cx="1201238" cy="1201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/>
          <p:nvPr/>
        </p:nvSpPr>
        <p:spPr>
          <a:xfrm>
            <a:off x="85256" y="199604"/>
            <a:ext cx="8912913" cy="46858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F26548"/>
                </a:solidFill>
              </a:rPr>
              <a:t>1. </a:t>
            </a:r>
            <a:r>
              <a:rPr lang="en-US" sz="3000" dirty="0">
                <a:solidFill>
                  <a:srgbClr val="949599"/>
                </a:solidFill>
              </a:rPr>
              <a:t>_________________ </a:t>
            </a:r>
            <a:r>
              <a:rPr lang="en-US" sz="3000" dirty="0">
                <a:solidFill>
                  <a:srgbClr val="242021"/>
                </a:solidFill>
              </a:rPr>
              <a:t>the acting in the film was good, I didn’t like its story.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F26548"/>
                </a:solidFill>
              </a:rPr>
              <a:t>2. </a:t>
            </a:r>
            <a:r>
              <a:rPr lang="en-US" sz="3000" dirty="0">
                <a:solidFill>
                  <a:srgbClr val="242021"/>
                </a:solidFill>
              </a:rPr>
              <a:t>I felt really tired. </a:t>
            </a:r>
            <a:r>
              <a:rPr lang="en-US" sz="3000" dirty="0">
                <a:solidFill>
                  <a:srgbClr val="949599"/>
                </a:solidFill>
              </a:rPr>
              <a:t>_____________</a:t>
            </a:r>
            <a:r>
              <a:rPr lang="en-US" sz="3000" dirty="0">
                <a:solidFill>
                  <a:srgbClr val="242021"/>
                </a:solidFill>
              </a:rPr>
              <a:t>, I went to see the film.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F26548"/>
                </a:solidFill>
              </a:rPr>
              <a:t>3. </a:t>
            </a:r>
            <a:r>
              <a:rPr lang="en-US" sz="3000" dirty="0">
                <a:solidFill>
                  <a:srgbClr val="242021"/>
                </a:solidFill>
              </a:rPr>
              <a:t>I really enjoyed the new film </a:t>
            </a:r>
            <a:r>
              <a:rPr lang="en-US" sz="3000" dirty="0">
                <a:solidFill>
                  <a:srgbClr val="949599"/>
                </a:solidFill>
              </a:rPr>
              <a:t>________________ </a:t>
            </a:r>
            <a:r>
              <a:rPr lang="en-US" sz="3000" dirty="0">
                <a:solidFill>
                  <a:srgbClr val="242021"/>
                </a:solidFill>
              </a:rPr>
              <a:t>most of my friends didn’t like it.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F26548"/>
                </a:solidFill>
              </a:rPr>
              <a:t>4. </a:t>
            </a:r>
            <a:r>
              <a:rPr lang="en-US" sz="3000" dirty="0">
                <a:solidFill>
                  <a:srgbClr val="242021"/>
                </a:solidFill>
              </a:rPr>
              <a:t>He studied hard for the exam. </a:t>
            </a:r>
            <a:r>
              <a:rPr lang="en-US" sz="3000" dirty="0">
                <a:solidFill>
                  <a:srgbClr val="949599"/>
                </a:solidFill>
              </a:rPr>
              <a:t>______________</a:t>
            </a:r>
            <a:r>
              <a:rPr lang="en-US" sz="3000" dirty="0">
                <a:solidFill>
                  <a:srgbClr val="242021"/>
                </a:solidFill>
              </a:rPr>
              <a:t>, he failed it.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F26548"/>
                </a:solidFill>
              </a:rPr>
              <a:t>5. </a:t>
            </a:r>
            <a:r>
              <a:rPr lang="en-US" sz="3000" dirty="0">
                <a:solidFill>
                  <a:srgbClr val="242021"/>
                </a:solidFill>
              </a:rPr>
              <a:t>Mai speaks English very well </a:t>
            </a:r>
            <a:r>
              <a:rPr lang="en-US" sz="3000" dirty="0">
                <a:solidFill>
                  <a:srgbClr val="949599"/>
                </a:solidFill>
              </a:rPr>
              <a:t>_______________ </a:t>
            </a:r>
            <a:r>
              <a:rPr lang="en-US" sz="3000" dirty="0">
                <a:solidFill>
                  <a:srgbClr val="242021"/>
                </a:solidFill>
              </a:rPr>
              <a:t>her native language is Vietnamese.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/>
          </a:p>
        </p:txBody>
      </p:sp>
      <p:sp>
        <p:nvSpPr>
          <p:cNvPr id="258" name="Google Shape;258;p13"/>
          <p:cNvSpPr/>
          <p:nvPr/>
        </p:nvSpPr>
        <p:spPr>
          <a:xfrm>
            <a:off x="438868" y="199604"/>
            <a:ext cx="3698075" cy="5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ED7D31"/>
                </a:solidFill>
              </a:rPr>
              <a:t>Although/ Though</a:t>
            </a:r>
            <a:endParaRPr sz="3000" b="1" dirty="0">
              <a:solidFill>
                <a:srgbClr val="ED7D31"/>
              </a:solidFill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5288190" y="2011654"/>
            <a:ext cx="3519901" cy="5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ED7D31"/>
                </a:solidFill>
              </a:rPr>
              <a:t>although/ though</a:t>
            </a:r>
            <a:endParaRPr sz="3000" b="1" dirty="0">
              <a:solidFill>
                <a:srgbClr val="ED7D31"/>
              </a:solidFill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506709" y="3849340"/>
            <a:ext cx="3519901" cy="5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ED7D31"/>
                </a:solidFill>
              </a:rPr>
              <a:t>although/ though</a:t>
            </a:r>
            <a:endParaRPr sz="3000" b="1" dirty="0">
              <a:solidFill>
                <a:srgbClr val="ED7D31"/>
              </a:solidFill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581455" y="1089462"/>
            <a:ext cx="1920518" cy="5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ED7D31"/>
                </a:solidFill>
              </a:rPr>
              <a:t>However</a:t>
            </a:r>
            <a:endParaRPr sz="3000" b="1" dirty="0">
              <a:solidFill>
                <a:srgbClr val="ED7D31"/>
              </a:solidFill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667239" y="2911696"/>
            <a:ext cx="1920518" cy="5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ED7D31"/>
                </a:solidFill>
              </a:rPr>
              <a:t>However</a:t>
            </a:r>
            <a:endParaRPr sz="3000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763407" y="727010"/>
            <a:ext cx="2175636" cy="348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682440" y="163336"/>
            <a:ext cx="811148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 dirty="0">
                <a:solidFill>
                  <a:schemeClr val="dk1"/>
                </a:solidFill>
              </a:rPr>
              <a:t>Use your own ideas to complete the following sentences. </a:t>
            </a:r>
            <a:endParaRPr sz="2100" b="1" dirty="0">
              <a:solidFill>
                <a:schemeClr val="dk1"/>
              </a:solidFill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227190" y="13263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66780" y="55650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34214" y="565997"/>
            <a:ext cx="7485936" cy="450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I don’t really like the film though </a:t>
            </a:r>
            <a:r>
              <a:rPr lang="en-US" sz="2400" b="1" dirty="0">
                <a:solidFill>
                  <a:srgbClr val="949599"/>
                </a:solidFill>
              </a:rPr>
              <a:t>______</a:t>
            </a:r>
            <a:r>
              <a:rPr lang="en-US" sz="2400" b="1" dirty="0">
                <a:solidFill>
                  <a:srgbClr val="242021"/>
                </a:solidFill>
              </a:rPr>
              <a:t>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b="1" dirty="0">
                <a:solidFill>
                  <a:srgbClr val="242021"/>
                </a:solidFill>
              </a:rPr>
              <a:t>He felt very well. However, </a:t>
            </a:r>
            <a:r>
              <a:rPr lang="en-US" sz="2400" b="1" dirty="0">
                <a:solidFill>
                  <a:srgbClr val="949599"/>
                </a:solidFill>
              </a:rPr>
              <a:t>______</a:t>
            </a:r>
            <a:r>
              <a:rPr lang="en-US" sz="2400" b="1" dirty="0">
                <a:solidFill>
                  <a:srgbClr val="242021"/>
                </a:solidFill>
              </a:rPr>
              <a:t>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b="1" dirty="0">
                <a:solidFill>
                  <a:srgbClr val="242021"/>
                </a:solidFill>
              </a:rPr>
              <a:t>The film was a great success. However, </a:t>
            </a:r>
            <a:r>
              <a:rPr lang="en-US" sz="2400" b="1" dirty="0">
                <a:solidFill>
                  <a:srgbClr val="949599"/>
                </a:solidFill>
              </a:rPr>
              <a:t>______</a:t>
            </a:r>
            <a:r>
              <a:rPr lang="en-US" sz="2400" b="1" dirty="0">
                <a:solidFill>
                  <a:srgbClr val="242021"/>
                </a:solidFill>
              </a:rPr>
              <a:t>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b="1" dirty="0">
                <a:solidFill>
                  <a:srgbClr val="242021"/>
                </a:solidFill>
              </a:rPr>
              <a:t>Although it rained all day, </a:t>
            </a:r>
            <a:r>
              <a:rPr lang="en-US" sz="2400" b="1" dirty="0">
                <a:solidFill>
                  <a:srgbClr val="949599"/>
                </a:solidFill>
              </a:rPr>
              <a:t>______</a:t>
            </a:r>
            <a:r>
              <a:rPr lang="en-US" sz="2400" b="1" dirty="0">
                <a:solidFill>
                  <a:srgbClr val="242021"/>
                </a:solidFill>
              </a:rPr>
              <a:t>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The music in the film was terrible. However, </a:t>
            </a:r>
            <a:r>
              <a:rPr lang="en-US" sz="2400" b="1" dirty="0">
                <a:solidFill>
                  <a:srgbClr val="949599"/>
                </a:solidFill>
              </a:rPr>
              <a:t>______</a:t>
            </a:r>
            <a:r>
              <a:rPr lang="en-US" sz="2400" b="1" dirty="0">
                <a:solidFill>
                  <a:srgbClr val="242021"/>
                </a:solidFill>
              </a:rPr>
              <a:t>.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450604" y="4289"/>
            <a:ext cx="894450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Choose the correct answer (A, B, or C) to complete each sentence.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4061" y="-26324"/>
            <a:ext cx="387307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3649" y="-103304"/>
            <a:ext cx="305953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/>
          </a:p>
        </p:txBody>
      </p:sp>
      <p:sp>
        <p:nvSpPr>
          <p:cNvPr id="286" name="Google Shape;286;p16"/>
          <p:cNvSpPr/>
          <p:nvPr/>
        </p:nvSpPr>
        <p:spPr>
          <a:xfrm>
            <a:off x="123306" y="616387"/>
            <a:ext cx="9020694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F26548"/>
                </a:solidFill>
              </a:rPr>
              <a:t>1. </a:t>
            </a:r>
            <a:r>
              <a:rPr lang="en-US" sz="1800" b="1" dirty="0">
                <a:solidFill>
                  <a:srgbClr val="242021"/>
                </a:solidFill>
              </a:rPr>
              <a:t>Mary overslept this morning </a:t>
            </a:r>
            <a:r>
              <a:rPr lang="en-US" sz="1800" b="1" dirty="0">
                <a:solidFill>
                  <a:srgbClr val="949599"/>
                </a:solidFill>
              </a:rPr>
              <a:t>______ </a:t>
            </a:r>
            <a:r>
              <a:rPr lang="en-US" sz="1800" b="1" dirty="0">
                <a:solidFill>
                  <a:srgbClr val="242021"/>
                </a:solidFill>
              </a:rPr>
              <a:t>she went to bed early last night.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 smtClean="0">
                <a:solidFill>
                  <a:srgbClr val="00A9A5"/>
                </a:solidFill>
              </a:rPr>
              <a:t>A</a:t>
            </a:r>
            <a:r>
              <a:rPr lang="en-US" sz="1800" b="1" dirty="0">
                <a:solidFill>
                  <a:srgbClr val="00A9A5"/>
                </a:solidFill>
              </a:rPr>
              <a:t>. </a:t>
            </a:r>
            <a:r>
              <a:rPr lang="en-US" sz="1800" b="1" dirty="0">
                <a:solidFill>
                  <a:srgbClr val="242021"/>
                </a:solidFill>
              </a:rPr>
              <a:t>although 		</a:t>
            </a:r>
            <a:r>
              <a:rPr lang="en-US" sz="1800" b="1" dirty="0">
                <a:solidFill>
                  <a:srgbClr val="00A9A5"/>
                </a:solidFill>
              </a:rPr>
              <a:t>B. </a:t>
            </a:r>
            <a:r>
              <a:rPr lang="en-US" sz="1800" b="1" dirty="0">
                <a:solidFill>
                  <a:srgbClr val="242021"/>
                </a:solidFill>
              </a:rPr>
              <a:t>because 		</a:t>
            </a:r>
            <a:r>
              <a:rPr lang="en-US" sz="1800" b="1" dirty="0">
                <a:solidFill>
                  <a:srgbClr val="00A9A5"/>
                </a:solidFill>
              </a:rPr>
              <a:t>C. </a:t>
            </a:r>
            <a:r>
              <a:rPr lang="en-US" sz="1800" b="1" dirty="0">
                <a:solidFill>
                  <a:srgbClr val="242021"/>
                </a:solidFill>
              </a:rPr>
              <a:t>so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2. </a:t>
            </a:r>
            <a:r>
              <a:rPr lang="en-US" sz="1800" b="1" dirty="0">
                <a:solidFill>
                  <a:srgbClr val="949599"/>
                </a:solidFill>
              </a:rPr>
              <a:t>______ </a:t>
            </a:r>
            <a:r>
              <a:rPr lang="en-US" sz="1800" b="1" dirty="0">
                <a:solidFill>
                  <a:srgbClr val="242021"/>
                </a:solidFill>
              </a:rPr>
              <a:t>the sun is shining, it isn’t very warm.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242021"/>
                </a:solidFill>
              </a:rPr>
              <a:t>	</a:t>
            </a:r>
            <a:r>
              <a:rPr lang="en-US" sz="1800" b="1" dirty="0">
                <a:solidFill>
                  <a:srgbClr val="00A9A5"/>
                </a:solidFill>
              </a:rPr>
              <a:t>A. </a:t>
            </a:r>
            <a:r>
              <a:rPr lang="en-US" sz="1800" b="1" dirty="0" smtClean="0">
                <a:solidFill>
                  <a:srgbClr val="242021"/>
                </a:solidFill>
              </a:rPr>
              <a:t>Because</a:t>
            </a:r>
            <a:r>
              <a:rPr lang="en-US" sz="1800" b="1" dirty="0">
                <a:solidFill>
                  <a:srgbClr val="242021"/>
                </a:solidFill>
              </a:rPr>
              <a:t>		</a:t>
            </a:r>
            <a:r>
              <a:rPr lang="en-US" sz="1800" b="1" dirty="0">
                <a:solidFill>
                  <a:srgbClr val="00A9A5"/>
                </a:solidFill>
              </a:rPr>
              <a:t>B. </a:t>
            </a:r>
            <a:r>
              <a:rPr lang="en-US" sz="1800" b="1" dirty="0">
                <a:solidFill>
                  <a:srgbClr val="242021"/>
                </a:solidFill>
              </a:rPr>
              <a:t>However 	</a:t>
            </a:r>
            <a:r>
              <a:rPr lang="en-US" sz="1800" b="1" dirty="0">
                <a:solidFill>
                  <a:srgbClr val="00A9A5"/>
                </a:solidFill>
              </a:rPr>
              <a:t>C. </a:t>
            </a:r>
            <a:r>
              <a:rPr lang="en-US" sz="1800" b="1" dirty="0">
                <a:solidFill>
                  <a:srgbClr val="242021"/>
                </a:solidFill>
              </a:rPr>
              <a:t>Though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3. </a:t>
            </a:r>
            <a:r>
              <a:rPr lang="en-US" sz="1800" b="1" dirty="0">
                <a:solidFill>
                  <a:srgbClr val="242021"/>
                </a:solidFill>
              </a:rPr>
              <a:t>I don’t like running, </a:t>
            </a:r>
            <a:r>
              <a:rPr lang="en-US" sz="1800" b="1" dirty="0">
                <a:solidFill>
                  <a:srgbClr val="949599"/>
                </a:solidFill>
              </a:rPr>
              <a:t>______ </a:t>
            </a:r>
            <a:r>
              <a:rPr lang="en-US" sz="1800" b="1" dirty="0">
                <a:solidFill>
                  <a:srgbClr val="242021"/>
                </a:solidFill>
              </a:rPr>
              <a:t>I like swimming.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242021"/>
                </a:solidFill>
              </a:rPr>
              <a:t>	</a:t>
            </a:r>
            <a:r>
              <a:rPr lang="en-US" sz="1800" b="1" dirty="0">
                <a:solidFill>
                  <a:srgbClr val="00A9A5"/>
                </a:solidFill>
              </a:rPr>
              <a:t>A. </a:t>
            </a:r>
            <a:r>
              <a:rPr lang="en-US" sz="1800" b="1" dirty="0" smtClean="0">
                <a:solidFill>
                  <a:srgbClr val="242021"/>
                </a:solidFill>
              </a:rPr>
              <a:t>but</a:t>
            </a:r>
            <a:r>
              <a:rPr lang="en-US" sz="1800" b="1" dirty="0">
                <a:solidFill>
                  <a:srgbClr val="242021"/>
                </a:solidFill>
              </a:rPr>
              <a:t>			</a:t>
            </a:r>
            <a:r>
              <a:rPr lang="en-US" sz="1800" b="1" dirty="0">
                <a:solidFill>
                  <a:srgbClr val="00A9A5"/>
                </a:solidFill>
              </a:rPr>
              <a:t>B. </a:t>
            </a:r>
            <a:r>
              <a:rPr lang="en-US" sz="1800" b="1" dirty="0">
                <a:solidFill>
                  <a:srgbClr val="242021"/>
                </a:solidFill>
              </a:rPr>
              <a:t>so 		</a:t>
            </a:r>
            <a:r>
              <a:rPr lang="en-US" sz="1800" b="1" dirty="0">
                <a:solidFill>
                  <a:srgbClr val="00A9A5"/>
                </a:solidFill>
              </a:rPr>
              <a:t>C. </a:t>
            </a:r>
            <a:r>
              <a:rPr lang="en-US" sz="1800" b="1" dirty="0">
                <a:solidFill>
                  <a:srgbClr val="242021"/>
                </a:solidFill>
              </a:rPr>
              <a:t>however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4. </a:t>
            </a:r>
            <a:r>
              <a:rPr lang="en-US" sz="1800" b="1" dirty="0">
                <a:solidFill>
                  <a:srgbClr val="949599"/>
                </a:solidFill>
              </a:rPr>
              <a:t>______ </a:t>
            </a:r>
            <a:r>
              <a:rPr lang="en-US" sz="1800" b="1" dirty="0">
                <a:solidFill>
                  <a:srgbClr val="242021"/>
                </a:solidFill>
              </a:rPr>
              <a:t>the film was exciting, Jim fell asleep in the cinema.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242021"/>
                </a:solidFill>
              </a:rPr>
              <a:t>	</a:t>
            </a:r>
            <a:r>
              <a:rPr lang="en-US" sz="1800" b="1" dirty="0">
                <a:solidFill>
                  <a:srgbClr val="00A9A5"/>
                </a:solidFill>
              </a:rPr>
              <a:t>A. </a:t>
            </a:r>
            <a:r>
              <a:rPr lang="en-US" sz="1800" b="1" dirty="0">
                <a:solidFill>
                  <a:srgbClr val="242021"/>
                </a:solidFill>
              </a:rPr>
              <a:t>However 		</a:t>
            </a:r>
            <a:r>
              <a:rPr lang="en-US" sz="1800" b="1" dirty="0">
                <a:solidFill>
                  <a:srgbClr val="00A9A5"/>
                </a:solidFill>
              </a:rPr>
              <a:t>B. </a:t>
            </a:r>
            <a:r>
              <a:rPr lang="en-US" sz="1800" b="1" dirty="0" smtClean="0">
                <a:solidFill>
                  <a:srgbClr val="242021"/>
                </a:solidFill>
              </a:rPr>
              <a:t>Because</a:t>
            </a:r>
            <a:r>
              <a:rPr lang="en-US" sz="1800" b="1" dirty="0">
                <a:solidFill>
                  <a:srgbClr val="242021"/>
                </a:solidFill>
              </a:rPr>
              <a:t>	</a:t>
            </a:r>
            <a:r>
              <a:rPr lang="en-US" sz="1800" b="1" dirty="0">
                <a:solidFill>
                  <a:srgbClr val="00A9A5"/>
                </a:solidFill>
              </a:rPr>
              <a:t>C. </a:t>
            </a:r>
            <a:r>
              <a:rPr lang="en-US" sz="1800" b="1" dirty="0">
                <a:solidFill>
                  <a:srgbClr val="242021"/>
                </a:solidFill>
              </a:rPr>
              <a:t>Although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F26548"/>
                </a:solidFill>
              </a:rPr>
              <a:t>5. </a:t>
            </a:r>
            <a:r>
              <a:rPr lang="en-US" sz="1800" b="1" dirty="0">
                <a:solidFill>
                  <a:srgbClr val="242021"/>
                </a:solidFill>
              </a:rPr>
              <a:t>The story of the film is silly. </a:t>
            </a:r>
            <a:r>
              <a:rPr lang="en-US" sz="1800" b="1" dirty="0">
                <a:solidFill>
                  <a:srgbClr val="949599"/>
                </a:solidFill>
              </a:rPr>
              <a:t>______</a:t>
            </a:r>
            <a:r>
              <a:rPr lang="en-US" sz="1800" b="1" dirty="0">
                <a:solidFill>
                  <a:srgbClr val="242021"/>
                </a:solidFill>
              </a:rPr>
              <a:t>, many people still enjoyed it.</a:t>
            </a:r>
            <a:br>
              <a:rPr lang="en-US" sz="1800" b="1" dirty="0">
                <a:solidFill>
                  <a:srgbClr val="242021"/>
                </a:solidFill>
              </a:rPr>
            </a:br>
            <a:r>
              <a:rPr lang="en-US" sz="1800" b="1" dirty="0">
                <a:solidFill>
                  <a:srgbClr val="242021"/>
                </a:solidFill>
              </a:rPr>
              <a:t>	</a:t>
            </a:r>
            <a:r>
              <a:rPr lang="en-US" sz="1800" b="1" dirty="0">
                <a:solidFill>
                  <a:srgbClr val="00A9A5"/>
                </a:solidFill>
              </a:rPr>
              <a:t>A. </a:t>
            </a:r>
            <a:r>
              <a:rPr lang="en-US" sz="1800" b="1" dirty="0">
                <a:solidFill>
                  <a:srgbClr val="242021"/>
                </a:solidFill>
              </a:rPr>
              <a:t>However 		</a:t>
            </a:r>
            <a:r>
              <a:rPr lang="en-US" sz="1800" b="1" dirty="0">
                <a:solidFill>
                  <a:srgbClr val="00A9A5"/>
                </a:solidFill>
              </a:rPr>
              <a:t>B. </a:t>
            </a:r>
            <a:r>
              <a:rPr lang="en-US" sz="1800" b="1" dirty="0" smtClean="0">
                <a:solidFill>
                  <a:srgbClr val="242021"/>
                </a:solidFill>
              </a:rPr>
              <a:t>Though </a:t>
            </a:r>
            <a:r>
              <a:rPr lang="en-US" sz="1800" b="1" dirty="0">
                <a:solidFill>
                  <a:srgbClr val="242021"/>
                </a:solidFill>
              </a:rPr>
              <a:t>	</a:t>
            </a:r>
            <a:r>
              <a:rPr lang="en-US" sz="1800" b="1" dirty="0">
                <a:solidFill>
                  <a:srgbClr val="00A9A5"/>
                </a:solidFill>
              </a:rPr>
              <a:t>C. </a:t>
            </a:r>
            <a:r>
              <a:rPr lang="en-US" sz="1800" b="1" dirty="0">
                <a:solidFill>
                  <a:srgbClr val="242021"/>
                </a:solidFill>
              </a:rPr>
              <a:t>But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/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838" y="1739477"/>
            <a:ext cx="1178526" cy="114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98279" y="342900"/>
            <a:ext cx="4706008" cy="4457700"/>
            <a:chOff x="912" y="336"/>
            <a:chExt cx="3888" cy="3696"/>
          </a:xfrm>
        </p:grpSpPr>
        <p:sp>
          <p:nvSpPr>
            <p:cNvPr id="2080" name="AutoShape 3"/>
            <p:cNvSpPr>
              <a:spLocks noChangeArrowheads="1"/>
            </p:cNvSpPr>
            <p:nvPr/>
          </p:nvSpPr>
          <p:spPr bwMode="auto">
            <a:xfrm>
              <a:off x="912" y="336"/>
              <a:ext cx="3888" cy="3696"/>
            </a:xfrm>
            <a:prstGeom prst="flowChartConnector">
              <a:avLst/>
            </a:prstGeom>
            <a:noFill/>
            <a:ln w="1714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kern="1200"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81" name="Line 4"/>
            <p:cNvSpPr>
              <a:spLocks noChangeShapeType="1"/>
            </p:cNvSpPr>
            <p:nvPr/>
          </p:nvSpPr>
          <p:spPr bwMode="auto">
            <a:xfrm flipH="1">
              <a:off x="3600" y="762"/>
              <a:ext cx="96" cy="185"/>
            </a:xfrm>
            <a:prstGeom prst="line">
              <a:avLst/>
            </a:prstGeom>
            <a:noFill/>
            <a:ln w="2127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kern="1200"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19665482">
            <a:off x="2544339" y="692919"/>
            <a:ext cx="3642742" cy="3615817"/>
            <a:chOff x="1388" y="766"/>
            <a:chExt cx="2859" cy="2815"/>
          </a:xfrm>
        </p:grpSpPr>
        <p:sp>
          <p:nvSpPr>
            <p:cNvPr id="2066" name="AutoShape 6"/>
            <p:cNvSpPr>
              <a:spLocks noChangeArrowheads="1"/>
            </p:cNvSpPr>
            <p:nvPr/>
          </p:nvSpPr>
          <p:spPr bwMode="auto">
            <a:xfrm rot="1988503">
              <a:off x="2825" y="862"/>
              <a:ext cx="720" cy="1423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>
                  <a:solidFill>
                    <a:srgbClr val="0000FF"/>
                  </a:solidFill>
                  <a:latin typeface="Calibri"/>
                  <a:ea typeface="+mn-ea"/>
                  <a:cs typeface="Arial" pitchFamily="34" charset="0"/>
                </a:rPr>
                <a:t>10</a:t>
              </a:r>
            </a:p>
          </p:txBody>
        </p:sp>
        <p:sp>
          <p:nvSpPr>
            <p:cNvPr id="2067" name="AutoShape 7"/>
            <p:cNvSpPr>
              <a:spLocks noChangeArrowheads="1"/>
            </p:cNvSpPr>
            <p:nvPr/>
          </p:nvSpPr>
          <p:spPr bwMode="auto">
            <a:xfrm rot="3737369">
              <a:off x="3104" y="1159"/>
              <a:ext cx="668" cy="1381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 dirty="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  </a:t>
              </a:r>
              <a:r>
                <a:rPr lang="en-US" sz="3000" b="1" kern="1200" dirty="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15</a:t>
              </a:r>
            </a:p>
          </p:txBody>
        </p:sp>
        <p:sp>
          <p:nvSpPr>
            <p:cNvPr id="2068" name="AutoShape 8"/>
            <p:cNvSpPr>
              <a:spLocks noChangeArrowheads="1"/>
            </p:cNvSpPr>
            <p:nvPr/>
          </p:nvSpPr>
          <p:spPr bwMode="auto">
            <a:xfrm rot="5391790">
              <a:off x="3199" y="1487"/>
              <a:ext cx="667" cy="1428"/>
            </a:xfrm>
            <a:prstGeom prst="flowChartMerg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 dirty="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  20 </a:t>
              </a:r>
            </a:p>
          </p:txBody>
        </p:sp>
        <p:sp>
          <p:nvSpPr>
            <p:cNvPr id="2069" name="AutoShape 9"/>
            <p:cNvSpPr>
              <a:spLocks noChangeArrowheads="1"/>
            </p:cNvSpPr>
            <p:nvPr/>
          </p:nvSpPr>
          <p:spPr bwMode="auto">
            <a:xfrm rot="7154532">
              <a:off x="3100" y="1852"/>
              <a:ext cx="667" cy="1381"/>
            </a:xfrm>
            <a:prstGeom prst="flowChartMerg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100" kern="1200" dirty="0">
                  <a:latin typeface="Calibri"/>
                  <a:ea typeface="+mn-ea"/>
                  <a:cs typeface="Arial" pitchFamily="34" charset="0"/>
                </a:rPr>
                <a:t>Gift</a:t>
              </a:r>
            </a:p>
          </p:txBody>
        </p:sp>
        <p:sp>
          <p:nvSpPr>
            <p:cNvPr id="2070" name="AutoShape 10"/>
            <p:cNvSpPr>
              <a:spLocks noChangeArrowheads="1"/>
            </p:cNvSpPr>
            <p:nvPr/>
          </p:nvSpPr>
          <p:spPr bwMode="auto">
            <a:xfrm rot="9027440">
              <a:off x="2827" y="2143"/>
              <a:ext cx="714" cy="1368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>
                  <a:latin typeface="Calibri"/>
                  <a:ea typeface="+mn-ea"/>
                  <a:cs typeface="Arial" pitchFamily="34" charset="0"/>
                </a:rPr>
                <a:t>15</a:t>
              </a:r>
            </a:p>
          </p:txBody>
        </p:sp>
        <p:sp>
          <p:nvSpPr>
            <p:cNvPr id="2071" name="AutoShape 11"/>
            <p:cNvSpPr>
              <a:spLocks noChangeArrowheads="1"/>
            </p:cNvSpPr>
            <p:nvPr/>
          </p:nvSpPr>
          <p:spPr bwMode="auto">
            <a:xfrm rot="125343">
              <a:off x="2446" y="766"/>
              <a:ext cx="762" cy="1383"/>
            </a:xfrm>
            <a:prstGeom prst="flowChartMerg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10</a:t>
              </a:r>
            </a:p>
          </p:txBody>
        </p:sp>
        <p:sp>
          <p:nvSpPr>
            <p:cNvPr id="2072" name="AutoShape 12"/>
            <p:cNvSpPr>
              <a:spLocks noChangeArrowheads="1"/>
            </p:cNvSpPr>
            <p:nvPr/>
          </p:nvSpPr>
          <p:spPr bwMode="auto">
            <a:xfrm rot="19805971">
              <a:off x="2056" y="855"/>
              <a:ext cx="762" cy="1407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Gif</a:t>
              </a:r>
              <a:r>
                <a:rPr lang="en-US" sz="2100" kern="120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100" kern="1200">
                <a:solidFill>
                  <a:srgbClr val="FFFFFF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73" name="AutoShape 13"/>
            <p:cNvSpPr>
              <a:spLocks noChangeArrowheads="1"/>
            </p:cNvSpPr>
            <p:nvPr/>
          </p:nvSpPr>
          <p:spPr bwMode="auto">
            <a:xfrm rot="-3693062">
              <a:off x="1798" y="1136"/>
              <a:ext cx="715" cy="1380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>
                  <a:solidFill>
                    <a:srgbClr val="FFFFFF"/>
                  </a:solidFill>
                  <a:latin typeface="Calibri"/>
                  <a:ea typeface="+mn-ea"/>
                  <a:cs typeface="Arial" pitchFamily="34" charset="0"/>
                </a:rPr>
                <a:t>   5</a:t>
              </a:r>
            </a:p>
          </p:txBody>
        </p:sp>
        <p:sp>
          <p:nvSpPr>
            <p:cNvPr id="2074" name="AutoShape 14"/>
            <p:cNvSpPr>
              <a:spLocks noChangeArrowheads="1"/>
            </p:cNvSpPr>
            <p:nvPr/>
          </p:nvSpPr>
          <p:spPr bwMode="auto">
            <a:xfrm rot="-5438308">
              <a:off x="1721" y="1520"/>
              <a:ext cx="668" cy="1333"/>
            </a:xfrm>
            <a:prstGeom prst="flowChartMerge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100" kern="1200">
                  <a:latin typeface="Calibri"/>
                  <a:ea typeface="+mn-ea"/>
                  <a:cs typeface="Arial" pitchFamily="34" charset="0"/>
                </a:rPr>
                <a:t>  </a:t>
              </a:r>
              <a:r>
                <a:rPr lang="en-US" sz="3000" kern="1200">
                  <a:latin typeface="Calibri"/>
                  <a:ea typeface="+mn-ea"/>
                  <a:cs typeface="Arial" pitchFamily="34" charset="0"/>
                </a:rPr>
                <a:t>15</a:t>
              </a:r>
            </a:p>
          </p:txBody>
        </p:sp>
        <p:sp>
          <p:nvSpPr>
            <p:cNvPr id="2075" name="AutoShape 15"/>
            <p:cNvSpPr>
              <a:spLocks noChangeArrowheads="1"/>
            </p:cNvSpPr>
            <p:nvPr/>
          </p:nvSpPr>
          <p:spPr bwMode="auto">
            <a:xfrm rot="-7293677">
              <a:off x="1838" y="1864"/>
              <a:ext cx="668" cy="1333"/>
            </a:xfrm>
            <a:prstGeom prst="flowChartMerg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>
                  <a:latin typeface="Calibri"/>
                  <a:ea typeface="+mn-ea"/>
                  <a:cs typeface="Arial" pitchFamily="34" charset="0"/>
                </a:rPr>
                <a:t>    </a:t>
              </a:r>
              <a:r>
                <a:rPr lang="en-US" sz="3000" kern="1200">
                  <a:latin typeface="Calibri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2076" name="AutoShape 16"/>
            <p:cNvSpPr>
              <a:spLocks noChangeArrowheads="1"/>
            </p:cNvSpPr>
            <p:nvPr/>
          </p:nvSpPr>
          <p:spPr bwMode="auto">
            <a:xfrm rot="-8974783">
              <a:off x="2105" y="2123"/>
              <a:ext cx="666" cy="1335"/>
            </a:xfrm>
            <a:prstGeom prst="flowChartMerg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>
                  <a:latin typeface="Calibri"/>
                  <a:ea typeface="+mn-ea"/>
                  <a:cs typeface="Arial" pitchFamily="34" charset="0"/>
                </a:rPr>
                <a:t>5</a:t>
              </a:r>
            </a:p>
          </p:txBody>
        </p:sp>
        <p:sp>
          <p:nvSpPr>
            <p:cNvPr id="2077" name="AutoShape 17"/>
            <p:cNvSpPr>
              <a:spLocks noChangeArrowheads="1"/>
            </p:cNvSpPr>
            <p:nvPr/>
          </p:nvSpPr>
          <p:spPr bwMode="auto">
            <a:xfrm rot="-10745120">
              <a:off x="2424" y="2246"/>
              <a:ext cx="744" cy="1335"/>
            </a:xfrm>
            <a:prstGeom prst="flowChartMer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100" kern="1200">
                <a:latin typeface="Calibri"/>
                <a:ea typeface="+mn-ea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200">
                  <a:latin typeface="Calibri"/>
                  <a:ea typeface="+mn-ea"/>
                  <a:cs typeface="Arial" pitchFamily="34" charset="0"/>
                </a:rPr>
                <a:t>10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100" kern="1200"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78" name="AutoShape 18"/>
            <p:cNvSpPr>
              <a:spLocks noChangeArrowheads="1"/>
            </p:cNvSpPr>
            <p:nvPr/>
          </p:nvSpPr>
          <p:spPr bwMode="auto">
            <a:xfrm rot="263569">
              <a:off x="2628" y="2008"/>
              <a:ext cx="381" cy="381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kern="1200"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79" name="Line 19"/>
            <p:cNvSpPr>
              <a:spLocks noChangeShapeType="1"/>
            </p:cNvSpPr>
            <p:nvPr/>
          </p:nvSpPr>
          <p:spPr bwMode="auto">
            <a:xfrm>
              <a:off x="2028" y="2900"/>
              <a:ext cx="384" cy="24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400" kern="1200"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2056" name="Rectangle 20"/>
          <p:cNvSpPr>
            <a:spLocks noChangeArrowheads="1"/>
          </p:cNvSpPr>
          <p:nvPr/>
        </p:nvSpPr>
        <p:spPr bwMode="auto">
          <a:xfrm>
            <a:off x="2971802" y="3143258"/>
            <a:ext cx="476250" cy="38933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100" kern="1200"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2057" name="Picture 25" descr="xsgs_900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57250"/>
            <a:ext cx="2133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6" descr="xsgs_900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857250"/>
            <a:ext cx="2133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3" name="Oval 2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04800" y="1200150"/>
            <a:ext cx="457200" cy="342900"/>
          </a:xfrm>
          <a:prstGeom prst="ellipse">
            <a:avLst/>
          </a:prstGeom>
          <a:solidFill>
            <a:srgbClr val="3366CC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 dirty="0">
                <a:solidFill>
                  <a:srgbClr val="FFFFFF"/>
                </a:solidFill>
                <a:latin typeface="Calibri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9484" name="Oval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2000" y="2228850"/>
            <a:ext cx="533400" cy="342900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Calibri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9485" name="Oval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371600" y="1543050"/>
            <a:ext cx="457200" cy="342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 dirty="0">
                <a:solidFill>
                  <a:srgbClr val="FF0066"/>
                </a:solidFill>
                <a:latin typeface="Calibri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9486" name="Oval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48600" y="2228850"/>
            <a:ext cx="457200" cy="34290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 dirty="0">
                <a:latin typeface="Calibri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9487" name="Oval 3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29600" y="1485900"/>
            <a:ext cx="533400" cy="342900"/>
          </a:xfrm>
          <a:prstGeom prst="ellipse">
            <a:avLst/>
          </a:prstGeom>
          <a:solidFill>
            <a:srgbClr val="00CC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 dirty="0">
                <a:latin typeface="Calibri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9488" name="Oval 3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315200" y="1200150"/>
            <a:ext cx="533400" cy="342900"/>
          </a:xfrm>
          <a:prstGeom prst="ellipse">
            <a:avLst/>
          </a:prstGeom>
          <a:solidFill>
            <a:srgbClr val="99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Calibri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1" name="Action Button: Back or Previous 10">
            <a:hlinkClick r:id="" action="ppaction://noaction" highlightClick="1"/>
          </p:cNvPr>
          <p:cNvSpPr/>
          <p:nvPr/>
        </p:nvSpPr>
        <p:spPr>
          <a:xfrm>
            <a:off x="8077201" y="4457700"/>
            <a:ext cx="685799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400" kern="1200">
              <a:solidFill>
                <a:srgbClr val="FFFFFF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82" name="CommandButton1" r:id="rId2" imgW="1143000" imgH="533520"/>
        </mc:Choice>
        <mc:Fallback>
          <p:control name="CommandButton1" r:id="rId2" imgW="1143000" imgH="53352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" y="0"/>
                  <a:ext cx="1139825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3" name="TextBox1" r:id="rId3" imgW="762120" imgH="457200"/>
        </mc:Choice>
        <mc:Fallback>
          <p:control name="TextBox1" r:id="rId3" imgW="762120" imgH="4572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013" y="400050"/>
                  <a:ext cx="765175" cy="342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4" name="CommandButton2" r:id="rId4" imgW="1066680" imgH="533520"/>
        </mc:Choice>
        <mc:Fallback>
          <p:control name="CommandButton2" r:id="rId4" imgW="1066680" imgH="533520">
            <p:pic>
              <p:nvPicPr>
                <p:cNvPr id="0" name="Command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5613" y="0"/>
                  <a:ext cx="1069975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5" name="TextBox2" r:id="rId5" imgW="762120" imgH="457200"/>
        </mc:Choice>
        <mc:Fallback>
          <p:control name="TextBox2" r:id="rId5" imgW="762120" imgH="4572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28013" y="400050"/>
                  <a:ext cx="765175" cy="342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4114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</p:childTnLst>
        </p:cTn>
      </p:par>
    </p:tnLst>
    <p:bldLst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7695" y="-70154"/>
            <a:ext cx="9144000" cy="5143500"/>
            <a:chOff x="0" y="-33"/>
            <a:chExt cx="5760" cy="4320"/>
          </a:xfrm>
        </p:grpSpPr>
        <p:pic>
          <p:nvPicPr>
            <p:cNvPr id="15374" name="Picture 5" descr="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33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Rectangle 6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6" name="Rectangle 7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365" name="Group 8"/>
          <p:cNvGrpSpPr>
            <a:grpSpLocks/>
          </p:cNvGrpSpPr>
          <p:nvPr/>
        </p:nvGrpSpPr>
        <p:grpSpPr bwMode="auto">
          <a:xfrm>
            <a:off x="0" y="0"/>
            <a:ext cx="9220200" cy="5143500"/>
            <a:chOff x="0" y="0"/>
            <a:chExt cx="5760" cy="4333"/>
          </a:xfrm>
        </p:grpSpPr>
        <p:pic>
          <p:nvPicPr>
            <p:cNvPr id="15370" name="Picture 9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0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1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2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00782" y="418286"/>
            <a:ext cx="8153400" cy="1338828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557213" indent="-557213">
              <a:spcBef>
                <a:spcPct val="50000"/>
              </a:spcBef>
              <a:buClrTx/>
              <a:buFontTx/>
              <a:buAutoNum type="arabicPeriod"/>
            </a:pPr>
            <a:r>
              <a:rPr lang="en-US" sz="3300">
                <a:solidFill>
                  <a:srgbClr val="FFFF00"/>
                </a:solidFill>
              </a:rPr>
              <a:t>Mary overslept this morning ______</a:t>
            </a:r>
          </a:p>
          <a:p>
            <a:pPr>
              <a:spcBef>
                <a:spcPct val="50000"/>
              </a:spcBef>
              <a:buClrTx/>
            </a:pPr>
            <a:r>
              <a:rPr lang="en-US" sz="3300">
                <a:solidFill>
                  <a:srgbClr val="FFFF00"/>
                </a:solidFill>
              </a:rPr>
              <a:t> she went to bed early last night</a:t>
            </a:r>
            <a:endParaRPr lang="en-US" sz="3300" kern="1200" dirty="0">
              <a:solidFill>
                <a:srgbClr val="FFFF0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Action Button: Back or Previous 17">
            <a:hlinkClick r:id="rId5" action="ppaction://hlinksldjump" highlightClick="1"/>
          </p:cNvPr>
          <p:cNvSpPr/>
          <p:nvPr/>
        </p:nvSpPr>
        <p:spPr>
          <a:xfrm>
            <a:off x="8153401" y="4457700"/>
            <a:ext cx="60960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buClrTx/>
              <a:buFontTx/>
              <a:buNone/>
              <a:defRPr/>
            </a:pPr>
            <a:endParaRPr lang="en-US" sz="1400" kern="1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548" y="2059469"/>
            <a:ext cx="8396453" cy="530915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solidFill>
                  <a:srgbClr val="00A9A5"/>
                </a:solidFill>
              </a:rPr>
              <a:t>A. </a:t>
            </a:r>
            <a:r>
              <a:rPr lang="en-US" sz="3000" b="1" dirty="0">
                <a:solidFill>
                  <a:srgbClr val="242021"/>
                </a:solidFill>
              </a:rPr>
              <a:t>although 	      </a:t>
            </a:r>
            <a:r>
              <a:rPr lang="en-US" sz="3000" b="1" dirty="0">
                <a:solidFill>
                  <a:srgbClr val="00A9A5"/>
                </a:solidFill>
              </a:rPr>
              <a:t>B. </a:t>
            </a:r>
            <a:r>
              <a:rPr lang="en-US" sz="3000" b="1" dirty="0">
                <a:solidFill>
                  <a:srgbClr val="242021"/>
                </a:solidFill>
              </a:rPr>
              <a:t>because 		</a:t>
            </a:r>
            <a:r>
              <a:rPr lang="en-US" sz="3000" b="1" dirty="0">
                <a:solidFill>
                  <a:srgbClr val="00A9A5"/>
                </a:solidFill>
              </a:rPr>
              <a:t>C. </a:t>
            </a:r>
            <a:r>
              <a:rPr lang="en-US" sz="3000" b="1" dirty="0">
                <a:solidFill>
                  <a:srgbClr val="242021"/>
                </a:solidFill>
              </a:rPr>
              <a:t>so</a:t>
            </a:r>
            <a:endParaRPr lang="en-GB" sz="3000" b="1" dirty="0"/>
          </a:p>
        </p:txBody>
      </p:sp>
      <p:sp>
        <p:nvSpPr>
          <p:cNvPr id="20" name="Google Shape;287;p16"/>
          <p:cNvSpPr/>
          <p:nvPr/>
        </p:nvSpPr>
        <p:spPr>
          <a:xfrm>
            <a:off x="426215" y="2187134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0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-14242" y="109983"/>
            <a:ext cx="9144000" cy="5143500"/>
            <a:chOff x="0" y="0"/>
            <a:chExt cx="5760" cy="4320"/>
          </a:xfrm>
        </p:grpSpPr>
        <p:pic>
          <p:nvPicPr>
            <p:cNvPr id="16399" name="Picture 5" descr="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01" name="Rectangle 7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0" y="0"/>
            <a:ext cx="9220200" cy="5143500"/>
            <a:chOff x="0" y="0"/>
            <a:chExt cx="5760" cy="4333"/>
          </a:xfrm>
        </p:grpSpPr>
        <p:pic>
          <p:nvPicPr>
            <p:cNvPr id="16395" name="Picture 9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0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1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2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9601" y="583327"/>
            <a:ext cx="8102645" cy="1084913"/>
          </a:xfrm>
          <a:prstGeom prst="rect">
            <a:avLst/>
          </a:prstGeom>
          <a:solidFill>
            <a:srgbClr val="003618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3300" b="1" dirty="0">
                <a:solidFill>
                  <a:srgbClr val="FFFF00"/>
                </a:solidFill>
              </a:rPr>
              <a:t>2. ______ the sun is shining, it isn’t very warm.</a:t>
            </a:r>
            <a:endParaRPr lang="en-US" sz="3300" b="1" kern="1200" dirty="0">
              <a:solidFill>
                <a:srgbClr val="FFFF0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9601" y="2106130"/>
            <a:ext cx="7848600" cy="10849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3300" b="1" dirty="0">
                <a:solidFill>
                  <a:srgbClr val="FF0000"/>
                </a:solidFill>
              </a:rPr>
              <a:t>A. Because 	B. However 	C. Though</a:t>
            </a:r>
            <a:br>
              <a:rPr lang="en-US" sz="3300" b="1" dirty="0">
                <a:solidFill>
                  <a:srgbClr val="FF0000"/>
                </a:solidFill>
              </a:rPr>
            </a:br>
            <a:endParaRPr lang="en-US" sz="3300" b="1" kern="1200" dirty="0">
              <a:solidFill>
                <a:srgbClr val="FF000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Google Shape;287;p16"/>
          <p:cNvSpPr/>
          <p:nvPr/>
        </p:nvSpPr>
        <p:spPr>
          <a:xfrm>
            <a:off x="6018487" y="2187624"/>
            <a:ext cx="474615" cy="423863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Action Button: Back or Previous 23">
            <a:hlinkClick r:id="rId5" action="ppaction://hlinksldjump" highlightClick="1"/>
          </p:cNvPr>
          <p:cNvSpPr/>
          <p:nvPr/>
        </p:nvSpPr>
        <p:spPr>
          <a:xfrm>
            <a:off x="8153401" y="4457700"/>
            <a:ext cx="60960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buClrTx/>
              <a:buFontTx/>
              <a:buNone/>
              <a:defRPr/>
            </a:pPr>
            <a:endParaRPr lang="en-US" sz="14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" y="0"/>
            <a:ext cx="9144000" cy="5143500"/>
            <a:chOff x="0" y="0"/>
            <a:chExt cx="5760" cy="4320"/>
          </a:xfrm>
        </p:grpSpPr>
        <p:pic>
          <p:nvPicPr>
            <p:cNvPr id="17422" name="Picture 5" descr="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Rectangle 6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24" name="Rectangle 7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0" y="0"/>
            <a:ext cx="9220200" cy="5143500"/>
            <a:chOff x="0" y="0"/>
            <a:chExt cx="5760" cy="4333"/>
          </a:xfrm>
        </p:grpSpPr>
        <p:pic>
          <p:nvPicPr>
            <p:cNvPr id="17418" name="Picture 9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0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1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2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3089" y="528374"/>
            <a:ext cx="8153400" cy="1084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sz="3300" b="1" dirty="0">
                <a:solidFill>
                  <a:srgbClr val="F26548"/>
                </a:solidFill>
              </a:rPr>
              <a:t>3. </a:t>
            </a:r>
            <a:r>
              <a:rPr lang="en-US" sz="3300" b="1" dirty="0">
                <a:solidFill>
                  <a:srgbClr val="242021"/>
                </a:solidFill>
              </a:rPr>
              <a:t>I don’t like running, </a:t>
            </a:r>
            <a:r>
              <a:rPr lang="en-US" sz="3300" b="1" dirty="0">
                <a:solidFill>
                  <a:srgbClr val="949599"/>
                </a:solidFill>
              </a:rPr>
              <a:t>______ </a:t>
            </a:r>
            <a:r>
              <a:rPr lang="en-US" sz="3300" b="1" dirty="0">
                <a:solidFill>
                  <a:srgbClr val="242021"/>
                </a:solidFill>
              </a:rPr>
              <a:t>I like swimming.</a:t>
            </a:r>
            <a:endParaRPr lang="en-US" sz="3300" b="1" kern="1200" dirty="0">
              <a:solidFill>
                <a:srgbClr val="F79646">
                  <a:lumMod val="50000"/>
                </a:srgbClr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06965" y="2605928"/>
            <a:ext cx="8153400" cy="13157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sz="2700" b="1" dirty="0">
                <a:solidFill>
                  <a:srgbClr val="00A9A5"/>
                </a:solidFill>
              </a:rPr>
              <a:t>A. </a:t>
            </a:r>
            <a:r>
              <a:rPr lang="en-US" sz="2700" b="1" dirty="0">
                <a:solidFill>
                  <a:srgbClr val="242021"/>
                </a:solidFill>
              </a:rPr>
              <a:t>but 			</a:t>
            </a:r>
            <a:r>
              <a:rPr lang="en-US" sz="2700" b="1" dirty="0">
                <a:solidFill>
                  <a:srgbClr val="00A9A5"/>
                </a:solidFill>
              </a:rPr>
              <a:t>B. </a:t>
            </a:r>
            <a:r>
              <a:rPr lang="en-US" sz="2700" b="1" dirty="0">
                <a:solidFill>
                  <a:srgbClr val="242021"/>
                </a:solidFill>
              </a:rPr>
              <a:t>so 		</a:t>
            </a:r>
            <a:r>
              <a:rPr lang="en-US" sz="2700" b="1" dirty="0">
                <a:solidFill>
                  <a:srgbClr val="00A9A5"/>
                </a:solidFill>
              </a:rPr>
              <a:t>C. </a:t>
            </a:r>
            <a:r>
              <a:rPr lang="en-US" sz="2700" b="1" dirty="0">
                <a:solidFill>
                  <a:srgbClr val="242021"/>
                </a:solidFill>
              </a:rPr>
              <a:t>however</a:t>
            </a:r>
            <a:br>
              <a:rPr lang="en-US" sz="2700" b="1" dirty="0">
                <a:solidFill>
                  <a:srgbClr val="242021"/>
                </a:solidFill>
              </a:rPr>
            </a:br>
            <a:endParaRPr lang="en-US" sz="2700" b="1" kern="1200" dirty="0">
              <a:solidFill>
                <a:srgbClr val="F79646">
                  <a:lumMod val="50000"/>
                </a:srgbClr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8" name="Google Shape;287;p16"/>
          <p:cNvSpPr/>
          <p:nvPr/>
        </p:nvSpPr>
        <p:spPr>
          <a:xfrm>
            <a:off x="608615" y="2723541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Action Button: Back or Previous 20">
            <a:hlinkClick r:id="rId5" action="ppaction://hlinksldjump" highlightClick="1"/>
          </p:cNvPr>
          <p:cNvSpPr/>
          <p:nvPr/>
        </p:nvSpPr>
        <p:spPr>
          <a:xfrm>
            <a:off x="8153401" y="4457700"/>
            <a:ext cx="60960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buClrTx/>
              <a:buFontTx/>
              <a:buNone/>
              <a:defRPr/>
            </a:pPr>
            <a:endParaRPr lang="en-US" sz="14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" y="0"/>
            <a:ext cx="9144000" cy="5143500"/>
            <a:chOff x="0" y="0"/>
            <a:chExt cx="5760" cy="4320"/>
          </a:xfrm>
        </p:grpSpPr>
        <p:pic>
          <p:nvPicPr>
            <p:cNvPr id="18446" name="Picture 5" descr="2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Rectangle 6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48" name="Rectangle 7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0" y="0"/>
            <a:ext cx="9220200" cy="5143500"/>
            <a:chOff x="0" y="0"/>
            <a:chExt cx="5760" cy="4333"/>
          </a:xfrm>
        </p:grpSpPr>
        <p:pic>
          <p:nvPicPr>
            <p:cNvPr id="18442" name="Picture 9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0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1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2" descr="N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Explosion 2 17"/>
          <p:cNvSpPr/>
          <p:nvPr/>
        </p:nvSpPr>
        <p:spPr>
          <a:xfrm>
            <a:off x="366548" y="141260"/>
            <a:ext cx="8832842" cy="322940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FF0000"/>
                </a:solidFill>
              </a:rPr>
              <a:t>LUCKY NUMBER</a:t>
            </a:r>
          </a:p>
        </p:txBody>
      </p:sp>
      <p:sp>
        <p:nvSpPr>
          <p:cNvPr id="21" name="Action Button: Back or Previous 20">
            <a:hlinkClick r:id="rId6" action="ppaction://hlinksldjump" highlightClick="1"/>
          </p:cNvPr>
          <p:cNvSpPr/>
          <p:nvPr/>
        </p:nvSpPr>
        <p:spPr>
          <a:xfrm>
            <a:off x="8153401" y="4457700"/>
            <a:ext cx="60960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buClrTx/>
              <a:buFontTx/>
              <a:buNone/>
              <a:defRPr/>
            </a:pPr>
            <a:endParaRPr lang="en-US" sz="14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-14242" y="109983"/>
            <a:ext cx="9144000" cy="5143500"/>
            <a:chOff x="0" y="0"/>
            <a:chExt cx="5760" cy="4320"/>
          </a:xfrm>
        </p:grpSpPr>
        <p:pic>
          <p:nvPicPr>
            <p:cNvPr id="16399" name="Picture 5" descr="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6401" name="Rectangle 7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0" y="0"/>
            <a:ext cx="9220200" cy="5143500"/>
            <a:chOff x="0" y="0"/>
            <a:chExt cx="5760" cy="4333"/>
          </a:xfrm>
        </p:grpSpPr>
        <p:pic>
          <p:nvPicPr>
            <p:cNvPr id="16395" name="Picture 9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0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1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2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9601" y="583327"/>
            <a:ext cx="8102645" cy="1084913"/>
          </a:xfrm>
          <a:prstGeom prst="rect">
            <a:avLst/>
          </a:prstGeom>
          <a:solidFill>
            <a:srgbClr val="003618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3300" b="1" dirty="0">
                <a:solidFill>
                  <a:srgbClr val="F26548"/>
                </a:solidFill>
              </a:rPr>
              <a:t>4</a:t>
            </a:r>
            <a:r>
              <a:rPr lang="en-US" sz="3300" b="1" dirty="0">
                <a:solidFill>
                  <a:srgbClr val="FFFF00"/>
                </a:solidFill>
              </a:rPr>
              <a:t>. ______ the film was exciting, Jim fell asleep in the cinema</a:t>
            </a:r>
            <a:r>
              <a:rPr lang="en-US" sz="3300" dirty="0">
                <a:solidFill>
                  <a:srgbClr val="242021"/>
                </a:solidFill>
              </a:rPr>
              <a:t>.</a:t>
            </a:r>
            <a:endParaRPr lang="en-US" sz="3300" b="1" kern="1200" dirty="0">
              <a:solidFill>
                <a:srgbClr val="FFFF00"/>
              </a:solidFill>
              <a:latin typeface="Georgia" pitchFamily="18" charset="0"/>
              <a:ea typeface="+mn-ea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02021" y="2106131"/>
            <a:ext cx="8056180" cy="57708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3300" b="1" dirty="0">
                <a:solidFill>
                  <a:srgbClr val="FF0000"/>
                </a:solidFill>
              </a:rPr>
              <a:t>A. However 	B. Because 	C. Although</a:t>
            </a:r>
            <a:endParaRPr lang="en-US" sz="3300" b="1" kern="1200" dirty="0">
              <a:solidFill>
                <a:srgbClr val="FF0000"/>
              </a:solidFill>
              <a:latin typeface="Georgia" pitchFamily="18" charset="0"/>
              <a:ea typeface="+mn-ea"/>
            </a:endParaRPr>
          </a:p>
        </p:txBody>
      </p:sp>
      <p:sp>
        <p:nvSpPr>
          <p:cNvPr id="23" name="Google Shape;287;p16"/>
          <p:cNvSpPr/>
          <p:nvPr/>
        </p:nvSpPr>
        <p:spPr>
          <a:xfrm>
            <a:off x="5864773" y="2164134"/>
            <a:ext cx="474615" cy="423863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Action Button: Back or Previous 23">
            <a:hlinkClick r:id="rId5" action="ppaction://hlinksldjump" highlightClick="1"/>
          </p:cNvPr>
          <p:cNvSpPr/>
          <p:nvPr/>
        </p:nvSpPr>
        <p:spPr>
          <a:xfrm>
            <a:off x="8153401" y="4457700"/>
            <a:ext cx="60960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buClrTx/>
              <a:buFontTx/>
              <a:buNone/>
              <a:defRPr/>
            </a:pPr>
            <a:endParaRPr lang="en-US" sz="14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2595416" y="312178"/>
            <a:ext cx="3718962" cy="6634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3618760" y="401521"/>
            <a:ext cx="2486534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9330" y="-19838"/>
            <a:ext cx="1136499" cy="118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-63937" y="1010307"/>
            <a:ext cx="9633604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200" b="1" dirty="0"/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the connectors: 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the connectors: 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-104683" y="-30863"/>
            <a:ext cx="9144000" cy="5143500"/>
            <a:chOff x="0" y="0"/>
            <a:chExt cx="5760" cy="4320"/>
          </a:xfrm>
        </p:grpSpPr>
        <p:pic>
          <p:nvPicPr>
            <p:cNvPr id="19471" name="Picture 5" descr="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Rectangle 6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3" name="Rectangle 7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buFontTx/>
                <a:buNone/>
              </a:pPr>
              <a:endPara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36514" y="-141260"/>
            <a:ext cx="9220200" cy="5143500"/>
            <a:chOff x="0" y="0"/>
            <a:chExt cx="5760" cy="4333"/>
          </a:xfrm>
        </p:grpSpPr>
        <p:pic>
          <p:nvPicPr>
            <p:cNvPr id="19467" name="Picture 9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0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1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2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9414" y="429615"/>
            <a:ext cx="8153400" cy="1084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sz="3300" b="1" dirty="0">
                <a:solidFill>
                  <a:srgbClr val="F26548"/>
                </a:solidFill>
              </a:rPr>
              <a:t>5. </a:t>
            </a:r>
            <a:r>
              <a:rPr lang="en-US" sz="3300" dirty="0">
                <a:solidFill>
                  <a:srgbClr val="242021"/>
                </a:solidFill>
              </a:rPr>
              <a:t>The story of the film is silly. </a:t>
            </a:r>
            <a:r>
              <a:rPr lang="en-US" sz="3300" dirty="0">
                <a:solidFill>
                  <a:srgbClr val="949599"/>
                </a:solidFill>
              </a:rPr>
              <a:t>______</a:t>
            </a:r>
            <a:r>
              <a:rPr lang="en-US" sz="3300" dirty="0">
                <a:solidFill>
                  <a:srgbClr val="242021"/>
                </a:solidFill>
              </a:rPr>
              <a:t>, many people still enjoyed it.</a:t>
            </a:r>
            <a:endParaRPr lang="en-US" sz="3300" kern="1200" dirty="0">
              <a:solidFill>
                <a:srgbClr val="F79646">
                  <a:lumMod val="50000"/>
                </a:srgbClr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74730" y="1780815"/>
            <a:ext cx="8153400" cy="10664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GB" sz="2700" dirty="0">
                <a:solidFill>
                  <a:srgbClr val="00A9A5"/>
                </a:solidFill>
              </a:rPr>
              <a:t>A. </a:t>
            </a:r>
            <a:r>
              <a:rPr lang="en-GB" sz="2700" dirty="0">
                <a:solidFill>
                  <a:srgbClr val="242021"/>
                </a:solidFill>
              </a:rPr>
              <a:t>However 			</a:t>
            </a:r>
            <a:r>
              <a:rPr lang="en-GB" sz="2700" dirty="0">
                <a:solidFill>
                  <a:srgbClr val="00A9A5"/>
                </a:solidFill>
              </a:rPr>
              <a:t>B. </a:t>
            </a:r>
            <a:r>
              <a:rPr lang="en-GB" sz="2700" dirty="0">
                <a:solidFill>
                  <a:srgbClr val="242021"/>
                </a:solidFill>
              </a:rPr>
              <a:t>Though 			</a:t>
            </a:r>
            <a:r>
              <a:rPr lang="en-GB" sz="2700" dirty="0">
                <a:solidFill>
                  <a:srgbClr val="00A9A5"/>
                </a:solidFill>
              </a:rPr>
              <a:t>C. </a:t>
            </a:r>
            <a:r>
              <a:rPr lang="en-GB" sz="2700" dirty="0">
                <a:solidFill>
                  <a:srgbClr val="242021"/>
                </a:solidFill>
              </a:rPr>
              <a:t>But</a:t>
            </a:r>
            <a:r>
              <a:rPr lang="en-GB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700" dirty="0"/>
          </a:p>
        </p:txBody>
      </p:sp>
      <p:sp>
        <p:nvSpPr>
          <p:cNvPr id="23" name="Google Shape;287;p16"/>
          <p:cNvSpPr/>
          <p:nvPr/>
        </p:nvSpPr>
        <p:spPr>
          <a:xfrm>
            <a:off x="274730" y="1898086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Action Button: Back or Previous 23">
            <a:hlinkClick r:id="rId5" action="ppaction://hlinksldjump" highlightClick="1"/>
          </p:cNvPr>
          <p:cNvSpPr/>
          <p:nvPr/>
        </p:nvSpPr>
        <p:spPr>
          <a:xfrm>
            <a:off x="8153401" y="4457700"/>
            <a:ext cx="60960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buClrTx/>
              <a:buFontTx/>
              <a:buNone/>
              <a:defRPr/>
            </a:pPr>
            <a:endParaRPr lang="en-US" sz="14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/>
          <p:nvPr/>
        </p:nvSpPr>
        <p:spPr>
          <a:xfrm>
            <a:off x="357438" y="905720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90131" y="88300"/>
            <a:ext cx="8975039" cy="450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Mary overslept this morning </a:t>
            </a:r>
            <a:r>
              <a:rPr lang="en-US" sz="2400" b="1" dirty="0">
                <a:solidFill>
                  <a:srgbClr val="949599"/>
                </a:solidFill>
              </a:rPr>
              <a:t>______ </a:t>
            </a:r>
            <a:r>
              <a:rPr lang="en-US" sz="2400" b="1" dirty="0">
                <a:solidFill>
                  <a:srgbClr val="242021"/>
                </a:solidFill>
              </a:rPr>
              <a:t>she went to bed early last night.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242021"/>
                </a:solidFill>
              </a:rPr>
              <a:t>	</a:t>
            </a:r>
            <a:r>
              <a:rPr lang="en-US" sz="2400" b="1" dirty="0">
                <a:solidFill>
                  <a:srgbClr val="00A9A5"/>
                </a:solidFill>
              </a:rPr>
              <a:t>A. </a:t>
            </a:r>
            <a:r>
              <a:rPr lang="en-US" sz="2400" b="1" dirty="0">
                <a:solidFill>
                  <a:srgbClr val="242021"/>
                </a:solidFill>
              </a:rPr>
              <a:t>although 		</a:t>
            </a:r>
            <a:r>
              <a:rPr lang="en-US" sz="2400" b="1" dirty="0">
                <a:solidFill>
                  <a:srgbClr val="00A9A5"/>
                </a:solidFill>
              </a:rPr>
              <a:t>B. </a:t>
            </a:r>
            <a:r>
              <a:rPr lang="en-US" sz="2400" b="1" dirty="0">
                <a:solidFill>
                  <a:srgbClr val="242021"/>
                </a:solidFill>
              </a:rPr>
              <a:t>because 		</a:t>
            </a:r>
            <a:r>
              <a:rPr lang="en-US" sz="2400" b="1" dirty="0">
                <a:solidFill>
                  <a:srgbClr val="00A9A5"/>
                </a:solidFill>
              </a:rPr>
              <a:t>C. </a:t>
            </a:r>
            <a:r>
              <a:rPr lang="en-US" sz="2400" b="1" dirty="0">
                <a:solidFill>
                  <a:srgbClr val="242021"/>
                </a:solidFill>
              </a:rPr>
              <a:t>so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b="1" dirty="0">
                <a:solidFill>
                  <a:srgbClr val="949599"/>
                </a:solidFill>
              </a:rPr>
              <a:t>______ </a:t>
            </a:r>
            <a:r>
              <a:rPr lang="en-US" sz="2400" b="1" dirty="0">
                <a:solidFill>
                  <a:srgbClr val="242021"/>
                </a:solidFill>
              </a:rPr>
              <a:t>the sun is shining, it isn’t very warm.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242021"/>
                </a:solidFill>
              </a:rPr>
              <a:t>	</a:t>
            </a:r>
            <a:r>
              <a:rPr lang="en-US" sz="2400" b="1" dirty="0">
                <a:solidFill>
                  <a:srgbClr val="00A9A5"/>
                </a:solidFill>
              </a:rPr>
              <a:t>A. </a:t>
            </a:r>
            <a:r>
              <a:rPr lang="en-US" sz="2400" b="1" dirty="0">
                <a:solidFill>
                  <a:srgbClr val="242021"/>
                </a:solidFill>
              </a:rPr>
              <a:t>Because 		</a:t>
            </a:r>
            <a:r>
              <a:rPr lang="en-US" sz="2400" b="1" dirty="0">
                <a:solidFill>
                  <a:srgbClr val="00A9A5"/>
                </a:solidFill>
              </a:rPr>
              <a:t>B. </a:t>
            </a:r>
            <a:r>
              <a:rPr lang="en-US" sz="2400" b="1" dirty="0">
                <a:solidFill>
                  <a:srgbClr val="242021"/>
                </a:solidFill>
              </a:rPr>
              <a:t>However 		</a:t>
            </a:r>
            <a:r>
              <a:rPr lang="en-US" sz="2400" b="1" dirty="0">
                <a:solidFill>
                  <a:srgbClr val="00A9A5"/>
                </a:solidFill>
              </a:rPr>
              <a:t>C. </a:t>
            </a:r>
            <a:r>
              <a:rPr lang="en-US" sz="2400" b="1" dirty="0">
                <a:solidFill>
                  <a:srgbClr val="242021"/>
                </a:solidFill>
              </a:rPr>
              <a:t>Though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b="1" dirty="0">
                <a:solidFill>
                  <a:srgbClr val="242021"/>
                </a:solidFill>
              </a:rPr>
              <a:t>I don’t like running, </a:t>
            </a:r>
            <a:r>
              <a:rPr lang="en-US" sz="2400" b="1" dirty="0">
                <a:solidFill>
                  <a:srgbClr val="949599"/>
                </a:solidFill>
              </a:rPr>
              <a:t>______ </a:t>
            </a:r>
            <a:r>
              <a:rPr lang="en-US" sz="2400" b="1" dirty="0">
                <a:solidFill>
                  <a:srgbClr val="242021"/>
                </a:solidFill>
              </a:rPr>
              <a:t>I like swimming.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242021"/>
                </a:solidFill>
              </a:rPr>
              <a:t>	</a:t>
            </a:r>
            <a:r>
              <a:rPr lang="en-US" sz="2400" b="1" dirty="0">
                <a:solidFill>
                  <a:srgbClr val="00A9A5"/>
                </a:solidFill>
              </a:rPr>
              <a:t>A. </a:t>
            </a:r>
            <a:r>
              <a:rPr lang="en-US" sz="2400" b="1" dirty="0">
                <a:solidFill>
                  <a:srgbClr val="242021"/>
                </a:solidFill>
              </a:rPr>
              <a:t>but 		</a:t>
            </a:r>
            <a:r>
              <a:rPr lang="en-US" sz="2400" b="1" dirty="0">
                <a:solidFill>
                  <a:srgbClr val="00A9A5"/>
                </a:solidFill>
              </a:rPr>
              <a:t>B. </a:t>
            </a:r>
            <a:r>
              <a:rPr lang="en-US" sz="2400" b="1" dirty="0">
                <a:solidFill>
                  <a:srgbClr val="242021"/>
                </a:solidFill>
              </a:rPr>
              <a:t>so 			</a:t>
            </a:r>
            <a:r>
              <a:rPr lang="en-US" sz="2400" b="1" dirty="0">
                <a:solidFill>
                  <a:srgbClr val="00A9A5"/>
                </a:solidFill>
              </a:rPr>
              <a:t>C. </a:t>
            </a:r>
            <a:r>
              <a:rPr lang="en-US" sz="2400" b="1" dirty="0">
                <a:solidFill>
                  <a:srgbClr val="242021"/>
                </a:solidFill>
              </a:rPr>
              <a:t>however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b="1" dirty="0">
                <a:solidFill>
                  <a:srgbClr val="949599"/>
                </a:solidFill>
              </a:rPr>
              <a:t>___ </a:t>
            </a:r>
            <a:r>
              <a:rPr lang="en-US" sz="2400" b="1" dirty="0">
                <a:solidFill>
                  <a:srgbClr val="242021"/>
                </a:solidFill>
              </a:rPr>
              <a:t>the film was exciting, Jim fell asleep in the cinema.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242021"/>
                </a:solidFill>
              </a:rPr>
              <a:t>	</a:t>
            </a:r>
            <a:r>
              <a:rPr lang="en-US" sz="2400" b="1" dirty="0">
                <a:solidFill>
                  <a:srgbClr val="00A9A5"/>
                </a:solidFill>
              </a:rPr>
              <a:t>A. </a:t>
            </a:r>
            <a:r>
              <a:rPr lang="en-US" sz="2400" b="1" dirty="0">
                <a:solidFill>
                  <a:srgbClr val="242021"/>
                </a:solidFill>
              </a:rPr>
              <a:t>However 		</a:t>
            </a:r>
            <a:r>
              <a:rPr lang="en-US" sz="2400" b="1" dirty="0">
                <a:solidFill>
                  <a:srgbClr val="00A9A5"/>
                </a:solidFill>
              </a:rPr>
              <a:t>B. </a:t>
            </a:r>
            <a:r>
              <a:rPr lang="en-US" sz="2400" b="1" dirty="0">
                <a:solidFill>
                  <a:srgbClr val="242021"/>
                </a:solidFill>
              </a:rPr>
              <a:t>Because 		</a:t>
            </a:r>
            <a:r>
              <a:rPr lang="en-US" sz="2400" b="1" dirty="0">
                <a:solidFill>
                  <a:srgbClr val="00A9A5"/>
                </a:solidFill>
              </a:rPr>
              <a:t>C. </a:t>
            </a:r>
            <a:r>
              <a:rPr lang="en-US" sz="2400" b="1" dirty="0">
                <a:solidFill>
                  <a:srgbClr val="242021"/>
                </a:solidFill>
              </a:rPr>
              <a:t>Although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The story of the film is silly. </a:t>
            </a:r>
            <a:r>
              <a:rPr lang="en-US" sz="2400" b="1" dirty="0">
                <a:solidFill>
                  <a:srgbClr val="949599"/>
                </a:solidFill>
              </a:rPr>
              <a:t>______</a:t>
            </a:r>
            <a:r>
              <a:rPr lang="en-US" sz="2400" b="1" dirty="0">
                <a:solidFill>
                  <a:srgbClr val="242021"/>
                </a:solidFill>
              </a:rPr>
              <a:t>, many people still enjoyed it.</a:t>
            </a:r>
            <a:br>
              <a:rPr lang="en-US" sz="2400" b="1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242021"/>
                </a:solidFill>
              </a:rPr>
              <a:t>	</a:t>
            </a:r>
            <a:r>
              <a:rPr lang="en-US" sz="2400" b="1" dirty="0">
                <a:solidFill>
                  <a:srgbClr val="00A9A5"/>
                </a:solidFill>
              </a:rPr>
              <a:t>A. </a:t>
            </a:r>
            <a:r>
              <a:rPr lang="en-US" sz="2400" b="1" dirty="0">
                <a:solidFill>
                  <a:srgbClr val="242021"/>
                </a:solidFill>
              </a:rPr>
              <a:t>However 		</a:t>
            </a:r>
            <a:r>
              <a:rPr lang="en-US" sz="2400" b="1" dirty="0">
                <a:solidFill>
                  <a:srgbClr val="00A9A5"/>
                </a:solidFill>
              </a:rPr>
              <a:t>B. </a:t>
            </a:r>
            <a:r>
              <a:rPr lang="en-US" sz="2400" b="1" dirty="0">
                <a:solidFill>
                  <a:srgbClr val="242021"/>
                </a:solidFill>
              </a:rPr>
              <a:t>Though 			</a:t>
            </a:r>
            <a:r>
              <a:rPr lang="en-US" sz="2400" b="1" dirty="0">
                <a:solidFill>
                  <a:srgbClr val="00A9A5"/>
                </a:solidFill>
              </a:rPr>
              <a:t>C. </a:t>
            </a:r>
            <a:r>
              <a:rPr lang="en-US" sz="2400" b="1" dirty="0">
                <a:solidFill>
                  <a:srgbClr val="242021"/>
                </a:solidFill>
              </a:rPr>
              <a:t>But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/>
          </a:p>
        </p:txBody>
      </p:sp>
      <p:sp>
        <p:nvSpPr>
          <p:cNvPr id="287" name="Google Shape;287;p16"/>
          <p:cNvSpPr/>
          <p:nvPr/>
        </p:nvSpPr>
        <p:spPr>
          <a:xfrm>
            <a:off x="1014444" y="878795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6491459" y="1630424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014444" y="2393235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6517899" y="3068023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007565" y="4182607"/>
            <a:ext cx="349135" cy="33251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05c2eadfe_0_0"/>
          <p:cNvSpPr/>
          <p:nvPr/>
        </p:nvSpPr>
        <p:spPr>
          <a:xfrm>
            <a:off x="3326360" y="304368"/>
            <a:ext cx="2961675" cy="469125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1305c2eadf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0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05c2eadfe_0_0"/>
          <p:cNvSpPr txBox="1"/>
          <p:nvPr/>
        </p:nvSpPr>
        <p:spPr>
          <a:xfrm>
            <a:off x="3590426" y="388870"/>
            <a:ext cx="2697525" cy="3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00" name="Google Shape;300;g1305c2eadfe_0_0"/>
          <p:cNvSpPr/>
          <p:nvPr/>
        </p:nvSpPr>
        <p:spPr>
          <a:xfrm>
            <a:off x="728992" y="922141"/>
            <a:ext cx="1412775" cy="491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305c2eadfe_0_0"/>
          <p:cNvSpPr/>
          <p:nvPr/>
        </p:nvSpPr>
        <p:spPr>
          <a:xfrm>
            <a:off x="2004593" y="1567413"/>
            <a:ext cx="1462950" cy="49162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05c2eadfe_0_0"/>
          <p:cNvSpPr/>
          <p:nvPr/>
        </p:nvSpPr>
        <p:spPr>
          <a:xfrm>
            <a:off x="728993" y="2509677"/>
            <a:ext cx="1462950" cy="53257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05c2eadfe_0_0"/>
          <p:cNvSpPr/>
          <p:nvPr/>
        </p:nvSpPr>
        <p:spPr>
          <a:xfrm>
            <a:off x="1838769" y="3696089"/>
            <a:ext cx="1628775" cy="46755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305c2eadfe_0_0"/>
          <p:cNvSpPr/>
          <p:nvPr/>
        </p:nvSpPr>
        <p:spPr>
          <a:xfrm>
            <a:off x="4086998" y="925836"/>
            <a:ext cx="4199175" cy="52447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05c2eadfe_0_0"/>
          <p:cNvSpPr/>
          <p:nvPr/>
        </p:nvSpPr>
        <p:spPr>
          <a:xfrm>
            <a:off x="4086999" y="1567413"/>
            <a:ext cx="4183425" cy="52447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05c2eadfe_0_0"/>
          <p:cNvSpPr/>
          <p:nvPr/>
        </p:nvSpPr>
        <p:spPr>
          <a:xfrm>
            <a:off x="4086994" y="2161391"/>
            <a:ext cx="4192875" cy="1425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57175"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>
              <a:solidFill>
                <a:schemeClr val="dk1"/>
              </a:solidFill>
            </a:endParaRPr>
          </a:p>
          <a:p>
            <a:pPr marL="342900" indent="-257175"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05c2eadfe_0_0"/>
          <p:cNvSpPr/>
          <p:nvPr/>
        </p:nvSpPr>
        <p:spPr>
          <a:xfrm>
            <a:off x="4086994" y="3788980"/>
            <a:ext cx="4201426" cy="49162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/>
          </a:p>
        </p:txBody>
      </p:sp>
      <p:cxnSp>
        <p:nvCxnSpPr>
          <p:cNvPr id="308" name="Google Shape;308;g1305c2eadfe_0_0"/>
          <p:cNvCxnSpPr/>
          <p:nvPr/>
        </p:nvCxnSpPr>
        <p:spPr>
          <a:xfrm>
            <a:off x="2136947" y="1133087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g1305c2eadfe_0_0"/>
          <p:cNvCxnSpPr/>
          <p:nvPr/>
        </p:nvCxnSpPr>
        <p:spPr>
          <a:xfrm rot="5400000">
            <a:off x="1406655" y="1924521"/>
            <a:ext cx="742725" cy="45315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g1305c2eadfe_0_0"/>
          <p:cNvCxnSpPr/>
          <p:nvPr/>
        </p:nvCxnSpPr>
        <p:spPr>
          <a:xfrm>
            <a:off x="2192042" y="2830943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556312" y="478656"/>
            <a:ext cx="811148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 dirty="0">
                <a:solidFill>
                  <a:schemeClr val="dk1"/>
                </a:solidFill>
              </a:rPr>
              <a:t>Game – Chain story with </a:t>
            </a:r>
            <a:r>
              <a:rPr lang="en-US" sz="2100" b="1" i="1" dirty="0">
                <a:solidFill>
                  <a:schemeClr val="accent2"/>
                </a:solidFill>
              </a:rPr>
              <a:t>although/ though</a:t>
            </a:r>
            <a:endParaRPr sz="2100" b="1" dirty="0">
              <a:solidFill>
                <a:schemeClr val="dk1"/>
              </a:solidFill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69530" y="463716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109120" y="386736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4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365300" y="29623"/>
            <a:ext cx="309952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>
                <a:solidFill>
                  <a:schemeClr val="dk1"/>
                </a:solidFill>
              </a:rPr>
              <a:t>PRODUCTION</a:t>
            </a:r>
            <a:endParaRPr sz="1050"/>
          </a:p>
        </p:txBody>
      </p:sp>
      <p:sp>
        <p:nvSpPr>
          <p:cNvPr id="321" name="Google Shape;321;p17"/>
          <p:cNvSpPr/>
          <p:nvPr/>
        </p:nvSpPr>
        <p:spPr>
          <a:xfrm>
            <a:off x="2853559" y="1154149"/>
            <a:ext cx="629044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accent2"/>
                </a:solidFill>
              </a:rPr>
              <a:t>A: </a:t>
            </a:r>
            <a:r>
              <a:rPr lang="en-US" sz="2100" b="1" dirty="0">
                <a:solidFill>
                  <a:srgbClr val="242021"/>
                </a:solidFill>
              </a:rPr>
              <a:t>Although/ Though it rained yesterday, we went shopping.</a:t>
            </a:r>
            <a:br>
              <a:rPr lang="en-US" sz="2100" b="1" dirty="0">
                <a:solidFill>
                  <a:srgbClr val="242021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B: </a:t>
            </a:r>
            <a:r>
              <a:rPr lang="en-US" sz="2100" b="1" dirty="0">
                <a:solidFill>
                  <a:srgbClr val="242021"/>
                </a:solidFill>
              </a:rPr>
              <a:t>Although/ Though we went shopping, we didn’t buy anything.</a:t>
            </a:r>
            <a:r>
              <a:rPr lang="en-US" sz="2100" b="1" dirty="0">
                <a:solidFill>
                  <a:schemeClr val="dk1"/>
                </a:solidFill>
              </a:rPr>
              <a:t> </a:t>
            </a:r>
            <a:endParaRPr b="1" dirty="0"/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accent2"/>
                </a:solidFill>
              </a:rPr>
              <a:t>C: </a:t>
            </a:r>
            <a:r>
              <a:rPr lang="en-US" sz="2100" b="1" dirty="0">
                <a:solidFill>
                  <a:schemeClr val="dk1"/>
                </a:solidFill>
              </a:rPr>
              <a:t>________________</a:t>
            </a:r>
            <a:endParaRPr b="1" dirty="0"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09" y="1837220"/>
            <a:ext cx="2639350" cy="239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/>
          <p:nvPr/>
        </p:nvSpPr>
        <p:spPr>
          <a:xfrm>
            <a:off x="3326361" y="304370"/>
            <a:ext cx="2961665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0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3590427" y="388870"/>
            <a:ext cx="2697599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728994" y="922141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004594" y="1567415"/>
            <a:ext cx="1463050" cy="49155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728993" y="2509677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1852549" y="3314041"/>
            <a:ext cx="1628792" cy="46761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4086999" y="925836"/>
            <a:ext cx="4199178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086999" y="1567413"/>
            <a:ext cx="4183482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086998" y="2161382"/>
            <a:ext cx="4192782" cy="9683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4086999" y="3199255"/>
            <a:ext cx="4201347" cy="108136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story.</a:t>
            </a:r>
            <a:endParaRPr/>
          </a:p>
        </p:txBody>
      </p:sp>
      <p:cxnSp>
        <p:nvCxnSpPr>
          <p:cNvPr id="338" name="Google Shape;338;p18"/>
          <p:cNvCxnSpPr/>
          <p:nvPr/>
        </p:nvCxnSpPr>
        <p:spPr>
          <a:xfrm>
            <a:off x="2136947" y="1133087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18"/>
          <p:cNvCxnSpPr/>
          <p:nvPr/>
        </p:nvCxnSpPr>
        <p:spPr>
          <a:xfrm rot="5400000">
            <a:off x="1406655" y="1924521"/>
            <a:ext cx="742725" cy="45315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8"/>
          <p:cNvSpPr/>
          <p:nvPr/>
        </p:nvSpPr>
        <p:spPr>
          <a:xfrm>
            <a:off x="728993" y="4185856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8"/>
          <p:cNvCxnSpPr/>
          <p:nvPr/>
        </p:nvCxnSpPr>
        <p:spPr>
          <a:xfrm rot="5400000">
            <a:off x="1327694" y="3671525"/>
            <a:ext cx="571500" cy="457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2" name="Google Shape;342;p18"/>
          <p:cNvSpPr/>
          <p:nvPr/>
        </p:nvSpPr>
        <p:spPr>
          <a:xfrm>
            <a:off x="4086999" y="4332074"/>
            <a:ext cx="4207624" cy="513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18"/>
          <p:cNvCxnSpPr/>
          <p:nvPr/>
        </p:nvCxnSpPr>
        <p:spPr>
          <a:xfrm>
            <a:off x="2192042" y="2830943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916601" y="980423"/>
            <a:ext cx="811148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Wrap-up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32148" y="9682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365300" y="155749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CONSOLIDATION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725565" y="1540784"/>
            <a:ext cx="6052852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3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441650" y="2253564"/>
            <a:ext cx="6072985" cy="2330335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27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/>
        </p:nvSpPr>
        <p:spPr>
          <a:xfrm>
            <a:off x="862459" y="998935"/>
            <a:ext cx="811148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Homework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432148" y="9682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365300" y="155749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CONSOLIDATION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932618" y="1560910"/>
            <a:ext cx="7541911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exercises in the Workbook.</a:t>
            </a:r>
            <a:endParaRPr/>
          </a:p>
          <a:p>
            <a:pPr marL="428625" indent="-428625">
              <a:lnSpc>
                <a:spcPct val="150000"/>
              </a:lnSpc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B: Ex.6 &amp; Ex.7 (page 62)</a:t>
            </a:r>
            <a:endParaRPr/>
          </a:p>
          <a:p>
            <a:pPr marL="428625" indent="-428625">
              <a:lnSpc>
                <a:spcPct val="150000"/>
              </a:lnSpc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E: Ex. 1 (page 65)</a:t>
            </a:r>
            <a:endParaRPr/>
          </a:p>
        </p:txBody>
      </p:sp>
      <p:pic>
        <p:nvPicPr>
          <p:cNvPr id="372" name="Google Shape;3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8766" y="2306548"/>
            <a:ext cx="3235763" cy="225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1" y="5667"/>
            <a:ext cx="6857999" cy="512978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2156961" y="4563863"/>
            <a:ext cx="4915125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4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4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4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4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3425879" y="1316623"/>
            <a:ext cx="1622139" cy="634427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28994" y="922140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004594" y="1567415"/>
            <a:ext cx="1463050" cy="49155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28993" y="2509677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852549" y="3314041"/>
            <a:ext cx="1628792" cy="46761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106436" y="925836"/>
            <a:ext cx="4179740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106437" y="1567413"/>
            <a:ext cx="4164044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106437" y="2161382"/>
            <a:ext cx="4173344" cy="9683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106438" y="3199255"/>
            <a:ext cx="4181708" cy="108136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/>
          </a:p>
        </p:txBody>
      </p:sp>
      <p:cxnSp>
        <p:nvCxnSpPr>
          <p:cNvPr id="132" name="Google Shape;132;p4"/>
          <p:cNvCxnSpPr/>
          <p:nvPr/>
        </p:nvCxnSpPr>
        <p:spPr>
          <a:xfrm>
            <a:off x="2136947" y="1133087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/>
          <p:nvPr/>
        </p:nvCxnSpPr>
        <p:spPr>
          <a:xfrm rot="5400000">
            <a:off x="1406655" y="1924521"/>
            <a:ext cx="742725" cy="45315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3326361" y="304370"/>
            <a:ext cx="2961665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0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3590427" y="388870"/>
            <a:ext cx="2697599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728993" y="4185856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5400000">
            <a:off x="1327694" y="3671525"/>
            <a:ext cx="571500" cy="457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4106438" y="4332074"/>
            <a:ext cx="4188185" cy="513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2192042" y="2830943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2982811" y="3984009"/>
            <a:ext cx="1202422" cy="634427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28994" y="1088395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816381" y="1088395"/>
            <a:ext cx="4870419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326361" y="304370"/>
            <a:ext cx="2961665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0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3590427" y="388870"/>
            <a:ext cx="2697599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3816379" y="2012293"/>
            <a:ext cx="5141345" cy="24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1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connectors of contrast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09" y="1755475"/>
            <a:ext cx="2980652" cy="268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497680" y="151681"/>
            <a:ext cx="22948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WARM-UP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629434" y="652222"/>
            <a:ext cx="5701758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Set 1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He goes out </a:t>
            </a:r>
            <a:r>
              <a:rPr lang="en-US" sz="2800" b="1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</a:t>
            </a:r>
            <a:r>
              <a:rPr lang="en-US" sz="2800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it is raining.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2638283" y="1626481"/>
            <a:ext cx="61734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Set 2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She gets good marks </a:t>
            </a:r>
            <a:r>
              <a:rPr lang="en-US" sz="2800" b="1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</a:t>
            </a:r>
            <a:r>
              <a:rPr lang="en-US" sz="2800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she is lazy.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2333305" y="2580015"/>
            <a:ext cx="7062950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Set 3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He is an amateur actor. </a:t>
            </a:r>
            <a:r>
              <a:rPr lang="en-US" sz="2800" b="1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, he acts very well.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2081048" y="4007424"/>
            <a:ext cx="7062952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Set 4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He studied hard. </a:t>
            </a:r>
            <a:r>
              <a:rPr lang="en-US" sz="2800" b="1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, he failed the exam.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483" y="1583216"/>
            <a:ext cx="2381485" cy="232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2982811" y="3984009"/>
            <a:ext cx="1202422" cy="634427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373659" y="351668"/>
            <a:ext cx="3964267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0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3590427" y="388870"/>
            <a:ext cx="415044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800" b="1" dirty="0"/>
          </a:p>
        </p:txBody>
      </p:sp>
      <p:sp>
        <p:nvSpPr>
          <p:cNvPr id="173" name="Google Shape;173;p7"/>
          <p:cNvSpPr/>
          <p:nvPr/>
        </p:nvSpPr>
        <p:spPr>
          <a:xfrm>
            <a:off x="728994" y="922140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004594" y="1567415"/>
            <a:ext cx="1463050" cy="49155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191629" y="925836"/>
            <a:ext cx="4094547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178297" y="1567413"/>
            <a:ext cx="4092184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136947" y="1133087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1441650" y="2390416"/>
            <a:ext cx="6072985" cy="2330335"/>
            <a:chOff x="-164765" y="239261"/>
            <a:chExt cx="8097313" cy="3107113"/>
          </a:xfrm>
        </p:grpSpPr>
        <p:sp>
          <p:nvSpPr>
            <p:cNvPr id="179" name="Google Shape;179;p7"/>
            <p:cNvSpPr/>
            <p:nvPr/>
          </p:nvSpPr>
          <p:spPr>
            <a:xfrm>
              <a:off x="164765" y="239261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600" dirty="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649012" y="1264522"/>
              <a:ext cx="4283534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7540"/>
            <a:ext cx="9144000" cy="47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365300" y="30200"/>
            <a:ext cx="309952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PRESENTATION</a:t>
            </a:r>
            <a:endParaRPr sz="1050" dirty="0"/>
          </a:p>
        </p:txBody>
      </p:sp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742" y="1465788"/>
            <a:ext cx="3178044" cy="20382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911060" y="526811"/>
            <a:ext cx="595880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28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8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sz="1200" dirty="0"/>
          </a:p>
        </p:txBody>
      </p:sp>
      <p:sp>
        <p:nvSpPr>
          <p:cNvPr id="193" name="Google Shape;193;p8"/>
          <p:cNvSpPr txBox="1"/>
          <p:nvPr/>
        </p:nvSpPr>
        <p:spPr>
          <a:xfrm>
            <a:off x="66907" y="1512951"/>
            <a:ext cx="3070431" cy="197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/>
          </a:p>
          <a:p>
            <a:pPr marL="342900" indent="-342900"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sz="1200" b="1" dirty="0"/>
          </a:p>
          <a:p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sz="1200" b="1" dirty="0"/>
          </a:p>
          <a:p>
            <a:r>
              <a:rPr lang="en-US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sz="1200" b="1" dirty="0"/>
          </a:p>
        </p:txBody>
      </p:sp>
      <p:sp>
        <p:nvSpPr>
          <p:cNvPr id="194" name="Google Shape;194;p8"/>
          <p:cNvSpPr txBox="1"/>
          <p:nvPr/>
        </p:nvSpPr>
        <p:spPr>
          <a:xfrm>
            <a:off x="6246532" y="1639005"/>
            <a:ext cx="2897468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sz="1200" b="1" dirty="0"/>
          </a:p>
          <a:p>
            <a:pPr marL="342900" indent="-342900"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sz="1200" b="1" dirty="0"/>
          </a:p>
          <a:p>
            <a:r>
              <a:rPr lang="en-US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sz="1200" b="1" dirty="0"/>
          </a:p>
        </p:txBody>
      </p:sp>
      <p:sp>
        <p:nvSpPr>
          <p:cNvPr id="195" name="Google Shape;195;p8"/>
          <p:cNvSpPr/>
          <p:nvPr/>
        </p:nvSpPr>
        <p:spPr>
          <a:xfrm>
            <a:off x="220981" y="3484882"/>
            <a:ext cx="8702039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/>
          </a:p>
        </p:txBody>
      </p:sp>
      <p:sp>
        <p:nvSpPr>
          <p:cNvPr id="196" name="Google Shape;196;p8"/>
          <p:cNvSpPr/>
          <p:nvPr/>
        </p:nvSpPr>
        <p:spPr>
          <a:xfrm>
            <a:off x="206849" y="4248448"/>
            <a:ext cx="893715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528"/>
            <a:ext cx="384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I/ </a:t>
            </a:r>
            <a:r>
              <a:rPr lang="en-US" sz="2800" b="1" u="sng" dirty="0" smtClean="0"/>
              <a:t>Grammar</a:t>
            </a:r>
            <a:r>
              <a:rPr lang="en-US" sz="2800" b="1" dirty="0" smtClean="0"/>
              <a:t>: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02" y="481856"/>
            <a:ext cx="907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“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although/though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”(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dù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mặc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dù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dù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hoặc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“however”(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tuy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nối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2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tưởng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phản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6" y="1419974"/>
            <a:ext cx="907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1/Ta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dùng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 “although/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though"trước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mệnh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(clause)	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Although + Clause (S + V+ …), Main + Clause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Google Shape;195;p8"/>
          <p:cNvSpPr/>
          <p:nvPr/>
        </p:nvSpPr>
        <p:spPr>
          <a:xfrm>
            <a:off x="110619" y="2365496"/>
            <a:ext cx="8702039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i="1" u="sng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2800" b="1" i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Although </a:t>
            </a: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 Though</a:t>
            </a:r>
            <a:r>
              <a:rPr lang="en-US" sz="28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-18781" y="3243570"/>
            <a:ext cx="971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2/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Main clause (S + V+ …). However, Main clause (S + V …)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Google Shape;196;p8"/>
          <p:cNvSpPr/>
          <p:nvPr/>
        </p:nvSpPr>
        <p:spPr>
          <a:xfrm>
            <a:off x="159551" y="3759702"/>
            <a:ext cx="8937151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i="1" u="sng" dirty="0" smtClean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2800" b="1" i="1" dirty="0" smtClean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: John </a:t>
            </a:r>
            <a:r>
              <a:rPr lang="en-US" sz="28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Peters is an amateur actor. </a:t>
            </a: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1543</Words>
  <Application>Microsoft Office PowerPoint</Application>
  <PresentationFormat>On-screen Show (16:9)</PresentationFormat>
  <Paragraphs>260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Open Sans</vt:lpstr>
      <vt:lpstr>OpenSansBold</vt:lpstr>
      <vt:lpstr>OpenSans</vt:lpstr>
      <vt:lpstr>Times New Roman</vt:lpstr>
      <vt:lpstr>Calibri</vt:lpstr>
      <vt:lpstr>Courier New</vt:lpstr>
      <vt:lpstr>Georgia</vt:lpstr>
      <vt:lpstr>Noto Sans Symbols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23</cp:revision>
  <dcterms:created xsi:type="dcterms:W3CDTF">2020-12-09T02:04:09Z</dcterms:created>
  <dcterms:modified xsi:type="dcterms:W3CDTF">2023-02-20T09:32:47Z</dcterms:modified>
</cp:coreProperties>
</file>