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71" r:id="rId2"/>
    <p:sldId id="340" r:id="rId3"/>
    <p:sldId id="275" r:id="rId4"/>
    <p:sldId id="302" r:id="rId5"/>
    <p:sldId id="308" r:id="rId6"/>
    <p:sldId id="342" r:id="rId7"/>
    <p:sldId id="343" r:id="rId8"/>
    <p:sldId id="344" r:id="rId9"/>
    <p:sldId id="345" r:id="rId10"/>
    <p:sldId id="346" r:id="rId11"/>
    <p:sldId id="309" r:id="rId12"/>
    <p:sldId id="332" r:id="rId13"/>
    <p:sldId id="351" r:id="rId14"/>
    <p:sldId id="281" r:id="rId15"/>
    <p:sldId id="315" r:id="rId16"/>
    <p:sldId id="316" r:id="rId17"/>
    <p:sldId id="317" r:id="rId18"/>
    <p:sldId id="283" r:id="rId19"/>
    <p:sldId id="352" r:id="rId20"/>
    <p:sldId id="276" r:id="rId21"/>
    <p:sldId id="333" r:id="rId22"/>
    <p:sldId id="326" r:id="rId23"/>
    <p:sldId id="347" r:id="rId24"/>
    <p:sldId id="298" r:id="rId25"/>
    <p:sldId id="311" r:id="rId26"/>
    <p:sldId id="313" r:id="rId27"/>
    <p:sldId id="349" r:id="rId28"/>
    <p:sldId id="348" r:id="rId29"/>
    <p:sldId id="339" r:id="rId30"/>
    <p:sldId id="338" r:id="rId31"/>
    <p:sldId id="314" r:id="rId32"/>
    <p:sldId id="330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xmlns="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xmlns="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BEE5E8"/>
    <a:srgbClr val="7ED1D6"/>
    <a:srgbClr val="7DCFD4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26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Relationship Id="rId1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Relationship Id="rId1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" y="4583709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rgbClr val="ED7D3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9204" y="4583709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rgbClr val="ED7D3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4254" y="458756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ED7D3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rgbClr val="ED7D3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" y="1083307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40" y="1071147"/>
            <a:ext cx="2934176" cy="3364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76" y="1083307"/>
            <a:ext cx="3552546" cy="33526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43748" y="4587560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9034761" y="1083307"/>
            <a:ext cx="3267308" cy="33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495" y="1001436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9003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7977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059" y="3047486"/>
            <a:ext cx="4938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" y="1461959"/>
            <a:ext cx="2424065" cy="16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C0F2E-0109-4B15-8856-E6BADDA3B548}"/>
              </a:ext>
            </a:extLst>
          </p:cNvPr>
          <p:cNvSpPr/>
          <p:nvPr/>
        </p:nvSpPr>
        <p:spPr>
          <a:xfrm>
            <a:off x="9835037" y="6211669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xmlns="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293" y="2673496"/>
            <a:ext cx="2540766" cy="36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7022" y="3849213"/>
            <a:ext cx="3179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- Yes, I do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553958" y="4893292"/>
            <a:ext cx="7523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- Because </a:t>
            </a:r>
            <a:r>
              <a:rPr lang="en-US" sz="3200" b="1" dirty="0"/>
              <a:t>they’re surprising and shocking.</a:t>
            </a: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7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067" y="5077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059" y="717256"/>
            <a:ext cx="986441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067" y="726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624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6091" y="1347545"/>
            <a:ext cx="49385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Do you like fantasies?</a:t>
            </a:r>
          </a:p>
          <a:p>
            <a:pPr marL="457200" indent="-457200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FB7BD"/>
                </a:solidFill>
                <a:latin typeface="ChronicaPro-Book"/>
              </a:rPr>
              <a:t>Why or why not?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" y="1302031"/>
            <a:ext cx="2424065" cy="16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C0F2E-0109-4B15-8856-E6BADDA3B548}"/>
              </a:ext>
            </a:extLst>
          </p:cNvPr>
          <p:cNvSpPr/>
          <p:nvPr/>
        </p:nvSpPr>
        <p:spPr>
          <a:xfrm>
            <a:off x="9835037" y="6211669"/>
            <a:ext cx="169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xmlns="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293" y="3909848"/>
            <a:ext cx="2540766" cy="2374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56992" y="2740831"/>
            <a:ext cx="317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/ No, I don’t</a:t>
            </a:r>
            <a:endParaRPr lang="en-US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817199" y="4735397"/>
            <a:ext cx="791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- I </a:t>
            </a:r>
            <a:r>
              <a:rPr lang="en-US" sz="3600" b="1" dirty="0"/>
              <a:t>don't like fantasies because it is very boring and not on real facts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59428" y="2760677"/>
            <a:ext cx="317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Yes, I do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796844" y="4071367"/>
            <a:ext cx="8207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- Because </a:t>
            </a:r>
            <a:r>
              <a:rPr lang="en-US" sz="3600" b="1" dirty="0"/>
              <a:t>they’re surprising and shocking.</a:t>
            </a:r>
          </a:p>
        </p:txBody>
      </p:sp>
    </p:spTree>
    <p:extLst>
      <p:ext uri="{BB962C8B-B14F-4D97-AF65-F5344CB8AC3E}">
        <p14:creationId xmlns:p14="http://schemas.microsoft.com/office/powerpoint/2010/main" val="15166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146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series</a:t>
            </a:r>
            <a:r>
              <a:rPr lang="en-US" sz="4400" b="1" dirty="0">
                <a:solidFill>
                  <a:srgbClr val="F7941E"/>
                </a:solidFill>
              </a:rPr>
              <a:t>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5572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chuỗi</a:t>
            </a:r>
            <a:r>
              <a:rPr lang="en-US" sz="4000" b="1" dirty="0"/>
              <a:t>, </a:t>
            </a:r>
            <a:r>
              <a:rPr lang="en-US" sz="4000" b="1" dirty="0" err="1"/>
              <a:t>loạt</a:t>
            </a:r>
            <a:r>
              <a:rPr lang="en-US" sz="4000" b="1" dirty="0"/>
              <a:t> (</a:t>
            </a:r>
            <a:r>
              <a:rPr lang="en-US" sz="4000" b="1" dirty="0" err="1"/>
              <a:t>phim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53592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164767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888" y="3708275"/>
            <a:ext cx="694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/>
              <a:t>phù</a:t>
            </a:r>
            <a:r>
              <a:rPr lang="en-US" sz="3600" b="1" dirty="0"/>
              <a:t> </a:t>
            </a:r>
            <a:r>
              <a:rPr lang="en-US" sz="3600" b="1" dirty="0" err="1"/>
              <a:t>thủy</a:t>
            </a:r>
            <a:r>
              <a:rPr lang="en-US" sz="3600" b="1" dirty="0"/>
              <a:t>, </a:t>
            </a:r>
            <a:r>
              <a:rPr lang="en-US" sz="3600" b="1" dirty="0" err="1"/>
              <a:t>người</a:t>
            </a:r>
            <a:r>
              <a:rPr lang="en-US" sz="3600" b="1" dirty="0"/>
              <a:t> </a:t>
            </a:r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tài</a:t>
            </a:r>
            <a:r>
              <a:rPr lang="en-US" sz="3600" b="1" dirty="0"/>
              <a:t> phi </a:t>
            </a:r>
            <a:r>
              <a:rPr lang="en-US" sz="3600" b="1" dirty="0" err="1"/>
              <a:t>thường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012106" y="2843456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"/>
            <a:ext cx="12192000" cy="707159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376973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3476"/>
            <a:ext cx="74429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/>
              <a:t>b</a:t>
            </a:r>
            <a:r>
              <a:rPr lang="en-US" sz="4000" b="1" dirty="0" err="1" smtClean="0"/>
              <a:t>ộ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đáng</a:t>
            </a:r>
            <a:r>
              <a:rPr lang="en-US" sz="4000" b="1" dirty="0" smtClean="0"/>
              <a:t> </a:t>
            </a:r>
            <a:r>
              <a:rPr lang="en-US" sz="4000" b="1" dirty="0" err="1"/>
              <a:t>xem</a:t>
            </a:r>
            <a:r>
              <a:rPr lang="en-US" sz="4000" b="1" dirty="0"/>
              <a:t>,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xem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3348" y="15801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gripping</a:t>
            </a:r>
            <a:r>
              <a:rPr lang="en-US" sz="4400" b="1" dirty="0">
                <a:solidFill>
                  <a:srgbClr val="F7941E"/>
                </a:solidFill>
              </a:rPr>
              <a:t>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348" y="376864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cuốn</a:t>
            </a:r>
            <a:r>
              <a:rPr lang="en-US" sz="3600" b="1" dirty="0"/>
              <a:t> </a:t>
            </a:r>
            <a:r>
              <a:rPr lang="en-US" sz="3600" b="1" dirty="0" err="1"/>
              <a:t>hút</a:t>
            </a:r>
            <a:r>
              <a:rPr lang="en-US" sz="3600" b="1" dirty="0"/>
              <a:t>, </a:t>
            </a:r>
            <a:r>
              <a:rPr lang="en-US" sz="3600" b="1" dirty="0" err="1"/>
              <a:t>hấp</a:t>
            </a:r>
            <a:r>
              <a:rPr lang="en-US" sz="3600" b="1" dirty="0"/>
              <a:t> </a:t>
            </a:r>
            <a:r>
              <a:rPr lang="en-US" sz="3600" b="1" dirty="0" err="1"/>
              <a:t>dẫn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1417" y="280956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76355"/>
              </p:ext>
            </p:extLst>
          </p:nvPr>
        </p:nvGraphicFramePr>
        <p:xfrm>
          <a:off x="487068" y="961375"/>
          <a:ext cx="11258244" cy="51338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22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52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3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series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chuỗi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loạt</a:t>
                      </a:r>
                      <a:r>
                        <a:rPr lang="en-US" sz="2800" b="1" dirty="0"/>
                        <a:t> </a:t>
                      </a:r>
                      <a:br>
                        <a:rPr lang="en-US" sz="2800" b="1" dirty="0"/>
                      </a:br>
                      <a:r>
                        <a:rPr lang="en-US" sz="2800" b="1" dirty="0"/>
                        <a:t>(</a:t>
                      </a:r>
                      <a:r>
                        <a:rPr lang="en-US" sz="2800" b="1" dirty="0" err="1"/>
                        <a:t>phim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dài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tập</a:t>
                      </a:r>
                      <a:r>
                        <a:rPr lang="en-US" sz="2800" b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wizard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phù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thủy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người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có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tài</a:t>
                      </a:r>
                      <a:r>
                        <a:rPr lang="en-US" sz="2800" b="1" dirty="0"/>
                        <a:t> phi </a:t>
                      </a:r>
                      <a:r>
                        <a:rPr lang="en-US" sz="2800" b="1" dirty="0" err="1"/>
                        <a:t>thường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must-see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/>
                        <a:t>bộ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phim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 smtClean="0"/>
                        <a:t>đáng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err="1"/>
                        <a:t>xem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nên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xem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gripping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32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3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/>
                        <a:t>cuốn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hút</a:t>
                      </a:r>
                      <a:r>
                        <a:rPr lang="en-US" sz="2800" b="1" dirty="0"/>
                        <a:t>, </a:t>
                      </a:r>
                      <a:r>
                        <a:rPr lang="en-US" sz="2800" b="1" dirty="0" err="1"/>
                        <a:t>hấp</a:t>
                      </a:r>
                      <a:r>
                        <a:rPr lang="en-US" sz="2800" b="1" dirty="0"/>
                        <a:t> </a:t>
                      </a:r>
                      <a:r>
                        <a:rPr lang="en-US" sz="2800" b="1" dirty="0" err="1"/>
                        <a:t>dẫn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0"/>
            <a:ext cx="12192000" cy="603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38491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38" y="56471"/>
            <a:ext cx="121236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8A80"/>
                </a:solidFill>
              </a:rPr>
              <a:t>Mon, Apr 20th</a:t>
            </a:r>
            <a:endParaRPr lang="en-US" sz="3200" b="1" dirty="0">
              <a:solidFill>
                <a:srgbClr val="008A80"/>
              </a:solidFill>
            </a:endParaRPr>
          </a:p>
          <a:p>
            <a:r>
              <a:rPr lang="en-US" sz="3200" b="1" dirty="0"/>
              <a:t>Harry Potter and the Sorcerer's Stone is a fantasy. Its director is Chris Columbus. It is the first of the Harry Potter film </a:t>
            </a:r>
            <a:r>
              <a:rPr lang="en-US" sz="3200" b="1" dirty="0">
                <a:solidFill>
                  <a:srgbClr val="FF0000"/>
                </a:solidFill>
              </a:rPr>
              <a:t>series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Daniel Radcliffe is one of the stars in the film.</a:t>
            </a:r>
          </a:p>
          <a:p>
            <a:r>
              <a:rPr lang="en-US" sz="3200" b="1" dirty="0"/>
              <a:t>The film tells the story of Harry Potter. He's a powerful </a:t>
            </a:r>
            <a:r>
              <a:rPr lang="en-US" sz="3200" b="1" dirty="0">
                <a:solidFill>
                  <a:srgbClr val="FF0000"/>
                </a:solidFill>
              </a:rPr>
              <a:t>wizard</a:t>
            </a:r>
            <a:r>
              <a:rPr lang="en-US" sz="3200" b="1" dirty="0"/>
              <a:t>. He is a student at a school for wizards and learns about himself, his family, and the bad things happening around him.</a:t>
            </a:r>
          </a:p>
          <a:p>
            <a:r>
              <a:rPr lang="en-US" sz="3200" b="1" dirty="0"/>
              <a:t>The film received a lot of good reviews. People say it's a </a:t>
            </a:r>
            <a:r>
              <a:rPr lang="en-US" sz="3200" b="1" dirty="0">
                <a:solidFill>
                  <a:srgbClr val="FF0000"/>
                </a:solidFill>
              </a:rPr>
              <a:t>must-see</a:t>
            </a:r>
            <a:r>
              <a:rPr lang="en-US" sz="3200" b="1" dirty="0"/>
              <a:t> for teens. I agree because the story is </a:t>
            </a:r>
            <a:r>
              <a:rPr lang="en-US" sz="3200" b="1" dirty="0">
                <a:solidFill>
                  <a:srgbClr val="FF0000"/>
                </a:solidFill>
              </a:rPr>
              <a:t>gripping</a:t>
            </a:r>
            <a:r>
              <a:rPr lang="en-US" sz="3200" b="1" dirty="0"/>
              <a:t> and the acting is excellent. The music is also amazing.</a:t>
            </a:r>
          </a:p>
          <a:p>
            <a:r>
              <a:rPr lang="en-US" sz="3200" b="1" dirty="0"/>
              <a:t>Although Harry Potter and the Sorcerer's Stone is a little frightening at times, it is very interesting and full of action. Go and see it if you can.</a:t>
            </a:r>
          </a:p>
          <a:p>
            <a:r>
              <a:rPr lang="en-US" sz="3200" b="1" i="1" dirty="0">
                <a:solidFill>
                  <a:srgbClr val="008A80"/>
                </a:solidFill>
              </a:rPr>
              <a:t>Posted by Mark at 5.30 p.m.</a:t>
            </a:r>
            <a:endParaRPr lang="en-US" sz="3200" b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2886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844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-181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87" y="1659418"/>
            <a:ext cx="2216472" cy="3748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773152"/>
              </p:ext>
            </p:extLst>
          </p:nvPr>
        </p:nvGraphicFramePr>
        <p:xfrm>
          <a:off x="487066" y="1094316"/>
          <a:ext cx="8830355" cy="38839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26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33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8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8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800" b="1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800" b="1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8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8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8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800" b="1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33857" y="5940612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0188" y="5940610"/>
            <a:ext cx="1371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6726" y="5940611"/>
            <a:ext cx="1448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5457" y="5940612"/>
            <a:ext cx="156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68848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7825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8" y="56471"/>
            <a:ext cx="121236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8A80"/>
                </a:solidFill>
              </a:rPr>
              <a:t>Mon, Apr 20th</a:t>
            </a:r>
            <a:endParaRPr lang="en-US" sz="3200" b="1" dirty="0">
              <a:solidFill>
                <a:srgbClr val="008A80"/>
              </a:solidFill>
            </a:endParaRPr>
          </a:p>
          <a:p>
            <a:r>
              <a:rPr lang="en-US" sz="3200" b="1" dirty="0"/>
              <a:t>Harry Potter and the Sorcerer's Stone is a fantasy. Its director is Chris Columbus. It is the first of the Harry Potter film </a:t>
            </a:r>
            <a:r>
              <a:rPr lang="en-US" sz="3200" b="1" dirty="0">
                <a:solidFill>
                  <a:srgbClr val="FF0000"/>
                </a:solidFill>
              </a:rPr>
              <a:t>series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Daniel Radcliffe is one of the stars in the film.</a:t>
            </a:r>
          </a:p>
          <a:p>
            <a:r>
              <a:rPr lang="en-US" sz="3200" b="1" dirty="0"/>
              <a:t>The film tells the story of Harry Potter. He's a powerful </a:t>
            </a:r>
            <a:r>
              <a:rPr lang="en-US" sz="3200" b="1" dirty="0">
                <a:solidFill>
                  <a:srgbClr val="FF0000"/>
                </a:solidFill>
              </a:rPr>
              <a:t>wizard</a:t>
            </a:r>
            <a:r>
              <a:rPr lang="en-US" sz="3200" b="1" dirty="0"/>
              <a:t>. He is a student at a school for wizards and learns about himself, his family, and the bad things happening around him.</a:t>
            </a:r>
          </a:p>
          <a:p>
            <a:r>
              <a:rPr lang="en-US" sz="3200" b="1" dirty="0"/>
              <a:t>The film received a lot of good reviews. People say it's a </a:t>
            </a:r>
            <a:r>
              <a:rPr lang="en-US" sz="3200" b="1" dirty="0">
                <a:solidFill>
                  <a:srgbClr val="FF0000"/>
                </a:solidFill>
              </a:rPr>
              <a:t>must-see</a:t>
            </a:r>
            <a:r>
              <a:rPr lang="en-US" sz="3200" b="1" dirty="0"/>
              <a:t> for teens. I agree because the story is </a:t>
            </a:r>
            <a:r>
              <a:rPr lang="en-US" sz="3200" b="1" dirty="0">
                <a:solidFill>
                  <a:srgbClr val="FF0000"/>
                </a:solidFill>
              </a:rPr>
              <a:t>gripping</a:t>
            </a:r>
            <a:r>
              <a:rPr lang="en-US" sz="3200" b="1" dirty="0"/>
              <a:t> and the acting is excellent. The music is also amazing.</a:t>
            </a:r>
          </a:p>
          <a:p>
            <a:r>
              <a:rPr lang="en-US" sz="3200" b="1" dirty="0"/>
              <a:t>Although Harry Potter and the Sorcerer's Stone is a little frightening at times, it is very interesting and full of action. Go and see it if you can.</a:t>
            </a:r>
          </a:p>
          <a:p>
            <a:r>
              <a:rPr lang="en-US" sz="3200" b="1" i="1" dirty="0">
                <a:solidFill>
                  <a:srgbClr val="008A80"/>
                </a:solidFill>
              </a:rPr>
              <a:t>Posted by Mark at 5.30 p.m.</a:t>
            </a:r>
            <a:endParaRPr lang="en-US" sz="3200" b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5920" y="769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41" y="216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568149"/>
            <a:ext cx="10972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b="1" dirty="0"/>
              <a:t>What kind of film is </a:t>
            </a:r>
            <a:r>
              <a:rPr lang="en-US" sz="3200" b="1" i="1" dirty="0"/>
              <a:t>Harry Potter </a:t>
            </a:r>
            <a:r>
              <a:rPr lang="en-US" sz="3200" b="1" i="1" dirty="0" smtClean="0"/>
              <a:t>and the </a:t>
            </a:r>
            <a:r>
              <a:rPr lang="en-US" sz="3200" b="1" i="1" dirty="0"/>
              <a:t>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004" y="133696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734" y="1312726"/>
            <a:ext cx="2032769" cy="283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910" y="1073999"/>
            <a:ext cx="11749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593" y="1532646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b="1" dirty="0"/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158" y="2287340"/>
            <a:ext cx="8429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05" y="2586984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 </a:t>
            </a:r>
            <a:r>
              <a:rPr lang="en-US" sz="3200" b="1" dirty="0"/>
              <a:t>What is the film about?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299" y="3275677"/>
            <a:ext cx="98293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2412" y="5016487"/>
            <a:ext cx="8380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b="1" dirty="0"/>
              <a:t>What do people say about the film?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5320" y="5697961"/>
            <a:ext cx="8961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smtClean="0">
                <a:solidFill>
                  <a:schemeClr val="tx1"/>
                </a:solidFill>
              </a:rPr>
              <a:t>      </a:t>
            </a:r>
            <a:r>
              <a:rPr lang="en-US" b="1" i="1" smtClean="0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7151" y="65228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154" y="75492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39" y="6522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385" y="65771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9433" y="1076385"/>
            <a:ext cx="65725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3200" b="1" dirty="0">
                <a:solidFill>
                  <a:srgbClr val="4494D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4494D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How about seeing a film this evening?</a:t>
            </a:r>
            <a:b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That’s a great idea. What film shall we see?</a:t>
            </a:r>
            <a:b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Kungfu</a:t>
            </a:r>
            <a: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Boy.</a:t>
            </a:r>
            <a:b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What kind of film is it?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00656"/>
              </p:ext>
            </p:extLst>
          </p:nvPr>
        </p:nvGraphicFramePr>
        <p:xfrm>
          <a:off x="101312" y="1577125"/>
          <a:ext cx="4734479" cy="515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883">
                  <a:extLst>
                    <a:ext uri="{9D8B030D-6E8A-4147-A177-3AD203B41FA5}">
                      <a16:colId xmlns:a16="http://schemas.microsoft.com/office/drawing/2014/main" xmlns="" val="1217793384"/>
                    </a:ext>
                  </a:extLst>
                </a:gridCol>
                <a:gridCol w="3046596">
                  <a:extLst>
                    <a:ext uri="{9D8B030D-6E8A-4147-A177-3AD203B41FA5}">
                      <a16:colId xmlns:a16="http://schemas.microsoft.com/office/drawing/2014/main" xmlns="" val="2590515497"/>
                    </a:ext>
                  </a:extLst>
                </a:gridCol>
              </a:tblGrid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870546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Director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John Stevenson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811928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Type of</a:t>
                      </a:r>
                      <a:r>
                        <a:rPr lang="en-US" sz="2400" b="1" baseline="0" dirty="0">
                          <a:latin typeface="+mj-lt"/>
                        </a:rPr>
                        <a:t> film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Comedy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435401"/>
                  </a:ext>
                </a:extLst>
              </a:tr>
              <a:tr h="8010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Main actor / actress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Bruce Wane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814947"/>
                  </a:ext>
                </a:extLst>
              </a:tr>
              <a:tr h="11443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Main content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About</a:t>
                      </a:r>
                      <a:r>
                        <a:rPr lang="en-US" sz="2400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835133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Reviews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Funny and interesting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147045"/>
                  </a:ext>
                </a:extLst>
              </a:tr>
              <a:tr h="8010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Time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4.30</a:t>
                      </a:r>
                      <a:r>
                        <a:rPr lang="en-US" sz="2400" b="1" baseline="0" dirty="0">
                          <a:latin typeface="+mj-lt"/>
                        </a:rPr>
                        <a:t>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and 8.30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daily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57958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Place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Ngoc </a:t>
                      </a:r>
                      <a:r>
                        <a:rPr lang="en-US" sz="2400" b="1" dirty="0" err="1">
                          <a:latin typeface="+mj-lt"/>
                        </a:rPr>
                        <a:t>Khanh</a:t>
                      </a:r>
                      <a:r>
                        <a:rPr lang="en-US" sz="2400" b="1" dirty="0">
                          <a:latin typeface="+mj-lt"/>
                        </a:rPr>
                        <a:t> Cinema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151" y="2164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154" y="1242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39" y="216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2359" y="375590"/>
            <a:ext cx="74840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>
                <a:solidFill>
                  <a:srgbClr val="0FB7BD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b="1" dirty="0">
                <a:solidFill>
                  <a:srgbClr val="4494D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4494D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How about seeing a film this evening?</a:t>
            </a:r>
            <a:b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That’s a great idea. What film shall we see?</a:t>
            </a:r>
            <a:b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Kungfu</a:t>
            </a:r>
            <a: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Boy.</a:t>
            </a:r>
            <a:b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What kind of film is it?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__________________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86186"/>
              </p:ext>
            </p:extLst>
          </p:nvPr>
        </p:nvGraphicFramePr>
        <p:xfrm>
          <a:off x="101312" y="946485"/>
          <a:ext cx="4517985" cy="55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266">
                  <a:extLst>
                    <a:ext uri="{9D8B030D-6E8A-4147-A177-3AD203B41FA5}">
                      <a16:colId xmlns:a16="http://schemas.microsoft.com/office/drawing/2014/main" xmlns="" val="1217793384"/>
                    </a:ext>
                  </a:extLst>
                </a:gridCol>
                <a:gridCol w="2908719">
                  <a:extLst>
                    <a:ext uri="{9D8B030D-6E8A-4147-A177-3AD203B41FA5}">
                      <a16:colId xmlns:a16="http://schemas.microsoft.com/office/drawing/2014/main" xmlns="" val="2590515497"/>
                    </a:ext>
                  </a:extLst>
                </a:gridCol>
              </a:tblGrid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870546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Director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John Stevenson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1811928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Type of</a:t>
                      </a:r>
                      <a:r>
                        <a:rPr lang="en-US" sz="2400" b="1" baseline="0" dirty="0">
                          <a:latin typeface="+mj-lt"/>
                        </a:rPr>
                        <a:t> film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Comedy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9435401"/>
                  </a:ext>
                </a:extLst>
              </a:tr>
              <a:tr h="8010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Main actor / actress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Bruce Wane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814947"/>
                  </a:ext>
                </a:extLst>
              </a:tr>
              <a:tr h="114433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Main content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About</a:t>
                      </a:r>
                      <a:r>
                        <a:rPr lang="en-US" sz="2400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835133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Reviews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Funny and interesting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147045"/>
                  </a:ext>
                </a:extLst>
              </a:tr>
              <a:tr h="80103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Time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4.30</a:t>
                      </a:r>
                      <a:r>
                        <a:rPr lang="en-US" sz="2400" b="1" baseline="0" dirty="0">
                          <a:latin typeface="+mj-lt"/>
                        </a:rPr>
                        <a:t>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and 8.30 </a:t>
                      </a:r>
                      <a:r>
                        <a:rPr lang="en-US" sz="2400" b="1" baseline="0" dirty="0" err="1">
                          <a:latin typeface="+mj-lt"/>
                        </a:rPr>
                        <a:t>p.m</a:t>
                      </a:r>
                      <a:r>
                        <a:rPr lang="en-US" sz="2400" b="1" baseline="0" dirty="0">
                          <a:latin typeface="+mj-lt"/>
                        </a:rPr>
                        <a:t> daily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457958"/>
                  </a:ext>
                </a:extLst>
              </a:tr>
              <a:tr h="4640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Place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Ngoc </a:t>
                      </a:r>
                      <a:r>
                        <a:rPr lang="en-US" sz="2400" b="1" dirty="0" err="1">
                          <a:latin typeface="+mj-lt"/>
                        </a:rPr>
                        <a:t>Khanh</a:t>
                      </a:r>
                      <a:r>
                        <a:rPr lang="en-US" sz="2400" b="1" dirty="0">
                          <a:latin typeface="+mj-lt"/>
                        </a:rPr>
                        <a:t> Cinema</a:t>
                      </a:r>
                      <a:endParaRPr lang="en-GB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8092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08011" y="2553927"/>
            <a:ext cx="402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It’s a comedy 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8487" y="3838508"/>
            <a:ext cx="523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B: What is it about?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461" y="4167257"/>
            <a:ext cx="7336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A: It’s about </a:t>
            </a:r>
            <a:r>
              <a:rPr lang="en-US" sz="2800" b="1" dirty="0">
                <a:solidFill>
                  <a:srgbClr val="7030A0"/>
                </a:solidFill>
              </a:rPr>
              <a:t>a very big boy who saves his town and becomes a </a:t>
            </a:r>
            <a:r>
              <a:rPr lang="en-US" sz="2800" b="1" dirty="0" smtClean="0">
                <a:solidFill>
                  <a:srgbClr val="7030A0"/>
                </a:solidFill>
              </a:rPr>
              <a:t>hero.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3695" y="5434152"/>
            <a:ext cx="736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A: People say that it is very funny and interesting. </a:t>
            </a:r>
            <a:endParaRPr lang="en-US" sz="2400" b="1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6397" y="30038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B: Who </a:t>
            </a:r>
            <a:r>
              <a:rPr lang="en-US" sz="2800" b="1" dirty="0" smtClean="0">
                <a:solidFill>
                  <a:srgbClr val="7030A0"/>
                </a:solidFill>
              </a:rPr>
              <a:t>stars in the film?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6840" y="3398267"/>
            <a:ext cx="7405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A: It stars Bruce </a:t>
            </a:r>
            <a:r>
              <a:rPr lang="en-US" sz="2800" b="1" dirty="0" smtClean="0"/>
              <a:t>Wane.</a:t>
            </a:r>
            <a:endParaRPr lang="en-US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4813578" y="4960340"/>
            <a:ext cx="503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B: </a:t>
            </a:r>
            <a:r>
              <a:rPr lang="en-US" sz="2800" b="1" dirty="0" smtClean="0">
                <a:solidFill>
                  <a:srgbClr val="7030A0"/>
                </a:solidFill>
              </a:rPr>
              <a:t>What do people say about it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r>
              <a:rPr lang="en-US" sz="2800" b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7327" y="6352142"/>
            <a:ext cx="1054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A</a:t>
            </a:r>
            <a:r>
              <a:rPr lang="en-US" sz="2400" b="1" dirty="0">
                <a:solidFill>
                  <a:srgbClr val="7030A0"/>
                </a:solidFill>
              </a:rPr>
              <a:t>: We can watch it daily from 4.30 p.m. to 8.30 p.m. at Ngoc </a:t>
            </a:r>
            <a:r>
              <a:rPr lang="en-US" sz="2400" b="1" dirty="0" err="1">
                <a:solidFill>
                  <a:srgbClr val="7030A0"/>
                </a:solidFill>
              </a:rPr>
              <a:t>Khanh</a:t>
            </a:r>
            <a:r>
              <a:rPr lang="en-US" sz="2400" b="1" dirty="0">
                <a:solidFill>
                  <a:srgbClr val="7030A0"/>
                </a:solidFill>
              </a:rPr>
              <a:t> Cinema.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9461" y="5801221"/>
            <a:ext cx="5312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B: So, when and where we can watch it?</a:t>
            </a:r>
          </a:p>
        </p:txBody>
      </p:sp>
    </p:spTree>
    <p:extLst>
      <p:ext uri="{BB962C8B-B14F-4D97-AF65-F5344CB8AC3E}">
        <p14:creationId xmlns:p14="http://schemas.microsoft.com/office/powerpoint/2010/main" val="33544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951" y="140889"/>
            <a:ext cx="66950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B: Who stars in it?</a:t>
            </a:r>
          </a:p>
          <a:p>
            <a:r>
              <a:rPr lang="en-US" sz="3200" b="1" dirty="0"/>
              <a:t>A: Bruce Wane.</a:t>
            </a:r>
          </a:p>
          <a:p>
            <a:r>
              <a:rPr lang="en-US" sz="3200" b="1" dirty="0"/>
              <a:t>B: What’s it about?</a:t>
            </a:r>
          </a:p>
          <a:p>
            <a:r>
              <a:rPr lang="en-US" sz="3200" b="1" dirty="0"/>
              <a:t>A: It’s about a very big boy who saves his town and becomes a hero.</a:t>
            </a:r>
          </a:p>
          <a:p>
            <a:r>
              <a:rPr lang="en-US" sz="3200" b="1" dirty="0"/>
              <a:t>B: What are the reviews like?</a:t>
            </a:r>
          </a:p>
          <a:p>
            <a:r>
              <a:rPr lang="en-US" sz="3200" b="1" dirty="0"/>
              <a:t>A: People say that it’s funny and interesting.</a:t>
            </a:r>
          </a:p>
          <a:p>
            <a:r>
              <a:rPr lang="en-US" sz="3200" b="1" dirty="0"/>
              <a:t>B: What time is the film on?</a:t>
            </a:r>
          </a:p>
          <a:p>
            <a:r>
              <a:rPr lang="en-US" sz="3200" b="1" dirty="0"/>
              <a:t>A: 4.30 </a:t>
            </a:r>
            <a:r>
              <a:rPr lang="en-US" sz="3200" b="1" dirty="0" err="1"/>
              <a:t>p.m</a:t>
            </a:r>
            <a:r>
              <a:rPr lang="en-US" sz="3200" b="1" dirty="0"/>
              <a:t> and 8.30 </a:t>
            </a:r>
            <a:r>
              <a:rPr lang="en-US" sz="3200" b="1" dirty="0" err="1"/>
              <a:t>p.m</a:t>
            </a:r>
            <a:r>
              <a:rPr lang="en-US" sz="3200" b="1" dirty="0"/>
              <a:t> daily.</a:t>
            </a:r>
          </a:p>
          <a:p>
            <a:r>
              <a:rPr lang="en-US" sz="3200" b="1" dirty="0"/>
              <a:t>B: Where shall we see?</a:t>
            </a:r>
          </a:p>
          <a:p>
            <a:r>
              <a:rPr lang="en-US" sz="3200" b="1" dirty="0"/>
              <a:t>A: Ngoc </a:t>
            </a:r>
            <a:r>
              <a:rPr lang="en-US" sz="3200" b="1" dirty="0" err="1"/>
              <a:t>Khanh</a:t>
            </a:r>
            <a:r>
              <a:rPr lang="en-US" sz="3200" b="1" dirty="0"/>
              <a:t> Cinema.</a:t>
            </a:r>
          </a:p>
        </p:txBody>
      </p:sp>
    </p:spTree>
    <p:extLst>
      <p:ext uri="{BB962C8B-B14F-4D97-AF65-F5344CB8AC3E}">
        <p14:creationId xmlns:p14="http://schemas.microsoft.com/office/powerpoint/2010/main" val="16238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2843" y="644565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4750" y="6445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535" y="5419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3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8473"/>
            <a:ext cx="92942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(Post-Read &amp; Speak)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04" y="1169929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b="1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b="1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i="1" dirty="0" err="1">
                <a:latin typeface="ChronicaProMediumIt"/>
              </a:rPr>
              <a:t>Kungfu</a:t>
            </a:r>
            <a:r>
              <a:rPr lang="en-US" sz="2400" b="1" i="1" dirty="0">
                <a:latin typeface="ChronicaProMediumIt"/>
              </a:rPr>
              <a:t> Boy </a:t>
            </a:r>
            <a:r>
              <a:rPr lang="en-US" sz="2400" b="1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ronicaProMediumIt"/>
              </a:rPr>
              <a:t>It’s (an) … about …</a:t>
            </a:r>
            <a:endParaRPr lang="en-US" sz="2400" b="1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xmlns="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88" y="1137008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D3D10D-285F-46AE-9AFC-806896AAE77B}"/>
              </a:ext>
            </a:extLst>
          </p:cNvPr>
          <p:cNvSpPr txBox="1"/>
          <p:nvPr/>
        </p:nvSpPr>
        <p:spPr>
          <a:xfrm>
            <a:off x="206824" y="3322105"/>
            <a:ext cx="119063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u="sng" dirty="0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800" b="1" u="sng" dirty="0">
              <a:latin typeface="ChronicaPro-Medium"/>
            </a:endParaRPr>
          </a:p>
          <a:p>
            <a:r>
              <a:rPr lang="en-US" sz="2800" b="1" i="1" dirty="0">
                <a:latin typeface="ChronicaPro-Medium"/>
              </a:rPr>
              <a:t>Kungfu Boy </a:t>
            </a:r>
            <a:r>
              <a:rPr lang="en-US" sz="2800" b="1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800" b="1" dirty="0" err="1">
                <a:latin typeface="ChronicaPro-Medium"/>
              </a:rPr>
              <a:t>Khanh</a:t>
            </a:r>
            <a:r>
              <a:rPr lang="en-US" sz="2800" b="1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 smtClean="0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</a:t>
            </a:r>
            <a:r>
              <a:rPr lang="en-GB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xmlns="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</a:t>
            </a:r>
            <a:r>
              <a:rPr lang="en-GB" smtClean="0">
                <a:solidFill>
                  <a:schemeClr val="tx1"/>
                </a:solidFill>
              </a:rPr>
              <a:t>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Game: </a:t>
            </a:r>
            <a:r>
              <a:rPr lang="en-US" sz="3600" dirty="0">
                <a:solidFill>
                  <a:schemeClr val="tx1"/>
                </a:solidFill>
              </a:rPr>
              <a:t>Who is faster?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42902" y="692226"/>
            <a:ext cx="427567" cy="6272212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000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18740" y="3739120"/>
            <a:ext cx="7416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lvl="0">
              <a:lnSpc>
                <a:spcPct val="90000"/>
              </a:lnSpc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3732382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7" y="3617041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2720" y="371149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93050" y="379578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56840" y="4710188"/>
            <a:ext cx="73406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" y="489117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6" y="4710200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72289" y="4881814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4687" y="4891163"/>
            <a:ext cx="613833" cy="387350"/>
          </a:xfrm>
          <a:prstGeom prst="rect">
            <a:avLst/>
          </a:prstGeom>
          <a:solidFill>
            <a:srgbClr val="003300"/>
          </a:solidFill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88690" y="5922244"/>
            <a:ext cx="7408757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lvl="0">
              <a:lnSpc>
                <a:spcPct val="90000"/>
              </a:lnSpc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horror film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" y="606683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5896063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59583" y="606116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10418" y="6103219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437" y="1499343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1916188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" y="1447876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5023281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" y="41123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9886950" y="1916188"/>
            <a:ext cx="2336800" cy="1752600"/>
            <a:chOff x="4335" y="1020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35" y="10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6000" b="1" kern="1200" smtClean="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128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4025976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17200" y="40402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10598151" y="403550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77938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540" y="6084296"/>
            <a:ext cx="187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85" y="752141"/>
            <a:ext cx="7384208" cy="2864899"/>
          </a:xfrm>
          <a:prstGeom prst="rect">
            <a:avLst/>
          </a:prstGeom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956342" y="173420"/>
            <a:ext cx="5131385" cy="3980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2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6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42902" y="692226"/>
            <a:ext cx="427567" cy="6272212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54123" y="5880749"/>
            <a:ext cx="7416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horror film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3732382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7" y="3617041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2720" y="371149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93050" y="379578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92223" y="3643233"/>
            <a:ext cx="73406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fantasy</a:t>
            </a:r>
            <a:endParaRPr lang="en-US" sz="5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" y="489117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6" y="4710200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72289" y="4881814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4687" y="4891163"/>
            <a:ext cx="613833" cy="387350"/>
          </a:xfrm>
          <a:prstGeom prst="rect">
            <a:avLst/>
          </a:prstGeom>
          <a:solidFill>
            <a:srgbClr val="003300"/>
          </a:solidFill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62166" y="4691943"/>
            <a:ext cx="7408757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animation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" y="606683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5896063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59583" y="606116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10418" y="6103219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437" y="1499343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1916188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" y="1447876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5023281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" y="41123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9886950" y="1916188"/>
            <a:ext cx="2336800" cy="1752600"/>
            <a:chOff x="4335" y="1020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35" y="10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128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Times New Roman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4025976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17200" y="40402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10598151" y="403550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77938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60" y="6031000"/>
            <a:ext cx="187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641834" y="141890"/>
            <a:ext cx="5360276" cy="4296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WHO’S FASTER</a:t>
            </a:r>
            <a:endParaRPr lang="en-GB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37" y="961697"/>
            <a:ext cx="7487186" cy="2655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0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42902" y="692226"/>
            <a:ext cx="427567" cy="6272212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smtClean="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754123" y="5880749"/>
            <a:ext cx="7416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GB" sz="5400" dirty="0">
                <a:solidFill>
                  <a:prstClr val="black"/>
                </a:solidFill>
                <a:ea typeface="Calibri"/>
                <a:cs typeface="Calibri"/>
              </a:rPr>
              <a:t>science fiction film</a:t>
            </a:r>
            <a:endParaRPr lang="en-US" sz="5400" dirty="0">
              <a:solidFill>
                <a:prstClr val="black"/>
              </a:solidFill>
              <a:ea typeface="Calibri"/>
              <a:cs typeface="Calibri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3732382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7" y="3617041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2720" y="371149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93050" y="379578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792223" y="3643233"/>
            <a:ext cx="73406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fantasy</a:t>
            </a:r>
            <a:endParaRPr lang="en-US" sz="5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" y="489117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6" y="4710200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72289" y="4881814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4687" y="4891163"/>
            <a:ext cx="613833" cy="387350"/>
          </a:xfrm>
          <a:prstGeom prst="rect">
            <a:avLst/>
          </a:prstGeom>
          <a:solidFill>
            <a:srgbClr val="003300"/>
          </a:solidFill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754123" y="4758993"/>
            <a:ext cx="7408757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action film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" y="606683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5896063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59583" y="606116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smtClea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10418" y="6103219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437" y="1499343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1916188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" y="1447876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5023281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" y="41123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9886950" y="1916188"/>
            <a:ext cx="2336800" cy="1752600"/>
            <a:chOff x="4335" y="1020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35" y="10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6000" b="1" smtClean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128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Times New Roman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4025976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17200" y="40402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10598151" y="403550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77938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560" y="6031000"/>
            <a:ext cx="187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673367" y="78826"/>
            <a:ext cx="4572000" cy="4453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WHO’S FASTER</a:t>
            </a:r>
            <a:endParaRPr lang="en-GB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37" y="600946"/>
            <a:ext cx="7906086" cy="3016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9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342902" y="692226"/>
            <a:ext cx="427567" cy="6165774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000" kern="120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619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000" kern="1200" smtClean="0">
                <a:solidFill>
                  <a:prstClr val="black"/>
                </a:solidFill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2000" kern="12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618740" y="3739120"/>
            <a:ext cx="74168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action film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8" y="3732382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87" y="3617041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02720" y="371149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93050" y="3795788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656840" y="4710188"/>
            <a:ext cx="7340600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fantasy</a:t>
            </a: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2" y="4891175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6" y="4710200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72289" y="4881814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14687" y="4891163"/>
            <a:ext cx="613833" cy="387350"/>
          </a:xfrm>
          <a:prstGeom prst="rect">
            <a:avLst/>
          </a:prstGeom>
          <a:solidFill>
            <a:srgbClr val="003300"/>
          </a:solidFill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588690" y="5922244"/>
            <a:ext cx="7408757" cy="7493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wrap="none" anchor="ctr"/>
          <a:lstStyle/>
          <a:p>
            <a:pPr lvl="0">
              <a:lnSpc>
                <a:spcPct val="90000"/>
              </a:lnSpc>
            </a:pPr>
            <a:r>
              <a:rPr lang="en-US" sz="5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lang="en-US"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" y="6066834"/>
            <a:ext cx="791633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5896063"/>
            <a:ext cx="2000250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59583" y="6061166"/>
            <a:ext cx="1090083" cy="612775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000" kern="1200" smtClean="0">
              <a:solidFill>
                <a:prstClr val="black"/>
              </a:solidFill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10418" y="6103219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437" y="1499343"/>
            <a:ext cx="205740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kern="1200" smtClean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812800" y="1916188"/>
            <a:ext cx="899584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28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+mn-cs"/>
              </a:rPr>
              <a:t>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" y="1447876"/>
            <a:ext cx="12192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350" y="5023281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" y="41123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9886950" y="1916188"/>
            <a:ext cx="2336800" cy="1752600"/>
            <a:chOff x="4335" y="1020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35" y="102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6000" b="1" kern="1200" smtClean="0">
                <a:solidFill>
                  <a:srgbClr val="FF0066"/>
                </a:solidFill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1284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ea typeface="+mn-ea"/>
                  <a:cs typeface="Times New Roman"/>
                </a:rPr>
                <a:t>Time’s up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0617200" y="4025976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0674351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062990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10617200" y="4040263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10598151" y="403550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10610850" y="4054551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15</a:t>
            </a:r>
          </a:p>
        </p:txBody>
      </p:sp>
      <p:pic>
        <p:nvPicPr>
          <p:cNvPr id="24" name="Picture 53" descr="avatar320552_104315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677938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4" descr="Tàng-Tà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540" y="6084296"/>
            <a:ext cx="1879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3704903" y="94592"/>
            <a:ext cx="5123794" cy="4296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  <a:ea typeface="+mn-ea"/>
                <a:cs typeface="+mn-cs"/>
              </a:rPr>
              <a:t>WHO’S FASTER</a:t>
            </a:r>
            <a:endParaRPr lang="en-GB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2404532" y="588273"/>
            <a:ext cx="7631008" cy="3028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0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3301</TotalTime>
  <Words>1748</Words>
  <Application>Microsoft Office PowerPoint</Application>
  <PresentationFormat>Custom</PresentationFormat>
  <Paragraphs>378</Paragraphs>
  <Slides>33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197</cp:revision>
  <dcterms:created xsi:type="dcterms:W3CDTF">2020-12-09T02:04:09Z</dcterms:created>
  <dcterms:modified xsi:type="dcterms:W3CDTF">2023-02-22T04:15:52Z</dcterms:modified>
</cp:coreProperties>
</file>