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91" r:id="rId7"/>
    <p:sldId id="262" r:id="rId8"/>
    <p:sldId id="263" r:id="rId9"/>
    <p:sldId id="264" r:id="rId10"/>
    <p:sldId id="265" r:id="rId11"/>
    <p:sldId id="266" r:id="rId12"/>
    <p:sldId id="267" r:id="rId13"/>
    <p:sldId id="293" r:id="rId14"/>
    <p:sldId id="269" r:id="rId15"/>
    <p:sldId id="294" r:id="rId16"/>
    <p:sldId id="271" r:id="rId17"/>
    <p:sldId id="272" r:id="rId18"/>
    <p:sldId id="273" r:id="rId19"/>
    <p:sldId id="274" r:id="rId20"/>
    <p:sldId id="276" r:id="rId21"/>
    <p:sldId id="278" r:id="rId22"/>
    <p:sldId id="295" r:id="rId23"/>
    <p:sldId id="279" r:id="rId24"/>
    <p:sldId id="284" r:id="rId25"/>
    <p:sldId id="286"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31161-1661-456C-B95C-6303032A9247}" type="datetimeFigureOut">
              <a:rPr lang="en-US" smtClean="0"/>
              <a:t>3/28/2023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9C4BE-9D2A-4108-A56B-091D4813D0FD}" type="slidenum">
              <a:rPr lang="en-US" smtClean="0"/>
              <a:t>‹#›</a:t>
            </a:fld>
            <a:endParaRPr lang="en-US"/>
          </a:p>
        </p:txBody>
      </p:sp>
    </p:spTree>
    <p:extLst>
      <p:ext uri="{BB962C8B-B14F-4D97-AF65-F5344CB8AC3E}">
        <p14:creationId xmlns:p14="http://schemas.microsoft.com/office/powerpoint/2010/main" val="42549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3B83D9F-A2EE-4D92-9E4A-20C901911F70}" type="slidenum">
              <a:rPr lang="en-US" altLang="en-US">
                <a:latin typeface="Arial" charset="0"/>
              </a:rPr>
              <a:pPr/>
              <a:t>2</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C3A2510-3369-401B-80C1-99185288D32C}" type="slidenum">
              <a:rPr lang="en-US" altLang="en-US">
                <a:latin typeface="Arial" charset="0"/>
              </a:rPr>
              <a:pPr/>
              <a:t>8</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2E0C50D-806A-41C0-909F-F76C631DEBD1}" type="slidenum">
              <a:rPr lang="en-US" altLang="en-US">
                <a:latin typeface="Arial" charset="0"/>
              </a:rPr>
              <a:pPr/>
              <a:t>10</a:t>
            </a:fld>
            <a:endParaRPr lang="en-US" altLang="en-US">
              <a:latin typeface="Arial"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41F575F-BB91-4991-A091-716DF9CB371A}" type="slidenum">
              <a:rPr lang="en-US" altLang="en-US">
                <a:latin typeface="Arial" charset="0"/>
              </a:rPr>
              <a:pPr/>
              <a:t>20</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FBF65-4099-440E-8C9C-91C24FA0883D}"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20642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FBF65-4099-440E-8C9C-91C24FA0883D}"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371714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FBF65-4099-440E-8C9C-91C24FA0883D}"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325466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BB7D56F-2890-40AD-96CE-1CCDC0E4EF1A}" type="slidenum">
              <a:rPr lang="en-US" altLang="en-US"/>
              <a:pPr/>
              <a:t>‹#›</a:t>
            </a:fld>
            <a:endParaRPr lang="en-US" altLang="en-US"/>
          </a:p>
        </p:txBody>
      </p:sp>
    </p:spTree>
    <p:extLst>
      <p:ext uri="{BB962C8B-B14F-4D97-AF65-F5344CB8AC3E}">
        <p14:creationId xmlns:p14="http://schemas.microsoft.com/office/powerpoint/2010/main" val="311777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FBF65-4099-440E-8C9C-91C24FA0883D}"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213096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FBF65-4099-440E-8C9C-91C24FA0883D}"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265174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FBF65-4099-440E-8C9C-91C24FA0883D}"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237644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CFBF65-4099-440E-8C9C-91C24FA0883D}"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318862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FBF65-4099-440E-8C9C-91C24FA0883D}"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297693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FBF65-4099-440E-8C9C-91C24FA0883D}"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137195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FBF65-4099-440E-8C9C-91C24FA0883D}"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198259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FBF65-4099-440E-8C9C-91C24FA0883D}"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7A5F5-AE29-47B2-9FDC-7B174D9C09B6}" type="slidenum">
              <a:rPr lang="en-US" smtClean="0"/>
              <a:t>‹#›</a:t>
            </a:fld>
            <a:endParaRPr lang="en-US"/>
          </a:p>
        </p:txBody>
      </p:sp>
    </p:spTree>
    <p:extLst>
      <p:ext uri="{BB962C8B-B14F-4D97-AF65-F5344CB8AC3E}">
        <p14:creationId xmlns:p14="http://schemas.microsoft.com/office/powerpoint/2010/main" val="89837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FBF65-4099-440E-8C9C-91C24FA0883D}" type="datetimeFigureOut">
              <a:rPr lang="en-US" smtClean="0"/>
              <a:t>3/28/2023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7A5F5-AE29-47B2-9FDC-7B174D9C09B6}" type="slidenum">
              <a:rPr lang="en-US" smtClean="0"/>
              <a:t>‹#›</a:t>
            </a:fld>
            <a:endParaRPr lang="en-US"/>
          </a:p>
        </p:txBody>
      </p:sp>
    </p:spTree>
    <p:extLst>
      <p:ext uri="{BB962C8B-B14F-4D97-AF65-F5344CB8AC3E}">
        <p14:creationId xmlns:p14="http://schemas.microsoft.com/office/powerpoint/2010/main" val="415050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D:\Downloads\Nh&#7853;t%20K&#253;%20C&#7911;a%20M&#7865;%20-%20Hi&#7873;n%20Th&#7909;c%20-%20ST-%20Nguy&#7877;n%20V&#259;n%20Chung%20-%20Xem%20L&#224;%20R&#417;i%20N&#432;&#7899;c%20M&#7855;t.mp4"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D:\N&#258;M%20H&#7884;C%202018-2019\THI%20GI&#193;O%20VI&#202;N%20GI&#7886;I-%202019\M&#194;Y%20V&#192;%20S&#211;NG-%20TH&#7842;O\NhatKyCuaMe-HienThuc%20(1).mp3"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noChangeArrowheads="1"/>
          </p:cNvSpPr>
          <p:nvPr>
            <p:ph idx="1"/>
          </p:nvPr>
        </p:nvSpPr>
        <p:spPr/>
        <p:txBody>
          <a:bodyPr/>
          <a:lstStyle/>
          <a:p>
            <a:pPr eaLnBrk="1" hangingPunct="1"/>
            <a:endParaRPr lang="en-US" altLang="en-US" smtClean="0"/>
          </a:p>
        </p:txBody>
      </p:sp>
      <p:pic>
        <p:nvPicPr>
          <p:cNvPr id="4" name="Nhật Ký Của Mẹ - Hiền Thục - ST- Nguyễn Văn Chung - Xem Là Rơi Nước Mắt.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04800" y="646113"/>
            <a:ext cx="86106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p:cNvSpPr txBox="1">
            <a:spLocks noChangeArrowheads="1"/>
          </p:cNvSpPr>
          <p:nvPr/>
        </p:nvSpPr>
        <p:spPr bwMode="auto">
          <a:xfrm>
            <a:off x="2919536" y="76200"/>
            <a:ext cx="359668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b="1" dirty="0">
                <a:solidFill>
                  <a:srgbClr val="FF0000"/>
                </a:solidFill>
                <a:latin typeface="Times New Roman" pitchFamily="18" charset="0"/>
                <a:cs typeface="Times New Roman" pitchFamily="18" charset="0"/>
              </a:rPr>
              <a:t>BÀI HÁT: NHẬT KÍ CỦA MẸ</a:t>
            </a:r>
          </a:p>
        </p:txBody>
      </p:sp>
      <p:pic>
        <p:nvPicPr>
          <p:cNvPr id="3077" name="Picture 2" descr="flower1_div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6410325"/>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34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809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A0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10254" name="Group 14"/>
          <p:cNvGraphicFramePr>
            <a:graphicFrameLocks noGrp="1"/>
          </p:cNvGraphicFramePr>
          <p:nvPr>
            <p:ph/>
          </p:nvPr>
        </p:nvGraphicFramePr>
        <p:xfrm>
          <a:off x="152400" y="228600"/>
          <a:ext cx="4495800" cy="6370646"/>
        </p:xfrm>
        <a:graphic>
          <a:graphicData uri="http://schemas.openxmlformats.org/drawingml/2006/table">
            <a:tbl>
              <a:tblPr/>
              <a:tblGrid>
                <a:gridCol w="4495800"/>
              </a:tblGrid>
              <a:tr h="304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Clouds and waves</a:t>
                      </a: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 </a:t>
                      </a:r>
                      <a:endParaRPr kumimoji="0" lang="en-US" altLang="en-US"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4" marB="45724"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a:noFill/>
                    </a:lnB>
                    <a:lnTlToBr>
                      <a:noFill/>
                    </a:lnTlToBr>
                    <a:lnBlToTr>
                      <a:noFill/>
                    </a:lnBlToTr>
                    <a:solidFill>
                      <a:schemeClr val="bg1"/>
                    </a:solidFill>
                  </a:tcPr>
                </a:tc>
              </a:tr>
              <a:tr h="6065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We play from the time we wake till the day ends.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We play with the golden dawn, we play with the silver moon.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I ask, "But, how am I to get up to you?" They answer, "Come to the edge of the earth, lift up your hands to the sky, and you will be taken up into the clouds."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"My mother is waiting for me at home," I say. "How can I leave her and come?"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Then they smile and float away.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But I know a nicer game than that, mother.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I shall be the cloud and you the moon.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I shall cover you with both my hands, and our house-top will be the blue sky.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The folk who live in the waves call out to me--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"We sing from morning till night; on and on we travel and know not where we pass."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I ask, "But, how am I to join you?" They tell me, "Come to the edge of the shore and stand with your eyes tight shut, and you will be carried out upon the waves."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I say, "My mother always wants me at home in the evening--how can I leave her and go?"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Then they smile, dance and pass by.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But I know a better game than that.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I will be the waves and you will be a strange shore.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I shall roll on and on and on, and break upon your lap with laughter. </a:t>
                      </a:r>
                      <a:b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br>
                      <a:r>
                        <a:rPr kumimoji="0" lang="en-US" altLang="en-US" sz="1400" b="0" i="0" u="none" strike="noStrike" cap="none" normalizeH="0" baseline="0" smtClean="0">
                          <a:ln>
                            <a:noFill/>
                          </a:ln>
                          <a:solidFill>
                            <a:srgbClr val="191970"/>
                          </a:solidFill>
                          <a:effectLst/>
                          <a:latin typeface="Times New Roman" pitchFamily="18" charset="0"/>
                          <a:ea typeface="Times New Roman" pitchFamily="18" charset="0"/>
                          <a:cs typeface="Tahoma" pitchFamily="34" charset="0"/>
                        </a:rPr>
                        <a:t>And no one in the world will know where we both are.</a:t>
                      </a:r>
                      <a:endParaRPr kumimoji="0" lang="en-US" altLang="en-US"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T="45724" marB="45724"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a:noFill/>
                    </a:lnT>
                    <a:lnB w="12700" cap="flat" cmpd="sng" algn="ctr">
                      <a:solidFill>
                        <a:schemeClr val="tx1"/>
                      </a:solidFill>
                      <a:prstDash val="sysDashDot"/>
                      <a:round/>
                      <a:headEnd type="none" w="med" len="med"/>
                      <a:tailEnd type="none" w="med" len="med"/>
                    </a:lnB>
                    <a:lnTlToBr>
                      <a:noFill/>
                    </a:lnTlToBr>
                    <a:lnBlToTr>
                      <a:noFill/>
                    </a:lnBlToTr>
                    <a:solidFill>
                      <a:schemeClr val="bg1"/>
                    </a:solidFill>
                  </a:tcPr>
                </a:tc>
              </a:tr>
            </a:tbl>
          </a:graphicData>
        </a:graphic>
      </p:graphicFrame>
      <p:sp>
        <p:nvSpPr>
          <p:cNvPr id="265226" name="AutoShape 10" descr="Parchment"/>
          <p:cNvSpPr>
            <a:spLocks noChangeArrowheads="1"/>
          </p:cNvSpPr>
          <p:nvPr/>
        </p:nvSpPr>
        <p:spPr bwMode="auto">
          <a:xfrm>
            <a:off x="4800600" y="228600"/>
            <a:ext cx="4114800" cy="6248400"/>
          </a:xfrm>
          <a:prstGeom prst="bevel">
            <a:avLst>
              <a:gd name="adj" fmla="val 12500"/>
            </a:avLst>
          </a:prstGeom>
          <a:blipFill dpi="0" rotWithShape="1">
            <a:blip r:embed="rId4"/>
            <a:srcRect/>
            <a:tile tx="0" ty="0" sx="100000" sy="100000" flip="none" algn="tl"/>
          </a:blipFill>
          <a:ln w="19050" cap="rnd">
            <a:solidFill>
              <a:srgbClr val="FF00FF"/>
            </a:solidFill>
            <a:prstDash val="sysDot"/>
            <a:miter lim="800000"/>
            <a:headEnd/>
            <a:tailEnd/>
          </a:ln>
        </p:spPr>
        <p:txBody>
          <a:bodyPr wrap="none" anchor="ctr"/>
          <a:lstStyle/>
          <a:p>
            <a:pPr eaLnBrk="1" hangingPunct="1"/>
            <a:endParaRPr lang="en-US" altLang="en-US">
              <a:latin typeface="Arial" charset="0"/>
            </a:endParaRPr>
          </a:p>
        </p:txBody>
      </p:sp>
      <p:sp>
        <p:nvSpPr>
          <p:cNvPr id="265227" name="Text Box 11"/>
          <p:cNvSpPr txBox="1">
            <a:spLocks noChangeArrowheads="1"/>
          </p:cNvSpPr>
          <p:nvPr/>
        </p:nvSpPr>
        <p:spPr bwMode="auto">
          <a:xfrm>
            <a:off x="5257800" y="1600200"/>
            <a:ext cx="31242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4000" b="1">
                <a:solidFill>
                  <a:srgbClr val="0000FF"/>
                </a:solidFill>
                <a:latin typeface="Times New Roman" pitchFamily="18" charset="0"/>
              </a:rPr>
              <a:t> </a:t>
            </a:r>
            <a:r>
              <a:rPr lang="en-US" altLang="en-US" sz="3800" b="1">
                <a:solidFill>
                  <a:srgbClr val="0000FF"/>
                </a:solidFill>
                <a:latin typeface="Times New Roman" pitchFamily="18" charset="0"/>
              </a:rPr>
              <a:t>Được chính Ta-go dịch sang tiếng Anh, in trong tập “Trăng non” (1915)</a:t>
            </a:r>
          </a:p>
        </p:txBody>
      </p:sp>
      <p:sp>
        <p:nvSpPr>
          <p:cNvPr id="265228" name="WordArt 12"/>
          <p:cNvSpPr>
            <a:spLocks noChangeArrowheads="1" noChangeShapeType="1" noTextEdit="1"/>
          </p:cNvSpPr>
          <p:nvPr/>
        </p:nvSpPr>
        <p:spPr bwMode="auto">
          <a:xfrm>
            <a:off x="5638800" y="838200"/>
            <a:ext cx="2514600" cy="628650"/>
          </a:xfrm>
          <a:prstGeom prst="rect">
            <a:avLst/>
          </a:prstGeom>
        </p:spPr>
        <p:txBody>
          <a:bodyPr wrap="none" fromWordArt="1">
            <a:prstTxWarp prst="textCanDown">
              <a:avLst>
                <a:gd name="adj" fmla="val 14287"/>
              </a:avLst>
            </a:prstTxWarp>
          </a:bodyPr>
          <a:lstStyle/>
          <a:p>
            <a:pPr algn="ctr"/>
            <a:r>
              <a:rPr lang="en-US" b="1" kern="10">
                <a:ln w="19050">
                  <a:solidFill>
                    <a:srgbClr val="FFFF99"/>
                  </a:solidFill>
                  <a:round/>
                  <a:headEnd/>
                  <a:tailEnd/>
                </a:ln>
                <a:solidFill>
                  <a:srgbClr val="FF5050"/>
                </a:solidFill>
                <a:effectLst>
                  <a:outerShdw dist="35921" dir="2700000" algn="ctr" rotWithShape="0">
                    <a:srgbClr val="990000"/>
                  </a:outerShdw>
                </a:effectLst>
                <a:latin typeface="Times New Roman"/>
                <a:cs typeface="Times New Roman"/>
              </a:rPr>
              <a:t>MÂY VÀ SÓNG</a:t>
            </a:r>
          </a:p>
        </p:txBody>
      </p:sp>
    </p:spTree>
    <p:extLst>
      <p:ext uri="{BB962C8B-B14F-4D97-AF65-F5344CB8AC3E}">
        <p14:creationId xmlns:p14="http://schemas.microsoft.com/office/powerpoint/2010/main" val="221876749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2652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522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025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65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6" grpId="0" animBg="1" autoUpdateAnimBg="0"/>
      <p:bldP spid="265227" grpId="0" autoUpdateAnimBg="0"/>
      <p:bldP spid="265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lower1_div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6410325"/>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228600"/>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u="sng" dirty="0" smtClean="0">
                <a:latin typeface="Times New Roman" pitchFamily="18" charset="0"/>
                <a:cs typeface="Times New Roman" pitchFamily="18" charset="0"/>
              </a:rPr>
              <a:t>2</a:t>
            </a:r>
            <a:r>
              <a:rPr lang="en-US" altLang="en-US" sz="2800" b="1" u="sng" dirty="0">
                <a:latin typeface="Times New Roman" pitchFamily="18" charset="0"/>
                <a:cs typeface="Times New Roman" pitchFamily="18" charset="0"/>
              </a:rPr>
              <a:t>. Tác </a:t>
            </a:r>
            <a:r>
              <a:rPr lang="en-US" altLang="en-US" sz="2800" b="1" u="sng" dirty="0" smtClean="0">
                <a:latin typeface="Times New Roman" pitchFamily="18" charset="0"/>
                <a:cs typeface="Times New Roman" pitchFamily="18" charset="0"/>
              </a:rPr>
              <a:t>phẩm</a:t>
            </a:r>
            <a:r>
              <a:rPr lang="en-US" altLang="en-US" sz="2800" b="1" dirty="0" smtClean="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a:p>
            <a:pPr eaLnBrk="1" hangingPunct="1"/>
            <a:endParaRPr lang="en-US" altLang="en-US" sz="2800" b="1" dirty="0">
              <a:latin typeface="Times New Roman" pitchFamily="18" charset="0"/>
              <a:cs typeface="Times New Roman" pitchFamily="18" charset="0"/>
            </a:endParaRPr>
          </a:p>
        </p:txBody>
      </p:sp>
      <p:sp>
        <p:nvSpPr>
          <p:cNvPr id="2" name="TextBox 1"/>
          <p:cNvSpPr txBox="1">
            <a:spLocks noChangeArrowheads="1"/>
          </p:cNvSpPr>
          <p:nvPr/>
        </p:nvSpPr>
        <p:spPr bwMode="auto">
          <a:xfrm>
            <a:off x="323528" y="1041698"/>
            <a:ext cx="874427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800" b="1" dirty="0">
                <a:latin typeface="Open Sans" pitchFamily="34" charset="0"/>
              </a:rPr>
              <a:t>*</a:t>
            </a:r>
            <a:r>
              <a:rPr lang="vi-VN" altLang="en-US" sz="2800" b="1" dirty="0">
                <a:latin typeface="Times New Roman" pitchFamily="18" charset="0"/>
                <a:cs typeface="Times New Roman" pitchFamily="18" charset="0"/>
              </a:rPr>
              <a:t>. Hoàn cảnh sáng tác</a:t>
            </a:r>
          </a:p>
          <a:p>
            <a:pPr algn="just" eaLnBrk="1" hangingPunct="1"/>
            <a:r>
              <a:rPr lang="vi-VN" altLang="en-US" sz="2800" b="1" dirty="0">
                <a:latin typeface="Times New Roman" pitchFamily="18" charset="0"/>
                <a:cs typeface="Times New Roman" pitchFamily="18" charset="0"/>
              </a:rPr>
              <a:t>- “Mây và sóng” được </a:t>
            </a:r>
            <a:r>
              <a:rPr lang="vi-VN" altLang="en-US" sz="2800" b="1" dirty="0">
                <a:solidFill>
                  <a:srgbClr val="000000"/>
                </a:solidFill>
                <a:latin typeface="Times New Roman" pitchFamily="18" charset="0"/>
                <a:cs typeface="Times New Roman" pitchFamily="18" charset="0"/>
              </a:rPr>
              <a:t>viết bằng tiếng Ben-gan, in trong tập thơ Si-su (Trẻ thơ), xuất bản năm 1909 và được Ta-go dịch ra tiếng Anh, in trong tập Trăng non xuất bản năm 1915.</a:t>
            </a:r>
          </a:p>
          <a:p>
            <a:pPr algn="just" eaLnBrk="1" hangingPunct="1"/>
            <a:r>
              <a:rPr lang="en-US" altLang="en-US" sz="2800" b="1" dirty="0" smtClean="0">
                <a:latin typeface="Times New Roman" pitchFamily="18" charset="0"/>
                <a:cs typeface="Times New Roman" pitchFamily="18" charset="0"/>
              </a:rPr>
              <a:t>*</a:t>
            </a:r>
            <a:r>
              <a:rPr lang="fr-FR" altLang="en-US" sz="2800" b="1" dirty="0" smtClean="0">
                <a:solidFill>
                  <a:srgbClr val="000000"/>
                </a:solidFill>
                <a:latin typeface="Times New Roman" pitchFamily="18" charset="0"/>
                <a:cs typeface="Times New Roman" pitchFamily="18" charset="0"/>
              </a:rPr>
              <a:t> PTBĐ</a:t>
            </a:r>
            <a:r>
              <a:rPr lang="en-US" altLang="en-US" sz="2800" b="1" dirty="0">
                <a:latin typeface="Times New Roman" pitchFamily="18" charset="0"/>
                <a:cs typeface="Times New Roman" pitchFamily="18" charset="0"/>
              </a:rPr>
              <a:t>:</a:t>
            </a:r>
            <a:r>
              <a:rPr lang="pt-BR" altLang="en-US" sz="2800" b="1" dirty="0" smtClean="0">
                <a:solidFill>
                  <a:srgbClr val="000000"/>
                </a:solidFill>
                <a:latin typeface="Times New Roman" pitchFamily="18" charset="0"/>
                <a:cs typeface="Times New Roman" pitchFamily="18" charset="0"/>
              </a:rPr>
              <a:t>- </a:t>
            </a:r>
            <a:r>
              <a:rPr lang="pt-BR" altLang="en-US" sz="2800" b="1" dirty="0">
                <a:solidFill>
                  <a:srgbClr val="000000"/>
                </a:solidFill>
                <a:latin typeface="Times New Roman" pitchFamily="18" charset="0"/>
                <a:cs typeface="Times New Roman" pitchFamily="18" charset="0"/>
              </a:rPr>
              <a:t>Biểu cảm</a:t>
            </a:r>
          </a:p>
          <a:p>
            <a:pPr algn="just" eaLnBrk="1" hangingPunct="1"/>
            <a:r>
              <a:rPr lang="en-US" altLang="en-US" sz="2800" b="1" dirty="0">
                <a:latin typeface="Times New Roman" pitchFamily="18" charset="0"/>
                <a:cs typeface="Times New Roman" pitchFamily="18" charset="0"/>
              </a:rPr>
              <a:t>* </a:t>
            </a:r>
            <a:r>
              <a:rPr lang="vi-VN" altLang="en-US" sz="2800" b="1" dirty="0">
                <a:latin typeface="Times New Roman" pitchFamily="18" charset="0"/>
                <a:cs typeface="Times New Roman" pitchFamily="18" charset="0"/>
              </a:rPr>
              <a:t>Thể thơ</a:t>
            </a:r>
            <a:r>
              <a:rPr lang="en-US" altLang="en-US" sz="2800" b="1" dirty="0">
                <a:latin typeface="Times New Roman" pitchFamily="18" charset="0"/>
                <a:cs typeface="Times New Roman" pitchFamily="18" charset="0"/>
              </a:rPr>
              <a:t>: </a:t>
            </a:r>
            <a:r>
              <a:rPr lang="vi-VN" altLang="en-US" sz="2800" b="1" dirty="0" smtClean="0">
                <a:latin typeface="Times New Roman" pitchFamily="18" charset="0"/>
                <a:cs typeface="Times New Roman" pitchFamily="18" charset="0"/>
              </a:rPr>
              <a:t>tự </a:t>
            </a:r>
            <a:r>
              <a:rPr lang="vi-VN" altLang="en-US" sz="2800" b="1" dirty="0">
                <a:latin typeface="Times New Roman" pitchFamily="18" charset="0"/>
                <a:cs typeface="Times New Roman" pitchFamily="18" charset="0"/>
              </a:rPr>
              <a:t>do.</a:t>
            </a:r>
          </a:p>
          <a:p>
            <a:pPr algn="just" eaLnBrk="1" hangingPunct="1"/>
            <a:endParaRPr lang="en-US" altLang="en-US" sz="2800" b="1" dirty="0"/>
          </a:p>
        </p:txBody>
      </p:sp>
    </p:spTree>
    <p:extLst>
      <p:ext uri="{BB962C8B-B14F-4D97-AF65-F5344CB8AC3E}">
        <p14:creationId xmlns:p14="http://schemas.microsoft.com/office/powerpoint/2010/main" val="1090193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8" y="44624"/>
            <a:ext cx="4267200" cy="6813376"/>
          </a:xfrm>
          <a:prstGeom prst="rect">
            <a:avLst/>
          </a:prstGeom>
          <a:solidFill>
            <a:schemeClr val="accent1">
              <a:lumMod val="40000"/>
              <a:lumOff val="60000"/>
            </a:schemeClr>
          </a:solidFill>
          <a:ln>
            <a:solidFill>
              <a:srgbClr val="FF0000"/>
            </a:solid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vi-VN" sz="2000" b="1" dirty="0">
                <a:solidFill>
                  <a:srgbClr val="45710A"/>
                </a:solidFill>
                <a:latin typeface="Times New Roman" pitchFamily="18" charset="0"/>
              </a:rPr>
              <a:t>Bài thơ Mây và Sóng</a:t>
            </a:r>
          </a:p>
          <a:p>
            <a:pPr eaLnBrk="1" hangingPunct="1"/>
            <a:r>
              <a:rPr lang="vi-VN" sz="2000" b="1" i="1" dirty="0">
                <a:solidFill>
                  <a:srgbClr val="C00000"/>
                </a:solidFill>
                <a:latin typeface="Times New Roman" pitchFamily="18" charset="0"/>
              </a:rPr>
              <a:t>Mẹ ơi, </a:t>
            </a:r>
            <a:r>
              <a:rPr lang="vi-VN" sz="2000" b="1" i="1" dirty="0">
                <a:latin typeface="Times New Roman" pitchFamily="18" charset="0"/>
              </a:rPr>
              <a:t>những người sống trên mây đang gọi con:</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“Chúng ta chơi đùa từ khi thức dậy cho đến lúc chiều tà,</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Chúng ta chơi với buổi sớm mai vàng,</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Chúng ta chơi với vầng trăng bạc.”</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Con hỏi: “Nhưng tôi làm sao mà lên được với các người?”</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Họ trả lời: “Hãy đến bên bờ trái đất,</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Và đưa tay lên trời,</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Em sẽ được nhấc bổng lên mây.”</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Con nói: “Mẹ tôi đang đợi ở nhà</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Làm sao tôi có thể bỏ mẹ tôi mà đi được?”</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Thế là họ cười rồi bay đi mất.</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Nhưng con biết một trò chơi thích hơn trò ấy, mẹ ơi.</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Con sẽ là mây và mẹ sẽ là trăng.</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Con sẽ lấy hai tay trùm lên người mẹ,</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Và mái nhà sẽ là bầu trời xanh thẳm.</a:t>
            </a:r>
            <a:endParaRPr lang="vi-VN" sz="2000" b="1" dirty="0">
              <a:latin typeface="Times New Roman" pitchFamily="18" charset="0"/>
            </a:endParaRPr>
          </a:p>
        </p:txBody>
      </p:sp>
      <p:sp>
        <p:nvSpPr>
          <p:cNvPr id="6" name="TextBox 5"/>
          <p:cNvSpPr txBox="1"/>
          <p:nvPr/>
        </p:nvSpPr>
        <p:spPr>
          <a:xfrm>
            <a:off x="4307904" y="44624"/>
            <a:ext cx="4800600" cy="6863417"/>
          </a:xfrm>
          <a:prstGeom prst="rect">
            <a:avLst/>
          </a:prstGeom>
          <a:solidFill>
            <a:schemeClr val="accent4">
              <a:lumMod val="40000"/>
              <a:lumOff val="60000"/>
            </a:schemeClr>
          </a:solidFill>
          <a:ln>
            <a:solidFill>
              <a:srgbClr val="FF0000"/>
            </a:solid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vi-VN" sz="2000" b="1" i="1" dirty="0">
                <a:latin typeface="Times New Roman" pitchFamily="18" charset="0"/>
              </a:rPr>
              <a:t>Những người sống trong sóng nước gọi con:</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“Chúng ta hát từ sớm mai đến tối,</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Chúng ta ngao du khắp nơi này nơi nọ</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Mà không biết mình đã từng qua những nơi nào”.</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Con hỏi: “Nhưng tôi làm sao gặp được các người?”</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Họ bảo con: “Hãy đến chỗ gần sát biển</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Và đứng đó, nhắm nghiền mắt lại,</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Là em sẽ được đưa lên trên làn sóng”</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Con bảo: “Buổi chiều, mẹ tôi luôn luôn muốn tôi ở nhà với mẹ -</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Làm sao tôi có thể bỏ mẹ tôi mà đi được?”</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Thế là họ cười, múa nhảy rồi đi qua.</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Nhưng con biết một trò chơi hay hơn trò ấy</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Con sẽ là sóng, mẹ sẽ là một bờ biển lạ lùng.</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Con sẽ lăn, lăn, lăn mãi</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Và vỗ vào gối mẹ, cười vang.</a:t>
            </a:r>
            <a:r>
              <a:rPr lang="vi-VN" sz="2000" b="1" dirty="0">
                <a:latin typeface="Times New Roman" pitchFamily="18" charset="0"/>
              </a:rPr>
              <a:t/>
            </a:r>
            <a:br>
              <a:rPr lang="vi-VN" sz="2000" b="1" dirty="0">
                <a:latin typeface="Times New Roman" pitchFamily="18" charset="0"/>
              </a:rPr>
            </a:br>
            <a:r>
              <a:rPr lang="vi-VN" sz="2000" b="1" i="1" dirty="0">
                <a:latin typeface="Times New Roman" pitchFamily="18" charset="0"/>
              </a:rPr>
              <a:t>Và không một ai trên cõi đời này biết nơi đâu mẹ con ta đang ở.</a:t>
            </a:r>
            <a:endParaRPr lang="en-US" sz="2000" b="1" dirty="0">
              <a:latin typeface="Calibri Light" pitchFamily="34" charset="0"/>
            </a:endParaRPr>
          </a:p>
        </p:txBody>
      </p:sp>
    </p:spTree>
    <p:extLst>
      <p:ext uri="{BB962C8B-B14F-4D97-AF65-F5344CB8AC3E}">
        <p14:creationId xmlns:p14="http://schemas.microsoft.com/office/powerpoint/2010/main" val="4234002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124744"/>
            <a:ext cx="8136904" cy="3108543"/>
          </a:xfrm>
          <a:prstGeom prst="rect">
            <a:avLst/>
          </a:prstGeom>
        </p:spPr>
        <p:txBody>
          <a:bodyPr wrap="square">
            <a:spAutoFit/>
          </a:bodyPr>
          <a:lstStyle/>
          <a:p>
            <a:pPr algn="just"/>
            <a:r>
              <a:rPr lang="it-IT" altLang="en-US" sz="2800" b="1" dirty="0" smtClean="0">
                <a:latin typeface="Times New Roman" pitchFamily="18" charset="0"/>
                <a:cs typeface="Times New Roman" pitchFamily="18" charset="0"/>
              </a:rPr>
              <a:t>2. Bố cục:</a:t>
            </a:r>
            <a:r>
              <a:rPr lang="it-IT" altLang="en-US" sz="2800" b="1" dirty="0" smtClean="0">
                <a:solidFill>
                  <a:srgbClr val="FF0000"/>
                </a:solidFill>
                <a:latin typeface="Times New Roman" pitchFamily="18" charset="0"/>
                <a:cs typeface="Times New Roman" pitchFamily="18" charset="0"/>
              </a:rPr>
              <a:t>2 phần</a:t>
            </a:r>
          </a:p>
          <a:p>
            <a:pPr algn="just">
              <a:buFontTx/>
              <a:buChar char="-"/>
            </a:pPr>
            <a:r>
              <a:rPr lang="it-IT" altLang="en-US" sz="2800" b="1" dirty="0" smtClean="0">
                <a:latin typeface="Times New Roman" pitchFamily="18" charset="0"/>
                <a:cs typeface="Times New Roman" pitchFamily="18" charset="0"/>
              </a:rPr>
              <a:t>Phần 1: từ đầu đến «trời xanh thẳm» -&gt; Em bé kể với mẹ nghe về những người ở «trên mây» và trò chơi thứ nhất của em</a:t>
            </a:r>
            <a:endParaRPr lang="en-US" altLang="en-US" sz="2800" b="1" dirty="0" smtClean="0">
              <a:latin typeface="Times New Roman" pitchFamily="18" charset="0"/>
              <a:cs typeface="Times New Roman" pitchFamily="18" charset="0"/>
            </a:endParaRPr>
          </a:p>
          <a:p>
            <a:pPr algn="just">
              <a:buFontTx/>
              <a:buChar char="-"/>
            </a:pPr>
            <a:r>
              <a:rPr lang="en-US" altLang="en-US" sz="2800" b="1" dirty="0" smtClean="0">
                <a:latin typeface="Times New Roman" pitchFamily="18" charset="0"/>
                <a:cs typeface="Times New Roman" pitchFamily="18" charset="0"/>
              </a:rPr>
              <a:t>Phần 2: còn lại-&gt;</a:t>
            </a:r>
            <a:r>
              <a:rPr lang="it-IT" altLang="en-US" sz="2800" b="1" dirty="0" smtClean="0">
                <a:latin typeface="Times New Roman" pitchFamily="18" charset="0"/>
                <a:cs typeface="Times New Roman" pitchFamily="18" charset="0"/>
              </a:rPr>
              <a:t> Em bé kể với mẹ nghe về những người ở «trong sóng» và trò chơi thứ hai của em</a:t>
            </a:r>
          </a:p>
          <a:p>
            <a:pPr lvl="2" algn="just"/>
            <a:endParaRPr lang="it-IT" alt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6418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Line 5"/>
          <p:cNvSpPr>
            <a:spLocks noChangeShapeType="1"/>
          </p:cNvSpPr>
          <p:nvPr/>
        </p:nvSpPr>
        <p:spPr bwMode="auto">
          <a:xfrm flipH="1">
            <a:off x="3962400" y="526852"/>
            <a:ext cx="0" cy="3478212"/>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43378" name="Text Box 18"/>
          <p:cNvSpPr txBox="1">
            <a:spLocks noChangeArrowheads="1"/>
          </p:cNvSpPr>
          <p:nvPr/>
        </p:nvSpPr>
        <p:spPr bwMode="auto">
          <a:xfrm>
            <a:off x="152400" y="616644"/>
            <a:ext cx="3657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FontTx/>
              <a:buChar char="-"/>
            </a:pPr>
            <a:r>
              <a:rPr lang="nl-NL" altLang="en-US" sz="2800" b="1" dirty="0">
                <a:solidFill>
                  <a:srgbClr val="FF0000"/>
                </a:solidFill>
                <a:latin typeface="Times New Roman" pitchFamily="18" charset="0"/>
              </a:rPr>
              <a:t>Trình tự tường thuật của mỗi phần đều có:</a:t>
            </a:r>
            <a:endParaRPr lang="nl-NL" altLang="en-US" sz="2800" b="1" dirty="0">
              <a:solidFill>
                <a:srgbClr val="0000FF"/>
              </a:solidFill>
              <a:latin typeface="Times New Roman" pitchFamily="18" charset="0"/>
            </a:endParaRPr>
          </a:p>
          <a:p>
            <a:pPr eaLnBrk="1" hangingPunct="1"/>
            <a:r>
              <a:rPr lang="nl-NL" altLang="en-US" sz="2800" b="1" dirty="0">
                <a:solidFill>
                  <a:srgbClr val="0000FF"/>
                </a:solidFill>
                <a:latin typeface="Times New Roman" pitchFamily="18" charset="0"/>
              </a:rPr>
              <a:t>+ Lời mời gọi của mây hoặc sóng</a:t>
            </a:r>
          </a:p>
          <a:p>
            <a:pPr eaLnBrk="1" hangingPunct="1"/>
            <a:r>
              <a:rPr lang="nl-NL" altLang="en-US" sz="2800" b="1" dirty="0">
                <a:solidFill>
                  <a:srgbClr val="0000FF"/>
                </a:solidFill>
                <a:latin typeface="Times New Roman" pitchFamily="18" charset="0"/>
              </a:rPr>
              <a:t>+ Lời từ chối và lí do từ chối của bé.</a:t>
            </a:r>
          </a:p>
          <a:p>
            <a:pPr eaLnBrk="1" hangingPunct="1"/>
            <a:r>
              <a:rPr lang="nl-NL" altLang="en-US" sz="2800" b="1" dirty="0">
                <a:solidFill>
                  <a:srgbClr val="0000FF"/>
                </a:solidFill>
                <a:latin typeface="Times New Roman" pitchFamily="18" charset="0"/>
              </a:rPr>
              <a:t>+ Trò chơi do em bé</a:t>
            </a:r>
          </a:p>
          <a:p>
            <a:pPr eaLnBrk="1" hangingPunct="1"/>
            <a:r>
              <a:rPr lang="nl-NL" altLang="en-US" sz="2800" b="1" dirty="0">
                <a:solidFill>
                  <a:srgbClr val="0000FF"/>
                </a:solidFill>
                <a:latin typeface="Times New Roman" pitchFamily="18" charset="0"/>
              </a:rPr>
              <a:t>sáng tạo ra.</a:t>
            </a:r>
            <a:endParaRPr lang="en-US" altLang="en-US" sz="2800" b="1" dirty="0">
              <a:solidFill>
                <a:srgbClr val="0000FF"/>
              </a:solidFill>
              <a:latin typeface="Times New Roman" pitchFamily="18" charset="0"/>
            </a:endParaRPr>
          </a:p>
        </p:txBody>
      </p:sp>
      <p:sp>
        <p:nvSpPr>
          <p:cNvPr id="143379" name="Text Box 19"/>
          <p:cNvSpPr txBox="1">
            <a:spLocks noChangeArrowheads="1"/>
          </p:cNvSpPr>
          <p:nvPr/>
        </p:nvSpPr>
        <p:spPr bwMode="auto">
          <a:xfrm>
            <a:off x="4267200" y="692696"/>
            <a:ext cx="4876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nl-NL" altLang="en-US" sz="2800" b="1" dirty="0">
                <a:solidFill>
                  <a:srgbClr val="FF0000"/>
                </a:solidFill>
                <a:latin typeface="Times New Roman" pitchFamily="18" charset="0"/>
              </a:rPr>
              <a:t>- Nhưng không trùng lặp ý: </a:t>
            </a:r>
          </a:p>
          <a:p>
            <a:pPr eaLnBrk="1" hangingPunct="1"/>
            <a:endParaRPr lang="nl-NL" altLang="en-US" sz="2800" b="1" dirty="0">
              <a:solidFill>
                <a:srgbClr val="0000FF"/>
              </a:solidFill>
              <a:latin typeface="Times New Roman" pitchFamily="18" charset="0"/>
            </a:endParaRPr>
          </a:p>
          <a:p>
            <a:pPr eaLnBrk="1" hangingPunct="1"/>
            <a:r>
              <a:rPr lang="nl-NL" altLang="en-US" sz="2800" b="1" dirty="0">
                <a:solidFill>
                  <a:srgbClr val="0000FF"/>
                </a:solidFill>
                <a:latin typeface="Times New Roman" pitchFamily="18" charset="0"/>
              </a:rPr>
              <a:t>+ Tính chất hấp dẫn của cảnh vật và trò chơi  ở 2 phần là khác nhau</a:t>
            </a:r>
          </a:p>
          <a:p>
            <a:pPr eaLnBrk="1" hangingPunct="1"/>
            <a:r>
              <a:rPr lang="nl-NL" altLang="en-US" sz="2800" b="1" dirty="0">
                <a:solidFill>
                  <a:srgbClr val="0000FF"/>
                </a:solidFill>
                <a:latin typeface="Times New Roman" pitchFamily="18" charset="0"/>
              </a:rPr>
              <a:t>+ </a:t>
            </a:r>
            <a:r>
              <a:rPr lang="en-US" altLang="en-US" sz="2800" b="1" dirty="0">
                <a:solidFill>
                  <a:srgbClr val="0000FF"/>
                </a:solidFill>
                <a:latin typeface="Times New Roman" pitchFamily="18" charset="0"/>
              </a:rPr>
              <a:t>Cung bậc tình cảm ở 2 phần cũng khác nhau</a:t>
            </a:r>
          </a:p>
        </p:txBody>
      </p:sp>
      <p:sp>
        <p:nvSpPr>
          <p:cNvPr id="143381" name="Text Box 21"/>
          <p:cNvSpPr txBox="1">
            <a:spLocks noChangeArrowheads="1"/>
          </p:cNvSpPr>
          <p:nvPr/>
        </p:nvSpPr>
        <p:spPr bwMode="auto">
          <a:xfrm>
            <a:off x="914400" y="-27384"/>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nl-NL" altLang="en-US" sz="2800" b="1" dirty="0">
                <a:latin typeface="Times New Roman" pitchFamily="18" charset="0"/>
              </a:rPr>
              <a:t>Giữa hai phần có những điểm giống và khác nhau:</a:t>
            </a:r>
            <a:endParaRPr lang="en-US" altLang="en-US" sz="2800" b="1" dirty="0">
              <a:latin typeface="Times New Roman" pitchFamily="18" charset="0"/>
            </a:endParaRPr>
          </a:p>
        </p:txBody>
      </p:sp>
      <p:sp>
        <p:nvSpPr>
          <p:cNvPr id="6" name="TextBox 5"/>
          <p:cNvSpPr txBox="1">
            <a:spLocks noChangeArrowheads="1"/>
          </p:cNvSpPr>
          <p:nvPr/>
        </p:nvSpPr>
        <p:spPr bwMode="auto">
          <a:xfrm>
            <a:off x="298020" y="4725144"/>
            <a:ext cx="8755923" cy="954107"/>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800" b="1" i="1" dirty="0">
                <a:solidFill>
                  <a:srgbClr val="FF0000"/>
                </a:solidFill>
                <a:latin typeface="Times New Roman" pitchFamily="18" charset="0"/>
              </a:rPr>
              <a:t>Thủ pháp trùng điệp, kết cấu tăng tiến góp phần thể hiện </a:t>
            </a:r>
          </a:p>
          <a:p>
            <a:pPr algn="ctr" eaLnBrk="1" hangingPunct="1"/>
            <a:r>
              <a:rPr lang="en-US" altLang="en-US" sz="2800" b="1" i="1" dirty="0">
                <a:solidFill>
                  <a:srgbClr val="FF0000"/>
                </a:solidFill>
                <a:latin typeface="Times New Roman" pitchFamily="18" charset="0"/>
              </a:rPr>
              <a:t>chủ đề của tác phẩm, tạo nhịp điệu cho bài thơ</a:t>
            </a:r>
          </a:p>
        </p:txBody>
      </p:sp>
    </p:spTree>
    <p:extLst>
      <p:ext uri="{BB962C8B-B14F-4D97-AF65-F5344CB8AC3E}">
        <p14:creationId xmlns:p14="http://schemas.microsoft.com/office/powerpoint/2010/main" val="1695583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43381"/>
                                        </p:tgtEl>
                                        <p:attrNameLst>
                                          <p:attrName>style.visibility</p:attrName>
                                        </p:attrNameLst>
                                      </p:cBhvr>
                                      <p:to>
                                        <p:strVal val="visible"/>
                                      </p:to>
                                    </p:set>
                                    <p:animEffect transition="in" filter="wheel(4)">
                                      <p:cBhvr>
                                        <p:cTn id="7" dur="500"/>
                                        <p:tgtEl>
                                          <p:spTgt spid="1433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43378"/>
                                        </p:tgtEl>
                                        <p:attrNameLst>
                                          <p:attrName>style.visibility</p:attrName>
                                        </p:attrNameLst>
                                      </p:cBhvr>
                                      <p:to>
                                        <p:strVal val="visible"/>
                                      </p:to>
                                    </p:set>
                                    <p:anim calcmode="lin" valueType="num">
                                      <p:cBhvr>
                                        <p:cTn id="12" dur="500" fill="hold"/>
                                        <p:tgtEl>
                                          <p:spTgt spid="143378"/>
                                        </p:tgtEl>
                                        <p:attrNameLst>
                                          <p:attrName>ppt_w</p:attrName>
                                        </p:attrNameLst>
                                      </p:cBhvr>
                                      <p:tavLst>
                                        <p:tav tm="0">
                                          <p:val>
                                            <p:fltVal val="0"/>
                                          </p:val>
                                        </p:tav>
                                        <p:tav tm="100000">
                                          <p:val>
                                            <p:strVal val="#ppt_w"/>
                                          </p:val>
                                        </p:tav>
                                      </p:tavLst>
                                    </p:anim>
                                    <p:anim calcmode="lin" valueType="num">
                                      <p:cBhvr>
                                        <p:cTn id="13" dur="500" fill="hold"/>
                                        <p:tgtEl>
                                          <p:spTgt spid="143378"/>
                                        </p:tgtEl>
                                        <p:attrNameLst>
                                          <p:attrName>ppt_h</p:attrName>
                                        </p:attrNameLst>
                                      </p:cBhvr>
                                      <p:tavLst>
                                        <p:tav tm="0">
                                          <p:val>
                                            <p:fltVal val="0"/>
                                          </p:val>
                                        </p:tav>
                                        <p:tav tm="100000">
                                          <p:val>
                                            <p:strVal val="#ppt_h"/>
                                          </p:val>
                                        </p:tav>
                                      </p:tavLst>
                                    </p:anim>
                                    <p:animEffect transition="in" filter="fade">
                                      <p:cBhvr>
                                        <p:cTn id="14" dur="500"/>
                                        <p:tgtEl>
                                          <p:spTgt spid="1433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65"/>
                                        </p:tgtEl>
                                        <p:attrNameLst>
                                          <p:attrName>style.visibility</p:attrName>
                                        </p:attrNameLst>
                                      </p:cBhvr>
                                      <p:to>
                                        <p:strVal val="visible"/>
                                      </p:to>
                                    </p:set>
                                    <p:anim calcmode="lin" valueType="num">
                                      <p:cBhvr additive="base">
                                        <p:cTn id="19" dur="500" fill="hold"/>
                                        <p:tgtEl>
                                          <p:spTgt spid="143365"/>
                                        </p:tgtEl>
                                        <p:attrNameLst>
                                          <p:attrName>ppt_x</p:attrName>
                                        </p:attrNameLst>
                                      </p:cBhvr>
                                      <p:tavLst>
                                        <p:tav tm="0">
                                          <p:val>
                                            <p:strVal val="#ppt_x"/>
                                          </p:val>
                                        </p:tav>
                                        <p:tav tm="100000">
                                          <p:val>
                                            <p:strVal val="#ppt_x"/>
                                          </p:val>
                                        </p:tav>
                                      </p:tavLst>
                                    </p:anim>
                                    <p:anim calcmode="lin" valueType="num">
                                      <p:cBhvr additive="base">
                                        <p:cTn id="20" dur="500" fill="hold"/>
                                        <p:tgtEl>
                                          <p:spTgt spid="143365"/>
                                        </p:tgtEl>
                                        <p:attrNameLst>
                                          <p:attrName>ppt_y</p:attrName>
                                        </p:attrNameLst>
                                      </p:cBhvr>
                                      <p:tavLst>
                                        <p:tav tm="0">
                                          <p:val>
                                            <p:strVal val="1+#ppt_h/2"/>
                                          </p:val>
                                        </p:tav>
                                        <p:tav tm="100000">
                                          <p:val>
                                            <p:strVal val="#ppt_y"/>
                                          </p:val>
                                        </p:tav>
                                      </p:tavLst>
                                    </p:anim>
                                  </p:childTnLst>
                                </p:cTn>
                              </p:par>
                              <p:par>
                                <p:cTn id="21" presetID="53" presetClass="entr" presetSubtype="0" fill="hold" grpId="0" nodeType="withEffect">
                                  <p:stCondLst>
                                    <p:cond delay="0"/>
                                  </p:stCondLst>
                                  <p:childTnLst>
                                    <p:set>
                                      <p:cBhvr>
                                        <p:cTn id="22" dur="1" fill="hold">
                                          <p:stCondLst>
                                            <p:cond delay="0"/>
                                          </p:stCondLst>
                                        </p:cTn>
                                        <p:tgtEl>
                                          <p:spTgt spid="143379"/>
                                        </p:tgtEl>
                                        <p:attrNameLst>
                                          <p:attrName>style.visibility</p:attrName>
                                        </p:attrNameLst>
                                      </p:cBhvr>
                                      <p:to>
                                        <p:strVal val="visible"/>
                                      </p:to>
                                    </p:set>
                                    <p:anim calcmode="lin" valueType="num">
                                      <p:cBhvr>
                                        <p:cTn id="23" dur="500" fill="hold"/>
                                        <p:tgtEl>
                                          <p:spTgt spid="143379"/>
                                        </p:tgtEl>
                                        <p:attrNameLst>
                                          <p:attrName>ppt_w</p:attrName>
                                        </p:attrNameLst>
                                      </p:cBhvr>
                                      <p:tavLst>
                                        <p:tav tm="0">
                                          <p:val>
                                            <p:fltVal val="0"/>
                                          </p:val>
                                        </p:tav>
                                        <p:tav tm="100000">
                                          <p:val>
                                            <p:strVal val="#ppt_w"/>
                                          </p:val>
                                        </p:tav>
                                      </p:tavLst>
                                    </p:anim>
                                    <p:anim calcmode="lin" valueType="num">
                                      <p:cBhvr>
                                        <p:cTn id="24" dur="500" fill="hold"/>
                                        <p:tgtEl>
                                          <p:spTgt spid="143379"/>
                                        </p:tgtEl>
                                        <p:attrNameLst>
                                          <p:attrName>ppt_h</p:attrName>
                                        </p:attrNameLst>
                                      </p:cBhvr>
                                      <p:tavLst>
                                        <p:tav tm="0">
                                          <p:val>
                                            <p:fltVal val="0"/>
                                          </p:val>
                                        </p:tav>
                                        <p:tav tm="100000">
                                          <p:val>
                                            <p:strVal val="#ppt_h"/>
                                          </p:val>
                                        </p:tav>
                                      </p:tavLst>
                                    </p:anim>
                                    <p:animEffect transition="in" filter="fade">
                                      <p:cBhvr>
                                        <p:cTn id="25" dur="500"/>
                                        <p:tgtEl>
                                          <p:spTgt spid="1433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nimBg="1"/>
      <p:bldP spid="143378" grpId="0"/>
      <p:bldP spid="143379" grpId="0"/>
      <p:bldP spid="143381"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1840" y="44624"/>
            <a:ext cx="3379451" cy="523220"/>
          </a:xfrm>
          <a:prstGeom prst="rect">
            <a:avLst/>
          </a:prstGeom>
        </p:spPr>
        <p:txBody>
          <a:bodyPr wrap="none">
            <a:spAutoFit/>
          </a:bodyPr>
          <a:lstStyle/>
          <a:p>
            <a:r>
              <a:rPr lang="en-US" altLang="en-US" sz="2800" b="1" u="sng" dirty="0" smtClean="0">
                <a:solidFill>
                  <a:srgbClr val="FF0000"/>
                </a:solidFill>
                <a:latin typeface="Times New Roman" pitchFamily="18" charset="0"/>
                <a:cs typeface="Times New Roman" pitchFamily="18" charset="0"/>
              </a:rPr>
              <a:t>II.Tìm hiểu văn bản:</a:t>
            </a:r>
            <a:endParaRPr lang="en-US" altLang="en-US" sz="2800" b="1" u="sng" dirty="0">
              <a:latin typeface="Times New Roman" pitchFamily="18" charset="0"/>
              <a:cs typeface="Times New Roman" pitchFamily="18" charset="0"/>
            </a:endParaRPr>
          </a:p>
        </p:txBody>
      </p:sp>
      <p:sp>
        <p:nvSpPr>
          <p:cNvPr id="5" name="Rectangle 4"/>
          <p:cNvSpPr/>
          <p:nvPr/>
        </p:nvSpPr>
        <p:spPr>
          <a:xfrm>
            <a:off x="2411760" y="620688"/>
            <a:ext cx="4841390" cy="523220"/>
          </a:xfrm>
          <a:prstGeom prst="rect">
            <a:avLst/>
          </a:prstGeom>
        </p:spPr>
        <p:txBody>
          <a:bodyPr wrap="none">
            <a:spAutoFit/>
          </a:bodyPr>
          <a:lstStyle/>
          <a:p>
            <a:r>
              <a:rPr lang="en-US" altLang="en-US" sz="2800" b="1" u="sng" dirty="0" smtClean="0">
                <a:solidFill>
                  <a:srgbClr val="0000FF"/>
                </a:solidFill>
                <a:latin typeface="Times New Roman" pitchFamily="18" charset="0"/>
                <a:cs typeface="Times New Roman" pitchFamily="18" charset="0"/>
              </a:rPr>
              <a:t>1.</a:t>
            </a:r>
            <a:r>
              <a:rPr lang="vi-VN" altLang="en-US" sz="2800" b="1" u="sng" dirty="0" smtClean="0">
                <a:solidFill>
                  <a:srgbClr val="0000FF"/>
                </a:solidFill>
                <a:latin typeface="Times New Roman" pitchFamily="18" charset="0"/>
                <a:cs typeface="Times New Roman" pitchFamily="18" charset="0"/>
              </a:rPr>
              <a:t>Lời mời gọi của mây và sóng</a:t>
            </a:r>
            <a:endParaRPr lang="en-US" sz="2800" u="sng" dirty="0">
              <a:solidFill>
                <a:srgbClr val="0000FF"/>
              </a:solidFill>
            </a:endParaRPr>
          </a:p>
        </p:txBody>
      </p:sp>
    </p:spTree>
    <p:extLst>
      <p:ext uri="{BB962C8B-B14F-4D97-AF65-F5344CB8AC3E}">
        <p14:creationId xmlns:p14="http://schemas.microsoft.com/office/powerpoint/2010/main" val="2562408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bwMode="auto">
          <a:xfrm>
            <a:off x="0" y="2298501"/>
            <a:ext cx="21161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ts val="1000"/>
              </a:spcBef>
            </a:pPr>
            <a:r>
              <a:rPr lang="en-US" altLang="en-US" sz="2800">
                <a:solidFill>
                  <a:srgbClr val="FF0000"/>
                </a:solidFill>
                <a:latin typeface="Arial" charset="0"/>
                <a:cs typeface="Times New Roman" pitchFamily="18" charset="0"/>
              </a:rPr>
              <a:t>*</a:t>
            </a:r>
            <a:r>
              <a:rPr lang="en-US" altLang="en-US" sz="2800" b="1">
                <a:solidFill>
                  <a:srgbClr val="FF0000"/>
                </a:solidFill>
                <a:latin typeface="Times New Roman" pitchFamily="18" charset="0"/>
                <a:cs typeface="Times New Roman" pitchFamily="18" charset="0"/>
              </a:rPr>
              <a:t>Sóng: </a:t>
            </a:r>
            <a:endParaRPr lang="vi-VN" altLang="en-US" sz="2800" b="1">
              <a:solidFill>
                <a:srgbClr val="FF0000"/>
              </a:solidFill>
              <a:latin typeface="Times New Roman" pitchFamily="18" charset="0"/>
              <a:cs typeface="Times New Roman" pitchFamily="18" charset="0"/>
            </a:endParaRPr>
          </a:p>
        </p:txBody>
      </p:sp>
      <p:sp>
        <p:nvSpPr>
          <p:cNvPr id="34" name="TextBox 33"/>
          <p:cNvSpPr txBox="1">
            <a:spLocks noChangeArrowheads="1"/>
          </p:cNvSpPr>
          <p:nvPr/>
        </p:nvSpPr>
        <p:spPr bwMode="auto">
          <a:xfrm>
            <a:off x="1219200" y="260648"/>
            <a:ext cx="5304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dirty="0">
                <a:solidFill>
                  <a:srgbClr val="0000FF"/>
                </a:solidFill>
                <a:latin typeface="Times New Roman" pitchFamily="18" charset="0"/>
              </a:rPr>
              <a:t>…chơi từ khi thức dậy…chiều tà.</a:t>
            </a:r>
          </a:p>
        </p:txBody>
      </p:sp>
      <p:sp>
        <p:nvSpPr>
          <p:cNvPr id="35" name="TextBox 34"/>
          <p:cNvSpPr txBox="1">
            <a:spLocks noChangeArrowheads="1"/>
          </p:cNvSpPr>
          <p:nvPr/>
        </p:nvSpPr>
        <p:spPr bwMode="auto">
          <a:xfrm>
            <a:off x="0" y="404664"/>
            <a:ext cx="1158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dirty="0">
                <a:solidFill>
                  <a:srgbClr val="FF0000"/>
                </a:solidFill>
                <a:latin typeface="Times New Roman" pitchFamily="18" charset="0"/>
              </a:rPr>
              <a:t>*</a:t>
            </a:r>
            <a:r>
              <a:rPr lang="en-US" altLang="en-US" sz="2800" b="1" dirty="0" smtClean="0">
                <a:solidFill>
                  <a:srgbClr val="FF0000"/>
                </a:solidFill>
                <a:latin typeface="Times New Roman" pitchFamily="18" charset="0"/>
              </a:rPr>
              <a:t>Mây</a:t>
            </a:r>
            <a:endParaRPr lang="en-US" altLang="en-US" sz="2800" b="1" dirty="0">
              <a:solidFill>
                <a:srgbClr val="FF0000"/>
              </a:solidFill>
              <a:latin typeface="Times New Roman" pitchFamily="18" charset="0"/>
            </a:endParaRPr>
          </a:p>
        </p:txBody>
      </p:sp>
      <p:cxnSp>
        <p:nvCxnSpPr>
          <p:cNvPr id="37" name="Straight Arrow Connector 36"/>
          <p:cNvCxnSpPr>
            <a:cxnSpLocks noChangeShapeType="1"/>
          </p:cNvCxnSpPr>
          <p:nvPr/>
        </p:nvCxnSpPr>
        <p:spPr bwMode="auto">
          <a:xfrm rot="16200000" flipH="1">
            <a:off x="1141140" y="862236"/>
            <a:ext cx="228600" cy="15240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38" name="TextBox 37"/>
          <p:cNvSpPr txBox="1">
            <a:spLocks noChangeArrowheads="1"/>
          </p:cNvSpPr>
          <p:nvPr/>
        </p:nvSpPr>
        <p:spPr bwMode="auto">
          <a:xfrm>
            <a:off x="1249363" y="764704"/>
            <a:ext cx="558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dirty="0">
                <a:solidFill>
                  <a:srgbClr val="0000CC"/>
                </a:solidFill>
                <a:latin typeface="Arial" charset="0"/>
              </a:rPr>
              <a:t>…</a:t>
            </a:r>
            <a:r>
              <a:rPr lang="en-US" altLang="en-US" sz="2800" b="1" dirty="0">
                <a:solidFill>
                  <a:srgbClr val="0000FF"/>
                </a:solidFill>
                <a:latin typeface="Times New Roman" pitchFamily="18" charset="0"/>
              </a:rPr>
              <a:t>chơi với bình minh vàng,…vầng trăng bạc</a:t>
            </a:r>
            <a:r>
              <a:rPr lang="en-US" altLang="en-US" sz="2800" b="1" dirty="0">
                <a:solidFill>
                  <a:srgbClr val="0000FF"/>
                </a:solidFill>
                <a:latin typeface="Arial" charset="0"/>
              </a:rPr>
              <a:t>.</a:t>
            </a:r>
          </a:p>
        </p:txBody>
      </p:sp>
      <p:cxnSp>
        <p:nvCxnSpPr>
          <p:cNvPr id="40" name="Straight Arrow Connector 39"/>
          <p:cNvCxnSpPr>
            <a:cxnSpLocks noChangeShapeType="1"/>
          </p:cNvCxnSpPr>
          <p:nvPr/>
        </p:nvCxnSpPr>
        <p:spPr bwMode="auto">
          <a:xfrm flipV="1">
            <a:off x="1143000" y="612304"/>
            <a:ext cx="228600" cy="15240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41" name="TextBox 40"/>
          <p:cNvSpPr txBox="1">
            <a:spLocks noChangeArrowheads="1"/>
          </p:cNvSpPr>
          <p:nvPr/>
        </p:nvSpPr>
        <p:spPr bwMode="auto">
          <a:xfrm>
            <a:off x="1371600" y="1772816"/>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dirty="0">
                <a:solidFill>
                  <a:srgbClr val="0000FF"/>
                </a:solidFill>
                <a:latin typeface="Times New Roman" pitchFamily="18" charset="0"/>
              </a:rPr>
              <a:t>…ca hát từ sáng sớm đến hoàng hôn.</a:t>
            </a:r>
          </a:p>
        </p:txBody>
      </p:sp>
      <p:sp>
        <p:nvSpPr>
          <p:cNvPr id="45" name="TextBox 44"/>
          <p:cNvSpPr txBox="1">
            <a:spLocks noChangeArrowheads="1"/>
          </p:cNvSpPr>
          <p:nvPr/>
        </p:nvSpPr>
        <p:spPr bwMode="auto">
          <a:xfrm>
            <a:off x="1219200" y="2348880"/>
            <a:ext cx="533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dirty="0">
                <a:solidFill>
                  <a:srgbClr val="0000FF"/>
                </a:solidFill>
                <a:latin typeface="Arial" charset="0"/>
              </a:rPr>
              <a:t>…</a:t>
            </a:r>
            <a:r>
              <a:rPr lang="en-US" altLang="en-US" sz="2800" b="1" dirty="0">
                <a:solidFill>
                  <a:srgbClr val="0000FF"/>
                </a:solidFill>
                <a:latin typeface="Times New Roman" pitchFamily="18" charset="0"/>
              </a:rPr>
              <a:t>ngao du nơi này …nơi nao.</a:t>
            </a:r>
          </a:p>
        </p:txBody>
      </p:sp>
      <p:cxnSp>
        <p:nvCxnSpPr>
          <p:cNvPr id="47" name="Straight Arrow Connector 46"/>
          <p:cNvCxnSpPr>
            <a:cxnSpLocks noChangeShapeType="1"/>
          </p:cNvCxnSpPr>
          <p:nvPr/>
        </p:nvCxnSpPr>
        <p:spPr bwMode="auto">
          <a:xfrm rot="16200000" flipH="1">
            <a:off x="1187624" y="2564904"/>
            <a:ext cx="152400" cy="15240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 name="Rectangle 1"/>
          <p:cNvSpPr>
            <a:spLocks noChangeArrowheads="1"/>
          </p:cNvSpPr>
          <p:nvPr/>
        </p:nvSpPr>
        <p:spPr bwMode="auto">
          <a:xfrm>
            <a:off x="457200" y="2908101"/>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nl-NL" altLang="en-US" sz="2800" b="1" i="1" dirty="0" smtClean="0">
                <a:solidFill>
                  <a:srgbClr val="0000FF"/>
                </a:solidFill>
                <a:latin typeface="Times New Roman" pitchFamily="18" charset="0"/>
              </a:rPr>
              <a:t>-&gt; </a:t>
            </a:r>
            <a:r>
              <a:rPr lang="nl-NL" altLang="en-US" sz="2800" b="1" i="1" dirty="0">
                <a:solidFill>
                  <a:srgbClr val="0000FF"/>
                </a:solidFill>
                <a:latin typeface="Times New Roman" pitchFamily="18" charset="0"/>
              </a:rPr>
              <a:t>Thế giới đẹp đẽ lung linh sắc màu .</a:t>
            </a:r>
            <a:endParaRPr lang="en-US" altLang="en-US" sz="2800" b="1" i="1" dirty="0">
              <a:solidFill>
                <a:srgbClr val="0000FF"/>
              </a:solidFill>
              <a:latin typeface="Times New Roman" pitchFamily="18" charset="0"/>
            </a:endParaRPr>
          </a:p>
        </p:txBody>
      </p:sp>
      <p:cxnSp>
        <p:nvCxnSpPr>
          <p:cNvPr id="14" name="Straight Arrow Connector 13"/>
          <p:cNvCxnSpPr>
            <a:cxnSpLocks noChangeShapeType="1"/>
          </p:cNvCxnSpPr>
          <p:nvPr/>
        </p:nvCxnSpPr>
        <p:spPr bwMode="auto">
          <a:xfrm flipV="1">
            <a:off x="1187624" y="2268488"/>
            <a:ext cx="228600" cy="15240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3942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ox(in)">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ox(in)">
                                      <p:cBhvr>
                                        <p:cTn id="22" dur="500"/>
                                        <p:tgtEl>
                                          <p:spTgt spid="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checkerboard(across)">
                                      <p:cBhvr>
                                        <p:cTn id="37" dur="500"/>
                                        <p:tgtEl>
                                          <p:spTgt spid="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linds(horizontal)">
                                      <p:cBhvr>
                                        <p:cTn id="42" dur="500"/>
                                        <p:tgtEl>
                                          <p:spTgt spid="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checkerboard(across)">
                                      <p:cBhvr>
                                        <p:cTn id="47" dur="500"/>
                                        <p:tgtEl>
                                          <p:spTgt spid="4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4" grpId="0"/>
      <p:bldP spid="35" grpId="0"/>
      <p:bldP spid="38" grpId="0"/>
      <p:bldP spid="41" grpId="0"/>
      <p:bldP spid="4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Hình ảnh có liên qu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
            <a:ext cx="4343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Kết quả hình ảnh cho Hình ảnh đẹp của đêm tră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52800"/>
            <a:ext cx="4267200" cy="32766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70666" name="Picture 10"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4343400" cy="29718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21509" name="AutoShape 12" descr="Hình ảnh có liên qua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pic>
        <p:nvPicPr>
          <p:cNvPr id="70670" name="Picture 14" descr="Kết quả hình ảnh cho hình ảnh hoàng hôn trên biể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352800"/>
            <a:ext cx="4267200" cy="32004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313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dissolve">
                                      <p:cBhvr>
                                        <p:cTn id="7" dur="500"/>
                                        <p:tgtEl>
                                          <p:spTgt spid="70666"/>
                                        </p:tgtEl>
                                      </p:cBhvr>
                                    </p:animEffect>
                                  </p:childTnLst>
                                </p:cTn>
                              </p:par>
                              <p:par>
                                <p:cTn id="8" presetID="9" presetClass="entr" presetSubtype="0" fill="hold" nodeType="withEffect">
                                  <p:stCondLst>
                                    <p:cond delay="0"/>
                                  </p:stCondLst>
                                  <p:childTnLst>
                                    <p:set>
                                      <p:cBhvr>
                                        <p:cTn id="9" dur="1" fill="hold">
                                          <p:stCondLst>
                                            <p:cond delay="0"/>
                                          </p:stCondLst>
                                        </p:cTn>
                                        <p:tgtEl>
                                          <p:spTgt spid="70661"/>
                                        </p:tgtEl>
                                        <p:attrNameLst>
                                          <p:attrName>style.visibility</p:attrName>
                                        </p:attrNameLst>
                                      </p:cBhvr>
                                      <p:to>
                                        <p:strVal val="visible"/>
                                      </p:to>
                                    </p:set>
                                    <p:animEffect transition="in" filter="dissolve">
                                      <p:cBhvr>
                                        <p:cTn id="10" dur="500"/>
                                        <p:tgtEl>
                                          <p:spTgt spid="70661"/>
                                        </p:tgtEl>
                                      </p:cBhvr>
                                    </p:animEffect>
                                  </p:childTnLst>
                                </p:cTn>
                              </p:par>
                              <p:par>
                                <p:cTn id="11" presetID="9" presetClass="entr" presetSubtype="0" fill="hold" nodeType="withEffect">
                                  <p:stCondLst>
                                    <p:cond delay="0"/>
                                  </p:stCondLst>
                                  <p:childTnLst>
                                    <p:set>
                                      <p:cBhvr>
                                        <p:cTn id="12" dur="1" fill="hold">
                                          <p:stCondLst>
                                            <p:cond delay="0"/>
                                          </p:stCondLst>
                                        </p:cTn>
                                        <p:tgtEl>
                                          <p:spTgt spid="70663"/>
                                        </p:tgtEl>
                                        <p:attrNameLst>
                                          <p:attrName>style.visibility</p:attrName>
                                        </p:attrNameLst>
                                      </p:cBhvr>
                                      <p:to>
                                        <p:strVal val="visible"/>
                                      </p:to>
                                    </p:set>
                                    <p:animEffect transition="in" filter="dissolve">
                                      <p:cBhvr>
                                        <p:cTn id="13" dur="500"/>
                                        <p:tgtEl>
                                          <p:spTgt spid="70663"/>
                                        </p:tgtEl>
                                      </p:cBhvr>
                                    </p:animEffect>
                                  </p:childTnLst>
                                </p:cTn>
                              </p:par>
                              <p:par>
                                <p:cTn id="14" presetID="9" presetClass="entr" presetSubtype="0" fill="hold" nodeType="withEffect">
                                  <p:stCondLst>
                                    <p:cond delay="0"/>
                                  </p:stCondLst>
                                  <p:childTnLst>
                                    <p:set>
                                      <p:cBhvr>
                                        <p:cTn id="15" dur="1" fill="hold">
                                          <p:stCondLst>
                                            <p:cond delay="0"/>
                                          </p:stCondLst>
                                        </p:cTn>
                                        <p:tgtEl>
                                          <p:spTgt spid="70670"/>
                                        </p:tgtEl>
                                        <p:attrNameLst>
                                          <p:attrName>style.visibility</p:attrName>
                                        </p:attrNameLst>
                                      </p:cBhvr>
                                      <p:to>
                                        <p:strVal val="visible"/>
                                      </p:to>
                                    </p:set>
                                    <p:animEffect transition="in" filter="dissolve">
                                      <p:cBhvr>
                                        <p:cTn id="16" dur="500"/>
                                        <p:tgtEl>
                                          <p:spTgt spid="70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304800" y="1046163"/>
            <a:ext cx="8610600" cy="328612"/>
          </a:xfrm>
          <a:prstGeom prst="rect">
            <a:avLst/>
          </a:prstGeom>
          <a:no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dirty="0">
                <a:solidFill>
                  <a:srgbClr val="0000FF"/>
                </a:solidFill>
                <a:latin typeface="Times New Roman" pitchFamily="18" charset="0"/>
                <a:cs typeface="Times New Roman" pitchFamily="18" charset="0"/>
              </a:rPr>
              <a:t>- Cách đến với mây:</a:t>
            </a:r>
            <a:r>
              <a:rPr lang="pt-BR" sz="2800" i="1" dirty="0">
                <a:latin typeface="Times New Roman" pitchFamily="18" charset="0"/>
                <a:cs typeface="Times New Roman" pitchFamily="18" charset="0"/>
              </a:rPr>
              <a:t>“Hãy đến nơi tận cùng trái đất, đưa tay lên trời, cậu sẽ được nhấc bổng lên tận tầng mây”</a:t>
            </a:r>
            <a:endParaRPr lang="en-US" altLang="en-US" sz="2800" b="1" dirty="0">
              <a:solidFill>
                <a:srgbClr val="0000FF"/>
              </a:solidFill>
              <a:latin typeface="Times New Roman" pitchFamily="18" charset="0"/>
              <a:cs typeface="Times New Roman" pitchFamily="18" charset="0"/>
            </a:endParaRPr>
          </a:p>
          <a:p>
            <a:pPr eaLnBrk="1" hangingPunct="1">
              <a:lnSpc>
                <a:spcPct val="90000"/>
              </a:lnSpc>
              <a:spcBef>
                <a:spcPts val="1000"/>
              </a:spcBef>
              <a:buFontTx/>
              <a:buChar char="-"/>
            </a:pPr>
            <a:r>
              <a:rPr lang="en-US" altLang="en-US" sz="2800" b="1" dirty="0">
                <a:solidFill>
                  <a:srgbClr val="0000FF"/>
                </a:solidFill>
                <a:latin typeface="Times New Roman" pitchFamily="18" charset="0"/>
                <a:cs typeface="Times New Roman" pitchFamily="18" charset="0"/>
              </a:rPr>
              <a:t>Cách đến với sóng: </a:t>
            </a:r>
            <a:r>
              <a:rPr lang="pt-BR" sz="2800" i="1" dirty="0">
                <a:latin typeface="Times New Roman" pitchFamily="18" charset="0"/>
                <a:cs typeface="Times New Roman" pitchFamily="18" charset="0"/>
              </a:rPr>
              <a:t>“Hãy đến rìa biển cả, nhắm nghiền mắt lại, cậu sẽ được làn sóng nâng đi”.</a:t>
            </a:r>
          </a:p>
          <a:p>
            <a:pPr eaLnBrk="1" hangingPunct="1">
              <a:lnSpc>
                <a:spcPct val="90000"/>
              </a:lnSpc>
              <a:spcBef>
                <a:spcPts val="1000"/>
              </a:spcBef>
              <a:buFont typeface="Symbol" pitchFamily="18" charset="2"/>
              <a:buChar char="Þ"/>
            </a:pPr>
            <a:r>
              <a:rPr lang="pt-BR" altLang="en-US" sz="2800" b="1" i="1" dirty="0" smtClean="0">
                <a:solidFill>
                  <a:srgbClr val="0000FF"/>
                </a:solidFill>
                <a:latin typeface="Times New Roman" pitchFamily="18" charset="0"/>
                <a:cs typeface="Times New Roman" pitchFamily="18" charset="0"/>
              </a:rPr>
              <a:t> </a:t>
            </a:r>
            <a:r>
              <a:rPr lang="pt-BR" altLang="en-US" sz="2800" b="1" i="1" dirty="0">
                <a:solidFill>
                  <a:srgbClr val="0000FF"/>
                </a:solidFill>
                <a:latin typeface="Times New Roman" pitchFamily="18" charset="0"/>
                <a:cs typeface="Times New Roman" pitchFamily="18" charset="0"/>
              </a:rPr>
              <a:t>kì diệu như những phép màu trong truyện cổ tích</a:t>
            </a:r>
          </a:p>
          <a:p>
            <a:pPr eaLnBrk="1" hangingPunct="1">
              <a:lnSpc>
                <a:spcPct val="90000"/>
              </a:lnSpc>
              <a:spcBef>
                <a:spcPts val="1000"/>
              </a:spcBef>
            </a:pPr>
            <a:r>
              <a:rPr lang="pt-BR" sz="2800" i="1" dirty="0">
                <a:latin typeface="Times New Roman" pitchFamily="18" charset="0"/>
                <a:cs typeface="Times New Roman" pitchFamily="18" charset="0"/>
              </a:rPr>
              <a:t>“...làm thế nào...lên đó được ?”</a:t>
            </a:r>
          </a:p>
          <a:p>
            <a:pPr eaLnBrk="1" hangingPunct="1">
              <a:lnSpc>
                <a:spcPct val="90000"/>
              </a:lnSpc>
              <a:spcBef>
                <a:spcPts val="1000"/>
              </a:spcBef>
            </a:pPr>
            <a:r>
              <a:rPr lang="pt-BR" sz="2800" i="1" dirty="0">
                <a:latin typeface="Times New Roman" pitchFamily="18" charset="0"/>
                <a:cs typeface="Times New Roman" pitchFamily="18" charset="0"/>
              </a:rPr>
              <a:t>“Nhưng làm thế nào mình ra ngoài đó được?</a:t>
            </a:r>
          </a:p>
          <a:p>
            <a:pPr eaLnBrk="1" hangingPunct="1">
              <a:lnSpc>
                <a:spcPct val="90000"/>
              </a:lnSpc>
              <a:spcBef>
                <a:spcPts val="1000"/>
              </a:spcBef>
            </a:pPr>
            <a:r>
              <a:rPr lang="pt-BR" altLang="en-US" sz="2800" b="1" i="1" dirty="0">
                <a:solidFill>
                  <a:srgbClr val="0000FF"/>
                </a:solidFill>
                <a:latin typeface="Times New Roman" pitchFamily="18" charset="0"/>
                <a:cs typeface="Times New Roman" pitchFamily="18" charset="0"/>
              </a:rPr>
              <a:t>=&gt; </a:t>
            </a:r>
            <a:r>
              <a:rPr lang="pt-BR" altLang="en-US" sz="2800" b="1" i="1" dirty="0" smtClean="0">
                <a:solidFill>
                  <a:srgbClr val="0000FF"/>
                </a:solidFill>
                <a:latin typeface="Times New Roman" pitchFamily="18" charset="0"/>
                <a:cs typeface="Times New Roman" pitchFamily="18" charset="0"/>
              </a:rPr>
              <a:t>muốn khám phá.</a:t>
            </a:r>
            <a:endParaRPr lang="vi-VN" alt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99443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712968" cy="6419193"/>
          </a:xfrm>
          <a:prstGeom prst="rect">
            <a:avLst/>
          </a:prstGeom>
        </p:spPr>
        <p:txBody>
          <a:bodyPr wrap="square">
            <a:spAutoFit/>
          </a:bodyPr>
          <a:lstStyle/>
          <a:p>
            <a:pPr eaLnBrk="1" hangingPunct="1">
              <a:lnSpc>
                <a:spcPct val="90000"/>
              </a:lnSpc>
              <a:spcBef>
                <a:spcPts val="1000"/>
              </a:spcBef>
            </a:pPr>
            <a:r>
              <a:rPr lang="pt-BR" altLang="en-US" sz="2800" b="1" i="1" dirty="0">
                <a:latin typeface="Times New Roman" pitchFamily="18" charset="0"/>
                <a:cs typeface="Times New Roman" pitchFamily="18" charset="0"/>
              </a:rPr>
              <a:t>Thế giới của những người trên mây và sóng hấp dẫn trẻ thơ vì: </a:t>
            </a:r>
          </a:p>
          <a:p>
            <a:pPr eaLnBrk="1" hangingPunct="1">
              <a:lnSpc>
                <a:spcPct val="90000"/>
              </a:lnSpc>
              <a:spcBef>
                <a:spcPts val="1000"/>
              </a:spcBef>
              <a:buFontTx/>
              <a:buChar char="-"/>
            </a:pPr>
            <a:r>
              <a:rPr lang="pt-BR" altLang="en-US" sz="2800" b="1" i="1" dirty="0">
                <a:latin typeface="Times New Roman" pitchFamily="18" charset="0"/>
                <a:cs typeface="Times New Roman" pitchFamily="18" charset="0"/>
              </a:rPr>
              <a:t>Phù hợp với tâm lí ham vui, ham chơi</a:t>
            </a:r>
          </a:p>
          <a:p>
            <a:pPr eaLnBrk="1" hangingPunct="1">
              <a:lnSpc>
                <a:spcPct val="90000"/>
              </a:lnSpc>
              <a:spcBef>
                <a:spcPts val="1000"/>
              </a:spcBef>
              <a:buFontTx/>
              <a:buChar char="-"/>
            </a:pPr>
            <a:r>
              <a:rPr lang="pt-BR" altLang="en-US" sz="2800" b="1" i="1" dirty="0">
                <a:latin typeface="Times New Roman" pitchFamily="18" charset="0"/>
                <a:cs typeface="Times New Roman" pitchFamily="18" charset="0"/>
              </a:rPr>
              <a:t>Tác động đến trí tưởng tượng phong phú</a:t>
            </a:r>
          </a:p>
          <a:p>
            <a:pPr eaLnBrk="1" hangingPunct="1">
              <a:lnSpc>
                <a:spcPct val="90000"/>
              </a:lnSpc>
              <a:spcBef>
                <a:spcPts val="1000"/>
              </a:spcBef>
              <a:buFontTx/>
              <a:buChar char="-"/>
            </a:pPr>
            <a:r>
              <a:rPr lang="pt-BR" altLang="en-US" sz="2800" b="1" i="1" dirty="0">
                <a:latin typeface="Times New Roman" pitchFamily="18" charset="0"/>
                <a:cs typeface="Times New Roman" pitchFamily="18" charset="0"/>
              </a:rPr>
              <a:t>-Đánh thức trí tò mò, ham hiểu biết và muốn đi xa để khám phá cuộc sống</a:t>
            </a:r>
          </a:p>
          <a:p>
            <a:pPr eaLnBrk="1" hangingPunct="1">
              <a:lnSpc>
                <a:spcPct val="90000"/>
              </a:lnSpc>
              <a:spcBef>
                <a:spcPts val="1000"/>
              </a:spcBef>
              <a:buFont typeface="Symbol" pitchFamily="18" charset="2"/>
              <a:buChar char="Þ"/>
            </a:pPr>
            <a:r>
              <a:rPr lang="pt-BR" altLang="en-US" sz="2800" b="1" i="1" dirty="0">
                <a:latin typeface="Times New Roman" pitchFamily="18" charset="0"/>
                <a:cs typeface="Times New Roman" pitchFamily="18" charset="0"/>
              </a:rPr>
              <a:t>Ta – go yêu mến và am hiểu tâm lí trẻ em</a:t>
            </a:r>
          </a:p>
          <a:p>
            <a:pPr eaLnBrk="1" hangingPunct="1">
              <a:lnSpc>
                <a:spcPct val="90000"/>
              </a:lnSpc>
              <a:spcBef>
                <a:spcPts val="1000"/>
              </a:spcBef>
              <a:buFont typeface="Symbol" pitchFamily="18" charset="2"/>
              <a:buChar char="Þ"/>
            </a:pPr>
            <a:r>
              <a:rPr lang="pt-BR" altLang="en-US" sz="2800" b="1" i="1" dirty="0">
                <a:latin typeface="Times New Roman" pitchFamily="18" charset="0"/>
                <a:cs typeface="Times New Roman" pitchFamily="18" charset="0"/>
              </a:rPr>
              <a:t>Ý nghĩa:</a:t>
            </a:r>
          </a:p>
          <a:p>
            <a:pPr eaLnBrk="1" hangingPunct="1">
              <a:lnSpc>
                <a:spcPct val="90000"/>
              </a:lnSpc>
              <a:spcBef>
                <a:spcPts val="1000"/>
              </a:spcBef>
              <a:buFontTx/>
              <a:buChar char="-"/>
            </a:pPr>
            <a:r>
              <a:rPr lang="pt-BR" altLang="en-US" sz="2800" b="1" i="1" dirty="0">
                <a:latin typeface="Times New Roman" pitchFamily="18" charset="0"/>
                <a:cs typeface="Times New Roman" pitchFamily="18" charset="0"/>
              </a:rPr>
              <a:t>Thiên nhiên luôn có một sức vẫy gọi mãnh liệt với con người, đặc biệt là với tâm hồn trẻ thơ hồn nhiên, giàu trí tưởng tượng và giàu ước mơ, khát vọng</a:t>
            </a:r>
          </a:p>
          <a:p>
            <a:pPr eaLnBrk="1" hangingPunct="1">
              <a:lnSpc>
                <a:spcPct val="90000"/>
              </a:lnSpc>
              <a:spcBef>
                <a:spcPts val="1000"/>
              </a:spcBef>
              <a:buFontTx/>
              <a:buChar char="-"/>
            </a:pPr>
            <a:r>
              <a:rPr lang="pt-BR" altLang="en-US" sz="2800" b="1" i="1" dirty="0">
                <a:latin typeface="Times New Roman" pitchFamily="18" charset="0"/>
                <a:cs typeface="Times New Roman" pitchFamily="18" charset="0"/>
              </a:rPr>
              <a:t>Sâu xa hơn, sự hấp dẫn, lí thú của các trò chơi trên mây và trong sóng còn tượng trưng cho những cám giỗ trong cuộc sống</a:t>
            </a:r>
            <a:endParaRPr lang="vi-VN" alt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38754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endParaRPr lang="vi-VN" altLang="en-US" sz="3200">
              <a:latin typeface="Arial" charset="0"/>
            </a:endParaRPr>
          </a:p>
        </p:txBody>
      </p:sp>
      <p:pic>
        <p:nvPicPr>
          <p:cNvPr id="251909" name="Picture 5" descr="tải xuố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4463"/>
            <a:ext cx="43434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10" name="NhatKyCuaMe-HienThuc (1).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11" name="Picture 7" descr="anhDHjpeg-0859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8" y="130175"/>
            <a:ext cx="48006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12" name="Picture 8" descr="goc%20a(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10000"/>
            <a:ext cx="48561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29" name="Text Box 25"/>
          <p:cNvSpPr txBox="1">
            <a:spLocks noChangeArrowheads="1"/>
          </p:cNvSpPr>
          <p:nvPr/>
        </p:nvSpPr>
        <p:spPr bwMode="auto">
          <a:xfrm>
            <a:off x="622300" y="277813"/>
            <a:ext cx="434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altLang="en-US" sz="2400" b="1">
                <a:solidFill>
                  <a:srgbClr val="FF0000"/>
                </a:solidFill>
                <a:latin typeface="Times New Roman" pitchFamily="18" charset="0"/>
              </a:rPr>
              <a:t>    </a:t>
            </a:r>
          </a:p>
        </p:txBody>
      </p:sp>
      <p:pic>
        <p:nvPicPr>
          <p:cNvPr id="21" name="Picture 13" descr="motherday0905123_121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5375" y="3640138"/>
            <a:ext cx="41910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 descr="flower1_div_md_w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0" y="6410325"/>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01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51910"/>
                                        </p:tgtEl>
                                      </p:cBhvr>
                                    </p:cmd>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251909"/>
                                        </p:tgtEl>
                                        <p:attrNameLst>
                                          <p:attrName>style.visibility</p:attrName>
                                        </p:attrNameLst>
                                      </p:cBhvr>
                                      <p:to>
                                        <p:strVal val="visible"/>
                                      </p:to>
                                    </p:set>
                                    <p:animEffect transition="in" filter="fade">
                                      <p:cBhvr>
                                        <p:cTn id="10" dur="3000"/>
                                        <p:tgtEl>
                                          <p:spTgt spid="251909"/>
                                        </p:tgtEl>
                                      </p:cBhvr>
                                    </p:animEffect>
                                  </p:childTnLst>
                                </p:cTn>
                              </p:par>
                            </p:childTnLst>
                          </p:cTn>
                        </p:par>
                        <p:par>
                          <p:cTn id="11" fill="hold" nodeType="afterGroup">
                            <p:stCondLst>
                              <p:cond delay="3000"/>
                            </p:stCondLst>
                            <p:childTnLst>
                              <p:par>
                                <p:cTn id="12" presetID="50" presetClass="entr" presetSubtype="0" decel="100000" fill="hold" nodeType="afterEffect">
                                  <p:stCondLst>
                                    <p:cond delay="0"/>
                                  </p:stCondLst>
                                  <p:childTnLst>
                                    <p:set>
                                      <p:cBhvr>
                                        <p:cTn id="13" dur="1" fill="hold">
                                          <p:stCondLst>
                                            <p:cond delay="0"/>
                                          </p:stCondLst>
                                        </p:cTn>
                                        <p:tgtEl>
                                          <p:spTgt spid="251911"/>
                                        </p:tgtEl>
                                        <p:attrNameLst>
                                          <p:attrName>style.visibility</p:attrName>
                                        </p:attrNameLst>
                                      </p:cBhvr>
                                      <p:to>
                                        <p:strVal val="visible"/>
                                      </p:to>
                                    </p:set>
                                    <p:anim calcmode="lin" valueType="num">
                                      <p:cBhvr>
                                        <p:cTn id="14" dur="3000" fill="hold"/>
                                        <p:tgtEl>
                                          <p:spTgt spid="251911"/>
                                        </p:tgtEl>
                                        <p:attrNameLst>
                                          <p:attrName>ppt_w</p:attrName>
                                        </p:attrNameLst>
                                      </p:cBhvr>
                                      <p:tavLst>
                                        <p:tav tm="0">
                                          <p:val>
                                            <p:strVal val="#ppt_w+.3"/>
                                          </p:val>
                                        </p:tav>
                                        <p:tav tm="100000">
                                          <p:val>
                                            <p:strVal val="#ppt_w"/>
                                          </p:val>
                                        </p:tav>
                                      </p:tavLst>
                                    </p:anim>
                                    <p:anim calcmode="lin" valueType="num">
                                      <p:cBhvr>
                                        <p:cTn id="15" dur="3000" fill="hold"/>
                                        <p:tgtEl>
                                          <p:spTgt spid="251911"/>
                                        </p:tgtEl>
                                        <p:attrNameLst>
                                          <p:attrName>ppt_h</p:attrName>
                                        </p:attrNameLst>
                                      </p:cBhvr>
                                      <p:tavLst>
                                        <p:tav tm="0">
                                          <p:val>
                                            <p:strVal val="#ppt_h"/>
                                          </p:val>
                                        </p:tav>
                                        <p:tav tm="100000">
                                          <p:val>
                                            <p:strVal val="#ppt_h"/>
                                          </p:val>
                                        </p:tav>
                                      </p:tavLst>
                                    </p:anim>
                                    <p:animEffect transition="in" filter="fade">
                                      <p:cBhvr>
                                        <p:cTn id="16" dur="3000"/>
                                        <p:tgtEl>
                                          <p:spTgt spid="251911"/>
                                        </p:tgtEl>
                                      </p:cBhvr>
                                    </p:animEffect>
                                  </p:childTnLst>
                                </p:cTn>
                              </p:par>
                            </p:childTnLst>
                          </p:cTn>
                        </p:par>
                        <p:par>
                          <p:cTn id="17" fill="hold" nodeType="afterGroup">
                            <p:stCondLst>
                              <p:cond delay="6000"/>
                            </p:stCondLst>
                            <p:childTnLst>
                              <p:par>
                                <p:cTn id="18" presetID="50" presetClass="entr" presetSubtype="0" decel="100000" fill="hold" nodeType="afterEffect">
                                  <p:stCondLst>
                                    <p:cond delay="0"/>
                                  </p:stCondLst>
                                  <p:childTnLst>
                                    <p:set>
                                      <p:cBhvr>
                                        <p:cTn id="19" dur="1" fill="hold">
                                          <p:stCondLst>
                                            <p:cond delay="0"/>
                                          </p:stCondLst>
                                        </p:cTn>
                                        <p:tgtEl>
                                          <p:spTgt spid="251912"/>
                                        </p:tgtEl>
                                        <p:attrNameLst>
                                          <p:attrName>style.visibility</p:attrName>
                                        </p:attrNameLst>
                                      </p:cBhvr>
                                      <p:to>
                                        <p:strVal val="visible"/>
                                      </p:to>
                                    </p:set>
                                    <p:anim calcmode="lin" valueType="num">
                                      <p:cBhvr>
                                        <p:cTn id="20" dur="3000" fill="hold"/>
                                        <p:tgtEl>
                                          <p:spTgt spid="251912"/>
                                        </p:tgtEl>
                                        <p:attrNameLst>
                                          <p:attrName>ppt_w</p:attrName>
                                        </p:attrNameLst>
                                      </p:cBhvr>
                                      <p:tavLst>
                                        <p:tav tm="0">
                                          <p:val>
                                            <p:strVal val="#ppt_w+.3"/>
                                          </p:val>
                                        </p:tav>
                                        <p:tav tm="100000">
                                          <p:val>
                                            <p:strVal val="#ppt_w"/>
                                          </p:val>
                                        </p:tav>
                                      </p:tavLst>
                                    </p:anim>
                                    <p:anim calcmode="lin" valueType="num">
                                      <p:cBhvr>
                                        <p:cTn id="21" dur="3000" fill="hold"/>
                                        <p:tgtEl>
                                          <p:spTgt spid="251912"/>
                                        </p:tgtEl>
                                        <p:attrNameLst>
                                          <p:attrName>ppt_h</p:attrName>
                                        </p:attrNameLst>
                                      </p:cBhvr>
                                      <p:tavLst>
                                        <p:tav tm="0">
                                          <p:val>
                                            <p:strVal val="#ppt_h"/>
                                          </p:val>
                                        </p:tav>
                                        <p:tav tm="100000">
                                          <p:val>
                                            <p:strVal val="#ppt_h"/>
                                          </p:val>
                                        </p:tav>
                                      </p:tavLst>
                                    </p:anim>
                                    <p:animEffect transition="in" filter="fade">
                                      <p:cBhvr>
                                        <p:cTn id="22" dur="3000"/>
                                        <p:tgtEl>
                                          <p:spTgt spid="251912"/>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251929">
                                            <p:txEl>
                                              <p:pRg st="0" end="0"/>
                                            </p:txEl>
                                          </p:spTgt>
                                        </p:tgtEl>
                                        <p:attrNameLst>
                                          <p:attrName>style.visibility</p:attrName>
                                        </p:attrNameLst>
                                      </p:cBhvr>
                                      <p:to>
                                        <p:strVal val="visible"/>
                                      </p:to>
                                    </p:set>
                                    <p:anim calcmode="lin" valueType="num">
                                      <p:cBhvr>
                                        <p:cTn id="25" dur="1000" fill="hold"/>
                                        <p:tgtEl>
                                          <p:spTgt spid="251929">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251929">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251929">
                                            <p:txEl>
                                              <p:pRg st="0" end="0"/>
                                            </p:txEl>
                                          </p:spTgt>
                                        </p:tgtEl>
                                      </p:cBhvr>
                                    </p:animEffect>
                                  </p:childTnLst>
                                </p:cTn>
                              </p:par>
                            </p:childTnLst>
                          </p:cTn>
                        </p:par>
                        <p:par>
                          <p:cTn id="28" fill="hold" nodeType="afterGroup">
                            <p:stCondLst>
                              <p:cond delay="9000"/>
                            </p:stCondLst>
                            <p:childTnLst>
                              <p:par>
                                <p:cTn id="29" presetID="50" presetClass="entr" presetSubtype="0" decel="10000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3000" fill="hold"/>
                                        <p:tgtEl>
                                          <p:spTgt spid="21"/>
                                        </p:tgtEl>
                                        <p:attrNameLst>
                                          <p:attrName>ppt_w</p:attrName>
                                        </p:attrNameLst>
                                      </p:cBhvr>
                                      <p:tavLst>
                                        <p:tav tm="0">
                                          <p:val>
                                            <p:strVal val="#ppt_w+.3"/>
                                          </p:val>
                                        </p:tav>
                                        <p:tav tm="100000">
                                          <p:val>
                                            <p:strVal val="#ppt_w"/>
                                          </p:val>
                                        </p:tav>
                                      </p:tavLst>
                                    </p:anim>
                                    <p:anim calcmode="lin" valueType="num">
                                      <p:cBhvr>
                                        <p:cTn id="32" dur="3000" fill="hold"/>
                                        <p:tgtEl>
                                          <p:spTgt spid="21"/>
                                        </p:tgtEl>
                                        <p:attrNameLst>
                                          <p:attrName>ppt_h</p:attrName>
                                        </p:attrNameLst>
                                      </p:cBhvr>
                                      <p:tavLst>
                                        <p:tav tm="0">
                                          <p:val>
                                            <p:strVal val="#ppt_h"/>
                                          </p:val>
                                        </p:tav>
                                        <p:tav tm="100000">
                                          <p:val>
                                            <p:strVal val="#ppt_h"/>
                                          </p:val>
                                        </p:tav>
                                      </p:tavLst>
                                    </p:anim>
                                    <p:animEffect transition="in" filter="fade">
                                      <p:cBhvr>
                                        <p:cTn id="33"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Prev" delay="0">
                      <p:tgtEl>
                        <p:sldTgt/>
                      </p:tgtEl>
                    </p:cond>
                    <p:cond evt="onStopAudio" delay="0">
                      <p:tgtEl>
                        <p:sldTgt/>
                      </p:tgtEl>
                    </p:cond>
                  </p:endCondLst>
                </p:cTn>
                <p:tgtEl>
                  <p:spTgt spid="2519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838" y="228600"/>
            <a:ext cx="4419800" cy="1077218"/>
          </a:xfrm>
          <a:prstGeom prst="rect">
            <a:avLst/>
          </a:prstGeom>
        </p:spPr>
        <p:txBody>
          <a:bodyPr wrap="none">
            <a:spAutoFit/>
          </a:bodyPr>
          <a:lstStyle/>
          <a:p>
            <a:pPr eaLnBrk="1" hangingPunct="1"/>
            <a:r>
              <a:rPr lang="nl-NL" altLang="en-US" sz="3200" b="1" u="sng" dirty="0" smtClean="0">
                <a:solidFill>
                  <a:srgbClr val="0000FF"/>
                </a:solidFill>
                <a:latin typeface="Times New Roman" pitchFamily="18" charset="0"/>
              </a:rPr>
              <a:t>2.Lời </a:t>
            </a:r>
            <a:r>
              <a:rPr lang="nl-NL" altLang="en-US" sz="3200" b="1" u="sng" dirty="0">
                <a:solidFill>
                  <a:srgbClr val="0000FF"/>
                </a:solidFill>
                <a:latin typeface="Times New Roman" pitchFamily="18" charset="0"/>
              </a:rPr>
              <a:t>từ chối </a:t>
            </a:r>
            <a:r>
              <a:rPr lang="nl-NL" altLang="en-US" sz="3200" b="1" u="sng" dirty="0" smtClean="0">
                <a:solidFill>
                  <a:srgbClr val="0000FF"/>
                </a:solidFill>
                <a:latin typeface="Times New Roman" pitchFamily="18" charset="0"/>
              </a:rPr>
              <a:t>của em bé:</a:t>
            </a:r>
            <a:endParaRPr lang="nl-NL" altLang="en-US" sz="3200" b="1" u="sng" dirty="0">
              <a:solidFill>
                <a:srgbClr val="0000FF"/>
              </a:solidFill>
              <a:latin typeface="Times New Roman" pitchFamily="18" charset="0"/>
            </a:endParaRPr>
          </a:p>
          <a:p>
            <a:pPr eaLnBrk="1" hangingPunct="1">
              <a:buFontTx/>
              <a:buAutoNum type="alphaLcPeriod"/>
            </a:pPr>
            <a:endParaRPr lang="en-US" altLang="en-US" sz="3200" b="1" u="sng" dirty="0">
              <a:solidFill>
                <a:srgbClr val="0000FF"/>
              </a:solidFill>
              <a:latin typeface="Times New Roman" pitchFamily="18" charset="0"/>
            </a:endParaRPr>
          </a:p>
        </p:txBody>
      </p:sp>
      <p:sp>
        <p:nvSpPr>
          <p:cNvPr id="3" name="Rectangle 2"/>
          <p:cNvSpPr>
            <a:spLocks noChangeArrowheads="1"/>
          </p:cNvSpPr>
          <p:nvPr/>
        </p:nvSpPr>
        <p:spPr bwMode="auto">
          <a:xfrm>
            <a:off x="304800" y="836712"/>
            <a:ext cx="3581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pt-BR" altLang="en-US" sz="2800" b="1" i="1" dirty="0">
                <a:latin typeface="Times New Roman" pitchFamily="18" charset="0"/>
                <a:cs typeface="Times New Roman" pitchFamily="18" charset="0"/>
              </a:rPr>
              <a:t>LỜI TỪ CHỐI MÂY</a:t>
            </a:r>
          </a:p>
          <a:p>
            <a:pPr eaLnBrk="1" hangingPunct="1"/>
            <a:r>
              <a:rPr lang="pt-BR" altLang="en-US" sz="2800" b="1" dirty="0">
                <a:latin typeface="Times New Roman" pitchFamily="18" charset="0"/>
                <a:cs typeface="Times New Roman" pitchFamily="18" charset="0"/>
              </a:rPr>
              <a:t>“</a:t>
            </a:r>
            <a:r>
              <a:rPr lang="pt-BR" altLang="en-US" sz="2800" b="1" i="1" dirty="0">
                <a:latin typeface="Times New Roman" pitchFamily="18" charset="0"/>
                <a:cs typeface="Times New Roman" pitchFamily="18" charset="0"/>
              </a:rPr>
              <a:t>Mẹ mình đang đợi ở nhà”- con bảo - “Làm sao có thể rời mẹ mà đến được?</a:t>
            </a:r>
            <a:endParaRPr lang="en-US" altLang="en-US" sz="2800" b="1" dirty="0">
              <a:latin typeface="Times New Roman" pitchFamily="18" charset="0"/>
              <a:cs typeface="Times New Roman" pitchFamily="18" charset="0"/>
            </a:endParaRPr>
          </a:p>
          <a:p>
            <a:pPr eaLnBrk="1" hangingPunct="1"/>
            <a:r>
              <a:rPr lang="pt-BR" altLang="en-US" sz="2800" b="1" i="1" dirty="0">
                <a:latin typeface="Times New Roman" pitchFamily="18" charset="0"/>
                <a:cs typeface="Times New Roman" pitchFamily="18" charset="0"/>
              </a:rPr>
              <a:t>	</a:t>
            </a:r>
            <a:endParaRPr lang="en-US" altLang="en-US" sz="2800" b="1" dirty="0">
              <a:latin typeface="Times New Roman" pitchFamily="18" charset="0"/>
              <a:cs typeface="Times New Roman" pitchFamily="18" charset="0"/>
            </a:endParaRPr>
          </a:p>
        </p:txBody>
      </p:sp>
      <p:sp>
        <p:nvSpPr>
          <p:cNvPr id="4" name="Rectangle 3"/>
          <p:cNvSpPr>
            <a:spLocks noChangeArrowheads="1"/>
          </p:cNvSpPr>
          <p:nvPr/>
        </p:nvSpPr>
        <p:spPr bwMode="auto">
          <a:xfrm>
            <a:off x="5105400" y="908720"/>
            <a:ext cx="3810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pt-BR" altLang="en-US" sz="2800" b="1" i="1" dirty="0">
                <a:latin typeface="Times New Roman" pitchFamily="18" charset="0"/>
                <a:cs typeface="Times New Roman" pitchFamily="18" charset="0"/>
              </a:rPr>
              <a:t>LỜI TỪ CHỐI SÓNG</a:t>
            </a:r>
          </a:p>
          <a:p>
            <a:pPr eaLnBrk="1" hangingPunct="1"/>
            <a:r>
              <a:rPr lang="pt-BR" altLang="en-US" sz="2800" b="1" i="1" dirty="0">
                <a:latin typeface="Times New Roman" pitchFamily="18" charset="0"/>
                <a:cs typeface="Times New Roman" pitchFamily="18" charset="0"/>
              </a:rPr>
              <a:t>- Con bảo:“Buổi chiều mẹ luôn muốn mình ở nhà, làm sao có thể rời mẹ mà đi được?”</a:t>
            </a:r>
            <a:endParaRPr lang="en-US" altLang="en-US" sz="2800" b="1" dirty="0">
              <a:latin typeface="Times New Roman" pitchFamily="18" charset="0"/>
              <a:cs typeface="Times New Roman" pitchFamily="18" charset="0"/>
            </a:endParaRPr>
          </a:p>
        </p:txBody>
      </p:sp>
      <p:cxnSp>
        <p:nvCxnSpPr>
          <p:cNvPr id="25605" name="Straight Connector 5"/>
          <p:cNvCxnSpPr>
            <a:cxnSpLocks noChangeShapeType="1"/>
          </p:cNvCxnSpPr>
          <p:nvPr/>
        </p:nvCxnSpPr>
        <p:spPr bwMode="auto">
          <a:xfrm>
            <a:off x="4572000" y="1052736"/>
            <a:ext cx="0" cy="24685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79512" y="4005064"/>
            <a:ext cx="29530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pt-BR" altLang="en-US" sz="2800" b="1" i="1" dirty="0" smtClean="0">
                <a:solidFill>
                  <a:srgbClr val="0000FF"/>
                </a:solidFill>
                <a:latin typeface="Times New Roman" pitchFamily="18" charset="0"/>
                <a:cs typeface="Times New Roman" pitchFamily="18" charset="0"/>
              </a:rPr>
              <a:t>-&gt;Em </a:t>
            </a:r>
            <a:r>
              <a:rPr lang="pt-BR" altLang="en-US" sz="2800" b="1" i="1" dirty="0">
                <a:solidFill>
                  <a:srgbClr val="0000FF"/>
                </a:solidFill>
                <a:latin typeface="Times New Roman" pitchFamily="18" charset="0"/>
                <a:cs typeface="Times New Roman" pitchFamily="18" charset="0"/>
              </a:rPr>
              <a:t>nghĩ đến mẹ</a:t>
            </a:r>
          </a:p>
        </p:txBody>
      </p:sp>
      <p:sp>
        <p:nvSpPr>
          <p:cNvPr id="9" name="Rectangle 8"/>
          <p:cNvSpPr>
            <a:spLocks noChangeArrowheads="1"/>
          </p:cNvSpPr>
          <p:nvPr/>
        </p:nvSpPr>
        <p:spPr bwMode="auto">
          <a:xfrm>
            <a:off x="5257800" y="4005064"/>
            <a:ext cx="3052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pt-BR" altLang="en-US" sz="2800" b="1" i="1" dirty="0" smtClean="0">
                <a:solidFill>
                  <a:srgbClr val="0000FF"/>
                </a:solidFill>
                <a:latin typeface="Times New Roman" pitchFamily="18" charset="0"/>
                <a:cs typeface="Times New Roman" pitchFamily="18" charset="0"/>
              </a:rPr>
              <a:t>-&gt;Em </a:t>
            </a:r>
            <a:r>
              <a:rPr lang="pt-BR" altLang="en-US" sz="2800" b="1" i="1" dirty="0">
                <a:solidFill>
                  <a:srgbClr val="0000FF"/>
                </a:solidFill>
                <a:latin typeface="Times New Roman" pitchFamily="18" charset="0"/>
                <a:cs typeface="Times New Roman" pitchFamily="18" charset="0"/>
              </a:rPr>
              <a:t>hiểu lòng mẹ</a:t>
            </a:r>
          </a:p>
        </p:txBody>
      </p:sp>
      <p:sp>
        <p:nvSpPr>
          <p:cNvPr id="12" name="Rectangle 11"/>
          <p:cNvSpPr>
            <a:spLocks noChangeArrowheads="1"/>
          </p:cNvSpPr>
          <p:nvPr/>
        </p:nvSpPr>
        <p:spPr bwMode="auto">
          <a:xfrm>
            <a:off x="304800" y="4876800"/>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pt-BR" altLang="en-US" sz="2800" b="1" i="1" dirty="0" smtClean="0">
                <a:solidFill>
                  <a:srgbClr val="FF0000"/>
                </a:solidFill>
                <a:latin typeface="Times New Roman" pitchFamily="18" charset="0"/>
                <a:cs typeface="Times New Roman" pitchFamily="18" charset="0"/>
              </a:rPr>
              <a:t>*Em </a:t>
            </a:r>
            <a:r>
              <a:rPr lang="pt-BR" altLang="en-US" sz="2800" b="1" i="1" dirty="0">
                <a:solidFill>
                  <a:srgbClr val="FF0000"/>
                </a:solidFill>
                <a:latin typeface="Times New Roman" pitchFamily="18" charset="0"/>
                <a:cs typeface="Times New Roman" pitchFamily="18" charset="0"/>
              </a:rPr>
              <a:t>bé rất yêu mẹ, không muốn dời xa </a:t>
            </a:r>
            <a:r>
              <a:rPr lang="pt-BR" altLang="en-US" sz="2800" b="1" i="1" dirty="0" smtClean="0">
                <a:solidFill>
                  <a:srgbClr val="FF0000"/>
                </a:solidFill>
                <a:latin typeface="Times New Roman" pitchFamily="18" charset="0"/>
                <a:cs typeface="Times New Roman" pitchFamily="18" charset="0"/>
              </a:rPr>
              <a:t>mẹ.Lời </a:t>
            </a:r>
            <a:r>
              <a:rPr lang="pt-BR" altLang="en-US" sz="2800" b="1" i="1" dirty="0">
                <a:solidFill>
                  <a:srgbClr val="FF0000"/>
                </a:solidFill>
                <a:latin typeface="Times New Roman" pitchFamily="18" charset="0"/>
                <a:cs typeface="Times New Roman" pitchFamily="18" charset="0"/>
              </a:rPr>
              <a:t>từ chối hồn nhiên, đáng yêu nhưng cũng rất dứt </a:t>
            </a:r>
            <a:r>
              <a:rPr lang="pt-BR" altLang="en-US" sz="2800" b="1" i="1" dirty="0" smtClean="0">
                <a:solidFill>
                  <a:srgbClr val="FF0000"/>
                </a:solidFill>
                <a:latin typeface="Times New Roman" pitchFamily="18" charset="0"/>
                <a:cs typeface="Times New Roman" pitchFamily="18" charset="0"/>
              </a:rPr>
              <a:t>khoát.</a:t>
            </a:r>
            <a:endParaRPr lang="pt-BR" altLang="en-US" sz="2800" b="1" i="1" dirty="0">
              <a:solidFill>
                <a:srgbClr val="FF0000"/>
              </a:solidFill>
              <a:latin typeface="Times New Roman" pitchFamily="18" charset="0"/>
              <a:cs typeface="Times New Roman" pitchFamily="18" charset="0"/>
            </a:endParaRPr>
          </a:p>
          <a:p>
            <a:pPr marL="457200" indent="-457200" eaLnBrk="1" hangingPunct="1">
              <a:buFont typeface="Symbol" pitchFamily="18" charset="2"/>
              <a:buChar char="Þ"/>
            </a:pPr>
            <a:r>
              <a:rPr lang="pt-BR" altLang="en-US" sz="2800" b="1" i="1" dirty="0" smtClean="0">
                <a:solidFill>
                  <a:srgbClr val="FF0000"/>
                </a:solidFill>
                <a:latin typeface="Times New Roman" pitchFamily="18" charset="0"/>
                <a:cs typeface="Times New Roman" pitchFamily="18" charset="0"/>
              </a:rPr>
              <a:t>Ý </a:t>
            </a:r>
            <a:r>
              <a:rPr lang="pt-BR" altLang="en-US" sz="2800" b="1" i="1" dirty="0">
                <a:solidFill>
                  <a:srgbClr val="FF0000"/>
                </a:solidFill>
                <a:latin typeface="Times New Roman" pitchFamily="18" charset="0"/>
                <a:cs typeface="Times New Roman" pitchFamily="18" charset="0"/>
              </a:rPr>
              <a:t>nghĩa nhân văn sâu sắc: sức níu giữ của tình mẫu tử</a:t>
            </a:r>
          </a:p>
        </p:txBody>
      </p:sp>
    </p:spTree>
    <p:extLst>
      <p:ext uri="{BB962C8B-B14F-4D97-AF65-F5344CB8AC3E}">
        <p14:creationId xmlns:p14="http://schemas.microsoft.com/office/powerpoint/2010/main" val="1758365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9144000" cy="523220"/>
          </a:xfrm>
          <a:prstGeom prst="rect">
            <a:avLst/>
          </a:prstGeom>
          <a:gradFill rotWithShape="1">
            <a:gsLst>
              <a:gs pos="0">
                <a:schemeClr val="folHlink"/>
              </a:gs>
              <a:gs pos="50000">
                <a:schemeClr val="bg1"/>
              </a:gs>
              <a:gs pos="100000">
                <a:schemeClr val="folHlink"/>
              </a:gs>
            </a:gsLst>
            <a:lin ang="2700000" scaled="1"/>
          </a:gradFill>
          <a:ln w="9525">
            <a:solidFill>
              <a:srgbClr val="0000CC"/>
            </a:solidFill>
            <a:miter lim="800000"/>
            <a:headEnd/>
            <a:tailEnd/>
          </a:ln>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u="sng" dirty="0" smtClean="0">
                <a:solidFill>
                  <a:srgbClr val="0000CC"/>
                </a:solidFill>
                <a:latin typeface="Times New Roman" pitchFamily="18" charset="0"/>
                <a:cs typeface="Arial" charset="0"/>
              </a:rPr>
              <a:t>3. </a:t>
            </a:r>
            <a:r>
              <a:rPr lang="en-US" altLang="en-US" sz="2800" b="1" u="sng" dirty="0">
                <a:solidFill>
                  <a:srgbClr val="0000CC"/>
                </a:solidFill>
                <a:latin typeface="Times New Roman" pitchFamily="18" charset="0"/>
                <a:cs typeface="Arial" charset="0"/>
              </a:rPr>
              <a:t>T</a:t>
            </a:r>
            <a:r>
              <a:rPr lang="en-US" altLang="en-US" sz="2800" b="1" u="sng" dirty="0" smtClean="0">
                <a:solidFill>
                  <a:srgbClr val="0000CC"/>
                </a:solidFill>
                <a:latin typeface="Times New Roman" pitchFamily="18" charset="0"/>
                <a:cs typeface="Arial" charset="0"/>
              </a:rPr>
              <a:t>rò </a:t>
            </a:r>
            <a:r>
              <a:rPr lang="en-US" altLang="en-US" sz="2800" b="1" u="sng" dirty="0">
                <a:solidFill>
                  <a:srgbClr val="0000CC"/>
                </a:solidFill>
                <a:latin typeface="Times New Roman" pitchFamily="18" charset="0"/>
                <a:cs typeface="Arial" charset="0"/>
              </a:rPr>
              <a:t>chơi </a:t>
            </a:r>
            <a:r>
              <a:rPr lang="en-US" altLang="en-US" sz="2800" b="1" u="sng" dirty="0" smtClean="0">
                <a:solidFill>
                  <a:srgbClr val="0000CC"/>
                </a:solidFill>
                <a:latin typeface="Times New Roman" pitchFamily="18" charset="0"/>
                <a:cs typeface="Arial" charset="0"/>
              </a:rPr>
              <a:t>của em bé và </a:t>
            </a:r>
            <a:r>
              <a:rPr lang="en-US" altLang="en-US" sz="2800" b="1" u="sng" dirty="0">
                <a:solidFill>
                  <a:srgbClr val="0000CC"/>
                </a:solidFill>
                <a:latin typeface="Times New Roman" pitchFamily="18" charset="0"/>
                <a:cs typeface="Arial" charset="0"/>
              </a:rPr>
              <a:t>mẹ</a:t>
            </a:r>
            <a:endParaRPr lang="en-US" altLang="en-US" sz="2800" b="1" i="1" u="sng" dirty="0">
              <a:solidFill>
                <a:srgbClr val="0000CC"/>
              </a:solidFill>
              <a:latin typeface="Arial" charset="0"/>
              <a:cs typeface="Arial" charset="0"/>
            </a:endParaRPr>
          </a:p>
        </p:txBody>
      </p:sp>
      <p:sp>
        <p:nvSpPr>
          <p:cNvPr id="8" name="Rectangle 2"/>
          <p:cNvSpPr txBox="1">
            <a:spLocks noChangeArrowheads="1"/>
          </p:cNvSpPr>
          <p:nvPr/>
        </p:nvSpPr>
        <p:spPr bwMode="auto">
          <a:xfrm>
            <a:off x="4800600" y="2334170"/>
            <a:ext cx="43434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pPr>
            <a:endParaRPr lang="en-US" altLang="vi-VN" sz="2800" i="1" dirty="0">
              <a:latin typeface="Times New Roman" pitchFamily="18" charset="0"/>
            </a:endParaRPr>
          </a:p>
          <a:p>
            <a:pPr eaLnBrk="1" hangingPunct="1">
              <a:lnSpc>
                <a:spcPct val="90000"/>
              </a:lnSpc>
            </a:pPr>
            <a:r>
              <a:rPr lang="en-US" altLang="vi-VN" sz="2800" b="1" dirty="0">
                <a:latin typeface="Times New Roman" pitchFamily="18" charset="0"/>
              </a:rPr>
              <a:t>Con là sóng, mẹ là bến bờ kì lạ.</a:t>
            </a:r>
          </a:p>
          <a:p>
            <a:pPr eaLnBrk="1" hangingPunct="1">
              <a:lnSpc>
                <a:spcPct val="90000"/>
              </a:lnSpc>
            </a:pPr>
            <a:r>
              <a:rPr lang="en-US" altLang="vi-VN" sz="2800" b="1" dirty="0">
                <a:latin typeface="Times New Roman" pitchFamily="18" charset="0"/>
              </a:rPr>
              <a:t>  Con lăn, lăn, lăn mãi rồi sẽ cười vang vỡ tan vào lòng mẹ </a:t>
            </a:r>
          </a:p>
          <a:p>
            <a:pPr eaLnBrk="1" hangingPunct="1">
              <a:lnSpc>
                <a:spcPct val="90000"/>
              </a:lnSpc>
            </a:pPr>
            <a:r>
              <a:rPr lang="en-US" altLang="vi-VN" sz="2800" b="1" i="1" dirty="0">
                <a:latin typeface="Times New Roman" pitchFamily="18" charset="0"/>
              </a:rPr>
              <a:t>Và không ai trên thế gian này biết mẹ con ta ở chốn nào</a:t>
            </a:r>
          </a:p>
          <a:p>
            <a:pPr eaLnBrk="1" hangingPunct="1">
              <a:lnSpc>
                <a:spcPct val="90000"/>
              </a:lnSpc>
            </a:pPr>
            <a:endParaRPr lang="en-US" altLang="vi-VN" sz="2800" b="1" u="sng" dirty="0">
              <a:latin typeface="Times New Roman" pitchFamily="18" charset="0"/>
            </a:endParaRPr>
          </a:p>
        </p:txBody>
      </p:sp>
      <p:sp>
        <p:nvSpPr>
          <p:cNvPr id="20489" name="TextBox 8"/>
          <p:cNvSpPr txBox="1">
            <a:spLocks noChangeArrowheads="1"/>
          </p:cNvSpPr>
          <p:nvPr/>
        </p:nvSpPr>
        <p:spPr bwMode="auto">
          <a:xfrm>
            <a:off x="100013" y="620688"/>
            <a:ext cx="5029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dirty="0">
                <a:latin typeface="Times New Roman" pitchFamily="18" charset="0"/>
              </a:rPr>
              <a:t>Con là mây, mẹ là trăng</a:t>
            </a:r>
          </a:p>
          <a:p>
            <a:pPr eaLnBrk="1" hangingPunct="1"/>
            <a:r>
              <a:rPr lang="en-US" altLang="en-US" sz="2800" b="1" dirty="0">
                <a:latin typeface="Times New Roman" pitchFamily="18" charset="0"/>
              </a:rPr>
              <a:t>Hai bàn tay con ôm lấy mẹ</a:t>
            </a:r>
          </a:p>
          <a:p>
            <a:pPr eaLnBrk="1" hangingPunct="1"/>
            <a:r>
              <a:rPr lang="en-US" altLang="en-US" sz="2800" b="1" dirty="0">
                <a:latin typeface="Times New Roman" pitchFamily="18" charset="0"/>
              </a:rPr>
              <a:t>Và mái nhà ta</a:t>
            </a:r>
            <a:r>
              <a:rPr lang="en-US" altLang="en-US" sz="2800" b="1" i="1" dirty="0">
                <a:latin typeface="Times New Roman" pitchFamily="18" charset="0"/>
              </a:rPr>
              <a:t> </a:t>
            </a:r>
            <a:r>
              <a:rPr lang="en-US" altLang="en-US" sz="2800" b="1" dirty="0">
                <a:latin typeface="Times New Roman" pitchFamily="18" charset="0"/>
              </a:rPr>
              <a:t>là bầu trời xanh thẳm</a:t>
            </a:r>
          </a:p>
        </p:txBody>
      </p:sp>
      <p:cxnSp>
        <p:nvCxnSpPr>
          <p:cNvPr id="20490" name="Straight Connector 10"/>
          <p:cNvCxnSpPr>
            <a:cxnSpLocks noChangeShapeType="1"/>
          </p:cNvCxnSpPr>
          <p:nvPr/>
        </p:nvCxnSpPr>
        <p:spPr bwMode="auto">
          <a:xfrm rot="5400000">
            <a:off x="4040188" y="3046412"/>
            <a:ext cx="1371600" cy="3175"/>
          </a:xfrm>
          <a:prstGeom prst="line">
            <a:avLst/>
          </a:prstGeom>
          <a:noFill/>
          <a:ln w="28575" algn="ctr">
            <a:solidFill>
              <a:srgbClr val="006600"/>
            </a:solidFill>
            <a:round/>
            <a:headEnd/>
            <a:tailEnd/>
          </a:ln>
          <a:extLst>
            <a:ext uri="{909E8E84-426E-40DD-AFC4-6F175D3DCCD1}">
              <a14:hiddenFill xmlns:a14="http://schemas.microsoft.com/office/drawing/2010/main">
                <a:noFill/>
              </a14:hiddenFill>
            </a:ext>
          </a:extLst>
        </p:spPr>
      </p:cxnSp>
      <p:sp>
        <p:nvSpPr>
          <p:cNvPr id="20493" name="Line 13"/>
          <p:cNvSpPr>
            <a:spLocks noChangeShapeType="1"/>
          </p:cNvSpPr>
          <p:nvPr/>
        </p:nvSpPr>
        <p:spPr bwMode="auto">
          <a:xfrm>
            <a:off x="1306488" y="1052736"/>
            <a:ext cx="457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14"/>
          <p:cNvSpPr>
            <a:spLocks noChangeShapeType="1"/>
          </p:cNvSpPr>
          <p:nvPr/>
        </p:nvSpPr>
        <p:spPr bwMode="auto">
          <a:xfrm>
            <a:off x="3246512" y="1052736"/>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Text Box 15"/>
          <p:cNvSpPr txBox="1">
            <a:spLocks noChangeArrowheads="1"/>
          </p:cNvSpPr>
          <p:nvPr/>
        </p:nvSpPr>
        <p:spPr bwMode="auto">
          <a:xfrm>
            <a:off x="0" y="2333625"/>
            <a:ext cx="4495800" cy="3970318"/>
          </a:xfrm>
          <a:prstGeom prst="rect">
            <a:avLst/>
          </a:prstGeom>
          <a:noFill/>
          <a:ln>
            <a:noFill/>
          </a:ln>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dirty="0" smtClean="0">
                <a:solidFill>
                  <a:srgbClr val="0000FF"/>
                </a:solidFill>
                <a:latin typeface="Arial" charset="0"/>
              </a:rPr>
              <a:t>-</a:t>
            </a:r>
            <a:r>
              <a:rPr lang="en-US" altLang="en-US" sz="2800" b="1" dirty="0" smtClean="0">
                <a:solidFill>
                  <a:srgbClr val="0000FF"/>
                </a:solidFill>
                <a:latin typeface="Times New Roman" pitchFamily="18" charset="0"/>
              </a:rPr>
              <a:t>so </a:t>
            </a:r>
            <a:r>
              <a:rPr lang="en-US" altLang="en-US" sz="2800" b="1" dirty="0">
                <a:solidFill>
                  <a:srgbClr val="0000FF"/>
                </a:solidFill>
                <a:latin typeface="Times New Roman" pitchFamily="18" charset="0"/>
              </a:rPr>
              <a:t>sánh  mang ý nghĩa biểu tượng</a:t>
            </a:r>
          </a:p>
          <a:p>
            <a:pPr eaLnBrk="1" hangingPunct="1">
              <a:buFontTx/>
              <a:buChar char="-"/>
            </a:pPr>
            <a:r>
              <a:rPr lang="en-US" altLang="en-US" sz="2800" b="1" dirty="0">
                <a:solidFill>
                  <a:srgbClr val="0000FF"/>
                </a:solidFill>
                <a:latin typeface="Times New Roman" pitchFamily="18" charset="0"/>
              </a:rPr>
              <a:t>Mây – con: ngây thơ, trong sáng</a:t>
            </a:r>
          </a:p>
          <a:p>
            <a:pPr eaLnBrk="1" hangingPunct="1">
              <a:buFontTx/>
              <a:buChar char="-"/>
            </a:pPr>
            <a:r>
              <a:rPr lang="en-US" altLang="en-US" sz="2800" b="1" dirty="0">
                <a:solidFill>
                  <a:srgbClr val="0000FF"/>
                </a:solidFill>
                <a:latin typeface="Times New Roman" pitchFamily="18" charset="0"/>
              </a:rPr>
              <a:t>Trăng – mẹ: dịu dàng, ấm áp</a:t>
            </a:r>
          </a:p>
          <a:p>
            <a:pPr eaLnBrk="1" hangingPunct="1">
              <a:buFontTx/>
              <a:buChar char="-"/>
            </a:pPr>
            <a:endParaRPr lang="en-US" altLang="en-US" sz="2800" b="1" dirty="0" smtClean="0">
              <a:solidFill>
                <a:srgbClr val="0000FF"/>
              </a:solidFill>
              <a:latin typeface="Times New Roman" pitchFamily="18" charset="0"/>
            </a:endParaRPr>
          </a:p>
          <a:p>
            <a:pPr eaLnBrk="1" hangingPunct="1">
              <a:buFontTx/>
              <a:buChar char="-"/>
            </a:pPr>
            <a:endParaRPr lang="en-US" altLang="en-US" sz="2800" b="1" dirty="0">
              <a:solidFill>
                <a:srgbClr val="0000FF"/>
              </a:solidFill>
              <a:latin typeface="Times New Roman" pitchFamily="18" charset="0"/>
            </a:endParaRPr>
          </a:p>
          <a:p>
            <a:pPr eaLnBrk="1" hangingPunct="1"/>
            <a:endParaRPr lang="en-US" altLang="en-US" sz="2800" b="1" dirty="0">
              <a:solidFill>
                <a:srgbClr val="0000FF"/>
              </a:solidFill>
              <a:latin typeface="Times New Roman" pitchFamily="18" charset="0"/>
            </a:endParaRPr>
          </a:p>
        </p:txBody>
      </p:sp>
      <p:sp>
        <p:nvSpPr>
          <p:cNvPr id="20496" name="Line 16"/>
          <p:cNvSpPr>
            <a:spLocks noChangeShapeType="1"/>
          </p:cNvSpPr>
          <p:nvPr/>
        </p:nvSpPr>
        <p:spPr bwMode="auto">
          <a:xfrm>
            <a:off x="685800" y="19812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19"/>
          <p:cNvSpPr>
            <a:spLocks noChangeShapeType="1"/>
          </p:cNvSpPr>
          <p:nvPr/>
        </p:nvSpPr>
        <p:spPr bwMode="auto">
          <a:xfrm>
            <a:off x="2286000" y="2057400"/>
            <a:ext cx="2133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Line 26"/>
          <p:cNvSpPr>
            <a:spLocks noChangeShapeType="1"/>
          </p:cNvSpPr>
          <p:nvPr/>
        </p:nvSpPr>
        <p:spPr bwMode="auto">
          <a:xfrm>
            <a:off x="2051720" y="1484784"/>
            <a:ext cx="1219200"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72950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diamond(in)">
                                      <p:cBhvr>
                                        <p:cTn id="7" dur="2000"/>
                                        <p:tgtEl>
                                          <p:spTgt spid="2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blinds(horizontal)">
                                      <p:cBhvr>
                                        <p:cTn id="12" dur="500"/>
                                        <p:tgtEl>
                                          <p:spTgt spid="204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93"/>
                                        </p:tgtEl>
                                        <p:attrNameLst>
                                          <p:attrName>style.visibility</p:attrName>
                                        </p:attrNameLst>
                                      </p:cBhvr>
                                      <p:to>
                                        <p:strVal val="visible"/>
                                      </p:to>
                                    </p:set>
                                    <p:animEffect transition="in" filter="blinds(horizontal)">
                                      <p:cBhvr>
                                        <p:cTn id="22" dur="500"/>
                                        <p:tgtEl>
                                          <p:spTgt spid="204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94"/>
                                        </p:tgtEl>
                                        <p:attrNameLst>
                                          <p:attrName>style.visibility</p:attrName>
                                        </p:attrNameLst>
                                      </p:cBhvr>
                                      <p:to>
                                        <p:strVal val="visible"/>
                                      </p:to>
                                    </p:set>
                                    <p:animEffect transition="in" filter="blinds(horizontal)">
                                      <p:cBhvr>
                                        <p:cTn id="27" dur="500"/>
                                        <p:tgtEl>
                                          <p:spTgt spid="204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506"/>
                                        </p:tgtEl>
                                        <p:attrNameLst>
                                          <p:attrName>style.visibility</p:attrName>
                                        </p:attrNameLst>
                                      </p:cBhvr>
                                      <p:to>
                                        <p:strVal val="visible"/>
                                      </p:to>
                                    </p:set>
                                    <p:animEffect transition="in" filter="blinds(horizontal)">
                                      <p:cBhvr>
                                        <p:cTn id="32" dur="500"/>
                                        <p:tgtEl>
                                          <p:spTgt spid="205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496"/>
                                        </p:tgtEl>
                                        <p:attrNameLst>
                                          <p:attrName>style.visibility</p:attrName>
                                        </p:attrNameLst>
                                      </p:cBhvr>
                                      <p:to>
                                        <p:strVal val="visible"/>
                                      </p:to>
                                    </p:set>
                                    <p:animEffect transition="in" filter="blinds(horizontal)">
                                      <p:cBhvr>
                                        <p:cTn id="37" dur="500"/>
                                        <p:tgtEl>
                                          <p:spTgt spid="204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499"/>
                                        </p:tgtEl>
                                        <p:attrNameLst>
                                          <p:attrName>style.visibility</p:attrName>
                                        </p:attrNameLst>
                                      </p:cBhvr>
                                      <p:to>
                                        <p:strVal val="visible"/>
                                      </p:to>
                                    </p:set>
                                    <p:animEffect transition="in" filter="blinds(horizontal)">
                                      <p:cBhvr>
                                        <p:cTn id="42" dur="500"/>
                                        <p:tgtEl>
                                          <p:spTgt spid="204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495"/>
                                        </p:tgtEl>
                                        <p:attrNameLst>
                                          <p:attrName>style.visibility</p:attrName>
                                        </p:attrNameLst>
                                      </p:cBhvr>
                                      <p:to>
                                        <p:strVal val="visible"/>
                                      </p:to>
                                    </p:set>
                                    <p:animEffect transition="in" filter="blinds(horizontal)">
                                      <p:cBhvr>
                                        <p:cTn id="47"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489" grpId="0"/>
      <p:bldP spid="20493" grpId="0" animBg="1"/>
      <p:bldP spid="20494" grpId="0" animBg="1"/>
      <p:bldP spid="20495" grpId="0"/>
      <p:bldP spid="20496" grpId="0" animBg="1"/>
      <p:bldP spid="20499" grpId="0" animBg="1"/>
      <p:bldP spid="205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59632" y="980728"/>
            <a:ext cx="7811343" cy="2967038"/>
          </a:xfrm>
          <a:prstGeom prst="rect">
            <a:avLst/>
          </a:prstGeom>
          <a:noFill/>
          <a:ln>
            <a:noFill/>
          </a:ln>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dirty="0">
                <a:solidFill>
                  <a:srgbClr val="0000FF"/>
                </a:solidFill>
                <a:latin typeface="Times New Roman" pitchFamily="18" charset="0"/>
              </a:rPr>
              <a:t>- Điệp ngữ: lăn; hình ảnh so sánh  mang ý nghĩa biểu tượng:</a:t>
            </a:r>
          </a:p>
          <a:p>
            <a:pPr eaLnBrk="1" hangingPunct="1">
              <a:buFontTx/>
              <a:buChar char="-"/>
            </a:pPr>
            <a:r>
              <a:rPr lang="en-US" altLang="en-US" sz="2800" b="1" dirty="0">
                <a:solidFill>
                  <a:srgbClr val="0000FF"/>
                </a:solidFill>
                <a:latin typeface="Times New Roman" pitchFamily="18" charset="0"/>
              </a:rPr>
              <a:t>Sóng – con: hồn nhiên, tinh nghịch</a:t>
            </a:r>
          </a:p>
          <a:p>
            <a:pPr eaLnBrk="1" hangingPunct="1">
              <a:buFontTx/>
              <a:buChar char="-"/>
            </a:pPr>
            <a:r>
              <a:rPr lang="en-US" altLang="en-US" sz="2800" b="1" dirty="0">
                <a:solidFill>
                  <a:srgbClr val="0000FF"/>
                </a:solidFill>
                <a:latin typeface="Times New Roman" pitchFamily="18" charset="0"/>
              </a:rPr>
              <a:t>Bến bờ kì lạ - mẹ: sự bao la, khoan dung</a:t>
            </a:r>
          </a:p>
          <a:p>
            <a:pPr eaLnBrk="1" hangingPunct="1">
              <a:buFontTx/>
              <a:buChar char="-"/>
            </a:pPr>
            <a:r>
              <a:rPr lang="en-US" altLang="en-US" sz="2800" b="1" dirty="0">
                <a:solidFill>
                  <a:srgbClr val="FF0000"/>
                </a:solidFill>
                <a:latin typeface="Times New Roman" pitchFamily="18" charset="0"/>
              </a:rPr>
              <a:t>=&gt; ngợi ca từ mẫu tử thiêng liêng bất diệt</a:t>
            </a:r>
          </a:p>
        </p:txBody>
      </p:sp>
    </p:spTree>
    <p:extLst>
      <p:ext uri="{BB962C8B-B14F-4D97-AF65-F5344CB8AC3E}">
        <p14:creationId xmlns:p14="http://schemas.microsoft.com/office/powerpoint/2010/main" val="377408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Kết quả hình ảnh cho Hình ảnh đẹp của mây vả tră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191000" cy="64008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79875" name="Picture 3"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
            <a:ext cx="4419600" cy="61722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39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edge">
                                      <p:cBhvr>
                                        <p:cTn id="7" dur="500"/>
                                        <p:tgtEl>
                                          <p:spTgt spid="79874"/>
                                        </p:tgtEl>
                                      </p:cBhvr>
                                    </p:animEffect>
                                  </p:childTnLst>
                                </p:cTn>
                              </p:par>
                              <p:par>
                                <p:cTn id="8" presetID="20" presetClass="entr" presetSubtype="0" fill="hold" nodeType="withEffect">
                                  <p:stCondLst>
                                    <p:cond delay="0"/>
                                  </p:stCondLst>
                                  <p:childTnLst>
                                    <p:set>
                                      <p:cBhvr>
                                        <p:cTn id="9" dur="1" fill="hold">
                                          <p:stCondLst>
                                            <p:cond delay="0"/>
                                          </p:stCondLst>
                                        </p:cTn>
                                        <p:tgtEl>
                                          <p:spTgt spid="79875"/>
                                        </p:tgtEl>
                                        <p:attrNameLst>
                                          <p:attrName>style.visibility</p:attrName>
                                        </p:attrNameLst>
                                      </p:cBhvr>
                                      <p:to>
                                        <p:strVal val="visible"/>
                                      </p:to>
                                    </p:set>
                                    <p:animEffect transition="in" filter="wedge">
                                      <p:cBhvr>
                                        <p:cTn id="10"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lower1_div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6618288"/>
            <a:ext cx="914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95536" y="967368"/>
            <a:ext cx="838423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800" b="1" u="sng" dirty="0" smtClean="0">
                <a:solidFill>
                  <a:srgbClr val="FF0000"/>
                </a:solidFill>
                <a:latin typeface="Times New Roman" pitchFamily="18" charset="0"/>
                <a:cs typeface="Times New Roman" pitchFamily="18" charset="0"/>
              </a:rPr>
              <a:t>III.T</a:t>
            </a:r>
            <a:r>
              <a:rPr lang="vi-VN" altLang="en-US" sz="2800" b="1" u="sng" dirty="0" smtClean="0">
                <a:solidFill>
                  <a:srgbClr val="FF0000"/>
                </a:solidFill>
                <a:latin typeface="Times New Roman" pitchFamily="18" charset="0"/>
                <a:cs typeface="Times New Roman" pitchFamily="18" charset="0"/>
              </a:rPr>
              <a:t>ỔNG KẾT:</a:t>
            </a:r>
            <a:endParaRPr lang="en-US" altLang="en-US" sz="2800" b="1" u="sng" dirty="0" smtClean="0">
              <a:solidFill>
                <a:srgbClr val="FF0000"/>
              </a:solidFill>
              <a:latin typeface="Times New Roman" pitchFamily="18" charset="0"/>
              <a:cs typeface="Times New Roman" pitchFamily="18" charset="0"/>
            </a:endParaRPr>
          </a:p>
          <a:p>
            <a:pPr algn="just" eaLnBrk="1" hangingPunct="1"/>
            <a:r>
              <a:rPr lang="en-US" altLang="en-US" sz="2800" b="1" dirty="0" smtClean="0">
                <a:latin typeface="Times New Roman" pitchFamily="18" charset="0"/>
                <a:cs typeface="Times New Roman" pitchFamily="18" charset="0"/>
              </a:rPr>
              <a:t>* </a:t>
            </a:r>
            <a:r>
              <a:rPr lang="en-US" altLang="en-US" sz="2800" b="1" dirty="0">
                <a:latin typeface="Times New Roman" pitchFamily="18" charset="0"/>
                <a:cs typeface="Times New Roman" pitchFamily="18" charset="0"/>
              </a:rPr>
              <a:t>Nghệ thuật: </a:t>
            </a:r>
            <a:r>
              <a:rPr lang="en-US" altLang="en-US" sz="2800" b="1" dirty="0">
                <a:solidFill>
                  <a:srgbClr val="000066"/>
                </a:solidFill>
                <a:latin typeface="Times New Roman" pitchFamily="18" charset="0"/>
                <a:cs typeface="Times New Roman" pitchFamily="18" charset="0"/>
              </a:rPr>
              <a:t> </a:t>
            </a:r>
            <a:r>
              <a:rPr lang="en-US" altLang="en-US" sz="2800" b="1" dirty="0">
                <a:solidFill>
                  <a:srgbClr val="0000FF"/>
                </a:solidFill>
                <a:latin typeface="Times New Roman" pitchFamily="18" charset="0"/>
                <a:cs typeface="Times New Roman" pitchFamily="18" charset="0"/>
              </a:rPr>
              <a:t>Bố cục bài thơ 2 phần giống nhau những không trùng lặp về ý và lời.</a:t>
            </a:r>
          </a:p>
          <a:p>
            <a:pPr algn="just" eaLnBrk="1" hangingPunct="1">
              <a:buFontTx/>
              <a:buChar char="-"/>
            </a:pPr>
            <a:r>
              <a:rPr lang="en-US" altLang="en-US" sz="2800" b="1" dirty="0">
                <a:solidFill>
                  <a:srgbClr val="0000FF"/>
                </a:solidFill>
                <a:latin typeface="Times New Roman" pitchFamily="18" charset="0"/>
                <a:cs typeface="Times New Roman" pitchFamily="18" charset="0"/>
              </a:rPr>
              <a:t> Hình ảnh thiên nhiên giàu ý nghĩa tượng trưng.</a:t>
            </a:r>
          </a:p>
          <a:p>
            <a:pPr algn="just" eaLnBrk="1" hangingPunct="1"/>
            <a:r>
              <a:rPr lang="en-US" altLang="en-US" sz="2800" b="1" dirty="0">
                <a:latin typeface="Times New Roman" pitchFamily="18" charset="0"/>
                <a:cs typeface="Times New Roman" pitchFamily="18" charset="0"/>
              </a:rPr>
              <a:t>* Nội </a:t>
            </a:r>
            <a:r>
              <a:rPr lang="en-US" altLang="en-US" sz="2800" b="1" dirty="0" smtClean="0">
                <a:latin typeface="Times New Roman" pitchFamily="18" charset="0"/>
                <a:cs typeface="Times New Roman" pitchFamily="18" charset="0"/>
              </a:rPr>
              <a:t>dung</a:t>
            </a:r>
            <a:r>
              <a:rPr lang="en-US" altLang="en-US" sz="2800" dirty="0" smtClean="0">
                <a:latin typeface="Times New Roman" pitchFamily="18" charset="0"/>
                <a:cs typeface="Times New Roman" pitchFamily="18" charset="0"/>
              </a:rPr>
              <a:t>: </a:t>
            </a:r>
            <a:r>
              <a:rPr lang="en-US" altLang="en-US" sz="2800" b="1" dirty="0">
                <a:solidFill>
                  <a:srgbClr val="0000FF"/>
                </a:solidFill>
                <a:latin typeface="Times New Roman" pitchFamily="18" charset="0"/>
                <a:cs typeface="Times New Roman" pitchFamily="18" charset="0"/>
              </a:rPr>
              <a:t>Bài thơ ca ngợi ý nghĩa thiêng liêng của tình mẫu tử.</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823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228600" y="914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solidFill>
                  <a:srgbClr val="FF0000"/>
                </a:solidFill>
                <a:latin typeface="Arial" charset="0"/>
                <a:sym typeface="Wingdings" pitchFamily="2" charset="2"/>
              </a:rPr>
              <a:t></a:t>
            </a:r>
          </a:p>
        </p:txBody>
      </p:sp>
      <p:sp>
        <p:nvSpPr>
          <p:cNvPr id="36867" name="Text Box 6"/>
          <p:cNvSpPr txBox="1">
            <a:spLocks noChangeArrowheads="1"/>
          </p:cNvSpPr>
          <p:nvPr/>
        </p:nvSpPr>
        <p:spPr bwMode="auto">
          <a:xfrm>
            <a:off x="1143000" y="2286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800" b="1" u="sng">
                <a:solidFill>
                  <a:srgbClr val="FF0000"/>
                </a:solidFill>
                <a:latin typeface="Arial" charset="0"/>
                <a:cs typeface="Arial" charset="0"/>
              </a:rPr>
              <a:t>III. Luyện tập: </a:t>
            </a:r>
          </a:p>
        </p:txBody>
      </p:sp>
      <p:sp>
        <p:nvSpPr>
          <p:cNvPr id="286727" name="Text Box 7"/>
          <p:cNvSpPr txBox="1">
            <a:spLocks noChangeArrowheads="1"/>
          </p:cNvSpPr>
          <p:nvPr/>
        </p:nvSpPr>
        <p:spPr bwMode="auto">
          <a:xfrm>
            <a:off x="533400" y="9144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800" i="1">
                <a:solidFill>
                  <a:srgbClr val="FF0000"/>
                </a:solidFill>
                <a:latin typeface="Times New Roman" pitchFamily="18" charset="0"/>
                <a:cs typeface="Times New Roman" pitchFamily="18" charset="0"/>
              </a:rPr>
              <a:t>Hãy viết một đoạn văn trình bày suy nghĩ của em về  ý nghĩa tình mẫu tử .</a:t>
            </a:r>
          </a:p>
        </p:txBody>
      </p:sp>
      <p:pic>
        <p:nvPicPr>
          <p:cNvPr id="6" name="Picture 18"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68488"/>
            <a:ext cx="445293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image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868488"/>
            <a:ext cx="381000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8055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27"/>
                                        </p:tgtEl>
                                        <p:attrNameLst>
                                          <p:attrName>style.visibility</p:attrName>
                                        </p:attrNameLst>
                                      </p:cBhvr>
                                      <p:to>
                                        <p:strVal val="visible"/>
                                      </p:to>
                                    </p:set>
                                    <p:animEffect transition="in" filter="box(in)">
                                      <p:cBhvr>
                                        <p:cTn id="7" dur="500"/>
                                        <p:tgtEl>
                                          <p:spTgt spid="286727"/>
                                        </p:tgtEl>
                                      </p:cBhvr>
                                    </p:animEffect>
                                  </p:childTnLst>
                                </p:cTn>
                              </p:par>
                            </p:childTnLst>
                          </p:cTn>
                        </p:par>
                        <p:par>
                          <p:cTn id="8" fill="hold" nodeType="afterGroup">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ppt_w</p:attrName>
                                        </p:attrNameLst>
                                      </p:cBhvr>
                                      <p:tavLst>
                                        <p:tav tm="0">
                                          <p:val>
                                            <p:strVal val="#ppt_w+.3"/>
                                          </p:val>
                                        </p:tav>
                                        <p:tav tm="100000">
                                          <p:val>
                                            <p:strVal val="#ppt_w"/>
                                          </p:val>
                                        </p:tav>
                                      </p:tavLst>
                                    </p:anim>
                                    <p:anim calcmode="lin" valueType="num">
                                      <p:cBhvr>
                                        <p:cTn id="12" dur="3000" fill="hold"/>
                                        <p:tgtEl>
                                          <p:spTgt spid="6"/>
                                        </p:tgtEl>
                                        <p:attrNameLst>
                                          <p:attrName>ppt_h</p:attrName>
                                        </p:attrNameLst>
                                      </p:cBhvr>
                                      <p:tavLst>
                                        <p:tav tm="0">
                                          <p:val>
                                            <p:strVal val="#ppt_h"/>
                                          </p:val>
                                        </p:tav>
                                        <p:tav tm="100000">
                                          <p:val>
                                            <p:strVal val="#ppt_h"/>
                                          </p:val>
                                        </p:tav>
                                      </p:tavLst>
                                    </p:anim>
                                    <p:animEffect transition="in" filter="fade">
                                      <p:cBhvr>
                                        <p:cTn id="13" dur="3000"/>
                                        <p:tgtEl>
                                          <p:spTgt spid="6"/>
                                        </p:tgtEl>
                                      </p:cBhvr>
                                    </p:animEffect>
                                  </p:childTnLst>
                                </p:cTn>
                              </p:par>
                            </p:childTnLst>
                          </p:cTn>
                        </p:par>
                        <p:par>
                          <p:cTn id="14" fill="hold" nodeType="afterGroup">
                            <p:stCondLst>
                              <p:cond delay="3500"/>
                            </p:stCondLst>
                            <p:childTnLst>
                              <p:par>
                                <p:cTn id="15" presetID="50" presetClass="entr" presetSubtype="0" de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3000" fill="hold"/>
                                        <p:tgtEl>
                                          <p:spTgt spid="7"/>
                                        </p:tgtEl>
                                        <p:attrNameLst>
                                          <p:attrName>ppt_w</p:attrName>
                                        </p:attrNameLst>
                                      </p:cBhvr>
                                      <p:tavLst>
                                        <p:tav tm="0">
                                          <p:val>
                                            <p:strVal val="#ppt_w+.3"/>
                                          </p:val>
                                        </p:tav>
                                        <p:tav tm="100000">
                                          <p:val>
                                            <p:strVal val="#ppt_w"/>
                                          </p:val>
                                        </p:tav>
                                      </p:tavLst>
                                    </p:anim>
                                    <p:anim calcmode="lin" valueType="num">
                                      <p:cBhvr>
                                        <p:cTn id="18" dur="3000" fill="hold"/>
                                        <p:tgtEl>
                                          <p:spTgt spid="7"/>
                                        </p:tgtEl>
                                        <p:attrNameLst>
                                          <p:attrName>ppt_h</p:attrName>
                                        </p:attrNameLst>
                                      </p:cBhvr>
                                      <p:tavLst>
                                        <p:tav tm="0">
                                          <p:val>
                                            <p:strVal val="#ppt_h"/>
                                          </p:val>
                                        </p:tav>
                                        <p:tav tm="100000">
                                          <p:val>
                                            <p:strVal val="#ppt_h"/>
                                          </p:val>
                                        </p:tav>
                                      </p:tavLst>
                                    </p:anim>
                                    <p:animEffect transition="in" filter="fade">
                                      <p:cBhvr>
                                        <p:cTn id="1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76200"/>
          </a:xfrm>
        </p:spPr>
        <p:txBody>
          <a:bodyPr>
            <a:normAutofit fontScale="90000"/>
          </a:bodyPr>
          <a:lstStyle/>
          <a:p>
            <a:pPr eaLnBrk="1" hangingPunct="1"/>
            <a:endParaRPr lang="en-US" altLang="en-US" sz="3600" dirty="0" smtClean="0"/>
          </a:p>
        </p:txBody>
      </p:sp>
      <p:pic>
        <p:nvPicPr>
          <p:cNvPr id="38915" name="Picture 3" descr="7zonvqkk[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32478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motherday0905123_12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00"/>
            <a:ext cx="38100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613c10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200400"/>
            <a:ext cx="46482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Me_cong_con,_tranh_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5250"/>
            <a:ext cx="45720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1312772916_Tieuv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4625"/>
            <a:ext cx="4267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descr="flower1_div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0" y="6410325"/>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910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3"/>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childTnLst>
                          </p:cTn>
                        </p:par>
                        <p:par>
                          <p:cTn id="10" fill="hold" nodeType="afterGroup">
                            <p:stCondLst>
                              <p:cond delay="3000"/>
                            </p:stCondLst>
                            <p:childTnLst>
                              <p:par>
                                <p:cTn id="11" presetID="50" presetClass="entr" presetSubtype="0"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strVal val="#ppt_w+.3"/>
                                          </p:val>
                                        </p:tav>
                                        <p:tav tm="100000">
                                          <p:val>
                                            <p:strVal val="#ppt_w"/>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animEffect transition="in" filter="fade">
                                      <p:cBhvr>
                                        <p:cTn id="15" dur="2000"/>
                                        <p:tgtEl>
                                          <p:spTgt spid="7"/>
                                        </p:tgtEl>
                                      </p:cBhvr>
                                    </p:animEffect>
                                  </p:childTnLst>
                                </p:cTn>
                              </p:par>
                            </p:childTnLst>
                          </p:cTn>
                        </p:par>
                        <p:par>
                          <p:cTn id="16" fill="hold" nodeType="afterGroup">
                            <p:stCondLst>
                              <p:cond delay="5000"/>
                            </p:stCondLst>
                            <p:childTnLst>
                              <p:par>
                                <p:cTn id="17" presetID="50" presetClass="entr" presetSubtype="0" decel="10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strVal val="#ppt_w+.3"/>
                                          </p:val>
                                        </p:tav>
                                        <p:tav tm="100000">
                                          <p:val>
                                            <p:strVal val="#ppt_w"/>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animEffect transition="in" filter="fade">
                                      <p:cBhvr>
                                        <p:cTn id="21" dur="2000"/>
                                        <p:tgtEl>
                                          <p:spTgt spid="8"/>
                                        </p:tgtEl>
                                      </p:cBhvr>
                                    </p:animEffect>
                                  </p:childTnLst>
                                </p:cTn>
                              </p:par>
                            </p:childTnLst>
                          </p:cTn>
                        </p:par>
                        <p:par>
                          <p:cTn id="22" fill="hold" nodeType="afterGroup">
                            <p:stCondLst>
                              <p:cond delay="7000"/>
                            </p:stCondLst>
                            <p:childTnLst>
                              <p:par>
                                <p:cTn id="23" presetID="50" presetClass="entr" presetSubtype="0" decel="10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strVal val="#ppt_w+.3"/>
                                          </p:val>
                                        </p:tav>
                                        <p:tav tm="100000">
                                          <p:val>
                                            <p:strVal val="#ppt_w"/>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images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
            <a:ext cx="47244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image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49613"/>
            <a:ext cx="42672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me-va-be-yeu-8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863" y="3357563"/>
            <a:ext cx="46799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406-momand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288"/>
            <a:ext cx="42672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flower1_div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0" y="6410325"/>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896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3"/>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par>
                          <p:cTn id="10" fill="hold" nodeType="afterGroup">
                            <p:stCondLst>
                              <p:cond delay="3000"/>
                            </p:stCondLst>
                            <p:childTnLst>
                              <p:par>
                                <p:cTn id="11" presetID="50"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strVal val="#ppt_w+.3"/>
                                          </p:val>
                                        </p:tav>
                                        <p:tav tm="100000">
                                          <p:val>
                                            <p:strVal val="#ppt_w"/>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animEffect transition="in" filter="fade">
                                      <p:cBhvr>
                                        <p:cTn id="15" dur="2000"/>
                                        <p:tgtEl>
                                          <p:spTgt spid="5"/>
                                        </p:tgtEl>
                                      </p:cBhvr>
                                    </p:animEffect>
                                  </p:childTnLst>
                                </p:cTn>
                              </p:par>
                            </p:childTnLst>
                          </p:cTn>
                        </p:par>
                        <p:par>
                          <p:cTn id="16" fill="hold" nodeType="afterGroup">
                            <p:stCondLst>
                              <p:cond delay="5000"/>
                            </p:stCondLst>
                            <p:childTnLst>
                              <p:par>
                                <p:cTn id="17" presetID="50" presetClass="entr" presetSubtype="0" decel="10000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3000" fill="hold"/>
                                        <p:tgtEl>
                                          <p:spTgt spid="6"/>
                                        </p:tgtEl>
                                        <p:attrNameLst>
                                          <p:attrName>ppt_w</p:attrName>
                                        </p:attrNameLst>
                                      </p:cBhvr>
                                      <p:tavLst>
                                        <p:tav tm="0">
                                          <p:val>
                                            <p:strVal val="#ppt_w+.3"/>
                                          </p:val>
                                        </p:tav>
                                        <p:tav tm="100000">
                                          <p:val>
                                            <p:strVal val="#ppt_w"/>
                                          </p:val>
                                        </p:tav>
                                      </p:tavLst>
                                    </p:anim>
                                    <p:anim calcmode="lin" valueType="num">
                                      <p:cBhvr>
                                        <p:cTn id="20" dur="3000" fill="hold"/>
                                        <p:tgtEl>
                                          <p:spTgt spid="6"/>
                                        </p:tgtEl>
                                        <p:attrNameLst>
                                          <p:attrName>ppt_h</p:attrName>
                                        </p:attrNameLst>
                                      </p:cBhvr>
                                      <p:tavLst>
                                        <p:tav tm="0">
                                          <p:val>
                                            <p:strVal val="#ppt_h"/>
                                          </p:val>
                                        </p:tav>
                                        <p:tav tm="100000">
                                          <p:val>
                                            <p:strVal val="#ppt_h"/>
                                          </p:val>
                                        </p:tav>
                                      </p:tavLst>
                                    </p:anim>
                                    <p:animEffect transition="in" filter="fade">
                                      <p:cBhvr>
                                        <p:cTn id="21" dur="3000"/>
                                        <p:tgtEl>
                                          <p:spTgt spid="6"/>
                                        </p:tgtEl>
                                      </p:cBhvr>
                                    </p:animEffect>
                                  </p:childTnLst>
                                </p:cTn>
                              </p:par>
                            </p:childTnLst>
                          </p:cTn>
                        </p:par>
                        <p:par>
                          <p:cTn id="22" fill="hold" nodeType="afterGroup">
                            <p:stCondLst>
                              <p:cond delay="8000"/>
                            </p:stCondLst>
                            <p:childTnLst>
                              <p:par>
                                <p:cTn id="23" presetID="50" presetClass="entr" presetSubtype="0" decel="10000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strVal val="#ppt_w+.3"/>
                                          </p:val>
                                        </p:tav>
                                        <p:tav tm="100000">
                                          <p:val>
                                            <p:strVal val="#ppt_w"/>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484784"/>
            <a:ext cx="6079976" cy="4524315"/>
          </a:xfrm>
          <a:prstGeom prst="rect">
            <a:avLst/>
          </a:prstGeom>
          <a:noFill/>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vi-VN" sz="2400" b="1" dirty="0">
                <a:solidFill>
                  <a:srgbClr val="000000"/>
                </a:solidFill>
                <a:latin typeface="Times New Roman" pitchFamily="18" charset="0"/>
              </a:rPr>
              <a:t>- </a:t>
            </a:r>
            <a:r>
              <a:rPr lang="en-US" sz="2400" b="1" dirty="0">
                <a:solidFill>
                  <a:srgbClr val="000000"/>
                </a:solidFill>
                <a:latin typeface="Times New Roman" pitchFamily="18" charset="0"/>
                <a:cs typeface="Times New Roman" pitchFamily="18" charset="0"/>
              </a:rPr>
              <a:t>Cuộc đời: </a:t>
            </a:r>
            <a:r>
              <a:rPr lang="vi-VN" sz="2400" b="1" dirty="0">
                <a:solidFill>
                  <a:srgbClr val="000000"/>
                </a:solidFill>
                <a:latin typeface="Times New Roman" pitchFamily="18" charset="0"/>
              </a:rPr>
              <a:t>R. Ta-go (1861-1941) tên đầy đủ là Ra-bin-đra-nát Ta-go (Ra-bin-đra-nát nghĩa là Thần Thái Dương, dịch tên ông sang Tiếng Việt là Tạ Cơ Thái Dương)</a:t>
            </a:r>
          </a:p>
          <a:p>
            <a:pPr algn="just" eaLnBrk="1" hangingPunct="1"/>
            <a:r>
              <a:rPr lang="vi-VN" sz="2400" b="1" dirty="0">
                <a:solidFill>
                  <a:srgbClr val="000000"/>
                </a:solidFill>
                <a:latin typeface="Times New Roman" pitchFamily="18" charset="0"/>
              </a:rPr>
              <a:t>- Quê quán: sinh tại Kolkata, Tây Bengal, Ấn Độ, trong 1 gia đình quý tộc</a:t>
            </a:r>
          </a:p>
          <a:p>
            <a:pPr algn="just" eaLnBrk="1" hangingPunct="1"/>
            <a:r>
              <a:rPr lang="vi-VN" sz="2400" b="1" dirty="0">
                <a:solidFill>
                  <a:srgbClr val="000000"/>
                </a:solidFill>
                <a:latin typeface="Times New Roman" pitchFamily="18" charset="0"/>
              </a:rPr>
              <a:t>- Tuy tài năng nhưng số phận Ta-go gặp nhiều bất hạnh</a:t>
            </a:r>
          </a:p>
          <a:p>
            <a:pPr algn="just" eaLnBrk="1" hangingPunct="1"/>
            <a:r>
              <a:rPr lang="vi-VN" sz="2400" b="1" dirty="0">
                <a:solidFill>
                  <a:srgbClr val="000000"/>
                </a:solidFill>
                <a:latin typeface="Times New Roman" pitchFamily="18" charset="0"/>
              </a:rPr>
              <a:t>- Sự nghiệp sáng tác:</a:t>
            </a:r>
          </a:p>
          <a:p>
            <a:pPr algn="just" eaLnBrk="1" hangingPunct="1"/>
            <a:r>
              <a:rPr lang="vi-VN" sz="2400" b="1" dirty="0">
                <a:solidFill>
                  <a:srgbClr val="000000"/>
                </a:solidFill>
                <a:latin typeface="Times New Roman" pitchFamily="18" charset="0"/>
              </a:rPr>
              <a:t> + Ta- go làm thơ từ rất sớm và cũng tham gia các hoạt động chính trị và xã hội</a:t>
            </a:r>
          </a:p>
          <a:p>
            <a:pPr algn="just" eaLnBrk="1" hangingPunct="1"/>
            <a:r>
              <a:rPr lang="vi-VN" sz="2400" b="1" dirty="0">
                <a:solidFill>
                  <a:srgbClr val="000000"/>
                </a:solidFill>
                <a:latin typeface="Times New Roman" pitchFamily="18" charset="0"/>
              </a:rPr>
              <a:t> </a:t>
            </a:r>
          </a:p>
        </p:txBody>
      </p:sp>
      <p:sp>
        <p:nvSpPr>
          <p:cNvPr id="8196" name="TextBox 5"/>
          <p:cNvSpPr txBox="1">
            <a:spLocks noChangeArrowheads="1"/>
          </p:cNvSpPr>
          <p:nvPr/>
        </p:nvSpPr>
        <p:spPr bwMode="auto">
          <a:xfrm>
            <a:off x="0" y="99789"/>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sz="2800" b="1" u="sng" dirty="0">
                <a:solidFill>
                  <a:srgbClr val="FF0000"/>
                </a:solidFill>
                <a:latin typeface="Times New Roman" pitchFamily="18" charset="0"/>
                <a:cs typeface="Times New Roman" pitchFamily="18" charset="0"/>
              </a:rPr>
              <a:t>I. </a:t>
            </a:r>
            <a:r>
              <a:rPr lang="en-US" altLang="en-US" sz="2800" b="1" u="sng" dirty="0" smtClean="0">
                <a:solidFill>
                  <a:srgbClr val="FF0000"/>
                </a:solidFill>
                <a:latin typeface="Times New Roman" pitchFamily="18" charset="0"/>
                <a:cs typeface="Times New Roman" pitchFamily="18" charset="0"/>
              </a:rPr>
              <a:t>Tìm hiểu chung</a:t>
            </a:r>
            <a:r>
              <a:rPr lang="en-US" altLang="en-US" sz="2000" b="1" dirty="0" smtClean="0">
                <a:latin typeface="Times New Roman" pitchFamily="18" charset="0"/>
                <a:cs typeface="Times New Roman" pitchFamily="18" charset="0"/>
              </a:rPr>
              <a:t>:</a:t>
            </a:r>
            <a:endParaRPr lang="en-US" altLang="en-US" sz="2000" b="1" dirty="0">
              <a:latin typeface="Times New Roman" pitchFamily="18" charset="0"/>
              <a:cs typeface="Times New Roman" pitchFamily="18" charset="0"/>
            </a:endParaRPr>
          </a:p>
          <a:p>
            <a:pPr marL="457200" indent="-457200" eaLnBrk="1" hangingPunct="1">
              <a:buAutoNum type="arabicPeriod"/>
            </a:pPr>
            <a:r>
              <a:rPr lang="en-US" altLang="en-US" sz="2800" b="1" dirty="0" smtClean="0">
                <a:latin typeface="Times New Roman" pitchFamily="18" charset="0"/>
                <a:cs typeface="Times New Roman" pitchFamily="18" charset="0"/>
              </a:rPr>
              <a:t>Tác </a:t>
            </a:r>
            <a:r>
              <a:rPr lang="en-US" altLang="en-US" sz="2800" b="1" dirty="0">
                <a:latin typeface="Times New Roman" pitchFamily="18" charset="0"/>
                <a:cs typeface="Times New Roman" pitchFamily="18" charset="0"/>
              </a:rPr>
              <a:t>giả: </a:t>
            </a:r>
            <a:endParaRPr lang="en-US" altLang="en-US" sz="2800" b="1" dirty="0" smtClean="0">
              <a:latin typeface="Times New Roman" pitchFamily="18" charset="0"/>
              <a:cs typeface="Times New Roman" pitchFamily="18" charset="0"/>
            </a:endParaRPr>
          </a:p>
          <a:p>
            <a:pPr eaLnBrk="1" hangingPunct="1"/>
            <a:endParaRPr lang="en-US" altLang="en-US" sz="2800" b="1" dirty="0">
              <a:latin typeface="Times New Roman" pitchFamily="18" charset="0"/>
              <a:cs typeface="Times New Roman" pitchFamily="18" charset="0"/>
            </a:endParaRPr>
          </a:p>
        </p:txBody>
      </p:sp>
      <p:pic>
        <p:nvPicPr>
          <p:cNvPr id="6" name="Picture 20" descr="Rabindranath Tag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4624"/>
            <a:ext cx="295232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839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down)">
                                      <p:cBhvr>
                                        <p:cTn id="31" dur="500"/>
                                        <p:tgtEl>
                                          <p:spTgt spid="4">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wipe(down)">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amond(in)">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284984"/>
            <a:ext cx="8964488" cy="3108543"/>
          </a:xfrm>
          <a:prstGeom prst="rect">
            <a:avLst/>
          </a:prstGeom>
        </p:spPr>
        <p:txBody>
          <a:bodyPr wrap="square">
            <a:spAutoFit/>
          </a:bodyPr>
          <a:lstStyle/>
          <a:p>
            <a:pPr algn="just"/>
            <a:r>
              <a:rPr lang="vi-VN" sz="2800" b="1" dirty="0" smtClean="0">
                <a:solidFill>
                  <a:srgbClr val="000000"/>
                </a:solidFill>
                <a:latin typeface="Times New Roman" pitchFamily="18" charset="0"/>
              </a:rPr>
              <a:t>- Phong cách sáng tác: Đối với văn xuôi, Ta-go đề cập đến các vấn đề xã hội, chính trị, giáo dục. Về thơ ca, những tác phẩm của ông thể hiện tinh thần dân tộc và dân chủ sâu sắc, tinh thần nhân văn cao cả và chất trữ tình triết lí nồng đượm; sử dụng thành công những hình ảnh thiên nhiên mang ý nghĩa tượng trưng, hình thức so sánh, liên tưởng vè thủ pháp trùng điệp</a:t>
            </a:r>
            <a:endParaRPr lang="vi-VN" sz="2800" b="1" dirty="0">
              <a:solidFill>
                <a:srgbClr val="000000"/>
              </a:solidFill>
              <a:latin typeface="Times New Roman" pitchFamily="18" charset="0"/>
            </a:endParaRPr>
          </a:p>
        </p:txBody>
      </p:sp>
      <p:sp>
        <p:nvSpPr>
          <p:cNvPr id="5" name="Rectangle 4"/>
          <p:cNvSpPr/>
          <p:nvPr/>
        </p:nvSpPr>
        <p:spPr>
          <a:xfrm>
            <a:off x="179512" y="44624"/>
            <a:ext cx="8784976" cy="3108543"/>
          </a:xfrm>
          <a:prstGeom prst="rect">
            <a:avLst/>
          </a:prstGeom>
        </p:spPr>
        <p:txBody>
          <a:bodyPr wrap="square">
            <a:spAutoFit/>
          </a:bodyPr>
          <a:lstStyle/>
          <a:p>
            <a:pPr algn="just"/>
            <a:r>
              <a:rPr lang="vi-VN" sz="2800" b="1" dirty="0" smtClean="0">
                <a:solidFill>
                  <a:srgbClr val="000000"/>
                </a:solidFill>
                <a:latin typeface="Times New Roman" pitchFamily="18" charset="0"/>
              </a:rPr>
              <a:t>+ Vào năm 1913, ông trở thanh người Châu Á đầu tiên được trao Giải Nobel Văn học với tập “Thơ dâng”</a:t>
            </a:r>
          </a:p>
          <a:p>
            <a:pPr algn="just"/>
            <a:r>
              <a:rPr lang="en-US" sz="2800" b="1" dirty="0" smtClean="0">
                <a:solidFill>
                  <a:srgbClr val="000000"/>
                </a:solidFill>
                <a:latin typeface="Calibri Light" pitchFamily="34" charset="0"/>
              </a:rPr>
              <a:t> </a:t>
            </a:r>
            <a:r>
              <a:rPr lang="vi-VN" sz="2800" b="1" dirty="0" smtClean="0">
                <a:solidFill>
                  <a:srgbClr val="000000"/>
                </a:solidFill>
                <a:latin typeface="Times New Roman" pitchFamily="18" charset="0"/>
              </a:rPr>
              <a:t>+Ta-go đã để lại cho nhân loại gia tài văn hóa đồ sộ: 52 tập thơ, 42 vở kịch, 12 bộ tiểu thuyết, khoảng 100 truyện ngăn, trên 1500 bức họa và nhiều bút kí, luận văn…</a:t>
            </a:r>
          </a:p>
          <a:p>
            <a:pPr algn="just"/>
            <a:r>
              <a:rPr lang="vi-VN" sz="2800" b="1" dirty="0" smtClean="0">
                <a:solidFill>
                  <a:srgbClr val="000000"/>
                </a:solidFill>
                <a:latin typeface="Times New Roman" pitchFamily="18" charset="0"/>
              </a:rPr>
              <a:t>+ Một số tác phẩm tiêu biểu: Tập thơ Người làm vườn, tập Trăng non, tập Thơ dâng…</a:t>
            </a:r>
            <a:endParaRPr lang="vi-VN" sz="2800" b="1" dirty="0">
              <a:solidFill>
                <a:srgbClr val="000000"/>
              </a:solidFill>
              <a:latin typeface="Times New Roman" pitchFamily="18" charset="0"/>
            </a:endParaRPr>
          </a:p>
        </p:txBody>
      </p:sp>
    </p:spTree>
    <p:extLst>
      <p:ext uri="{BB962C8B-B14F-4D97-AF65-F5344CB8AC3E}">
        <p14:creationId xmlns:p14="http://schemas.microsoft.com/office/powerpoint/2010/main" val="2576557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0"/>
          <p:cNvSpPr>
            <a:spLocks noChangeArrowheads="1"/>
          </p:cNvSpPr>
          <p:nvPr/>
        </p:nvSpPr>
        <p:spPr bwMode="auto">
          <a:xfrm>
            <a:off x="5029200" y="1143000"/>
            <a:ext cx="3200400" cy="106680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endParaRPr lang="vi-VN" altLang="en-US" sz="2400" b="1">
              <a:solidFill>
                <a:srgbClr val="FFFF99"/>
              </a:solidFill>
              <a:latin typeface="Arial" charset="0"/>
              <a:cs typeface="Arial" charset="0"/>
            </a:endParaRPr>
          </a:p>
        </p:txBody>
      </p:sp>
      <p:sp>
        <p:nvSpPr>
          <p:cNvPr id="263190" name="Text Box 22"/>
          <p:cNvSpPr txBox="1">
            <a:spLocks noChangeArrowheads="1"/>
          </p:cNvSpPr>
          <p:nvPr/>
        </p:nvSpPr>
        <p:spPr bwMode="auto">
          <a:xfrm>
            <a:off x="152400" y="277480"/>
            <a:ext cx="8991600" cy="5940088"/>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n-US" altLang="en-US" sz="2000" b="1" dirty="0">
                <a:latin typeface="Times New Roman" pitchFamily="18" charset="0"/>
              </a:rPr>
              <a:t>- Ông để lại gia tài văn hóa nghệ thuật đồ sộ: 52 tập thơ, 42 vở kịch,  12 bộ tiểu thuyết, hàng trăm truyện ngắn,…trên 1500 bức họa và số lượng ca khúc lớn</a:t>
            </a:r>
          </a:p>
          <a:p>
            <a:pPr algn="just" eaLnBrk="1" hangingPunct="1">
              <a:buFontTx/>
              <a:buChar char="-"/>
            </a:pPr>
            <a:r>
              <a:rPr lang="en-US" altLang="en-US" sz="2000" b="1" dirty="0">
                <a:latin typeface="Times New Roman" pitchFamily="18" charset="0"/>
              </a:rPr>
              <a:t> Là nhà văn đầu tiên của Châu Á được nhận giải thưởng Nô-ben về văn học năm 1913 với tập “Thơ dâng”.</a:t>
            </a:r>
          </a:p>
          <a:p>
            <a:pPr algn="just" eaLnBrk="1" hangingPunct="1"/>
            <a:r>
              <a:rPr lang="it-IT" altLang="en-US" sz="2000" b="1" dirty="0">
                <a:latin typeface="Times New Roman" pitchFamily="18" charset="0"/>
                <a:cs typeface="Times New Roman" pitchFamily="18" charset="0"/>
              </a:rPr>
              <a:t>*Phong cách  thơ: </a:t>
            </a:r>
          </a:p>
          <a:p>
            <a:pPr algn="just" eaLnBrk="1" hangingPunct="1"/>
            <a:r>
              <a:rPr lang="it-IT" altLang="en-US" sz="2000" b="1" dirty="0">
                <a:latin typeface="Times New Roman" pitchFamily="18" charset="0"/>
                <a:cs typeface="Times New Roman" pitchFamily="18" charset="0"/>
              </a:rPr>
              <a:t>- Thơ Ta-go thể hiện tinh thần dân tộc và dân chủ sâu sắc, tinh thần nhân văn cao cả và chất trữ tình thắm thiết triết lý nồng đượm.</a:t>
            </a:r>
            <a:endParaRPr lang="en-US" altLang="en-US" sz="2000" b="1" dirty="0">
              <a:latin typeface="Times New Roman" pitchFamily="18" charset="0"/>
              <a:cs typeface="Times New Roman" pitchFamily="18" charset="0"/>
            </a:endParaRPr>
          </a:p>
          <a:p>
            <a:pPr algn="just" eaLnBrk="1" hangingPunct="1"/>
            <a:r>
              <a:rPr lang="it-IT" altLang="en-US" sz="2000" b="1" dirty="0">
                <a:latin typeface="Times New Roman" pitchFamily="18" charset="0"/>
                <a:cs typeface="Times New Roman" pitchFamily="18" charset="0"/>
              </a:rPr>
              <a:t>- Thơ ông sử dụng rất thành công những hình ảnh thiên nhiên mang ý nghĩa tượng trưng, những hình thức liên tưởng, so sánh và thủ pháp trùng điệp.</a:t>
            </a:r>
          </a:p>
          <a:p>
            <a:pPr eaLnBrk="1" hangingPunct="1"/>
            <a:r>
              <a:rPr lang="it-IT" sz="2000" b="1" dirty="0">
                <a:latin typeface="Times New Roman" pitchFamily="18" charset="0"/>
                <a:cs typeface="Times New Roman" pitchFamily="18" charset="0"/>
              </a:rPr>
              <a:t>Ông không chỉ nổi tiếng với tập thơ «Dâng» mà còn nổi tiếng với</a:t>
            </a:r>
          </a:p>
          <a:p>
            <a:pPr eaLnBrk="1" hangingPunct="1"/>
            <a:r>
              <a:rPr lang="it-IT" sz="2000" b="1" dirty="0">
                <a:latin typeface="Times New Roman" pitchFamily="18" charset="0"/>
                <a:cs typeface="Times New Roman" pitchFamily="18" charset="0"/>
              </a:rPr>
              <a:t>tập thơ Trăng non” Ra đời trong những năm tháng đầy bi kịch của cuộc đời Ta-go</a:t>
            </a:r>
          </a:p>
          <a:p>
            <a:pPr eaLnBrk="1" hangingPunct="1">
              <a:buFontTx/>
              <a:buChar char="-"/>
            </a:pPr>
            <a:r>
              <a:rPr lang="it-IT" sz="2000" b="1" dirty="0">
                <a:latin typeface="Times New Roman" pitchFamily="18" charset="0"/>
                <a:cs typeface="Times New Roman" pitchFamily="18" charset="0"/>
              </a:rPr>
              <a:t>1902: vợ mất</a:t>
            </a:r>
          </a:p>
          <a:p>
            <a:pPr eaLnBrk="1" hangingPunct="1">
              <a:buFontTx/>
              <a:buChar char="-"/>
            </a:pPr>
            <a:r>
              <a:rPr lang="it-IT" sz="2000" b="1" dirty="0">
                <a:latin typeface="Times New Roman" pitchFamily="18" charset="0"/>
                <a:cs typeface="Times New Roman" pitchFamily="18" charset="0"/>
              </a:rPr>
              <a:t>1904:con gái thứ 2 qua đời </a:t>
            </a:r>
          </a:p>
          <a:p>
            <a:pPr eaLnBrk="1" hangingPunct="1">
              <a:buFontTx/>
              <a:buChar char="-"/>
            </a:pPr>
            <a:r>
              <a:rPr lang="it-IT" sz="2000" b="1" dirty="0">
                <a:latin typeface="Times New Roman" pitchFamily="18" charset="0"/>
                <a:cs typeface="Times New Roman" pitchFamily="18" charset="0"/>
              </a:rPr>
              <a:t>1905: người cha ra đi</a:t>
            </a:r>
          </a:p>
          <a:p>
            <a:pPr eaLnBrk="1" hangingPunct="1">
              <a:buFontTx/>
              <a:buChar char="-"/>
            </a:pPr>
            <a:r>
              <a:rPr lang="it-IT" sz="2000" b="1" dirty="0">
                <a:latin typeface="Times New Roman" pitchFamily="18" charset="0"/>
                <a:cs typeface="Times New Roman" pitchFamily="18" charset="0"/>
              </a:rPr>
              <a:t>1907: con trai trưởng dời bỏ ông</a:t>
            </a:r>
          </a:p>
          <a:p>
            <a:pPr eaLnBrk="1" hangingPunct="1"/>
            <a:r>
              <a:rPr lang="it-IT" sz="2000" b="1" dirty="0">
                <a:latin typeface="Times New Roman" pitchFamily="18" charset="0"/>
                <a:cs typeface="Times New Roman" pitchFamily="18" charset="0"/>
              </a:rPr>
              <a:t>Ông tâm sự: cõi đời hôn lên tôi với nỗi đau thương và đòi hỏi</a:t>
            </a:r>
          </a:p>
          <a:p>
            <a:pPr eaLnBrk="1" hangingPunct="1"/>
            <a:r>
              <a:rPr lang="it-IT" sz="2000" b="1" dirty="0">
                <a:latin typeface="Times New Roman" pitchFamily="18" charset="0"/>
                <a:cs typeface="Times New Roman" pitchFamily="18" charset="0"/>
              </a:rPr>
              <a:t> tôi đáp  lại bằng lời ca tiếng hát</a:t>
            </a:r>
          </a:p>
          <a:p>
            <a:pPr eaLnBrk="1" hangingPunct="1"/>
            <a:r>
              <a:rPr lang="it-IT" sz="2000" b="1" dirty="0">
                <a:latin typeface="Times New Roman" pitchFamily="18" charset="0"/>
                <a:cs typeface="Times New Roman" pitchFamily="18" charset="0"/>
              </a:rPr>
              <a:t>* Nội dung: ca ngợi những tình cảm trong sáng, cao đẹp, </a:t>
            </a:r>
            <a:r>
              <a:rPr lang="it-IT" sz="2000" b="1" dirty="0" smtClean="0">
                <a:latin typeface="Times New Roman" pitchFamily="18" charset="0"/>
                <a:cs typeface="Times New Roman" pitchFamily="18" charset="0"/>
              </a:rPr>
              <a:t>đặc </a:t>
            </a:r>
            <a:r>
              <a:rPr lang="it-IT" sz="2000" b="1" dirty="0">
                <a:latin typeface="Times New Roman" pitchFamily="18" charset="0"/>
                <a:cs typeface="Times New Roman" pitchFamily="18" charset="0"/>
              </a:rPr>
              <a:t>biệt là tình mẫu tử</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161412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3190"/>
                                        </p:tgtEl>
                                        <p:attrNameLst>
                                          <p:attrName>style.visibility</p:attrName>
                                        </p:attrNameLst>
                                      </p:cBhvr>
                                      <p:to>
                                        <p:strVal val="visible"/>
                                      </p:to>
                                    </p:set>
                                    <p:animEffect transition="in" filter="diamond(in)">
                                      <p:cBhvr>
                                        <p:cTn id="7" dur="500"/>
                                        <p:tgtEl>
                                          <p:spTgt spid="26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6410325"/>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Magnolia-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91500" y="64008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Magnolia-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6410325"/>
            <a:ext cx="14097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Magnolia-01-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400800"/>
            <a:ext cx="95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6" descr="Untitled-2"/>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0" y="0"/>
            <a:ext cx="5181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7" descr="Untitled-1"/>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5105400" y="0"/>
            <a:ext cx="4038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745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39270"/>
                                        </p:tgtEl>
                                        <p:attrNameLst>
                                          <p:attrName>style.visibility</p:attrName>
                                        </p:attrNameLst>
                                      </p:cBhvr>
                                      <p:to>
                                        <p:strVal val="visible"/>
                                      </p:to>
                                    </p:set>
                                    <p:anim calcmode="lin" valueType="num">
                                      <p:cBhvr>
                                        <p:cTn id="7" dur="500" decel="50000" fill="hold">
                                          <p:stCondLst>
                                            <p:cond delay="0"/>
                                          </p:stCondLst>
                                        </p:cTn>
                                        <p:tgtEl>
                                          <p:spTgt spid="1392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92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9270"/>
                                        </p:tgtEl>
                                        <p:attrNameLst>
                                          <p:attrName>ppt_w</p:attrName>
                                        </p:attrNameLst>
                                      </p:cBhvr>
                                      <p:tavLst>
                                        <p:tav tm="0">
                                          <p:val>
                                            <p:strVal val="#ppt_w*.05"/>
                                          </p:val>
                                        </p:tav>
                                        <p:tav tm="100000">
                                          <p:val>
                                            <p:strVal val="#ppt_w"/>
                                          </p:val>
                                        </p:tav>
                                      </p:tavLst>
                                    </p:anim>
                                    <p:anim calcmode="lin" valueType="num">
                                      <p:cBhvr>
                                        <p:cTn id="10" dur="1000" fill="hold"/>
                                        <p:tgtEl>
                                          <p:spTgt spid="1392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92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92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92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9270"/>
                                        </p:tgtEl>
                                      </p:cBhvr>
                                    </p:animEffect>
                                  </p:childTnLst>
                                </p:cTn>
                              </p:par>
                            </p:childTnLst>
                          </p:cTn>
                        </p:par>
                        <p:par>
                          <p:cTn id="15" fill="hold" nodeType="afterGroup">
                            <p:stCondLst>
                              <p:cond delay="1000"/>
                            </p:stCondLst>
                            <p:childTnLst>
                              <p:par>
                                <p:cTn id="16" presetID="34" presetClass="entr" presetSubtype="0" fill="hold" nodeType="afterEffect">
                                  <p:stCondLst>
                                    <p:cond delay="0"/>
                                  </p:stCondLst>
                                  <p:childTnLst>
                                    <p:set>
                                      <p:cBhvr>
                                        <p:cTn id="17" dur="1" fill="hold">
                                          <p:stCondLst>
                                            <p:cond delay="0"/>
                                          </p:stCondLst>
                                        </p:cTn>
                                        <p:tgtEl>
                                          <p:spTgt spid="139271"/>
                                        </p:tgtEl>
                                        <p:attrNameLst>
                                          <p:attrName>style.visibility</p:attrName>
                                        </p:attrNameLst>
                                      </p:cBhvr>
                                      <p:to>
                                        <p:strVal val="visible"/>
                                      </p:to>
                                    </p:set>
                                    <p:anim from="(-#ppt_w/2)" to="(#ppt_x)" calcmode="lin" valueType="num">
                                      <p:cBhvr>
                                        <p:cTn id="18" dur="600" fill="hold">
                                          <p:stCondLst>
                                            <p:cond delay="0"/>
                                          </p:stCondLst>
                                        </p:cTn>
                                        <p:tgtEl>
                                          <p:spTgt spid="139271"/>
                                        </p:tgtEl>
                                        <p:attrNameLst>
                                          <p:attrName>ppt_x</p:attrName>
                                        </p:attrNameLst>
                                      </p:cBhvr>
                                    </p:anim>
                                    <p:anim from="0" to="-1.0" calcmode="lin" valueType="num">
                                      <p:cBhvr>
                                        <p:cTn id="19" dur="200" decel="50000" autoRev="1" fill="hold">
                                          <p:stCondLst>
                                            <p:cond delay="600"/>
                                          </p:stCondLst>
                                        </p:cTn>
                                        <p:tgtEl>
                                          <p:spTgt spid="139271"/>
                                        </p:tgtEl>
                                        <p:attrNameLst>
                                          <p:attrName>xshear</p:attrName>
                                        </p:attrNameLst>
                                      </p:cBhvr>
                                    </p:anim>
                                    <p:animScale>
                                      <p:cBhvr>
                                        <p:cTn id="20" dur="200" decel="100000" autoRev="1" fill="hold">
                                          <p:stCondLst>
                                            <p:cond delay="600"/>
                                          </p:stCondLst>
                                        </p:cTn>
                                        <p:tgtEl>
                                          <p:spTgt spid="139271"/>
                                        </p:tgtEl>
                                      </p:cBhvr>
                                      <p:from x="100000" y="100000"/>
                                      <p:to x="80000" y="100000"/>
                                    </p:animScale>
                                    <p:anim by="(#ppt_h/3+#ppt_w*0.1)" calcmode="lin" valueType="num">
                                      <p:cBhvr additive="sum">
                                        <p:cTn id="21" dur="200" decel="100000" autoRev="1" fill="hold">
                                          <p:stCondLst>
                                            <p:cond delay="600"/>
                                          </p:stCondLst>
                                        </p:cTn>
                                        <p:tgtEl>
                                          <p:spTgt spid="13927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Tagore-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296025"/>
          </a:xfrm>
          <a:noFill/>
        </p:spPr>
      </p:pic>
      <p:sp>
        <p:nvSpPr>
          <p:cNvPr id="131077" name="Text Box 5"/>
          <p:cNvSpPr txBox="1">
            <a:spLocks noChangeArrowheads="1"/>
          </p:cNvSpPr>
          <p:nvPr/>
        </p:nvSpPr>
        <p:spPr bwMode="auto">
          <a:xfrm>
            <a:off x="53975" y="5095875"/>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en-US" altLang="en-US" sz="2400" b="1">
                <a:solidFill>
                  <a:srgbClr val="0000CC"/>
                </a:solidFill>
                <a:latin typeface="Times New Roman" pitchFamily="18" charset="0"/>
                <a:cs typeface="Times New Roman" pitchFamily="18" charset="0"/>
              </a:rPr>
              <a:t>Bài thơ viết bằng tiếng Ben- gan </a:t>
            </a:r>
            <a:r>
              <a:rPr lang="en-US" altLang="en-US" sz="2400" b="1">
                <a:solidFill>
                  <a:srgbClr val="0000FF"/>
                </a:solidFill>
                <a:latin typeface="Times New Roman" pitchFamily="18" charset="0"/>
                <a:cs typeface="Times New Roman" pitchFamily="18" charset="0"/>
              </a:rPr>
              <a:t>được in trong tập Si -su (Trẻ thơ) xuất bản năm 1909</a:t>
            </a:r>
            <a:r>
              <a:rPr lang="it-IT" altLang="en-US" sz="2400">
                <a:latin typeface="Times New Roman" pitchFamily="18" charset="0"/>
                <a:cs typeface="Times New Roman" pitchFamily="18" charset="0"/>
              </a:rPr>
              <a:t> </a:t>
            </a:r>
          </a:p>
        </p:txBody>
      </p:sp>
      <p:pic>
        <p:nvPicPr>
          <p:cNvPr id="12292" name="Picture 2"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6410325"/>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317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barn(inHorizontal)">
                                      <p:cBhvr>
                                        <p:cTn id="7" dur="500"/>
                                        <p:tgtEl>
                                          <p:spTgt spid="13107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31077"/>
                                        </p:tgtEl>
                                        <p:attrNameLst>
                                          <p:attrName>style.visibility</p:attrName>
                                        </p:attrNameLst>
                                      </p:cBhvr>
                                      <p:to>
                                        <p:strVal val="visible"/>
                                      </p:to>
                                    </p:set>
                                    <p:animEffect transition="in" filter="box(in)">
                                      <p:cBhvr>
                                        <p:cTn id="11"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1469</Words>
  <Application>Microsoft Office PowerPoint</Application>
  <PresentationFormat>On-screen Show (4:3)</PresentationFormat>
  <Paragraphs>116</Paragraphs>
  <Slides>26</Slides>
  <Notes>4</Notes>
  <HiddenSlides>0</HiddenSlides>
  <MMClips>2</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2022-04-08T00:58:12Z</dcterms:created>
  <dcterms:modified xsi:type="dcterms:W3CDTF">2023-03-28T13:41:18Z</dcterms:modified>
</cp:coreProperties>
</file>