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264" r:id="rId4"/>
    <p:sldId id="265" r:id="rId5"/>
    <p:sldId id="266" r:id="rId6"/>
    <p:sldId id="267" r:id="rId7"/>
    <p:sldId id="268" r:id="rId8"/>
    <p:sldId id="269" r:id="rId9"/>
    <p:sldId id="315" r:id="rId10"/>
    <p:sldId id="270" r:id="rId11"/>
    <p:sldId id="271" r:id="rId12"/>
    <p:sldId id="272" r:id="rId13"/>
    <p:sldId id="316" r:id="rId14"/>
    <p:sldId id="305" r:id="rId15"/>
    <p:sldId id="317" r:id="rId16"/>
    <p:sldId id="308" r:id="rId17"/>
    <p:sldId id="309" r:id="rId18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4" d="100"/>
          <a:sy n="74" d="100"/>
        </p:scale>
        <p:origin x="-126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1CC32-EFAA-48CE-83E9-8C70CF5F67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951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1CB3E-6CF9-4448-A0C7-C1A434A4C0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37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19749-7380-4E98-8A71-58C7E2E72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01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97EB4-D1A5-416D-A3CB-A333F9193F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06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28285-F4CE-44B8-A903-C62CB1CCF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186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25FF4-F9E3-4951-8484-1D8648E7CD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345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0FF70-6B03-4E23-B817-F8A2CFAD40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780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4B173-6440-4771-AEFA-72C1E748FC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179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908E9-80A8-43FB-87E4-D2FBD6BE93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197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FEC88-6B1A-41D3-8A73-77601293D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20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81FB3-D9BE-40E7-BE4E-E0BBD0E52E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010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D715BD5-E51F-4DFF-AF41-BF99FAAFB9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du%20lieu\Unit9\Unit9-Acloserlook1-5.mp3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u%20lieu\Unit9\Unit9-Acloserlook1-6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du%20lieu\Unit9\Unit9-Acloserlook1-4.mp3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2536" y="1910700"/>
            <a:ext cx="982308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UNIT 9: ENGLISH IN THE WORLD</a:t>
            </a:r>
          </a:p>
          <a:p>
            <a:pPr algn="ctr"/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Period </a:t>
            </a:r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70:</a:t>
            </a:r>
            <a:endParaRPr lang="en-US" sz="4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Lesson 2: A closer look 1</a:t>
            </a:r>
            <a:endParaRPr lang="en-US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4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Unit9-Acloserlook1-5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63" y="692150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48" fill="hold"/>
                                        <p:tgtEl>
                                          <p:spTgt spid="16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 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7" y="836712"/>
            <a:ext cx="8136903" cy="49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544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9109075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Unit9-Acloserlook1-6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503237" cy="5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59138"/>
            <a:ext cx="3151188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4" fill="hold"/>
                                        <p:tgtEl>
                                          <p:spTgt spid="54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 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268" y="1268760"/>
            <a:ext cx="7920880" cy="44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42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/>
          <a:lstStyle/>
          <a:p>
            <a:r>
              <a:rPr lang="en-US" sz="9600" dirty="0" smtClean="0">
                <a:solidFill>
                  <a:srgbClr val="7030A0"/>
                </a:solidFill>
                <a:latin typeface="Comic Sans MS" pitchFamily="66" charset="0"/>
              </a:rPr>
              <a:t>Home work</a:t>
            </a:r>
            <a:endParaRPr lang="en-US" sz="96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3212976"/>
            <a:ext cx="8229600" cy="1324744"/>
          </a:xfrm>
        </p:spPr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  <a:latin typeface="Comic Sans MS" pitchFamily="66" charset="0"/>
              </a:rPr>
              <a:t>Learn by heart the new words</a:t>
            </a:r>
          </a:p>
          <a:p>
            <a:r>
              <a:rPr lang="en-US" sz="4000" dirty="0" smtClean="0">
                <a:solidFill>
                  <a:srgbClr val="0000FF"/>
                </a:solidFill>
                <a:latin typeface="Comic Sans MS" pitchFamily="66" charset="0"/>
              </a:rPr>
              <a:t>Practice Pronunciation</a:t>
            </a:r>
            <a:endParaRPr lang="en-US" sz="4000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88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9491445">
            <a:off x="114737" y="16636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19491445">
            <a:off x="267137" y="18160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491445">
            <a:off x="419537" y="19684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491445">
            <a:off x="571937" y="21208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19491445">
            <a:off x="724337" y="22732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9491445">
            <a:off x="876737" y="24256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9491445">
            <a:off x="1029137" y="25780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9491445">
            <a:off x="1181537" y="27304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19491445">
            <a:off x="1333937" y="28828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9491445">
            <a:off x="1486337" y="30352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9491445">
            <a:off x="1638737" y="3187646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19491445">
            <a:off x="1986945" y="3464684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any thanks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0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762000"/>
          <a:ext cx="9525000" cy="4267200"/>
        </p:xfrm>
        <a:graphic>
          <a:graphicData uri="http://schemas.openxmlformats.org/drawingml/2006/table">
            <a:tbl>
              <a:tblPr/>
              <a:tblGrid>
                <a:gridCol w="9525000"/>
              </a:tblGrid>
              <a:tr h="4267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I. VOCABULARY:</a:t>
                      </a:r>
                      <a:endParaRPr lang="en-US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bilingual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/ˌ</a:t>
                      </a:r>
                      <a:r>
                        <a:rPr lang="en-US" sz="3600" dirty="0" err="1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baɪˈlɪŋɡwəl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/: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thông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thạo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thứ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tiếng</a:t>
                      </a:r>
                      <a:endParaRPr lang="en-US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rusty /ˈ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rʌsti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rò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rỉ</a:t>
                      </a:r>
                      <a:endParaRPr lang="en-US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reasonably  /ˈ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riːznəbli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 </a:t>
                      </a:r>
                      <a:r>
                        <a:rPr lang="en-US" sz="3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vừa</a:t>
                      </a:r>
                      <a:r>
                        <a:rPr lang="en-US" sz="36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phải</a:t>
                      </a:r>
                      <a:endParaRPr lang="en-US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get by in a language: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nắm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sơ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ngôn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ngữ</a:t>
                      </a:r>
                      <a:endParaRPr lang="en-US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Imitate   /ˈ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ɪmɪteɪt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bắt</a:t>
                      </a:r>
                      <a:r>
                        <a:rPr lang="en-US" sz="3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chước</a:t>
                      </a:r>
                      <a:endParaRPr lang="en-US" sz="3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2484438" y="2133600"/>
            <a:ext cx="719137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2051050" y="2708275"/>
            <a:ext cx="1225550" cy="24495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1835150" y="1557338"/>
            <a:ext cx="1368425" cy="1727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2595563" y="4098925"/>
            <a:ext cx="647700" cy="144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2771775" y="4724400"/>
            <a:ext cx="431800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2627313" y="3429000"/>
            <a:ext cx="649287" cy="2016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1" grpId="0" animBg="1"/>
      <p:bldP spid="9222" grpId="0" animBg="1"/>
      <p:bldP spid="9223" grpId="0" animBg="1"/>
      <p:bldP spid="92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4859338" y="2924175"/>
            <a:ext cx="2889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4859338" y="2924175"/>
            <a:ext cx="288925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749550" y="3644900"/>
            <a:ext cx="288925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2976563" y="4321175"/>
            <a:ext cx="288925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4044950" y="5040313"/>
            <a:ext cx="288925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7058025" y="5749925"/>
            <a:ext cx="288925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1752600" y="6426200"/>
            <a:ext cx="288925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5" grpId="0" animBg="1"/>
      <p:bldP spid="10250" grpId="0" animBg="1"/>
      <p:bldP spid="10251" grpId="0" animBg="1"/>
      <p:bldP spid="10252" grpId="0" animBg="1"/>
      <p:bldP spid="10253" grpId="0" animBg="1"/>
      <p:bldP spid="102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3103563" y="2205038"/>
            <a:ext cx="1295400" cy="2303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1763713" y="2792413"/>
            <a:ext cx="2663825" cy="3444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1897063" y="3368675"/>
            <a:ext cx="2459037" cy="2292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1908175" y="2781300"/>
            <a:ext cx="2519363" cy="1152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2124075" y="2205038"/>
            <a:ext cx="2303463" cy="2303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V="1">
            <a:off x="3276600" y="3429000"/>
            <a:ext cx="1223963" cy="16557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V="1">
            <a:off x="2411413" y="3933825"/>
            <a:ext cx="2016125" cy="172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3419475" y="5084763"/>
            <a:ext cx="1008063" cy="12239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9" grpId="0" animBg="1"/>
      <p:bldP spid="21510" grpId="0" animBg="1"/>
      <p:bldP spid="21511" grpId="0" animBg="1"/>
      <p:bldP spid="21512" grpId="0" animBg="1"/>
      <p:bldP spid="21513" grpId="0" animBg="1"/>
      <p:bldP spid="21514" grpId="0" animBg="1"/>
      <p:bldP spid="215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6363"/>
            <a:ext cx="7993063" cy="1954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50825" y="2276475"/>
            <a:ext cx="8640763" cy="406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2600" dirty="0"/>
              <a:t>If you don’t (1) ________ what a word means, try to (2) ________ the meaning, or (3) ________ the word in your dictionary. All foreign speakers (4) ________ an accent, but that doesn’t matter. To make your pronunciation better, listen to English speakers and try to (5) ________ them. Don’t worry if you (6) ________ mistakes or don’t try to (7) ________ a mistake – that’s normal! It’s often useful to (8) ________ words from one language to the other, but it’s best when you can start to think in the new language.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678113" y="2309813"/>
            <a:ext cx="1511300" cy="3603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/>
              <a:t>know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28613" y="2708275"/>
            <a:ext cx="1511300" cy="3603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/>
              <a:t>guess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787900" y="2708275"/>
            <a:ext cx="1511300" cy="3603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/>
              <a:t>look up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580063" y="3101975"/>
            <a:ext cx="1511300" cy="3603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/>
              <a:t>have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7308850" y="3905250"/>
            <a:ext cx="1511300" cy="3603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/>
              <a:t>imitate</a:t>
            </a: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4583113" y="4303713"/>
            <a:ext cx="1511300" cy="3603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/>
              <a:t>make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763713" y="4686300"/>
            <a:ext cx="1511300" cy="3603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/>
              <a:t>correct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2306638" y="5084763"/>
            <a:ext cx="1511300" cy="3603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="1"/>
              <a:t>translate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Unit9-Acloserlook1-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19" fill="hold"/>
                                        <p:tgtEl>
                                          <p:spTgt spid="194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5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5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 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124744"/>
            <a:ext cx="8046364" cy="45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864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64&quot;/&gt;&lt;/object&gt;&lt;object type=&quot;3&quot; unique_id=&quot;10005&quot;&gt;&lt;property id=&quot;20148&quot; value=&quot;5&quot;/&gt;&lt;property id=&quot;20300&quot; value=&quot;Slide 4&quot;/&gt;&lt;property id=&quot;20307&quot; value=&quot;265&quot;/&gt;&lt;/object&gt;&lt;object type=&quot;3&quot; unique_id=&quot;10006&quot;&gt;&lt;property id=&quot;20148&quot; value=&quot;5&quot;/&gt;&lt;property id=&quot;20300&quot; value=&quot;Slide 5&quot;/&gt;&lt;property id=&quot;20307&quot; value=&quot;266&quot;/&gt;&lt;/object&gt;&lt;object type=&quot;3&quot; unique_id=&quot;10007&quot;&gt;&lt;property id=&quot;20148&quot; value=&quot;5&quot;/&gt;&lt;property id=&quot;20300&quot; value=&quot;Slide 6&quot;/&gt;&lt;property id=&quot;20307&quot; value=&quot;267&quot;/&gt;&lt;/object&gt;&lt;object type=&quot;3&quot; unique_id=&quot;10008&quot;&gt;&lt;property id=&quot;20148&quot; value=&quot;5&quot;/&gt;&lt;property id=&quot;20300&quot; value=&quot;Slide 7&quot;/&gt;&lt;property id=&quot;20307&quot; value=&quot;268&quot;/&gt;&lt;/object&gt;&lt;object type=&quot;3&quot; unique_id=&quot;10009&quot;&gt;&lt;property id=&quot;20148&quot; value=&quot;5&quot;/&gt;&lt;property id=&quot;20300&quot; value=&quot;Slide 8&quot;/&gt;&lt;property id=&quot;20307&quot; value=&quot;269&quot;/&gt;&lt;/object&gt;&lt;object type=&quot;3&quot; unique_id=&quot;10010&quot;&gt;&lt;property id=&quot;20148&quot; value=&quot;5&quot;/&gt;&lt;property id=&quot;20300&quot; value=&quot;Slide 9&quot;/&gt;&lt;property id=&quot;20307&quot; value=&quot;304&quot;/&gt;&lt;/object&gt;&lt;object type=&quot;3&quot; unique_id=&quot;10011&quot;&gt;&lt;property id=&quot;20148&quot; value=&quot;5&quot;/&gt;&lt;property id=&quot;20300&quot; value=&quot;Slide 10&quot;/&gt;&lt;property id=&quot;20307&quot; value=&quot;270&quot;/&gt;&lt;/object&gt;&lt;object type=&quot;3&quot; unique_id=&quot;10012&quot;&gt;&lt;property id=&quot;20148&quot; value=&quot;5&quot;/&gt;&lt;property id=&quot;20300&quot; value=&quot;Slide 11&quot;/&gt;&lt;property id=&quot;20307&quot; value=&quot;271&quot;/&gt;&lt;/object&gt;&lt;object type=&quot;3&quot; unique_id=&quot;10013&quot;&gt;&lt;property id=&quot;20148&quot; value=&quot;5&quot;/&gt;&lt;property id=&quot;20300&quot; value=&quot;Slide 12&quot;/&gt;&lt;property id=&quot;20307&quot; value=&quot;272&quot;/&gt;&lt;/object&gt;&lt;object type=&quot;3&quot; unique_id=&quot;10014&quot;&gt;&lt;property id=&quot;20148&quot; value=&quot;5&quot;/&gt;&lt;property id=&quot;20300&quot; value=&quot;Slide 13&quot;/&gt;&lt;property id=&quot;20307&quot; value=&quot;303&quot;/&gt;&lt;/object&gt;&lt;object type=&quot;3&quot; unique_id=&quot;10015&quot;&gt;&lt;property id=&quot;20148&quot; value=&quot;5&quot;/&gt;&lt;property id=&quot;20300&quot; value=&quot;Slide 14&quot;/&gt;&lt;property id=&quot;20307&quot; value=&quot;305&quot;/&gt;&lt;/object&gt;&lt;object type=&quot;3&quot; unique_id=&quot;10016&quot;&gt;&lt;property id=&quot;20148&quot; value=&quot;5&quot;/&gt;&lt;property id=&quot;20300&quot; value=&quot;Slide 15&quot;/&gt;&lt;property id=&quot;20307&quot; value=&quot;306&quot;/&gt;&lt;/object&gt;&lt;object type=&quot;3&quot; unique_id=&quot;10065&quot;&gt;&lt;property id=&quot;20148&quot; value=&quot;5&quot;/&gt;&lt;property id=&quot;20300&quot; value=&quot;Slide 3 - &amp;quot;New words &amp;quot;&quot;/&gt;&lt;property id=&quot;20307&quot; value=&quot;307&quot;/&gt;&lt;/object&gt;&lt;object type=&quot;3&quot; unique_id=&quot;10135&quot;&gt;&lt;property id=&quot;20148&quot; value=&quot;5&quot;/&gt;&lt;property id=&quot;20300&quot; value=&quot;Slide 16 - &amp;quot;Home work&amp;quot;&quot;/&gt;&lt;property id=&quot;20307&quot; value=&quot;308&quot;/&gt;&lt;/object&gt;&lt;object type=&quot;3&quot; unique_id=&quot;10136&quot;&gt;&lt;property id=&quot;20148&quot; value=&quot;5&quot;/&gt;&lt;property id=&quot;20300&quot; value=&quot;Slide 17&quot;/&gt;&lt;property id=&quot;20307&quot; value=&quot;309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221</Words>
  <Application>Microsoft Office PowerPoint</Application>
  <PresentationFormat>On-screen Show (4:3)</PresentationFormat>
  <Paragraphs>33</Paragraphs>
  <Slides>17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Home work</vt:lpstr>
      <vt:lpstr>Slide 17</vt:lpstr>
    </vt:vector>
  </TitlesOfParts>
  <Company>&lt;arabianhorse&gt;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22</cp:revision>
  <dcterms:created xsi:type="dcterms:W3CDTF">2016-10-15T07:41:10Z</dcterms:created>
  <dcterms:modified xsi:type="dcterms:W3CDTF">2023-03-06T06:21:56Z</dcterms:modified>
</cp:coreProperties>
</file>