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5" r:id="rId2"/>
    <p:sldId id="276" r:id="rId3"/>
    <p:sldId id="279" r:id="rId4"/>
    <p:sldId id="257" r:id="rId5"/>
    <p:sldId id="258" r:id="rId6"/>
    <p:sldId id="262" r:id="rId7"/>
    <p:sldId id="261" r:id="rId8"/>
    <p:sldId id="259" r:id="rId9"/>
    <p:sldId id="260" r:id="rId10"/>
    <p:sldId id="263" r:id="rId11"/>
    <p:sldId id="277" r:id="rId12"/>
    <p:sldId id="278" r:id="rId13"/>
    <p:sldId id="264" r:id="rId14"/>
    <p:sldId id="268" r:id="rId15"/>
    <p:sldId id="265" r:id="rId16"/>
    <p:sldId id="266" r:id="rId17"/>
    <p:sldId id="269" r:id="rId18"/>
    <p:sldId id="271" r:id="rId19"/>
    <p:sldId id="272" r:id="rId20"/>
    <p:sldId id="273" r:id="rId21"/>
    <p:sldId id="270" r:id="rId22"/>
    <p:sldId id="274" r:id="rId23"/>
  </p:sldIdLst>
  <p:sldSz cx="12619038" cy="7132638"/>
  <p:notesSz cx="6858000" cy="9144000"/>
  <p:defaultTextStyle>
    <a:defPPr>
      <a:defRPr lang="en-US"/>
    </a:defPPr>
    <a:lvl1pPr marL="0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4322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8644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2966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57288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1610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85932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50254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14576" algn="l" defTabSz="112864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47">
          <p15:clr>
            <a:srgbClr val="A4A3A4"/>
          </p15:clr>
        </p15:guide>
        <p15:guide id="2" pos="3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98" y="-198"/>
      </p:cViewPr>
      <p:guideLst>
        <p:guide orient="horz" pos="2247"/>
        <p:guide pos="39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4B6B2-A8E4-4C20-BE95-0EFC84DD32ED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E7DEA-478D-4B32-9711-5B9412EE2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92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4322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8644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2966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57288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21610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85932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50254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14576" algn="l" defTabSz="1128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85800"/>
            <a:ext cx="6064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Peter go</a:t>
            </a:r>
            <a:r>
              <a:rPr lang="en-US" baseline="0" dirty="0"/>
              <a:t> to the party?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7DEA-478D-4B32-9711-5B9412EE2A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11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85800"/>
            <a:ext cx="6064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E7DEA-478D-4B32-9711-5B9412EE2A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41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28" y="2215741"/>
            <a:ext cx="10726182" cy="15288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2856" y="4041828"/>
            <a:ext cx="8833327" cy="1822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50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14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50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3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8802" y="285637"/>
            <a:ext cx="2839284" cy="6085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952" y="285637"/>
            <a:ext cx="8307533" cy="6085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4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78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817" y="4583381"/>
            <a:ext cx="10726182" cy="141662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817" y="3023117"/>
            <a:ext cx="10726182" cy="156026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43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86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57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1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859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50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145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0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52" y="1664283"/>
            <a:ext cx="5573408" cy="47072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678" y="1664283"/>
            <a:ext cx="5573408" cy="470721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88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52" y="1596589"/>
            <a:ext cx="5575600" cy="6653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322" indent="0">
              <a:buNone/>
              <a:defRPr sz="2500" b="1"/>
            </a:lvl2pPr>
            <a:lvl3pPr marL="1128644" indent="0">
              <a:buNone/>
              <a:defRPr sz="2200" b="1"/>
            </a:lvl3pPr>
            <a:lvl4pPr marL="1692966" indent="0">
              <a:buNone/>
              <a:defRPr sz="2000" b="1"/>
            </a:lvl4pPr>
            <a:lvl5pPr marL="2257288" indent="0">
              <a:buNone/>
              <a:defRPr sz="2000" b="1"/>
            </a:lvl5pPr>
            <a:lvl6pPr marL="2821610" indent="0">
              <a:buNone/>
              <a:defRPr sz="2000" b="1"/>
            </a:lvl6pPr>
            <a:lvl7pPr marL="3385932" indent="0">
              <a:buNone/>
              <a:defRPr sz="2000" b="1"/>
            </a:lvl7pPr>
            <a:lvl8pPr marL="3950254" indent="0">
              <a:buNone/>
              <a:defRPr sz="2000" b="1"/>
            </a:lvl8pPr>
            <a:lvl9pPr marL="451457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52" y="2261971"/>
            <a:ext cx="5575600" cy="410952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0297" y="1596589"/>
            <a:ext cx="5577790" cy="6653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4322" indent="0">
              <a:buNone/>
              <a:defRPr sz="2500" b="1"/>
            </a:lvl2pPr>
            <a:lvl3pPr marL="1128644" indent="0">
              <a:buNone/>
              <a:defRPr sz="2200" b="1"/>
            </a:lvl3pPr>
            <a:lvl4pPr marL="1692966" indent="0">
              <a:buNone/>
              <a:defRPr sz="2000" b="1"/>
            </a:lvl4pPr>
            <a:lvl5pPr marL="2257288" indent="0">
              <a:buNone/>
              <a:defRPr sz="2000" b="1"/>
            </a:lvl5pPr>
            <a:lvl6pPr marL="2821610" indent="0">
              <a:buNone/>
              <a:defRPr sz="2000" b="1"/>
            </a:lvl6pPr>
            <a:lvl7pPr marL="3385932" indent="0">
              <a:buNone/>
              <a:defRPr sz="2000" b="1"/>
            </a:lvl7pPr>
            <a:lvl8pPr marL="3950254" indent="0">
              <a:buNone/>
              <a:defRPr sz="2000" b="1"/>
            </a:lvl8pPr>
            <a:lvl9pPr marL="4514576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0297" y="2261971"/>
            <a:ext cx="5577790" cy="410952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07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1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0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52" y="283985"/>
            <a:ext cx="4151577" cy="12085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93" y="283985"/>
            <a:ext cx="7054393" cy="6087509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52" y="1492571"/>
            <a:ext cx="4151577" cy="4878923"/>
          </a:xfrm>
        </p:spPr>
        <p:txBody>
          <a:bodyPr/>
          <a:lstStyle>
            <a:lvl1pPr marL="0" indent="0">
              <a:buNone/>
              <a:defRPr sz="1700"/>
            </a:lvl1pPr>
            <a:lvl2pPr marL="564322" indent="0">
              <a:buNone/>
              <a:defRPr sz="1500"/>
            </a:lvl2pPr>
            <a:lvl3pPr marL="1128644" indent="0">
              <a:buNone/>
              <a:defRPr sz="1200"/>
            </a:lvl3pPr>
            <a:lvl4pPr marL="1692966" indent="0">
              <a:buNone/>
              <a:defRPr sz="1100"/>
            </a:lvl4pPr>
            <a:lvl5pPr marL="2257288" indent="0">
              <a:buNone/>
              <a:defRPr sz="1100"/>
            </a:lvl5pPr>
            <a:lvl6pPr marL="2821610" indent="0">
              <a:buNone/>
              <a:defRPr sz="1100"/>
            </a:lvl6pPr>
            <a:lvl7pPr marL="3385932" indent="0">
              <a:buNone/>
              <a:defRPr sz="1100"/>
            </a:lvl7pPr>
            <a:lvl8pPr marL="3950254" indent="0">
              <a:buNone/>
              <a:defRPr sz="1100"/>
            </a:lvl8pPr>
            <a:lvl9pPr marL="45145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88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420" y="4992846"/>
            <a:ext cx="7571423" cy="58943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3420" y="637314"/>
            <a:ext cx="7571423" cy="4279583"/>
          </a:xfrm>
        </p:spPr>
        <p:txBody>
          <a:bodyPr/>
          <a:lstStyle>
            <a:lvl1pPr marL="0" indent="0">
              <a:buNone/>
              <a:defRPr sz="3900"/>
            </a:lvl1pPr>
            <a:lvl2pPr marL="564322" indent="0">
              <a:buNone/>
              <a:defRPr sz="3500"/>
            </a:lvl2pPr>
            <a:lvl3pPr marL="1128644" indent="0">
              <a:buNone/>
              <a:defRPr sz="3000"/>
            </a:lvl3pPr>
            <a:lvl4pPr marL="1692966" indent="0">
              <a:buNone/>
              <a:defRPr sz="2500"/>
            </a:lvl4pPr>
            <a:lvl5pPr marL="2257288" indent="0">
              <a:buNone/>
              <a:defRPr sz="2500"/>
            </a:lvl5pPr>
            <a:lvl6pPr marL="2821610" indent="0">
              <a:buNone/>
              <a:defRPr sz="2500"/>
            </a:lvl6pPr>
            <a:lvl7pPr marL="3385932" indent="0">
              <a:buNone/>
              <a:defRPr sz="2500"/>
            </a:lvl7pPr>
            <a:lvl8pPr marL="3950254" indent="0">
              <a:buNone/>
              <a:defRPr sz="2500"/>
            </a:lvl8pPr>
            <a:lvl9pPr marL="4514576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3420" y="5582280"/>
            <a:ext cx="7571423" cy="837094"/>
          </a:xfrm>
        </p:spPr>
        <p:txBody>
          <a:bodyPr/>
          <a:lstStyle>
            <a:lvl1pPr marL="0" indent="0">
              <a:buNone/>
              <a:defRPr sz="1700"/>
            </a:lvl1pPr>
            <a:lvl2pPr marL="564322" indent="0">
              <a:buNone/>
              <a:defRPr sz="1500"/>
            </a:lvl2pPr>
            <a:lvl3pPr marL="1128644" indent="0">
              <a:buNone/>
              <a:defRPr sz="1200"/>
            </a:lvl3pPr>
            <a:lvl4pPr marL="1692966" indent="0">
              <a:buNone/>
              <a:defRPr sz="1100"/>
            </a:lvl4pPr>
            <a:lvl5pPr marL="2257288" indent="0">
              <a:buNone/>
              <a:defRPr sz="1100"/>
            </a:lvl5pPr>
            <a:lvl6pPr marL="2821610" indent="0">
              <a:buNone/>
              <a:defRPr sz="1100"/>
            </a:lvl6pPr>
            <a:lvl7pPr marL="3385932" indent="0">
              <a:buNone/>
              <a:defRPr sz="1100"/>
            </a:lvl7pPr>
            <a:lvl8pPr marL="3950254" indent="0">
              <a:buNone/>
              <a:defRPr sz="1100"/>
            </a:lvl8pPr>
            <a:lvl9pPr marL="451457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4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952" y="285636"/>
            <a:ext cx="11357134" cy="1188773"/>
          </a:xfrm>
          <a:prstGeom prst="rect">
            <a:avLst/>
          </a:prstGeom>
        </p:spPr>
        <p:txBody>
          <a:bodyPr vert="horz" lIns="112864" tIns="56432" rIns="112864" bIns="564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52" y="1664283"/>
            <a:ext cx="11357134" cy="4707211"/>
          </a:xfrm>
          <a:prstGeom prst="rect">
            <a:avLst/>
          </a:prstGeom>
        </p:spPr>
        <p:txBody>
          <a:bodyPr vert="horz" lIns="112864" tIns="56432" rIns="112864" bIns="564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952" y="6610899"/>
            <a:ext cx="2944442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6540-631F-4587-8D3E-D19A578B99F4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1505" y="6610899"/>
            <a:ext cx="3996029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3644" y="6610899"/>
            <a:ext cx="2944442" cy="379747"/>
          </a:xfrm>
          <a:prstGeom prst="rect">
            <a:avLst/>
          </a:prstGeom>
        </p:spPr>
        <p:txBody>
          <a:bodyPr vert="horz" lIns="112864" tIns="56432" rIns="112864" bIns="5643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4ECD-08C0-4EA0-A136-F56A20E63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8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12864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3241" indent="-423241" algn="l" defTabSz="112864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7023" indent="-352701" algn="l" defTabSz="112864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805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5127" indent="-282161" algn="l" defTabSz="112864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449" indent="-282161" algn="l" defTabSz="112864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03771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68093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415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96737" indent="-282161" algn="l" defTabSz="112864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4322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644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966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288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1610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932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254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14576" algn="l" defTabSz="112864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Top 50 Hình Nền Pp Đẹp Đơn Giản Mà Đẹp, 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9" y="16293"/>
            <a:ext cx="12581989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40281" y="1644932"/>
            <a:ext cx="12055733" cy="1570590"/>
          </a:xfrm>
          <a:prstGeom prst="rect">
            <a:avLst/>
          </a:prstGeom>
        </p:spPr>
        <p:txBody>
          <a:bodyPr wrap="none" lIns="89805" tIns="44903" rIns="89805" bIns="4490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Unit 9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– ENGLISH IN THE WORLD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7050" y="3215522"/>
            <a:ext cx="12444670" cy="36246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805" tIns="44903" rIns="89805" bIns="44903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u="sng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Period </a:t>
            </a:r>
            <a:r>
              <a:rPr lang="en-US" sz="3600" u="sng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71.Lesson </a:t>
            </a:r>
            <a:r>
              <a:rPr lang="en-US" sz="3600" u="sng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A CLOSER LOOK 2</a:t>
            </a:r>
          </a:p>
          <a:p>
            <a:pPr algn="ctr">
              <a:defRPr/>
            </a:pP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1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15" y="158504"/>
            <a:ext cx="12541762" cy="791075"/>
          </a:xfrm>
          <a:prstGeom prst="rect">
            <a:avLst/>
          </a:prstGeom>
          <a:noFill/>
        </p:spPr>
        <p:txBody>
          <a:bodyPr lIns="112864" tIns="56432" rIns="112864" bIns="56432">
            <a:spAutoFit/>
          </a:bodyPr>
          <a:lstStyle/>
          <a:p>
            <a:pPr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2- Relative clauses: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954" y="871767"/>
            <a:ext cx="12093243" cy="889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eaLnBrk="1" hangingPunct="1">
              <a:defRPr/>
            </a:pPr>
            <a:r>
              <a:rPr lang="en-US" sz="3700" b="1" dirty="0">
                <a:solidFill>
                  <a:srgbClr val="FF0000"/>
                </a:solidFill>
              </a:rPr>
              <a:t>Ex 3. Read part of the conversation from GETTING STARTED:</a:t>
            </a:r>
            <a:endParaRPr lang="en-US" sz="37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5475" y="2036008"/>
            <a:ext cx="12408721" cy="19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r>
              <a:rPr lang="en-US" sz="3900" b="1" i="1" dirty="0">
                <a:solidFill>
                  <a:srgbClr val="FF0000"/>
                </a:solidFill>
              </a:rPr>
              <a:t>Teacher:</a:t>
            </a:r>
            <a:r>
              <a:rPr lang="en-US" sz="3900" b="1" dirty="0">
                <a:solidFill>
                  <a:srgbClr val="FF0000"/>
                </a:solidFill>
              </a:rPr>
              <a:t> </a:t>
            </a:r>
          </a:p>
          <a:p>
            <a:r>
              <a:rPr lang="en-US" sz="3900" b="1" dirty="0">
                <a:solidFill>
                  <a:srgbClr val="FF0000"/>
                </a:solidFill>
              </a:rPr>
              <a:t>Question one: Is English the language </a:t>
            </a:r>
            <a:r>
              <a:rPr lang="en-US" sz="3900" b="1" u="sng" dirty="0">
                <a:solidFill>
                  <a:srgbClr val="FF0000"/>
                </a:solidFill>
              </a:rPr>
              <a:t>which is spoken as a first language by most people in the world</a:t>
            </a:r>
            <a:r>
              <a:rPr lang="en-US" sz="39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6" y="3967467"/>
            <a:ext cx="12575222" cy="316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142" y="137319"/>
            <a:ext cx="12557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 CLAUSE: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M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ệnh đề quan hệ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để bổ sung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thêm thông tin về người hoặc vật để xác định người hay vật cụ thể mà chúng ta đang nói 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19" y="1432719"/>
            <a:ext cx="1226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000" b="1" dirty="0">
                <a:solidFill>
                  <a:srgbClr val="FF0000"/>
                </a:solidFill>
                <a:latin typeface="+mj-lt"/>
              </a:rPr>
              <a:t>Which</a:t>
            </a:r>
            <a:r>
              <a:rPr lang="vi-VN" sz="3000" b="1" dirty="0">
                <a:latin typeface="+mj-lt"/>
              </a:rPr>
              <a:t>' được sử dụng cho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vật</a:t>
            </a:r>
            <a:r>
              <a:rPr lang="vi-VN" sz="3000" b="1" dirty="0">
                <a:latin typeface="+mj-lt"/>
              </a:rPr>
              <a:t> hoặc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động vật</a:t>
            </a:r>
            <a:r>
              <a:rPr lang="vi-VN" sz="3000" b="1" dirty="0">
                <a:latin typeface="+mj-lt"/>
              </a:rPr>
              <a:t>. </a:t>
            </a:r>
            <a:endParaRPr lang="en-US" sz="3000" b="1" dirty="0">
              <a:latin typeface="+mj-lt"/>
            </a:endParaRPr>
          </a:p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b="1" dirty="0">
                <a:latin typeface="+mj-lt"/>
              </a:rPr>
              <a:t>The </a:t>
            </a:r>
            <a:r>
              <a:rPr lang="vi-VN" sz="3000" b="1" u="sng" dirty="0">
                <a:latin typeface="+mj-lt"/>
              </a:rPr>
              <a:t>book</a:t>
            </a:r>
            <a:r>
              <a:rPr lang="vi-VN" sz="3000" b="1" dirty="0">
                <a:latin typeface="+mj-lt"/>
              </a:rPr>
              <a:t> </a:t>
            </a:r>
            <a:r>
              <a:rPr lang="vi-VN" sz="3000" b="1" u="sng" dirty="0">
                <a:solidFill>
                  <a:srgbClr val="FF0000"/>
                </a:solidFill>
                <a:latin typeface="+mj-lt"/>
              </a:rPr>
              <a:t>which</a:t>
            </a:r>
            <a:r>
              <a:rPr lang="vi-VN" sz="3000" b="1" dirty="0">
                <a:latin typeface="+mj-lt"/>
              </a:rPr>
              <a:t> I borrowed was left at school</a:t>
            </a:r>
            <a:r>
              <a:rPr lang="en-US" sz="3000" b="1" dirty="0">
                <a:latin typeface="+mj-lt"/>
              </a:rPr>
              <a:t>.</a:t>
            </a:r>
          </a:p>
          <a:p>
            <a:r>
              <a:rPr lang="en-US" sz="3000" b="1" dirty="0">
                <a:latin typeface="+mj-lt"/>
              </a:rPr>
              <a:t>          </a:t>
            </a:r>
            <a:r>
              <a:rPr lang="vi-VN" sz="3000" b="1" dirty="0">
                <a:latin typeface="+mj-lt"/>
              </a:rPr>
              <a:t> </a:t>
            </a:r>
            <a:r>
              <a:rPr lang="en-US" sz="3000" b="1" dirty="0">
                <a:latin typeface="+mj-lt"/>
              </a:rPr>
              <a:t>(</a:t>
            </a:r>
            <a:r>
              <a:rPr lang="vi-VN" sz="3000" b="1" dirty="0">
                <a:latin typeface="+mj-lt"/>
              </a:rPr>
              <a:t>quyển sách tôi đã muợn đã bị bỏ lại ở trường)</a:t>
            </a:r>
          </a:p>
          <a:p>
            <a:pPr marL="342900" indent="-342900">
              <a:buFontTx/>
              <a:buChar char="-"/>
            </a:pPr>
            <a:r>
              <a:rPr lang="vi-VN" sz="3000" b="1" dirty="0">
                <a:latin typeface="+mj-lt"/>
              </a:rPr>
              <a:t>'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Who</a:t>
            </a:r>
            <a:r>
              <a:rPr lang="vi-VN" sz="3000" b="1" dirty="0">
                <a:latin typeface="+mj-lt"/>
              </a:rPr>
              <a:t>' sử dụng đối với người. </a:t>
            </a:r>
            <a:endParaRPr lang="en-US" sz="3000" b="1" dirty="0">
              <a:latin typeface="+mj-lt"/>
            </a:endParaRPr>
          </a:p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b="1" dirty="0">
                <a:latin typeface="+mj-lt"/>
              </a:rPr>
              <a:t>The </a:t>
            </a:r>
            <a:r>
              <a:rPr lang="vi-VN" sz="3000" b="1" u="sng" dirty="0">
                <a:latin typeface="+mj-lt"/>
              </a:rPr>
              <a:t>man</a:t>
            </a:r>
            <a:r>
              <a:rPr lang="vi-VN" sz="3000" b="1" dirty="0">
                <a:latin typeface="+mj-lt"/>
              </a:rPr>
              <a:t> </a:t>
            </a:r>
            <a:r>
              <a:rPr lang="vi-VN" sz="3000" b="1" u="sng" dirty="0">
                <a:solidFill>
                  <a:srgbClr val="FF0000"/>
                </a:solidFill>
                <a:latin typeface="+mj-lt"/>
              </a:rPr>
              <a:t>who</a:t>
            </a:r>
            <a:r>
              <a:rPr lang="vi-VN" sz="3000" b="1" dirty="0">
                <a:latin typeface="+mj-lt"/>
              </a:rPr>
              <a:t> lives the next door is looking for his dog</a:t>
            </a:r>
            <a:r>
              <a:rPr lang="en-US" sz="3000" b="1" dirty="0">
                <a:latin typeface="+mj-lt"/>
              </a:rPr>
              <a:t>.</a:t>
            </a:r>
          </a:p>
          <a:p>
            <a:r>
              <a:rPr lang="en-US" sz="3000" b="1" dirty="0">
                <a:latin typeface="+mj-lt"/>
              </a:rPr>
              <a:t>          (</a:t>
            </a:r>
            <a:r>
              <a:rPr lang="vi-VN" sz="3000" b="1" dirty="0">
                <a:latin typeface="+mj-lt"/>
              </a:rPr>
              <a:t>Người đàn ông sống bên cạnh đang tìm chó của mình)</a:t>
            </a:r>
          </a:p>
          <a:p>
            <a:pPr marL="342900" indent="-342900">
              <a:buFontTx/>
              <a:buChar char="-"/>
            </a:pPr>
            <a:r>
              <a:rPr lang="vi-VN" sz="3000" b="1" dirty="0">
                <a:latin typeface="+mj-lt"/>
              </a:rPr>
              <a:t>'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Whom</a:t>
            </a:r>
            <a:r>
              <a:rPr lang="vi-VN" sz="3000" b="1" dirty="0">
                <a:latin typeface="+mj-lt"/>
              </a:rPr>
              <a:t>' được sử dụng cho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3000" b="1" dirty="0">
                <a:latin typeface="+mj-lt"/>
              </a:rPr>
              <a:t> đóng 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vai trò tân ngữ </a:t>
            </a:r>
            <a:r>
              <a:rPr lang="vi-VN" sz="3000" b="1" dirty="0">
                <a:latin typeface="+mj-lt"/>
              </a:rPr>
              <a:t>trong câu. </a:t>
            </a:r>
            <a:endParaRPr lang="en-US" sz="3000" b="1" dirty="0">
              <a:latin typeface="+mj-lt"/>
            </a:endParaRPr>
          </a:p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girl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from whom I took the hat is my sister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Cô gái mà từ cô ấy tôi lấy chiếc mũ là chị gái tôi)</a:t>
            </a:r>
          </a:p>
          <a:p>
            <a:pPr marL="342900" indent="-342900">
              <a:buFontTx/>
              <a:buChar char="-"/>
            </a:pP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' được sử dụng cho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 điểm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b="1" dirty="0">
                <a:latin typeface="+mj-lt"/>
              </a:rPr>
              <a:t>The place where I was born has changed</a:t>
            </a:r>
            <a:r>
              <a:rPr lang="en-US" sz="3000" b="1" dirty="0">
                <a:latin typeface="+mj-lt"/>
              </a:rPr>
              <a:t>. </a:t>
            </a:r>
          </a:p>
          <a:p>
            <a:r>
              <a:rPr lang="en-US" sz="3000" b="1" dirty="0">
                <a:latin typeface="+mj-lt"/>
              </a:rPr>
              <a:t>                (</a:t>
            </a:r>
            <a:r>
              <a:rPr lang="vi-VN" sz="3000" b="1" dirty="0">
                <a:latin typeface="+mj-lt"/>
              </a:rPr>
              <a:t>Nơi tôi sinh đã thay đổi)</a:t>
            </a:r>
          </a:p>
        </p:txBody>
      </p:sp>
    </p:spTree>
    <p:extLst>
      <p:ext uri="{BB962C8B-B14F-4D97-AF65-F5344CB8AC3E}">
        <p14:creationId xmlns:p14="http://schemas.microsoft.com/office/powerpoint/2010/main" xmlns="" val="20902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119" y="518319"/>
            <a:ext cx="1173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>
                <a:latin typeface="+mj-lt"/>
              </a:rPr>
              <a:t>'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whose</a:t>
            </a:r>
            <a:r>
              <a:rPr lang="vi-VN" sz="3200" b="1" dirty="0">
                <a:latin typeface="+mj-lt"/>
              </a:rPr>
              <a:t>' sử dụng cho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sự sở hữu</a:t>
            </a:r>
            <a:r>
              <a:rPr lang="vi-VN" sz="3200" b="1" dirty="0">
                <a:latin typeface="+mj-lt"/>
              </a:rPr>
              <a:t>. </a:t>
            </a:r>
            <a:endParaRPr lang="en-US" sz="3200" b="1" dirty="0">
              <a:latin typeface="+mj-lt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He is the </a:t>
            </a:r>
            <a:r>
              <a:rPr lang="vi-VN" sz="3200" b="1" u="sng" dirty="0">
                <a:latin typeface="+mj-lt"/>
              </a:rPr>
              <a:t>man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whose</a:t>
            </a:r>
            <a:r>
              <a:rPr lang="vi-VN" sz="3200" b="1" dirty="0">
                <a:latin typeface="+mj-lt"/>
              </a:rPr>
              <a:t> book was lost</a:t>
            </a:r>
            <a:r>
              <a:rPr lang="en-US" sz="3200" b="1" dirty="0">
                <a:latin typeface="+mj-lt"/>
              </a:rPr>
              <a:t>.</a:t>
            </a:r>
          </a:p>
          <a:p>
            <a:r>
              <a:rPr lang="en-US" sz="3200" b="1" dirty="0">
                <a:latin typeface="+mj-lt"/>
              </a:rPr>
              <a:t>          (</a:t>
            </a:r>
            <a:r>
              <a:rPr lang="vi-VN" sz="3200" b="1" dirty="0">
                <a:latin typeface="+mj-lt"/>
              </a:rPr>
              <a:t>Ông ấy là người mà có quyển sách bị mất)</a:t>
            </a:r>
          </a:p>
          <a:p>
            <a:r>
              <a:rPr lang="en-US" sz="3200" b="1" dirty="0">
                <a:latin typeface="+mj-lt"/>
              </a:rPr>
              <a:t>- </a:t>
            </a:r>
            <a:r>
              <a:rPr lang="vi-VN" sz="3200" b="1" dirty="0">
                <a:latin typeface="+mj-lt"/>
              </a:rPr>
              <a:t>'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That</a:t>
            </a:r>
            <a:r>
              <a:rPr lang="vi-VN" sz="3200" b="1" dirty="0">
                <a:latin typeface="+mj-lt"/>
              </a:rPr>
              <a:t>' thay thế cho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người, vật, động vật, thời gian</a:t>
            </a:r>
            <a:r>
              <a:rPr lang="vi-VN" sz="3200" b="1" dirty="0">
                <a:latin typeface="+mj-lt"/>
              </a:rPr>
              <a:t>.</a:t>
            </a:r>
          </a:p>
          <a:p>
            <a:r>
              <a:rPr lang="vi-VN" sz="3200" b="1" u="sng" dirty="0">
                <a:latin typeface="+mj-lt"/>
              </a:rPr>
              <a:t>Lưu ý</a:t>
            </a:r>
            <a:r>
              <a:rPr lang="vi-VN" sz="3200" b="1" i="1" dirty="0">
                <a:latin typeface="+mj-lt"/>
              </a:rPr>
              <a:t>:</a:t>
            </a:r>
            <a:endParaRPr lang="vi-VN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- </a:t>
            </a:r>
            <a:r>
              <a:rPr lang="vi-VN" sz="3200" b="1" dirty="0">
                <a:latin typeface="+mj-lt"/>
              </a:rPr>
              <a:t>Chúng ta thường sử dụng '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who</a:t>
            </a:r>
            <a:r>
              <a:rPr lang="vi-VN" sz="3200" b="1" dirty="0">
                <a:latin typeface="+mj-lt"/>
              </a:rPr>
              <a:t>' ngay cả khi người đó là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tân ngữ </a:t>
            </a:r>
            <a:r>
              <a:rPr lang="vi-VN" sz="3200" b="1" dirty="0">
                <a:latin typeface="+mj-lt"/>
              </a:rPr>
              <a:t>trong câu. Tuy nhiên 'whom' luôn được sử dụng nếu đi kèm tính từ (The girl from </a:t>
            </a: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whom</a:t>
            </a:r>
            <a:r>
              <a:rPr lang="vi-VN" sz="3200" b="1" dirty="0">
                <a:latin typeface="+mj-lt"/>
              </a:rPr>
              <a:t> I took the hat) </a:t>
            </a:r>
          </a:p>
          <a:p>
            <a:r>
              <a:rPr lang="en-US" sz="3200" b="1" dirty="0">
                <a:latin typeface="+mj-lt"/>
              </a:rPr>
              <a:t>- </a:t>
            </a:r>
            <a:r>
              <a:rPr lang="vi-VN" sz="3200" b="1" dirty="0">
                <a:latin typeface="+mj-lt"/>
              </a:rPr>
              <a:t>Chúng ta có thể thay thế '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where/when</a:t>
            </a:r>
            <a:r>
              <a:rPr lang="vi-VN" sz="3200" b="1" dirty="0">
                <a:latin typeface="+mj-lt"/>
              </a:rPr>
              <a:t>' bằng </a:t>
            </a:r>
            <a:r>
              <a:rPr lang="vi-VN" sz="3200" b="1" dirty="0" smtClean="0">
                <a:latin typeface="+mj-lt"/>
              </a:rPr>
              <a:t>'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pre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position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+which</a:t>
            </a:r>
            <a:r>
              <a:rPr lang="vi-VN" sz="3200" b="1" dirty="0">
                <a:latin typeface="+mj-lt"/>
              </a:rPr>
              <a:t>' (Giới từ + which) : The place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in which </a:t>
            </a:r>
            <a:r>
              <a:rPr lang="vi-VN" sz="3200" b="1" dirty="0">
                <a:latin typeface="+mj-lt"/>
              </a:rPr>
              <a:t>I was born; the day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on which </a:t>
            </a:r>
            <a:r>
              <a:rPr lang="vi-VN" sz="3200" b="1" dirty="0">
                <a:latin typeface="+mj-lt"/>
              </a:rPr>
              <a:t>you met her</a:t>
            </a:r>
          </a:p>
        </p:txBody>
      </p:sp>
    </p:spTree>
    <p:extLst>
      <p:ext uri="{BB962C8B-B14F-4D97-AF65-F5344CB8AC3E}">
        <p14:creationId xmlns:p14="http://schemas.microsoft.com/office/powerpoint/2010/main" xmlns="" val="4086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71" y="-28069"/>
            <a:ext cx="12619038" cy="1059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3b-P36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When do we use relative clause? Can you think of any rules: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8597426"/>
              </p:ext>
            </p:extLst>
          </p:nvPr>
        </p:nvGraphicFramePr>
        <p:xfrm>
          <a:off x="210317" y="1130684"/>
          <a:ext cx="12093245" cy="568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5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2307"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pronouns</a:t>
                      </a:r>
                      <a:endParaRPr lang="en-US" sz="33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i="0" kern="12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33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472"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sz="29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things and animals)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book </a:t>
                      </a:r>
                      <a:r>
                        <a:rPr lang="en-US" sz="2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liked was the detective story.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472"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9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people)</a:t>
                      </a:r>
                      <a:r>
                        <a:rPr lang="en-US" sz="29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(+V)</a:t>
                      </a:r>
                      <a:endParaRPr lang="en-US" sz="2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girl </a:t>
                      </a:r>
                      <a:r>
                        <a:rPr lang="en-US" sz="2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wearing a blue shirt is Mai.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4405"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whom</a:t>
                      </a:r>
                      <a:r>
                        <a:rPr lang="en-US" sz="29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people as the object of the relative clause)</a:t>
                      </a:r>
                      <a:r>
                        <a:rPr lang="en-US" sz="29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(+S)</a:t>
                      </a:r>
                      <a:endParaRPr lang="en-US" sz="2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That’s the boy </a:t>
                      </a:r>
                      <a:r>
                        <a:rPr lang="en-US" sz="2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whom</a:t>
                      </a:r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 saw at school yesterday.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47293"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29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time)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tc>
                  <a:txBody>
                    <a:bodyPr/>
                    <a:lstStyle/>
                    <a:p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remember the day </a:t>
                      </a:r>
                      <a:r>
                        <a:rPr lang="en-US" sz="2900" b="1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</a:t>
                      </a:r>
                      <a:r>
                        <a:rPr lang="en-US" sz="2900" b="1" i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first met, darling?</a:t>
                      </a:r>
                      <a:endParaRPr lang="en-US" sz="29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126190" marR="126190" marT="47549" marB="4754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6378247"/>
              </p:ext>
            </p:extLst>
          </p:nvPr>
        </p:nvGraphicFramePr>
        <p:xfrm>
          <a:off x="210318" y="158503"/>
          <a:ext cx="12198404" cy="673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9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0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8919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pronouns</a:t>
                      </a:r>
                      <a:endParaRPr lang="en-US" sz="29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endParaRPr lang="en-US" sz="2900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9625"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9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places)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the place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filmed Star Wars.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9625"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en-US" sz="29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reasons)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That’s the reason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 failed.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9625"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</a:t>
                      </a:r>
                      <a:r>
                        <a:rPr lang="en-US" sz="29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possession)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That’s the man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whose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dog we found.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8585"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n-US" sz="2900" b="0" i="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(for people, things, animals and times)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tc>
                  <a:txBody>
                    <a:bodyPr/>
                    <a:lstStyle/>
                    <a:p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Where’s letter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 yesterday? </a:t>
                      </a:r>
                      <a:b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people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spoke to were very helpful. </a:t>
                      </a:r>
                      <a:b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moved here the year </a:t>
                      </a:r>
                      <a:r>
                        <a:rPr lang="en-US" sz="2900" b="0" i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n-US" sz="2900" b="0" i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 uncle died.</a:t>
                      </a:r>
                      <a:endParaRPr lang="en-US" sz="29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126190" marR="126190" marT="47555" marB="475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44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5477" y="495322"/>
            <a:ext cx="11957415" cy="131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/>
          <a:p>
            <a:r>
              <a:rPr lang="en-US" altLang="en-US" sz="3900" b="1" dirty="0">
                <a:solidFill>
                  <a:srgbClr val="FF0000"/>
                </a:solidFill>
              </a:rPr>
              <a:t> 4-P36.Circle the correct word. </a:t>
            </a:r>
            <a:r>
              <a:rPr lang="en-US" sz="3900" b="1" dirty="0">
                <a:solidFill>
                  <a:srgbClr val="FF0000"/>
                </a:solidFill>
              </a:rPr>
              <a:t>Sometimes more than one answer is possible</a:t>
            </a:r>
            <a:r>
              <a:rPr lang="en-US" altLang="en-US" sz="39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5477" y="1918547"/>
            <a:ext cx="11957415" cy="371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algn="just" eaLnBrk="1" hangingPunct="1"/>
            <a:r>
              <a:rPr lang="en-US" altLang="en-US" sz="3900" b="1" dirty="0"/>
              <a:t>1. </a:t>
            </a:r>
            <a:r>
              <a:rPr lang="en-US" altLang="en-US" sz="3900" dirty="0"/>
              <a:t>That’s the boy </a:t>
            </a:r>
            <a:r>
              <a:rPr lang="en-US" altLang="en-US" sz="3900" i="1" dirty="0"/>
              <a:t>who / whom / that </a:t>
            </a:r>
            <a:r>
              <a:rPr lang="en-US" altLang="en-US" sz="3900" dirty="0"/>
              <a:t>is bilingual in English and Vietnamese.</a:t>
            </a:r>
          </a:p>
          <a:p>
            <a:pPr algn="just" eaLnBrk="1" hangingPunct="1"/>
            <a:r>
              <a:rPr lang="en-US" altLang="en-US" sz="3900" b="1" dirty="0"/>
              <a:t>2. </a:t>
            </a:r>
            <a:r>
              <a:rPr lang="en-US" altLang="en-US" sz="3900" dirty="0"/>
              <a:t>This is the room </a:t>
            </a:r>
            <a:r>
              <a:rPr lang="en-US" altLang="en-US" sz="3900" i="1" dirty="0"/>
              <a:t>which / who / where </a:t>
            </a:r>
            <a:r>
              <a:rPr lang="en-US" altLang="en-US" sz="3900" dirty="0"/>
              <a:t>we are having an English lesson this evening.</a:t>
            </a:r>
          </a:p>
          <a:p>
            <a:pPr algn="just" eaLnBrk="1" hangingPunct="1"/>
            <a:r>
              <a:rPr lang="en-US" altLang="en-US" sz="3900" b="1" dirty="0"/>
              <a:t>3. </a:t>
            </a:r>
            <a:r>
              <a:rPr lang="en-US" altLang="en-US" sz="3900" dirty="0"/>
              <a:t>The girl </a:t>
            </a:r>
            <a:r>
              <a:rPr lang="en-US" altLang="en-US" sz="3900" i="1" dirty="0"/>
              <a:t>who / whose / which </a:t>
            </a:r>
            <a:r>
              <a:rPr lang="en-US" altLang="en-US" sz="3900" dirty="0"/>
              <a:t>father is my English teacher is reasonably good at English.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71119" y="2118519"/>
            <a:ext cx="1066800" cy="4193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/>
          </a:p>
        </p:txBody>
      </p:sp>
      <p:sp>
        <p:nvSpPr>
          <p:cNvPr id="5" name="Rounded Rectangle 4"/>
          <p:cNvSpPr/>
          <p:nvPr/>
        </p:nvSpPr>
        <p:spPr>
          <a:xfrm>
            <a:off x="7223919" y="3221496"/>
            <a:ext cx="1371600" cy="4210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/>
          </a:p>
        </p:txBody>
      </p:sp>
      <p:sp>
        <p:nvSpPr>
          <p:cNvPr id="7" name="Rounded Rectangle 6"/>
          <p:cNvSpPr/>
          <p:nvPr/>
        </p:nvSpPr>
        <p:spPr>
          <a:xfrm>
            <a:off x="4328318" y="4480719"/>
            <a:ext cx="1600201" cy="4210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/>
          </a:p>
        </p:txBody>
      </p:sp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476" y="754143"/>
            <a:ext cx="12014376" cy="551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900" b="1" dirty="0"/>
              <a:t>4. </a:t>
            </a:r>
            <a:r>
              <a:rPr lang="en-US" altLang="en-US" sz="3900" dirty="0"/>
              <a:t>Do you remember the year </a:t>
            </a:r>
            <a:r>
              <a:rPr lang="en-US" altLang="en-US" sz="3900" i="1" dirty="0"/>
              <a:t>where / when / that  </a:t>
            </a:r>
            <a:r>
              <a:rPr lang="en-US" altLang="en-US" sz="3900" dirty="0"/>
              <a:t>we started to learn English?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900" b="1" dirty="0"/>
              <a:t>5. </a:t>
            </a:r>
            <a:r>
              <a:rPr lang="en-US" altLang="en-US" sz="3900" dirty="0"/>
              <a:t>The teacher </a:t>
            </a:r>
            <a:r>
              <a:rPr lang="en-US" altLang="en-US" sz="3900" i="1" dirty="0"/>
              <a:t>whom / which / who </a:t>
            </a:r>
            <a:r>
              <a:rPr lang="en-US" altLang="en-US" sz="3900" dirty="0"/>
              <a:t>you met yesterday is fluent in both English and French.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900" b="1" dirty="0"/>
              <a:t>6. </a:t>
            </a:r>
            <a:r>
              <a:rPr lang="en-US" altLang="en-US" sz="3900" dirty="0"/>
              <a:t>That’s the reason </a:t>
            </a:r>
            <a:r>
              <a:rPr lang="en-US" altLang="en-US" sz="3900" i="1" dirty="0"/>
              <a:t>where / when / why </a:t>
            </a:r>
            <a:r>
              <a:rPr lang="en-US" altLang="en-US" sz="3900" dirty="0"/>
              <a:t>his English is a bit rusty.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62119" y="1204119"/>
            <a:ext cx="1219200" cy="421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7719" y="3011559"/>
            <a:ext cx="1447800" cy="421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8719" y="4821695"/>
            <a:ext cx="1094290" cy="421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anchor="ctr"/>
          <a:lstStyle/>
          <a:p>
            <a:pPr algn="ctr">
              <a:defRPr/>
            </a:pPr>
            <a:endParaRPr lang="en-US" sz="3900">
              <a:solidFill>
                <a:srgbClr val="FFFF00"/>
              </a:solidFill>
            </a:endParaRPr>
          </a:p>
        </p:txBody>
      </p:sp>
      <p:pic>
        <p:nvPicPr>
          <p:cNvPr id="10" name="Picture 9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754" y="5547608"/>
            <a:ext cx="1787697" cy="11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8" y="79499"/>
            <a:ext cx="12198403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34125" y="1505779"/>
            <a:ext cx="22083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05353" y="1902037"/>
            <a:ext cx="22083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99072" y="2773804"/>
            <a:ext cx="876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7233" y="3170061"/>
            <a:ext cx="1279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37233" y="3566442"/>
            <a:ext cx="4381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09519" y="3566442"/>
            <a:ext cx="6309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6663" y="4121080"/>
            <a:ext cx="220833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60911" y="4992847"/>
            <a:ext cx="220833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60911" y="5389104"/>
            <a:ext cx="87632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38291" y="5389104"/>
            <a:ext cx="63971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73840" y="6181620"/>
            <a:ext cx="80621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55947" y="6168411"/>
            <a:ext cx="87632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485" y="5601267"/>
            <a:ext cx="1787697" cy="11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1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70" y="158503"/>
            <a:ext cx="12616968" cy="12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700" b="1" dirty="0">
                <a:solidFill>
                  <a:srgbClr val="FF0000"/>
                </a:solidFill>
              </a:rPr>
              <a:t>V. Rewrite these sentences as one sentence using a relative clause: Ex6-P36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0317" y="1188774"/>
            <a:ext cx="12093245" cy="55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002060"/>
                </a:solidFill>
              </a:rPr>
              <a:t>1. </a:t>
            </a:r>
            <a:r>
              <a:rPr lang="en-US" altLang="en-US" sz="3500" dirty="0">
                <a:solidFill>
                  <a:srgbClr val="002060"/>
                </a:solidFill>
              </a:rPr>
              <a:t>My friend plays the guitar. </a:t>
            </a:r>
            <a:r>
              <a:rPr lang="en-US" altLang="en-US" sz="3500" u="sng" dirty="0">
                <a:solidFill>
                  <a:srgbClr val="002060"/>
                </a:solidFill>
              </a:rPr>
              <a:t>He</a:t>
            </a:r>
            <a:r>
              <a:rPr lang="en-US" altLang="en-US" sz="3500" dirty="0">
                <a:solidFill>
                  <a:srgbClr val="002060"/>
                </a:solidFill>
              </a:rPr>
              <a:t> has just released a CD.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 </a:t>
            </a:r>
            <a:r>
              <a:rPr lang="en-US" altLang="en-US" sz="3500" b="1" i="1" dirty="0">
                <a:solidFill>
                  <a:srgbClr val="FF0000"/>
                </a:solidFill>
              </a:rPr>
              <a:t>My friend who/that plays the guitar has just</a:t>
            </a:r>
            <a:r>
              <a:rPr lang="en-US" altLang="en-US" sz="3500" b="1" dirty="0">
                <a:solidFill>
                  <a:srgbClr val="FF0000"/>
                </a:solidFill>
              </a:rPr>
              <a:t> </a:t>
            </a:r>
            <a:r>
              <a:rPr lang="en-US" altLang="en-US" sz="3500" b="1" i="1" dirty="0">
                <a:solidFill>
                  <a:srgbClr val="FF0000"/>
                </a:solidFill>
              </a:rPr>
              <a:t>released a CD.</a:t>
            </a:r>
            <a:endParaRPr lang="en-US" altLang="en-US" sz="35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500" b="1" dirty="0">
                <a:solidFill>
                  <a:srgbClr val="002060"/>
                </a:solidFill>
              </a:rPr>
              <a:t>2. </a:t>
            </a:r>
            <a:r>
              <a:rPr lang="en-US" altLang="en-US" sz="3500" dirty="0">
                <a:solidFill>
                  <a:srgbClr val="002060"/>
                </a:solidFill>
              </a:rPr>
              <a:t>Parts of the palace are open to the public. It is where the queen lives.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_______________________________________________.</a:t>
            </a:r>
          </a:p>
          <a:p>
            <a:pPr eaLnBrk="1" hangingPunct="1"/>
            <a:endParaRPr lang="en-US" altLang="en-US" sz="35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500" b="1" dirty="0">
                <a:solidFill>
                  <a:srgbClr val="002060"/>
                </a:solidFill>
              </a:rPr>
              <a:t>3. </a:t>
            </a:r>
            <a:r>
              <a:rPr lang="en-US" altLang="en-US" sz="3500" dirty="0">
                <a:solidFill>
                  <a:srgbClr val="002060"/>
                </a:solidFill>
              </a:rPr>
              <a:t>English has borrowed many words. They come from other languages.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_______________________________________________.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endParaRPr lang="en-US" altLang="en-US" sz="35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0635" y="3185319"/>
            <a:ext cx="12198403" cy="1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</a:rPr>
              <a:t>  Parts of the palace where/in which the queen lives are open to the public.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18319" y="5267592"/>
            <a:ext cx="12312325" cy="1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</a:rPr>
              <a:t>  English has borrowed many words which/that come from other languages.</a:t>
            </a:r>
          </a:p>
        </p:txBody>
      </p:sp>
      <p:pic>
        <p:nvPicPr>
          <p:cNvPr id="11" name="Picture 10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0495" y="5720042"/>
            <a:ext cx="1787697" cy="11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5159" y="462136"/>
            <a:ext cx="12408721" cy="55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002060"/>
                </a:solidFill>
              </a:rPr>
              <a:t>4. </a:t>
            </a:r>
            <a:r>
              <a:rPr lang="en-US" altLang="en-US" sz="3500" dirty="0">
                <a:solidFill>
                  <a:srgbClr val="002060"/>
                </a:solidFill>
              </a:rPr>
              <a:t>I moved to a new school. English is taught by native teachers there.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________________________________________________________________________________.</a:t>
            </a:r>
          </a:p>
          <a:p>
            <a:pPr eaLnBrk="1" hangingPunct="1"/>
            <a:r>
              <a:rPr lang="en-US" altLang="en-US" sz="3500" b="1" dirty="0">
                <a:solidFill>
                  <a:srgbClr val="002060"/>
                </a:solidFill>
              </a:rPr>
              <a:t>5. </a:t>
            </a:r>
            <a:r>
              <a:rPr lang="en-US" altLang="en-US" sz="3500" dirty="0">
                <a:solidFill>
                  <a:srgbClr val="002060"/>
                </a:solidFill>
              </a:rPr>
              <a:t>I don’t like English. There are several reasons for that.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________________________________________________</a:t>
            </a:r>
          </a:p>
          <a:p>
            <a:pPr eaLnBrk="1" hangingPunct="1"/>
            <a:r>
              <a:rPr lang="en-US" altLang="en-US" sz="3500" dirty="0">
                <a:solidFill>
                  <a:srgbClr val="002060"/>
                </a:solidFill>
              </a:rPr>
              <a:t>_</a:t>
            </a:r>
            <a:r>
              <a:rPr lang="en-US" altLang="en-US" sz="3500" b="1" dirty="0">
                <a:solidFill>
                  <a:srgbClr val="002060"/>
                </a:solidFill>
              </a:rPr>
              <a:t>6. </a:t>
            </a:r>
            <a:r>
              <a:rPr lang="en-US" altLang="en-US" sz="3500" dirty="0">
                <a:solidFill>
                  <a:srgbClr val="002060"/>
                </a:solidFill>
              </a:rPr>
              <a:t>The new girl in our class is reasonably good at English. Her name is Mi.</a:t>
            </a:r>
            <a:br>
              <a:rPr lang="en-US" altLang="en-US" sz="3500" dirty="0">
                <a:solidFill>
                  <a:srgbClr val="002060"/>
                </a:solidFill>
              </a:rPr>
            </a:br>
            <a:r>
              <a:rPr lang="en-US" altLang="en-US" sz="3500" dirty="0">
                <a:solidFill>
                  <a:srgbClr val="002060"/>
                </a:solidFill>
              </a:rPr>
              <a:t>________________________________________________________________________________.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5945" y="1585119"/>
            <a:ext cx="12481139" cy="1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</a:rPr>
              <a:t> I moved to a new school where/in which English is taught by native teachers.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3886" y="3163831"/>
            <a:ext cx="12231265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</a:rPr>
              <a:t> There are several reasons why I don’t like English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3886" y="4763514"/>
            <a:ext cx="12574528" cy="119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FF0000"/>
                </a:solidFill>
              </a:rPr>
              <a:t>The new girl in our class, whose name is </a:t>
            </a:r>
            <a:r>
              <a:rPr lang="en-US" altLang="en-US" sz="3500" b="1" dirty="0" err="1">
                <a:solidFill>
                  <a:srgbClr val="FF0000"/>
                </a:solidFill>
              </a:rPr>
              <a:t>Mi</a:t>
            </a:r>
            <a:r>
              <a:rPr lang="en-US" altLang="en-US" sz="3500" b="1" dirty="0">
                <a:solidFill>
                  <a:srgbClr val="FF0000"/>
                </a:solidFill>
              </a:rPr>
              <a:t>, is reasonably good at English.</a:t>
            </a:r>
          </a:p>
        </p:txBody>
      </p:sp>
      <p:pic>
        <p:nvPicPr>
          <p:cNvPr id="6" name="Picture 5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0495" y="5720042"/>
            <a:ext cx="1787697" cy="11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201" y="116961"/>
            <a:ext cx="1211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certificate (n)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detective story (n)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darling (n)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interview (n)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formal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informal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quality (n)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2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19038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2823" y="1101267"/>
            <a:ext cx="6756443" cy="1188773"/>
          </a:xfrm>
        </p:spPr>
        <p:txBody>
          <a:bodyPr/>
          <a:lstStyle/>
          <a:p>
            <a:pPr algn="l" eaLnBrk="1" hangingPunct="1"/>
            <a:r>
              <a:rPr lang="en-US" altLang="en-US" sz="6200" dirty="0">
                <a:solidFill>
                  <a:srgbClr val="7030A0"/>
                </a:solidFill>
                <a:latin typeface="+mn-lt"/>
              </a:rPr>
              <a:t>Homework: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3707" y="2290040"/>
            <a:ext cx="8673399" cy="299669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Learn by heart the structures.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Practice with the structures.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Copy the tables “REMEMBER” in workbooks.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Do the EX 4/P36</a:t>
            </a:r>
            <a:r>
              <a:rPr lang="en-US" altLang="en-US" dirty="0">
                <a:solidFill>
                  <a:srgbClr val="0000FF"/>
                </a:solidFill>
                <a:hlinkClick r:id="rId3" action="ppaction://hlinksldjump"/>
              </a:rPr>
              <a:t>.</a:t>
            </a:r>
            <a:endParaRPr lang="en-US" altLang="en-US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Prepare: SKILL 1</a:t>
            </a:r>
          </a:p>
        </p:txBody>
      </p:sp>
    </p:spTree>
    <p:extLst>
      <p:ext uri="{BB962C8B-B14F-4D97-AF65-F5344CB8AC3E}">
        <p14:creationId xmlns:p14="http://schemas.microsoft.com/office/powerpoint/2010/main" xmlns="" val="10937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76" y="1743534"/>
            <a:ext cx="5272070" cy="44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04222" y="2288390"/>
            <a:ext cx="6714817" cy="46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 algn="just"/>
            <a:r>
              <a:rPr lang="en-US" sz="3700" dirty="0">
                <a:solidFill>
                  <a:srgbClr val="C00000"/>
                </a:solidFill>
              </a:rPr>
              <a:t>I would like to:</a:t>
            </a:r>
          </a:p>
          <a:p>
            <a:pPr algn="just"/>
            <a:r>
              <a:rPr lang="en-US" sz="3700" dirty="0"/>
              <a:t>• have a friend who......</a:t>
            </a:r>
          </a:p>
          <a:p>
            <a:pPr algn="just"/>
            <a:r>
              <a:rPr lang="en-US" sz="3700" dirty="0"/>
              <a:t>• go to a country where.....</a:t>
            </a:r>
          </a:p>
          <a:p>
            <a:pPr algn="just"/>
            <a:r>
              <a:rPr lang="en-US" sz="3700" dirty="0"/>
              <a:t>• buy a book which...... </a:t>
            </a:r>
          </a:p>
          <a:p>
            <a:pPr algn="just"/>
            <a:r>
              <a:rPr lang="en-US" sz="3700" dirty="0"/>
              <a:t>• meet a person whose......</a:t>
            </a:r>
          </a:p>
          <a:p>
            <a:pPr algn="just"/>
            <a:r>
              <a:rPr lang="en-US" sz="3700" dirty="0"/>
              <a:t>• do something that...... </a:t>
            </a:r>
          </a:p>
          <a:p>
            <a:r>
              <a:rPr lang="en-US" sz="3700" dirty="0">
                <a:solidFill>
                  <a:srgbClr val="FFFF00"/>
                </a:solidFill>
              </a:rPr>
              <a:t/>
            </a:r>
            <a:br>
              <a:rPr lang="en-US" sz="3700" dirty="0">
                <a:solidFill>
                  <a:srgbClr val="FFFF00"/>
                </a:solidFill>
              </a:rPr>
            </a:br>
            <a:endParaRPr lang="en-US" sz="3700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5793" y="270776"/>
            <a:ext cx="11672610" cy="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chemeClr val="tx2">
                    <a:lumMod val="10000"/>
                  </a:schemeClr>
                </a:solidFill>
              </a:rPr>
              <a:t>IV. Write true sentences about yourself: </a:t>
            </a:r>
            <a:r>
              <a:rPr lang="en-US" altLang="en-US" sz="4400" b="1" dirty="0"/>
              <a:t>5-P36</a:t>
            </a:r>
          </a:p>
        </p:txBody>
      </p:sp>
    </p:spTree>
    <p:extLst>
      <p:ext uri="{BB962C8B-B14F-4D97-AF65-F5344CB8AC3E}">
        <p14:creationId xmlns:p14="http://schemas.microsoft.com/office/powerpoint/2010/main" xmlns="" val="37679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17" y="118877"/>
            <a:ext cx="12128298" cy="68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378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52" y="442119"/>
            <a:ext cx="11357134" cy="47072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3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19" y="-137249"/>
            <a:ext cx="12541762" cy="667964"/>
          </a:xfrm>
          <a:prstGeom prst="rect">
            <a:avLst/>
          </a:prstGeom>
          <a:noFill/>
        </p:spPr>
        <p:txBody>
          <a:bodyPr lIns="112864" tIns="56432" rIns="112864" bIns="56432">
            <a:spAutoFit/>
          </a:bodyPr>
          <a:lstStyle/>
          <a:p>
            <a:pPr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Conditional sentence of type 2: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44" y="1210237"/>
            <a:ext cx="12537979" cy="566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82954" y="4688366"/>
            <a:ext cx="1350382" cy="4755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28319" y="4679231"/>
            <a:ext cx="2628966" cy="4755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52549" y="5491744"/>
            <a:ext cx="1264839" cy="4755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864" tIns="56432" rIns="112864" bIns="5643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476" y="2527661"/>
            <a:ext cx="11970560" cy="118877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2864" tIns="56432" rIns="112864" bIns="56432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.VnVogue" pitchFamily="34" charset="0"/>
              </a:rPr>
              <a:t>2. FORM: </a:t>
            </a:r>
            <a:r>
              <a:rPr lang="en-US" altLang="en-US" b="1" dirty="0">
                <a:solidFill>
                  <a:srgbClr val="FF0066"/>
                </a:solidFill>
                <a:latin typeface=".VnVogue" pitchFamily="34" charset="0"/>
              </a:rPr>
              <a:t>If + S + V( simple past)…, S + would + V(bare </a:t>
            </a:r>
            <a:r>
              <a:rPr lang="en-US" altLang="en-US" b="1" dirty="0" err="1">
                <a:solidFill>
                  <a:srgbClr val="FF0066"/>
                </a:solidFill>
                <a:latin typeface=".VnVogue" pitchFamily="34" charset="0"/>
              </a:rPr>
              <a:t>inf</a:t>
            </a:r>
            <a:r>
              <a:rPr lang="en-US" altLang="en-US" b="1" dirty="0">
                <a:solidFill>
                  <a:srgbClr val="FF0066"/>
                </a:solidFill>
                <a:latin typeface=".VnVogue" pitchFamily="34" charset="0"/>
              </a:rPr>
              <a:t>)…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3336" y="3297273"/>
            <a:ext cx="2944442" cy="575631"/>
          </a:xfrm>
          <a:prstGeom prst="rect">
            <a:avLst/>
          </a:prstGeom>
          <a:noFill/>
        </p:spPr>
        <p:txBody>
          <a:bodyPr wrap="square" lIns="112864" tIns="56432" rIns="112864" bIns="56432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 were/was)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0015" y="3220329"/>
            <a:ext cx="2944442" cy="652575"/>
          </a:xfrm>
          <a:prstGeom prst="rect">
            <a:avLst/>
          </a:prstGeom>
          <a:noFill/>
        </p:spPr>
        <p:txBody>
          <a:bodyPr wrap="square" lIns="112864" tIns="56432" rIns="112864" bIns="56432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(Could)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997" y="733183"/>
            <a:ext cx="12314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+mj-lt"/>
              </a:rPr>
              <a:t>1.USE: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âu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điều kiện loại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dùng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để nói về sự việc không thể xảy ra ở hiện tại hoặc tương lai.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43461" y="1188773"/>
            <a:ext cx="2598295" cy="8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u="sng" dirty="0">
                <a:latin typeface=".VnVogue" pitchFamily="34" charset="0"/>
              </a:rPr>
              <a:t>Form: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15476" y="1822785"/>
            <a:ext cx="11970560" cy="11887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  <a:latin typeface=".VnVogue" pitchFamily="34" charset="0"/>
              </a:rPr>
              <a:t>If + S + V(past)…, S + would + V(bare </a:t>
            </a:r>
            <a:r>
              <a:rPr lang="en-US" altLang="en-US" b="1" dirty="0" err="1">
                <a:solidFill>
                  <a:srgbClr val="FF0066"/>
                </a:solidFill>
                <a:latin typeface=".VnVogue" pitchFamily="34" charset="0"/>
              </a:rPr>
              <a:t>inf</a:t>
            </a:r>
            <a:r>
              <a:rPr lang="en-US" altLang="en-US" b="1" dirty="0">
                <a:solidFill>
                  <a:srgbClr val="FF0066"/>
                </a:solidFill>
                <a:latin typeface=".VnVogue" pitchFamily="34" charset="0"/>
              </a:rPr>
              <a:t>)…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9964" y="2932307"/>
            <a:ext cx="12123915" cy="17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u="sng" dirty="0"/>
              <a:t>Example:</a:t>
            </a:r>
            <a:r>
              <a:rPr lang="en-US" altLang="en-US" sz="3500" b="1" dirty="0"/>
              <a:t/>
            </a:r>
            <a:br>
              <a:rPr lang="en-US" altLang="en-US" sz="3500" b="1" dirty="0"/>
            </a:br>
            <a:r>
              <a:rPr lang="en-US" altLang="en-US" sz="3500" b="1" dirty="0"/>
              <a:t>Peter has such a lot of English homework that he won’t go to the party.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519" y="4677539"/>
            <a:ext cx="12198403" cy="119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/>
              <a:t>→ If Peter</a:t>
            </a:r>
            <a:r>
              <a:rPr lang="en-US" altLang="en-US" sz="3500" b="1" dirty="0">
                <a:solidFill>
                  <a:srgbClr val="C00000"/>
                </a:solidFill>
              </a:rPr>
              <a:t> </a:t>
            </a:r>
            <a:r>
              <a:rPr lang="en-US" altLang="en-US" sz="3500" b="1" dirty="0">
                <a:solidFill>
                  <a:srgbClr val="FF0066"/>
                </a:solidFill>
              </a:rPr>
              <a:t>didn’t have </a:t>
            </a:r>
            <a:r>
              <a:rPr lang="en-US" altLang="en-US" sz="3500" b="1" dirty="0"/>
              <a:t>such a lot of English homework, he</a:t>
            </a:r>
            <a:r>
              <a:rPr lang="en-US" altLang="en-US" sz="3500" b="1" dirty="0">
                <a:solidFill>
                  <a:srgbClr val="C00000"/>
                </a:solidFill>
              </a:rPr>
              <a:t> </a:t>
            </a:r>
            <a:r>
              <a:rPr lang="en-US" altLang="en-US" sz="3500" b="1" dirty="0">
                <a:solidFill>
                  <a:srgbClr val="FF0066"/>
                </a:solidFill>
              </a:rPr>
              <a:t>would go </a:t>
            </a:r>
            <a:r>
              <a:rPr lang="en-US" altLang="en-US" sz="3500" b="1" dirty="0"/>
              <a:t>to the party.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1319" y="2531406"/>
            <a:ext cx="2944442" cy="575631"/>
          </a:xfrm>
          <a:prstGeom prst="rect">
            <a:avLst/>
          </a:prstGeom>
          <a:noFill/>
        </p:spPr>
        <p:txBody>
          <a:bodyPr wrap="square" lIns="112864" tIns="56432" rIns="112864" bIns="56432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</a:rPr>
              <a:t>(Be: were/was</a:t>
            </a:r>
            <a:r>
              <a:rPr lang="en-US" sz="3000" dirty="0">
                <a:solidFill>
                  <a:srgbClr val="FF0066"/>
                </a:solidFill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86163" y="3975103"/>
            <a:ext cx="609600" cy="2040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86167" y="4012037"/>
            <a:ext cx="16825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2640" y="137319"/>
            <a:ext cx="11012616" cy="714130"/>
          </a:xfrm>
          <a:prstGeom prst="rect">
            <a:avLst/>
          </a:prstGeom>
        </p:spPr>
        <p:txBody>
          <a:bodyPr wrap="none" lIns="112864" tIns="56432" rIns="112864" bIns="56432">
            <a:spAutoFit/>
          </a:bodyPr>
          <a:lstStyle/>
          <a:p>
            <a:pPr algn="ctr">
              <a:defRPr/>
            </a:pPr>
            <a:r>
              <a:rPr lang="en-US" sz="3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Conditional sentence of type 2: </a:t>
            </a:r>
            <a:r>
              <a:rPr lang="en-US" sz="39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14" name="Picture 13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9866" y="6102368"/>
            <a:ext cx="1498854" cy="9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15477" y="701585"/>
            <a:ext cx="11820002" cy="8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(Unreal in present /Future):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alt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198" y="43151"/>
            <a:ext cx="12470063" cy="8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4900" b="1" dirty="0">
                <a:solidFill>
                  <a:srgbClr val="FF0000"/>
                </a:solidFill>
                <a:latin typeface=".VnVogue" pitchFamily="34" charset="0"/>
              </a:rPr>
              <a:t> 1b. Write </a:t>
            </a:r>
            <a:r>
              <a:rPr lang="en-US" altLang="en-US" sz="4900" b="1" dirty="0">
                <a:latin typeface=".VnVogue" pitchFamily="34" charset="0"/>
              </a:rPr>
              <a:t>Yes</a:t>
            </a:r>
            <a:r>
              <a:rPr lang="en-US" altLang="en-US" sz="4900" i="1" dirty="0">
                <a:solidFill>
                  <a:srgbClr val="FF0000"/>
                </a:solidFill>
                <a:latin typeface=".VnVogue" pitchFamily="34" charset="0"/>
              </a:rPr>
              <a:t> </a:t>
            </a:r>
            <a:r>
              <a:rPr lang="en-US" altLang="en-US" sz="4900" b="1" dirty="0">
                <a:solidFill>
                  <a:srgbClr val="FF0000"/>
                </a:solidFill>
                <a:latin typeface=".VnVogue" pitchFamily="34" charset="0"/>
              </a:rPr>
              <a:t>or </a:t>
            </a:r>
            <a:r>
              <a:rPr lang="en-US" altLang="en-US" sz="4900" b="1" dirty="0">
                <a:latin typeface=".VnVogue" pitchFamily="34" charset="0"/>
              </a:rPr>
              <a:t>No</a:t>
            </a:r>
            <a:endParaRPr lang="en-US" altLang="en-US" sz="4900" b="1" dirty="0">
              <a:solidFill>
                <a:srgbClr val="FF0000"/>
              </a:solidFill>
              <a:latin typeface=".VnVogue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7562" y="566053"/>
            <a:ext cx="12123916" cy="65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>
            <a:spAutoFit/>
          </a:bodyPr>
          <a:lstStyle/>
          <a:p>
            <a:pPr eaLnBrk="1" hangingPunct="1"/>
            <a:r>
              <a:rPr lang="en-US" altLang="en-US" sz="3500" b="1" dirty="0"/>
              <a:t>1. If </a:t>
            </a:r>
            <a:r>
              <a:rPr lang="en-US" altLang="en-US" sz="3500" b="1" dirty="0" err="1"/>
              <a:t>Tien</a:t>
            </a:r>
            <a:r>
              <a:rPr lang="en-US" altLang="en-US" sz="3500" b="1" dirty="0"/>
              <a:t> had an IELTS certificate, he would get the job.</a:t>
            </a:r>
            <a:br>
              <a:rPr lang="en-US" altLang="en-US" sz="3500" b="1" dirty="0"/>
            </a:br>
            <a:r>
              <a:rPr lang="en-US" altLang="en-US" sz="3500" b="1" dirty="0"/>
              <a:t>Does </a:t>
            </a:r>
            <a:r>
              <a:rPr lang="en-US" altLang="en-US" sz="3500" b="1" dirty="0" err="1"/>
              <a:t>Tien</a:t>
            </a:r>
            <a:r>
              <a:rPr lang="en-US" altLang="en-US" sz="3500" b="1" dirty="0"/>
              <a:t> have an IELTS certificate? </a:t>
            </a:r>
          </a:p>
          <a:p>
            <a:pPr eaLnBrk="1" hangingPunct="1"/>
            <a:r>
              <a:rPr lang="en-US" altLang="en-US" sz="3500" b="1" dirty="0"/>
              <a:t>______</a:t>
            </a:r>
            <a:br>
              <a:rPr lang="en-US" altLang="en-US" sz="3500" b="1" dirty="0"/>
            </a:br>
            <a:r>
              <a:rPr lang="en-US" altLang="en-US" sz="3500" b="1" dirty="0"/>
              <a:t>2. If our English teacher weren’t here, we wouldn’t know what to do.</a:t>
            </a:r>
            <a:br>
              <a:rPr lang="en-US" altLang="en-US" sz="3500" b="1" dirty="0"/>
            </a:br>
            <a:r>
              <a:rPr lang="en-US" altLang="en-US" sz="3500" b="1" dirty="0"/>
              <a:t>Is the English teacher here now? </a:t>
            </a:r>
          </a:p>
          <a:p>
            <a:pPr eaLnBrk="1" hangingPunct="1"/>
            <a:r>
              <a:rPr lang="en-US" altLang="en-US" sz="3500" b="1" dirty="0"/>
              <a:t>______</a:t>
            </a:r>
            <a:br>
              <a:rPr lang="en-US" altLang="en-US" sz="3500" b="1" dirty="0"/>
            </a:br>
            <a:r>
              <a:rPr lang="en-US" altLang="en-US" sz="3500" b="1" dirty="0"/>
              <a:t>3. If we went to England this summer, we would have the chance to pick up a bit of English.</a:t>
            </a:r>
            <a:br>
              <a:rPr lang="en-US" altLang="en-US" sz="3500" b="1" dirty="0"/>
            </a:br>
            <a:r>
              <a:rPr lang="en-US" altLang="en-US" sz="3500" b="1" dirty="0"/>
              <a:t>Is it possible that they will go to England this summer? </a:t>
            </a:r>
          </a:p>
          <a:p>
            <a:pPr eaLnBrk="1" hangingPunct="1"/>
            <a:r>
              <a:rPr lang="en-US" altLang="en-US" sz="3500" b="1" dirty="0"/>
              <a:t>______</a:t>
            </a:r>
            <a:br>
              <a:rPr lang="en-US" altLang="en-US" sz="3500" b="1" dirty="0"/>
            </a:br>
            <a:endParaRPr lang="en-US" altLang="en-US" sz="35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9893" y="1639612"/>
            <a:ext cx="994626" cy="6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FF0000"/>
                </a:solidFill>
                <a:latin typeface=".VnVogue" pitchFamily="34" charset="0"/>
              </a:rPr>
              <a:t>No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7563" y="3724823"/>
            <a:ext cx="1719781" cy="6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FF0000"/>
                </a:solidFill>
                <a:latin typeface=".VnVogue" pitchFamily="34" charset="0"/>
              </a:rPr>
              <a:t>Yes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9893" y="5876327"/>
            <a:ext cx="994626" cy="68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00" b="1" dirty="0">
                <a:solidFill>
                  <a:srgbClr val="FF0000"/>
                </a:solidFill>
                <a:latin typeface=".VnVogue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15476" y="951019"/>
            <a:ext cx="12305754" cy="49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900" b="1" dirty="0"/>
              <a:t>4. English would be easy to master if it didn’t have such a large vocabulary.</a:t>
            </a:r>
            <a:br>
              <a:rPr lang="en-US" altLang="en-US" sz="3900" b="1" dirty="0"/>
            </a:br>
            <a:r>
              <a:rPr lang="en-US" altLang="en-US" sz="3900" b="1" dirty="0"/>
              <a:t>Is English easy to master? </a:t>
            </a:r>
          </a:p>
          <a:p>
            <a:pPr eaLnBrk="1" hangingPunct="1"/>
            <a:r>
              <a:rPr lang="en-US" altLang="en-US" sz="3900" b="1" dirty="0"/>
              <a:t>______</a:t>
            </a:r>
            <a:br>
              <a:rPr lang="en-US" altLang="en-US" sz="3900" b="1" dirty="0"/>
            </a:br>
            <a:r>
              <a:rPr lang="en-US" altLang="en-US" sz="3900" b="1" dirty="0"/>
              <a:t>5. If she used English more often, her English wouldn’t be so rusty.</a:t>
            </a:r>
            <a:br>
              <a:rPr lang="en-US" altLang="en-US" sz="3900" b="1" dirty="0"/>
            </a:br>
            <a:r>
              <a:rPr lang="en-US" altLang="en-US" sz="3900" b="1" dirty="0"/>
              <a:t>Does she often use English? </a:t>
            </a:r>
          </a:p>
          <a:p>
            <a:pPr eaLnBrk="1" hangingPunct="1"/>
            <a:r>
              <a:rPr lang="en-US" altLang="en-US" sz="3900" b="1" dirty="0"/>
              <a:t>_____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040" y="2775414"/>
            <a:ext cx="2186424" cy="6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.VnVogue" pitchFamily="34" charset="0"/>
              </a:rPr>
              <a:t>No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476" y="5157899"/>
            <a:ext cx="1805223" cy="66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.VnVogue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303" y="2634432"/>
            <a:ext cx="12619038" cy="38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 algn="just" eaLnBrk="1" hangingPunct="1"/>
            <a:endParaRPr lang="en-US" altLang="en-US" sz="3500" b="1" dirty="0"/>
          </a:p>
          <a:p>
            <a:pPr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don’t feel confident at interviews because my English is not very good.</a:t>
            </a:r>
          </a:p>
          <a:p>
            <a:pPr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my English </a:t>
            </a:r>
          </a:p>
          <a:p>
            <a:pPr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Minh doesn’t read many English books because she doesn’t have time.</a:t>
            </a:r>
          </a:p>
          <a:p>
            <a:pPr eaLnBrk="1" hangingPunct="1"/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Minh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8926" y="17918"/>
            <a:ext cx="12470063" cy="6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2864" tIns="56432" rIns="112864" bIns="56432" anchor="ctr">
            <a:spAutoFit/>
          </a:bodyPr>
          <a:lstStyle/>
          <a:p>
            <a:r>
              <a:rPr lang="en-US" altLang="en-US" sz="3600" b="1" dirty="0">
                <a:latin typeface=".VnVogue" pitchFamily="34" charset="0"/>
              </a:rPr>
              <a:t>2-P35     </a:t>
            </a:r>
            <a:r>
              <a:rPr lang="en-US" altLang="en-US" sz="3600" b="1" dirty="0">
                <a:solidFill>
                  <a:srgbClr val="FF0000"/>
                </a:solidFill>
                <a:latin typeface=".VnVogue" pitchFamily="34" charset="0"/>
              </a:rPr>
              <a:t>Rewrite the sentences:</a:t>
            </a:r>
            <a:endParaRPr lang="en-US" altLang="en-US" sz="3600" b="1" dirty="0">
              <a:latin typeface=".VnVogue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6148" y="488702"/>
            <a:ext cx="12099815" cy="280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u="sng" dirty="0"/>
              <a:t>Example:</a:t>
            </a:r>
            <a:r>
              <a:rPr lang="en-US" altLang="en-US" sz="3500" b="1" dirty="0"/>
              <a:t/>
            </a:r>
            <a:br>
              <a:rPr lang="en-US" altLang="en-US" sz="3500" b="1" dirty="0"/>
            </a:br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has such a lot of English homework that he won’t go to the party.</a:t>
            </a:r>
            <a:b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If Peter didn’t have such a lot of English homework, he would go to the party.</a:t>
            </a:r>
            <a:endParaRPr lang="en-US" alt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0" y="4253163"/>
            <a:ext cx="12340805" cy="65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altLang="en-US" sz="3500" b="1" dirty="0">
                <a:solidFill>
                  <a:srgbClr val="C00000"/>
                </a:solidFill>
              </a:rPr>
              <a:t>If my English were good, I would feel confident at interviews.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87682" y="5852319"/>
            <a:ext cx="12235646" cy="6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>
                <a:sym typeface="Wingdings" pitchFamily="2" charset="2"/>
              </a:rPr>
              <a:t> </a:t>
            </a:r>
            <a:r>
              <a:rPr lang="en-US" altLang="en-US" sz="3500" b="1" dirty="0"/>
              <a:t>If Minh</a:t>
            </a:r>
            <a:r>
              <a:rPr lang="en-US" altLang="en-US" sz="3500" b="1" dirty="0">
                <a:solidFill>
                  <a:srgbClr val="C00000"/>
                </a:solidFill>
              </a:rPr>
              <a:t> had </a:t>
            </a:r>
            <a:r>
              <a:rPr lang="en-US" altLang="en-US" sz="3500" b="1" dirty="0"/>
              <a:t>time, she </a:t>
            </a:r>
            <a:r>
              <a:rPr lang="en-US" altLang="en-US" sz="3500" b="1" dirty="0">
                <a:solidFill>
                  <a:srgbClr val="C00000"/>
                </a:solidFill>
              </a:rPr>
              <a:t>would read </a:t>
            </a:r>
            <a:r>
              <a:rPr lang="en-US" altLang="en-US" sz="3500" b="1" dirty="0"/>
              <a:t>many English books.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76222" y="3718719"/>
            <a:ext cx="177569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7255" y="4785519"/>
            <a:ext cx="946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02525" y="6385719"/>
            <a:ext cx="23134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67294" y="4785519"/>
            <a:ext cx="125752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54291" y="3726281"/>
            <a:ext cx="94642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9919" y="6385719"/>
            <a:ext cx="105158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5278" y="-62443"/>
            <a:ext cx="1451180" cy="92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6658" y="2651919"/>
            <a:ext cx="12619038" cy="38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/>
              <a:t>4. Mai is so good at the language because she has some friends who are native speakers of English.</a:t>
            </a:r>
          </a:p>
          <a:p>
            <a:pPr eaLnBrk="1" hangingPunct="1"/>
            <a:r>
              <a:rPr lang="en-US" altLang="en-US" sz="3500" b="1" dirty="0"/>
              <a:t>If Mai didn't have</a:t>
            </a:r>
          </a:p>
          <a:p>
            <a:pPr eaLnBrk="1" hangingPunct="1"/>
            <a:endParaRPr lang="en-US" altLang="en-US" sz="3500" b="1" dirty="0"/>
          </a:p>
          <a:p>
            <a:pPr eaLnBrk="1" hangingPunct="1"/>
            <a:endParaRPr lang="en-US" altLang="en-US" sz="3500" b="1" dirty="0"/>
          </a:p>
          <a:p>
            <a:pPr eaLnBrk="1" hangingPunct="1"/>
            <a:r>
              <a:rPr lang="en-US" altLang="en-US" sz="3500" b="1" dirty="0"/>
              <a:t>5. We can’t offer you the job because you can’t speak English.</a:t>
            </a:r>
          </a:p>
          <a:p>
            <a:pPr eaLnBrk="1" hangingPunct="1"/>
            <a:r>
              <a:rPr lang="en-US" altLang="en-US" sz="3500" b="1" dirty="0"/>
              <a:t>If you could speak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476" y="3759494"/>
            <a:ext cx="12224693" cy="11911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>
                <a:sym typeface="Wingdings" pitchFamily="2" charset="2"/>
              </a:rPr>
              <a:t> </a:t>
            </a:r>
            <a:r>
              <a:rPr lang="en-US" altLang="en-US" sz="3500" b="1" dirty="0"/>
              <a:t>If Mai didn't have </a:t>
            </a:r>
            <a:r>
              <a:rPr lang="en-US" altLang="en-US" sz="3500" b="1" dirty="0">
                <a:solidFill>
                  <a:srgbClr val="C00000"/>
                </a:solidFill>
              </a:rPr>
              <a:t>some friends who were native speakers of English, she </a:t>
            </a:r>
            <a:r>
              <a:rPr lang="en-US" altLang="en-US" sz="3500" b="1" dirty="0"/>
              <a:t>wouldn’t be </a:t>
            </a:r>
            <a:r>
              <a:rPr lang="en-US" altLang="en-US" sz="3500" b="1" dirty="0">
                <a:solidFill>
                  <a:srgbClr val="C00000"/>
                </a:solidFill>
              </a:rPr>
              <a:t>so good at the language 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6657" y="5898118"/>
            <a:ext cx="10921886" cy="6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>
                <a:sym typeface="Wingdings" pitchFamily="2" charset="2"/>
              </a:rPr>
              <a:t> </a:t>
            </a:r>
            <a:r>
              <a:rPr lang="en-US" altLang="en-US" sz="3500" b="1" dirty="0"/>
              <a:t>If you could </a:t>
            </a:r>
            <a:r>
              <a:rPr lang="en-US" altLang="en-US" sz="3500" b="1" dirty="0">
                <a:solidFill>
                  <a:srgbClr val="C00000"/>
                </a:solidFill>
              </a:rPr>
              <a:t>speak English, we </a:t>
            </a:r>
            <a:r>
              <a:rPr lang="en-US" altLang="en-US" sz="3500" b="1" dirty="0"/>
              <a:t>would offer </a:t>
            </a:r>
            <a:r>
              <a:rPr lang="en-US" altLang="en-US" sz="3500" b="1" dirty="0">
                <a:solidFill>
                  <a:srgbClr val="C00000"/>
                </a:solidFill>
              </a:rPr>
              <a:t>you the job.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7244" y="483143"/>
            <a:ext cx="11924552" cy="17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864" tIns="56432" rIns="112864" bIns="56432">
            <a:spAutoFit/>
          </a:bodyPr>
          <a:lstStyle/>
          <a:p>
            <a:pPr eaLnBrk="1" hangingPunct="1"/>
            <a:r>
              <a:rPr lang="en-US" altLang="en-US" sz="3500" b="1" dirty="0"/>
              <a:t>3. I think you should spend more time improving your pronunciation.</a:t>
            </a:r>
          </a:p>
          <a:p>
            <a:pPr eaLnBrk="1" hangingPunct="1"/>
            <a:r>
              <a:rPr lang="en-US" altLang="en-US" sz="3500" b="1" dirty="0"/>
              <a:t>If I were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1902037"/>
            <a:ext cx="12619038" cy="621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864" tIns="56432" rIns="112864" bIns="56432">
            <a:spAutoFit/>
          </a:bodyPr>
          <a:lstStyle/>
          <a:p>
            <a:pPr eaLnBrk="1" hangingPunct="1"/>
            <a:r>
              <a:rPr lang="en-US" altLang="en-US" sz="3300" b="1" dirty="0">
                <a:sym typeface="Wingdings" pitchFamily="2" charset="2"/>
              </a:rPr>
              <a:t></a:t>
            </a:r>
            <a:r>
              <a:rPr lang="en-US" altLang="en-US" sz="3300" b="1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en-US" sz="3300" b="1" dirty="0"/>
              <a:t>If I were </a:t>
            </a:r>
            <a:r>
              <a:rPr lang="en-US" altLang="en-US" sz="3300" b="1" dirty="0">
                <a:solidFill>
                  <a:srgbClr val="C00000"/>
                </a:solidFill>
              </a:rPr>
              <a:t>you, I would spend</a:t>
            </a:r>
            <a:r>
              <a:rPr lang="en-US" altLang="en-US" sz="3300" b="1" dirty="0"/>
              <a:t> </a:t>
            </a:r>
            <a:r>
              <a:rPr lang="en-US" altLang="en-US" sz="3300" b="1" dirty="0">
                <a:solidFill>
                  <a:srgbClr val="C00000"/>
                </a:solidFill>
              </a:rPr>
              <a:t>more time improving my pronunciation.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41147" y="2423319"/>
            <a:ext cx="217777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4719" y="4279930"/>
            <a:ext cx="189285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0099" y="4861719"/>
            <a:ext cx="17892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94719" y="6457604"/>
            <a:ext cx="189285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16177" y="6455984"/>
            <a:ext cx="189285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0706" y="13106"/>
            <a:ext cx="1787697" cy="113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2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1099</Words>
  <Application>Microsoft Office PowerPoint</Application>
  <PresentationFormat>Custom</PresentationFormat>
  <Paragraphs>140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Homework: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2020-04-09T20:23:58Z</dcterms:created>
  <dcterms:modified xsi:type="dcterms:W3CDTF">2023-03-06T22:43:13Z</dcterms:modified>
</cp:coreProperties>
</file>