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9" r:id="rId3"/>
    <p:sldId id="260" r:id="rId4"/>
    <p:sldId id="262" r:id="rId5"/>
    <p:sldId id="263" r:id="rId6"/>
    <p:sldId id="264" r:id="rId7"/>
    <p:sldId id="265" r:id="rId8"/>
    <p:sldId id="266" r:id="rId9"/>
    <p:sldId id="267" r:id="rId10"/>
    <p:sldId id="268" r:id="rId11"/>
    <p:sldId id="269" r:id="rId12"/>
    <p:sldId id="270" r:id="rId13"/>
    <p:sldId id="271" r:id="rId14"/>
    <p:sldId id="272" r:id="rId15"/>
    <p:sldId id="26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9"/>
          <p:cNvPicPr>
            <a:picLocks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104140"/>
            <a:ext cx="12191365" cy="6649720"/>
          </a:xfrm>
          <a:prstGeom prst="rect">
            <a:avLst/>
          </a:prstGeom>
        </p:spPr>
      </p:pic>
      <p:sp>
        <p:nvSpPr>
          <p:cNvPr id="3" name="TextBox 3"/>
          <p:cNvSpPr txBox="1"/>
          <p:nvPr/>
        </p:nvSpPr>
        <p:spPr>
          <a:xfrm>
            <a:off x="-635" y="1852295"/>
            <a:ext cx="12192000" cy="2861310"/>
          </a:xfrm>
          <a:prstGeom prst="rect">
            <a:avLst/>
          </a:prstGeom>
          <a:noFill/>
        </p:spPr>
        <p:txBody>
          <a:bodyPr wrap="square" rtlCol="0">
            <a:spAutoFit/>
          </a:bodyPr>
          <a:p>
            <a:pPr algn="ctr"/>
            <a:r>
              <a:rPr lang="en-US" sz="6000" b="1" dirty="0" smtClean="0">
                <a:solidFill>
                  <a:srgbClr val="FF0000"/>
                </a:solidFill>
                <a:latin typeface="Times New Roman" panose="02020603050405020304" pitchFamily="18" charset="0"/>
                <a:cs typeface="Times New Roman" panose="02020603050405020304" pitchFamily="18" charset="0"/>
              </a:rPr>
              <a:t>TÌM HIỂU YẾU TỐ TỰ SỰ VÀ MIÊU TẢ</a:t>
            </a:r>
            <a:endParaRPr lang="en-US" sz="6000" b="1" dirty="0" smtClean="0">
              <a:solidFill>
                <a:srgbClr val="FF0000"/>
              </a:solidFill>
              <a:latin typeface="Times New Roman" panose="02020603050405020304" pitchFamily="18" charset="0"/>
              <a:cs typeface="Times New Roman" panose="02020603050405020304" pitchFamily="18" charset="0"/>
            </a:endParaRPr>
          </a:p>
          <a:p>
            <a:pPr algn="ctr"/>
            <a:r>
              <a:rPr lang="en-US" sz="6000" b="1" dirty="0" smtClean="0">
                <a:solidFill>
                  <a:srgbClr val="FF0000"/>
                </a:solidFill>
                <a:latin typeface="Times New Roman" panose="02020603050405020304" pitchFamily="18" charset="0"/>
                <a:cs typeface="Times New Roman" panose="02020603050405020304" pitchFamily="18" charset="0"/>
              </a:rPr>
              <a:t>TRONG VĂN NGHỊ LUẬN</a:t>
            </a:r>
            <a:endParaRPr lang="en-US" sz="6000" b="1" dirty="0" smtClean="0">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30580" y="456725"/>
            <a:ext cx="10585174" cy="1168400"/>
          </a:xfrm>
          <a:prstGeom prst="rect">
            <a:avLst/>
          </a:prstGeom>
          <a:noFill/>
        </p:spPr>
        <p:txBody>
          <a:bodyPr wrap="square" rtlCol="0">
            <a:spAutoFit/>
          </a:bodyPr>
          <a:p>
            <a:pPr algn="l"/>
            <a:r>
              <a:rPr lang="en-US" sz="7000" b="1" dirty="0" smtClean="0">
                <a:solidFill>
                  <a:schemeClr val="tx1"/>
                </a:solidFill>
                <a:latin typeface="Times New Roman" panose="02020603050405020304" pitchFamily="18" charset="0"/>
                <a:cs typeface="Times New Roman" panose="02020603050405020304" pitchFamily="18" charset="0"/>
              </a:rPr>
              <a:t>Tập làm văn</a:t>
            </a:r>
            <a:endParaRPr lang="en-US" sz="7000" b="1"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0" y="172085"/>
            <a:ext cx="10972800" cy="673735"/>
          </a:xfrm>
        </p:spPr>
        <p:txBody>
          <a:bodyPr/>
          <a:p>
            <a:r>
              <a:rPr lang="en-US" b="1">
                <a:solidFill>
                  <a:srgbClr val="FF0000"/>
                </a:solidFill>
                <a:latin typeface="Times New Roman" panose="02020603050405020304" pitchFamily="18" charset="0"/>
                <a:cs typeface="Times New Roman" panose="02020603050405020304" pitchFamily="18" charset="0"/>
              </a:rPr>
              <a:t>II. LUYỆN TẬP TRÊN LỚP</a:t>
            </a:r>
            <a:endParaRPr lang="en-US" b="1">
              <a:solidFill>
                <a:srgbClr val="FF0000"/>
              </a:solidFill>
              <a:latin typeface="Times New Roman" panose="02020603050405020304" pitchFamily="18" charset="0"/>
              <a:cs typeface="Times New Roman" panose="02020603050405020304" pitchFamily="18" charset="0"/>
            </a:endParaRPr>
          </a:p>
        </p:txBody>
      </p:sp>
      <p:sp>
        <p:nvSpPr>
          <p:cNvPr id="6" name="Title 4"/>
          <p:cNvSpPr>
            <a:spLocks noGrp="1"/>
          </p:cNvSpPr>
          <p:nvPr/>
        </p:nvSpPr>
        <p:spPr>
          <a:xfrm>
            <a:off x="86360" y="1020445"/>
            <a:ext cx="10972800" cy="673735"/>
          </a:xfrm>
          <a:prstGeom prst="rect">
            <a:avLst/>
          </a:prstGeom>
          <a:noFill/>
          <a:ln w="9525">
            <a:noFill/>
          </a:ln>
        </p:spPr>
        <p:txBody>
          <a:bodyPr anchor="ctr" anchorCtr="0"/>
          <a:lst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a:lstStyle>
          <a:p>
            <a:r>
              <a:rPr lang="en-US" b="1">
                <a:solidFill>
                  <a:srgbClr val="FF0000"/>
                </a:solidFill>
                <a:latin typeface="Times New Roman" panose="02020603050405020304" pitchFamily="18" charset="0"/>
                <a:cs typeface="Times New Roman" panose="02020603050405020304" pitchFamily="18" charset="0"/>
              </a:rPr>
              <a:t>1. Định hướng làm bài:</a:t>
            </a:r>
            <a:endParaRPr lang="en-US" b="1">
              <a:solidFill>
                <a:srgbClr val="FF0000"/>
              </a:solidFill>
              <a:latin typeface="Times New Roman" panose="02020603050405020304" pitchFamily="18" charset="0"/>
              <a:cs typeface="Times New Roman" panose="02020603050405020304" pitchFamily="18" charset="0"/>
            </a:endParaRPr>
          </a:p>
        </p:txBody>
      </p:sp>
      <p:sp>
        <p:nvSpPr>
          <p:cNvPr id="10" name="AutoShape 13"/>
          <p:cNvSpPr>
            <a:spLocks noChangeArrowheads="1"/>
          </p:cNvSpPr>
          <p:nvPr/>
        </p:nvSpPr>
        <p:spPr bwMode="auto">
          <a:xfrm>
            <a:off x="7256780" y="83820"/>
            <a:ext cx="5643245" cy="211772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Em hãy xác định kiểu bài, vấn đề nghị luận và phạm vi dẫn chứng cho đề bài trên</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sp>
        <p:nvSpPr>
          <p:cNvPr id="7" name="Title 4"/>
          <p:cNvSpPr>
            <a:spLocks noGrp="1"/>
          </p:cNvSpPr>
          <p:nvPr/>
        </p:nvSpPr>
        <p:spPr>
          <a:xfrm>
            <a:off x="182880" y="1868805"/>
            <a:ext cx="10972800" cy="2228215"/>
          </a:xfrm>
          <a:prstGeom prst="rect">
            <a:avLst/>
          </a:prstGeom>
          <a:noFill/>
          <a:ln w="9525">
            <a:noFill/>
          </a:ln>
        </p:spPr>
        <p:txBody>
          <a:bodyPr anchor="ctr" anchorCtr="0"/>
          <a:lst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a:lstStyle>
          <a:p>
            <a:r>
              <a:rPr lang="en-US">
                <a:solidFill>
                  <a:schemeClr val="tx1"/>
                </a:solidFill>
                <a:latin typeface="Times New Roman" panose="02020603050405020304" pitchFamily="18" charset="0"/>
                <a:cs typeface="Times New Roman" panose="02020603050405020304" pitchFamily="18" charset="0"/>
              </a:rPr>
              <a:t>- Kiểu bài: Nghị luận (Giải thích kết hợp chứng minh)</a:t>
            </a:r>
            <a:endParaRPr lang="en-US">
              <a:solidFill>
                <a:schemeClr val="tx1"/>
              </a:solidFill>
              <a:latin typeface="Times New Roman" panose="02020603050405020304" pitchFamily="18" charset="0"/>
              <a:cs typeface="Times New Roman" panose="02020603050405020304" pitchFamily="18" charset="0"/>
            </a:endParaRPr>
          </a:p>
          <a:p>
            <a:pPr algn="just"/>
            <a:r>
              <a:rPr lang="en-US">
                <a:solidFill>
                  <a:schemeClr val="tx1"/>
                </a:solidFill>
                <a:latin typeface="Times New Roman" panose="02020603050405020304" pitchFamily="18" charset="0"/>
                <a:cs typeface="Times New Roman" panose="02020603050405020304" pitchFamily="18" charset="0"/>
              </a:rPr>
              <a:t>- Vấn đề nghị luận: Trang phục của học sinh và việc chạy đua theo mốt không phải là học sinh có văn hoá</a:t>
            </a:r>
            <a:endParaRPr lang="en-US">
              <a:solidFill>
                <a:schemeClr val="tx1"/>
              </a:solidFill>
              <a:latin typeface="Times New Roman" panose="02020603050405020304" pitchFamily="18" charset="0"/>
              <a:cs typeface="Times New Roman" panose="02020603050405020304" pitchFamily="18" charset="0"/>
            </a:endParaRPr>
          </a:p>
          <a:p>
            <a:r>
              <a:rPr lang="en-US">
                <a:solidFill>
                  <a:schemeClr val="tx1"/>
                </a:solidFill>
                <a:latin typeface="Times New Roman" panose="02020603050405020304" pitchFamily="18" charset="0"/>
                <a:cs typeface="Times New Roman" panose="02020603050405020304" pitchFamily="18" charset="0"/>
              </a:rPr>
              <a:t>- Phạm vi dẫn chứng: Trong đời sống xã hội</a:t>
            </a:r>
            <a:endParaRPr lang="en-US">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xit" presetSubtype="16" fill="hold" grpId="1" nodeType="clickEffect">
                                  <p:stCondLst>
                                    <p:cond delay="0"/>
                                  </p:stCondLst>
                                  <p:childTnLst>
                                    <p:animEffect transition="out" filter="box(in)">
                                      <p:cBhvr>
                                        <p:cTn id="22" dur="500"/>
                                        <p:tgtEl>
                                          <p:spTgt spid="10"/>
                                        </p:tgtEl>
                                      </p:cBhvr>
                                    </p:animEffect>
                                    <p:set>
                                      <p:cBhvr>
                                        <p:cTn id="23" dur="1" fill="hold">
                                          <p:stCondLst>
                                            <p:cond delay="499"/>
                                          </p:stCondLst>
                                        </p:cTn>
                                        <p:tgtEl>
                                          <p:spTgt spid="10"/>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heckerboard(across)">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10" grpId="0" bldLvl="0" animBg="1"/>
      <p:bldP spid="10" grpId="1" bldLvl="0" animBg="1"/>
      <p:bldP spid="7" grpId="0"/>
      <p:bldP spid="7"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Title 4"/>
          <p:cNvSpPr>
            <a:spLocks noGrp="1"/>
          </p:cNvSpPr>
          <p:nvPr/>
        </p:nvSpPr>
        <p:spPr>
          <a:xfrm>
            <a:off x="0" y="380365"/>
            <a:ext cx="10972800" cy="673735"/>
          </a:xfrm>
          <a:prstGeom prst="rect">
            <a:avLst/>
          </a:prstGeom>
          <a:noFill/>
          <a:ln w="9525">
            <a:noFill/>
          </a:ln>
        </p:spPr>
        <p:txBody>
          <a:bodyPr anchor="ctr" anchorCtr="0"/>
          <a:lst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a:lstStyle>
          <a:p>
            <a:r>
              <a:rPr lang="en-US" b="1">
                <a:solidFill>
                  <a:srgbClr val="FF0000"/>
                </a:solidFill>
                <a:latin typeface="Times New Roman" panose="02020603050405020304" pitchFamily="18" charset="0"/>
                <a:cs typeface="Times New Roman" panose="02020603050405020304" pitchFamily="18" charset="0"/>
              </a:rPr>
              <a:t>2. Xác lập luận điểm</a:t>
            </a:r>
            <a:endParaRPr lang="en-US" b="1">
              <a:solidFill>
                <a:srgbClr val="FF0000"/>
              </a:solidFill>
              <a:latin typeface="Times New Roman" panose="02020603050405020304" pitchFamily="18" charset="0"/>
              <a:cs typeface="Times New Roman" panose="02020603050405020304" pitchFamily="18" charset="0"/>
            </a:endParaRPr>
          </a:p>
        </p:txBody>
      </p:sp>
      <p:sp>
        <p:nvSpPr>
          <p:cNvPr id="10" name="AutoShape 13"/>
          <p:cNvSpPr>
            <a:spLocks noChangeArrowheads="1"/>
          </p:cNvSpPr>
          <p:nvPr/>
        </p:nvSpPr>
        <p:spPr bwMode="auto">
          <a:xfrm>
            <a:off x="7170420" y="-322580"/>
            <a:ext cx="5643245" cy="247332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Xcs lập luận điểm trong đề bài trên</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sp>
        <p:nvSpPr>
          <p:cNvPr id="7" name="Title 4"/>
          <p:cNvSpPr>
            <a:spLocks noGrp="1"/>
          </p:cNvSpPr>
          <p:nvPr/>
        </p:nvSpPr>
        <p:spPr>
          <a:xfrm>
            <a:off x="203200" y="1391285"/>
            <a:ext cx="11988800" cy="2898140"/>
          </a:xfrm>
          <a:prstGeom prst="rect">
            <a:avLst/>
          </a:prstGeom>
          <a:noFill/>
          <a:ln w="9525">
            <a:noFill/>
          </a:ln>
        </p:spPr>
        <p:txBody>
          <a:bodyPr anchor="ctr" anchorCtr="0"/>
          <a:lst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a:lstStyle>
          <a:p>
            <a:r>
              <a:rPr lang="en-US">
                <a:solidFill>
                  <a:schemeClr val="tx1"/>
                </a:solidFill>
                <a:latin typeface="Times New Roman" panose="02020603050405020304" pitchFamily="18" charset="0"/>
                <a:cs typeface="Times New Roman" panose="02020603050405020304" pitchFamily="18" charset="0"/>
              </a:rPr>
              <a:t>a, Gần đây, cách ăn mặc của một số.......lành mạnh như trước nữa.</a:t>
            </a:r>
            <a:endParaRPr lang="en-US">
              <a:solidFill>
                <a:schemeClr val="tx1"/>
              </a:solidFill>
              <a:latin typeface="Times New Roman" panose="02020603050405020304" pitchFamily="18" charset="0"/>
              <a:cs typeface="Times New Roman" panose="02020603050405020304" pitchFamily="18" charset="0"/>
            </a:endParaRPr>
          </a:p>
          <a:p>
            <a:r>
              <a:rPr lang="en-US">
                <a:solidFill>
                  <a:schemeClr val="tx1"/>
                </a:solidFill>
                <a:latin typeface="Times New Roman" panose="02020603050405020304" pitchFamily="18" charset="0"/>
                <a:cs typeface="Times New Roman" panose="02020603050405020304" pitchFamily="18" charset="0"/>
              </a:rPr>
              <a:t>b, Việc chạy theo các mốt ăn mặc ấy có nhiều tác hại (làm mất thời gian.......tốn kém cho cha mẹ)</a:t>
            </a:r>
            <a:endParaRPr lang="en-US">
              <a:solidFill>
                <a:schemeClr val="tx1"/>
              </a:solidFill>
              <a:latin typeface="Times New Roman" panose="02020603050405020304" pitchFamily="18" charset="0"/>
              <a:cs typeface="Times New Roman" panose="02020603050405020304" pitchFamily="18" charset="0"/>
            </a:endParaRPr>
          </a:p>
          <a:p>
            <a:r>
              <a:rPr lang="en-US">
                <a:solidFill>
                  <a:schemeClr val="tx1"/>
                </a:solidFill>
                <a:latin typeface="Times New Roman" panose="02020603050405020304" pitchFamily="18" charset="0"/>
                <a:cs typeface="Times New Roman" panose="02020603050405020304" pitchFamily="18" charset="0"/>
              </a:rPr>
              <a:t>c, Việc ăn mặc phải phù hợp với thời đại nhưng cũng phải lành mạnh, phù hợp với truyền thống văn hoá của dân tộc, lứa tuổi và hoàn cảnh sống.</a:t>
            </a:r>
            <a:endParaRPr lang="en-US">
              <a:solidFill>
                <a:schemeClr val="tx1"/>
              </a:solidFill>
              <a:latin typeface="Times New Roman" panose="02020603050405020304" pitchFamily="18" charset="0"/>
              <a:cs typeface="Times New Roman" panose="02020603050405020304" pitchFamily="18" charset="0"/>
            </a:endParaRPr>
          </a:p>
        </p:txBody>
      </p:sp>
      <p:sp>
        <p:nvSpPr>
          <p:cNvPr id="5" name="Title 4"/>
          <p:cNvSpPr>
            <a:spLocks noGrp="1"/>
          </p:cNvSpPr>
          <p:nvPr/>
        </p:nvSpPr>
        <p:spPr>
          <a:xfrm>
            <a:off x="101600" y="4941570"/>
            <a:ext cx="11988800" cy="836930"/>
          </a:xfrm>
          <a:prstGeom prst="rect">
            <a:avLst/>
          </a:prstGeom>
          <a:noFill/>
          <a:ln w="9525">
            <a:noFill/>
          </a:ln>
        </p:spPr>
        <p:txBody>
          <a:bodyPr anchor="ctr" anchorCtr="0"/>
          <a:lst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a:lstStyle>
          <a:p>
            <a:r>
              <a:rPr lang="en-US" b="1">
                <a:solidFill>
                  <a:schemeClr val="tx1"/>
                </a:solidFill>
                <a:latin typeface="Times New Roman" panose="02020603050405020304" pitchFamily="18" charset="0"/>
                <a:cs typeface="Times New Roman" panose="02020603050405020304" pitchFamily="18" charset="0"/>
              </a:rPr>
              <a:t>=&gt; Chọn luận điểm phải phù hợp với vấn đề nghị luận.</a:t>
            </a:r>
            <a:endParaRPr lang="en-US" b="1">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xit" presetSubtype="16" fill="hold" grpId="1" nodeType="clickEffect">
                                  <p:stCondLst>
                                    <p:cond delay="0"/>
                                  </p:stCondLst>
                                  <p:childTnLst>
                                    <p:animEffect transition="out" filter="box(in)">
                                      <p:cBhvr>
                                        <p:cTn id="17" dur="500"/>
                                        <p:tgtEl>
                                          <p:spTgt spid="10"/>
                                        </p:tgtEl>
                                      </p:cBhvr>
                                    </p:animEffect>
                                    <p:set>
                                      <p:cBhvr>
                                        <p:cTn id="18" dur="1" fill="hold">
                                          <p:stCondLst>
                                            <p:cond delay="499"/>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heckerboard(across)">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checkerboard(across)">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10" grpId="0" bldLvl="0" animBg="1"/>
      <p:bldP spid="10" grpId="1" bldLvl="0" animBg="1"/>
      <p:bldP spid="7" grpId="0"/>
      <p:bldP spid="7" grpId="1"/>
      <p:bldP spid="5" grpId="0"/>
      <p:bldP spid="5"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Title 4"/>
          <p:cNvSpPr>
            <a:spLocks noGrp="1"/>
          </p:cNvSpPr>
          <p:nvPr/>
        </p:nvSpPr>
        <p:spPr>
          <a:xfrm>
            <a:off x="0" y="197485"/>
            <a:ext cx="6675120" cy="673735"/>
          </a:xfrm>
          <a:prstGeom prst="rect">
            <a:avLst/>
          </a:prstGeom>
          <a:noFill/>
          <a:ln w="9525">
            <a:noFill/>
          </a:ln>
        </p:spPr>
        <p:txBody>
          <a:bodyPr anchor="ctr" anchorCtr="0"/>
          <a:lst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a:lstStyle>
          <a:p>
            <a:r>
              <a:rPr lang="en-US" b="1">
                <a:solidFill>
                  <a:srgbClr val="FF0000"/>
                </a:solidFill>
                <a:latin typeface="Times New Roman" panose="02020603050405020304" pitchFamily="18" charset="0"/>
                <a:cs typeface="Times New Roman" panose="02020603050405020304" pitchFamily="18" charset="0"/>
              </a:rPr>
              <a:t>3. Sắp xếp các luận điểm</a:t>
            </a:r>
            <a:endParaRPr lang="en-US" b="1">
              <a:solidFill>
                <a:srgbClr val="FF0000"/>
              </a:solidFill>
              <a:latin typeface="Times New Roman" panose="02020603050405020304" pitchFamily="18" charset="0"/>
              <a:cs typeface="Times New Roman" panose="02020603050405020304" pitchFamily="18" charset="0"/>
            </a:endParaRPr>
          </a:p>
        </p:txBody>
      </p:sp>
      <p:sp>
        <p:nvSpPr>
          <p:cNvPr id="10" name="AutoShape 13"/>
          <p:cNvSpPr>
            <a:spLocks noChangeArrowheads="1"/>
          </p:cNvSpPr>
          <p:nvPr/>
        </p:nvSpPr>
        <p:spPr bwMode="auto">
          <a:xfrm>
            <a:off x="7170420" y="-322580"/>
            <a:ext cx="5643245" cy="247332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Sắp xếp luận điểm sao cho phù hợp</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sp>
        <p:nvSpPr>
          <p:cNvPr id="7" name="Title 4"/>
          <p:cNvSpPr>
            <a:spLocks noGrp="1"/>
          </p:cNvSpPr>
          <p:nvPr/>
        </p:nvSpPr>
        <p:spPr>
          <a:xfrm>
            <a:off x="203200" y="1035050"/>
            <a:ext cx="11988800" cy="4787900"/>
          </a:xfrm>
          <a:prstGeom prst="rect">
            <a:avLst/>
          </a:prstGeom>
          <a:noFill/>
          <a:ln w="9525">
            <a:noFill/>
          </a:ln>
        </p:spPr>
        <p:txBody>
          <a:bodyPr anchor="ctr" anchorCtr="0"/>
          <a:lst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a:lstStyle>
          <a:p>
            <a:r>
              <a:rPr lang="en-US">
                <a:solidFill>
                  <a:schemeClr val="tx1"/>
                </a:solidFill>
                <a:latin typeface="Times New Roman" panose="02020603050405020304" pitchFamily="18" charset="0"/>
                <a:cs typeface="Times New Roman" panose="02020603050405020304" pitchFamily="18" charset="0"/>
              </a:rPr>
              <a:t>1-a. Gần đây, cách ăn mặc của một số bạn có nhiều thay đổi, không còn giản dị, lành mạnh như trước nữa.</a:t>
            </a:r>
            <a:endParaRPr lang="en-US">
              <a:solidFill>
                <a:schemeClr val="tx1"/>
              </a:solidFill>
              <a:latin typeface="Times New Roman" panose="02020603050405020304" pitchFamily="18" charset="0"/>
              <a:cs typeface="Times New Roman" panose="02020603050405020304" pitchFamily="18" charset="0"/>
            </a:endParaRPr>
          </a:p>
          <a:p>
            <a:r>
              <a:rPr lang="en-US">
                <a:solidFill>
                  <a:schemeClr val="tx1"/>
                </a:solidFill>
                <a:latin typeface="Times New Roman" panose="02020603050405020304" pitchFamily="18" charset="0"/>
                <a:cs typeface="Times New Roman" panose="02020603050405020304" pitchFamily="18" charset="0"/>
              </a:rPr>
              <a:t>2-c. Các bạn lầm tưởng rằng, cách ăn mặc như thế sẽ làm cho mình trở nên văn minh, lịch sự, sành điệu.</a:t>
            </a:r>
            <a:endParaRPr lang="en-US">
              <a:solidFill>
                <a:schemeClr val="tx1"/>
              </a:solidFill>
              <a:latin typeface="Times New Roman" panose="02020603050405020304" pitchFamily="18" charset="0"/>
              <a:cs typeface="Times New Roman" panose="02020603050405020304" pitchFamily="18" charset="0"/>
            </a:endParaRPr>
          </a:p>
          <a:p>
            <a:r>
              <a:rPr lang="en-US">
                <a:solidFill>
                  <a:schemeClr val="tx1"/>
                </a:solidFill>
                <a:latin typeface="Times New Roman" panose="02020603050405020304" pitchFamily="18" charset="0"/>
                <a:cs typeface="Times New Roman" panose="02020603050405020304" pitchFamily="18" charset="0"/>
              </a:rPr>
              <a:t>3-b. Việc chạy theo các mốt ăn như thế làm mất thời gian của các bạn, ....</a:t>
            </a:r>
            <a:endParaRPr lang="en-US">
              <a:solidFill>
                <a:schemeClr val="tx1"/>
              </a:solidFill>
              <a:latin typeface="Times New Roman" panose="02020603050405020304" pitchFamily="18" charset="0"/>
              <a:cs typeface="Times New Roman" panose="02020603050405020304" pitchFamily="18" charset="0"/>
            </a:endParaRPr>
          </a:p>
          <a:p>
            <a:r>
              <a:rPr lang="en-US">
                <a:solidFill>
                  <a:schemeClr val="tx1"/>
                </a:solidFill>
                <a:latin typeface="Times New Roman" panose="02020603050405020304" pitchFamily="18" charset="0"/>
                <a:cs typeface="Times New Roman" panose="02020603050405020304" pitchFamily="18" charset="0"/>
              </a:rPr>
              <a:t>4-e. Việc ăn mặc cần phù họp với thời đại nhưng ...</a:t>
            </a:r>
            <a:endParaRPr lang="en-US">
              <a:solidFill>
                <a:schemeClr val="tx1"/>
              </a:solidFill>
              <a:latin typeface="Times New Roman" panose="02020603050405020304" pitchFamily="18" charset="0"/>
              <a:cs typeface="Times New Roman" panose="02020603050405020304" pitchFamily="18" charset="0"/>
            </a:endParaRPr>
          </a:p>
          <a:p>
            <a:r>
              <a:rPr lang="en-US">
                <a:solidFill>
                  <a:schemeClr val="tx1"/>
                </a:solidFill>
                <a:latin typeface="Times New Roman" panose="02020603050405020304" pitchFamily="18" charset="0"/>
                <a:cs typeface="Times New Roman" panose="02020603050405020304" pitchFamily="18" charset="0"/>
              </a:rPr>
              <a:t>5- KL: Các bạn cần thay đổi lại trang phục ...</a:t>
            </a:r>
            <a:endParaRPr lang="en-US">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xit" presetSubtype="16" fill="hold" grpId="1" nodeType="clickEffect">
                                  <p:stCondLst>
                                    <p:cond delay="0"/>
                                  </p:stCondLst>
                                  <p:childTnLst>
                                    <p:animEffect transition="out" filter="box(in)">
                                      <p:cBhvr>
                                        <p:cTn id="17" dur="500"/>
                                        <p:tgtEl>
                                          <p:spTgt spid="10"/>
                                        </p:tgtEl>
                                      </p:cBhvr>
                                    </p:animEffect>
                                    <p:set>
                                      <p:cBhvr>
                                        <p:cTn id="18" dur="1" fill="hold">
                                          <p:stCondLst>
                                            <p:cond delay="499"/>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heckerboard(across)">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10" grpId="0" bldLvl="0" animBg="1"/>
      <p:bldP spid="10" grpId="1" bldLvl="0" animBg="1"/>
      <p:bldP spid="7" grpId="0"/>
      <p:bldP spid="7"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Title 4"/>
          <p:cNvSpPr>
            <a:spLocks noGrp="1"/>
          </p:cNvSpPr>
          <p:nvPr/>
        </p:nvSpPr>
        <p:spPr>
          <a:xfrm>
            <a:off x="0" y="197485"/>
            <a:ext cx="12192000" cy="673735"/>
          </a:xfrm>
          <a:prstGeom prst="rect">
            <a:avLst/>
          </a:prstGeom>
          <a:noFill/>
          <a:ln w="9525">
            <a:noFill/>
          </a:ln>
        </p:spPr>
        <p:txBody>
          <a:bodyPr anchor="ctr" anchorCtr="0"/>
          <a:lst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a:lstStyle>
          <a:p>
            <a:r>
              <a:rPr lang="en-US" b="1">
                <a:solidFill>
                  <a:srgbClr val="FF0000"/>
                </a:solidFill>
                <a:latin typeface="Times New Roman" panose="02020603050405020304" pitchFamily="18" charset="0"/>
                <a:cs typeface="Times New Roman" panose="02020603050405020304" pitchFamily="18" charset="0"/>
              </a:rPr>
              <a:t>4. Phát triển luận điểm, đưa yếu tố tự sự và miêu tả vào đoạn văn, bài văn nghị luận.</a:t>
            </a:r>
            <a:endParaRPr lang="en-US" b="1">
              <a:solidFill>
                <a:srgbClr val="FF0000"/>
              </a:solidFill>
              <a:latin typeface="Times New Roman" panose="02020603050405020304" pitchFamily="18" charset="0"/>
              <a:cs typeface="Times New Roman" panose="02020603050405020304" pitchFamily="18" charset="0"/>
            </a:endParaRPr>
          </a:p>
        </p:txBody>
      </p:sp>
      <p:sp>
        <p:nvSpPr>
          <p:cNvPr id="10" name="AutoShape 13"/>
          <p:cNvSpPr>
            <a:spLocks noChangeArrowheads="1"/>
          </p:cNvSpPr>
          <p:nvPr/>
        </p:nvSpPr>
        <p:spPr bwMode="auto">
          <a:xfrm>
            <a:off x="7170420" y="-322580"/>
            <a:ext cx="5643245" cy="247332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Em có nhận xét gì về vai trò của các yếu tố tự sự và miêu tả trong bài văn nghị luận</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sp>
        <p:nvSpPr>
          <p:cNvPr id="7" name="Title 4"/>
          <p:cNvSpPr>
            <a:spLocks noGrp="1"/>
          </p:cNvSpPr>
          <p:nvPr/>
        </p:nvSpPr>
        <p:spPr>
          <a:xfrm>
            <a:off x="203200" y="1431290"/>
            <a:ext cx="11988800" cy="2989580"/>
          </a:xfrm>
          <a:prstGeom prst="rect">
            <a:avLst/>
          </a:prstGeom>
          <a:noFill/>
          <a:ln w="9525">
            <a:noFill/>
          </a:ln>
        </p:spPr>
        <p:txBody>
          <a:bodyPr anchor="ctr" anchorCtr="0"/>
          <a:lst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a:lstStyle>
          <a:p>
            <a:r>
              <a:rPr lang="en-US">
                <a:solidFill>
                  <a:schemeClr val="tx1"/>
                </a:solidFill>
                <a:latin typeface="Times New Roman" panose="02020603050405020304" pitchFamily="18" charset="0"/>
                <a:cs typeface="Times New Roman" panose="02020603050405020304" pitchFamily="18" charset="0"/>
              </a:rPr>
              <a:t>=&gt; Các yếu tố miêu tả và tự sự làm cho các luận chứng trở nên sinh động, luận điểm được chứng minh rất cụ thể, rõ ràng.</a:t>
            </a:r>
            <a:endParaRPr lang="en-US">
              <a:solidFill>
                <a:schemeClr val="tx1"/>
              </a:solidFill>
              <a:latin typeface="Times New Roman" panose="02020603050405020304" pitchFamily="18" charset="0"/>
              <a:cs typeface="Times New Roman" panose="02020603050405020304" pitchFamily="18" charset="0"/>
            </a:endParaRPr>
          </a:p>
          <a:p>
            <a:r>
              <a:rPr lang="en-US">
                <a:solidFill>
                  <a:schemeClr val="tx1"/>
                </a:solidFill>
                <a:latin typeface="Times New Roman" panose="02020603050405020304" pitchFamily="18" charset="0"/>
                <a:cs typeface="Times New Roman" panose="02020603050405020304" pitchFamily="18" charset="0"/>
              </a:rPr>
              <a:t>Yếu tố biều cảm: Làm cho luận điểm sâu sắc, lay động lòng người, có sức thuyết phục cao.</a:t>
            </a:r>
            <a:endParaRPr lang="en-US">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xit" presetSubtype="16" fill="hold" grpId="1" nodeType="clickEffect">
                                  <p:stCondLst>
                                    <p:cond delay="0"/>
                                  </p:stCondLst>
                                  <p:childTnLst>
                                    <p:animEffect transition="out" filter="box(in)">
                                      <p:cBhvr>
                                        <p:cTn id="17" dur="500"/>
                                        <p:tgtEl>
                                          <p:spTgt spid="10"/>
                                        </p:tgtEl>
                                      </p:cBhvr>
                                    </p:animEffect>
                                    <p:set>
                                      <p:cBhvr>
                                        <p:cTn id="18" dur="1" fill="hold">
                                          <p:stCondLst>
                                            <p:cond delay="499"/>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heckerboard(across)">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10" grpId="0" bldLvl="0" animBg="1"/>
      <p:bldP spid="10" grpId="1" bldLvl="0" animBg="1"/>
      <p:bldP spid="7" grpId="0"/>
      <p:bldP spid="7"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p>
        </p:txBody>
      </p:sp>
      <p:pic>
        <p:nvPicPr>
          <p:cNvPr id="7" name="Content Placeholder 6"/>
          <p:cNvPicPr>
            <a:picLocks noChangeAspect="1"/>
          </p:cNvPicPr>
          <p:nvPr>
            <p:ph sz="half" idx="2"/>
          </p:nvPr>
        </p:nvPicPr>
        <p:blipFill>
          <a:blip r:embed="rId1"/>
          <a:stretch>
            <a:fillRect/>
          </a:stretch>
        </p:blipFill>
        <p:spPr>
          <a:xfrm>
            <a:off x="0" y="0"/>
            <a:ext cx="12192000"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69900" y="60325"/>
            <a:ext cx="10972800" cy="1059815"/>
          </a:xfrm>
        </p:spPr>
        <p:txBody>
          <a:bodyPr/>
          <a:p>
            <a:r>
              <a:rPr lang="en-US" b="1">
                <a:solidFill>
                  <a:srgbClr val="FF0000"/>
                </a:solidFill>
                <a:latin typeface="Times New Roman" panose="02020603050405020304" pitchFamily="18" charset="0"/>
                <a:cs typeface="Times New Roman" panose="02020603050405020304" pitchFamily="18" charset="0"/>
              </a:rPr>
              <a:t>I. Yếu tố tự sự và miêu tả  trong văn nghi luận</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9900" y="1189990"/>
            <a:ext cx="3800475" cy="611505"/>
          </a:xfrm>
        </p:spPr>
        <p:txBody>
          <a:bodyPr/>
          <a:p>
            <a:pPr marL="0" indent="0">
              <a:buNone/>
            </a:pPr>
            <a:r>
              <a:rPr lang="en-US" b="1">
                <a:solidFill>
                  <a:srgbClr val="FF0000"/>
                </a:solidFill>
                <a:latin typeface="Times New Roman" panose="02020603050405020304" pitchFamily="18" charset="0"/>
                <a:cs typeface="Times New Roman" panose="02020603050405020304" pitchFamily="18" charset="0"/>
              </a:rPr>
              <a:t>1. Ví dụ 1.</a:t>
            </a:r>
            <a:endParaRPr lang="en-US" b="1">
              <a:solidFill>
                <a:srgbClr val="FF0000"/>
              </a:solidFill>
              <a:latin typeface="Times New Roman" panose="02020603050405020304" pitchFamily="18" charset="0"/>
              <a:cs typeface="Times New Roman" panose="02020603050405020304" pitchFamily="18" charset="0"/>
            </a:endParaRPr>
          </a:p>
        </p:txBody>
      </p:sp>
      <p:sp>
        <p:nvSpPr>
          <p:cNvPr id="14" name="AutoShape 13"/>
          <p:cNvSpPr>
            <a:spLocks noChangeArrowheads="1"/>
          </p:cNvSpPr>
          <p:nvPr/>
        </p:nvSpPr>
        <p:spPr bwMode="auto">
          <a:xfrm>
            <a:off x="7383780" y="302895"/>
            <a:ext cx="5643245" cy="180403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Đọc ví dụ sau và trả lời câu hỏi</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sp>
        <p:nvSpPr>
          <p:cNvPr id="4" name="Content Placeholder 2"/>
          <p:cNvSpPr>
            <a:spLocks noGrp="1"/>
          </p:cNvSpPr>
          <p:nvPr/>
        </p:nvSpPr>
        <p:spPr>
          <a:xfrm>
            <a:off x="469900" y="1974850"/>
            <a:ext cx="11722100" cy="4502785"/>
          </a:xfrm>
          <a:prstGeom prst="rect">
            <a:avLst/>
          </a:prstGeom>
          <a:noFill/>
          <a:ln w="9525">
            <a:noFill/>
          </a:ln>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a:solidFill>
                  <a:schemeClr val="tx1"/>
                </a:solidFill>
                <a:latin typeface="Times New Roman" panose="02020603050405020304" pitchFamily="18" charset="0"/>
                <a:cs typeface="Times New Roman" panose="02020603050405020304" pitchFamily="18" charset="0"/>
              </a:rPr>
              <a:t>Người ta kể chuyện đời xưa, có một nhà thi sĩ Ấn Độ trông thấy một con chim bị thương rơi xuống bên chân mình. Thi sĩ thương hại quá, khóc nức lên, quả tim cùng hòa một nhịp với sự run rẩy của con chim sắp chết. Tiếng khóc ấy, dịp đau thương ấy chính là nguồn gốc của thi ca.</a:t>
            </a:r>
            <a:endParaRPr lang="en-US">
              <a:solidFill>
                <a:schemeClr val="tx1"/>
              </a:solidFill>
              <a:latin typeface="Times New Roman" panose="02020603050405020304" pitchFamily="18" charset="0"/>
              <a:cs typeface="Times New Roman" panose="02020603050405020304" pitchFamily="18" charset="0"/>
            </a:endParaRPr>
          </a:p>
          <a:p>
            <a:pPr marL="0" indent="0" algn="just">
              <a:buNone/>
            </a:pPr>
            <a:r>
              <a:rPr lang="en-US">
                <a:solidFill>
                  <a:schemeClr val="tx1"/>
                </a:solidFill>
                <a:latin typeface="Times New Roman" panose="02020603050405020304" pitchFamily="18" charset="0"/>
                <a:cs typeface="Times New Roman" panose="02020603050405020304" pitchFamily="18" charset="0"/>
              </a:rPr>
              <a:t>        Câu chuyện có lẽ chỉ là một câu chuyện hoang đường, song không phải không có ý nghĩa. Nguồn gốc cốt yếu của văn chương là lòng thương người, rộng ra là thương cả muôn vật, muôn loài.   </a:t>
            </a:r>
            <a:endParaRPr lang="en-US">
              <a:solidFill>
                <a:schemeClr val="tx1"/>
              </a:solidFill>
              <a:latin typeface="Times New Roman" panose="02020603050405020304" pitchFamily="18" charset="0"/>
              <a:cs typeface="Times New Roman" panose="02020603050405020304" pitchFamily="18" charset="0"/>
            </a:endParaRPr>
          </a:p>
          <a:p>
            <a:pPr marL="0" indent="0">
              <a:buNone/>
            </a:pPr>
            <a:r>
              <a:rPr lang="en-US">
                <a:solidFill>
                  <a:schemeClr val="tx1"/>
                </a:solidFill>
                <a:latin typeface="Times New Roman" panose="02020603050405020304" pitchFamily="18" charset="0"/>
                <a:cs typeface="Times New Roman" panose="02020603050405020304" pitchFamily="18" charset="0"/>
              </a:rPr>
              <a:t>                                                         (Hoài Thanh, Ý nghĩa văn chương)</a:t>
            </a:r>
            <a:endParaRPr lang="en-US">
              <a:solidFill>
                <a:schemeClr val="tx1"/>
              </a:solidFill>
              <a:latin typeface="Times New Roman" panose="02020603050405020304" pitchFamily="18" charset="0"/>
              <a:cs typeface="Times New Roman" panose="02020603050405020304" pitchFamily="18" charset="0"/>
            </a:endParaRPr>
          </a:p>
        </p:txBody>
      </p:sp>
      <p:sp>
        <p:nvSpPr>
          <p:cNvPr id="5" name="AutoShape 13"/>
          <p:cNvSpPr>
            <a:spLocks noChangeArrowheads="1"/>
          </p:cNvSpPr>
          <p:nvPr/>
        </p:nvSpPr>
        <p:spPr bwMode="auto">
          <a:xfrm>
            <a:off x="7510780" y="429895"/>
            <a:ext cx="5643245" cy="180403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Tìm câu văn có chưa yếu tố tự sự? </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xit" presetSubtype="16" fill="hold" grpId="1" nodeType="clickEffect">
                                  <p:stCondLst>
                                    <p:cond delay="0"/>
                                  </p:stCondLst>
                                  <p:childTnLst>
                                    <p:animEffect transition="out" filter="box(in)">
                                      <p:cBhvr>
                                        <p:cTn id="22" dur="500"/>
                                        <p:tgtEl>
                                          <p:spTgt spid="14"/>
                                        </p:tgtEl>
                                      </p:cBhvr>
                                    </p:animEffect>
                                    <p:set>
                                      <p:cBhvr>
                                        <p:cTn id="23" dur="1" fill="hold">
                                          <p:stCondLst>
                                            <p:cond delay="499"/>
                                          </p:stCondLst>
                                        </p:cTn>
                                        <p:tgtEl>
                                          <p:spTgt spid="1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checkerboard(across)">
                                      <p:cBhvr>
                                        <p:cTn id="28" dur="500"/>
                                        <p:tgtEl>
                                          <p:spTgt spid="4">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animEffect transition="in" filter="checkerboard(across)">
                                      <p:cBhvr>
                                        <p:cTn id="33" dur="500"/>
                                        <p:tgtEl>
                                          <p:spTgt spid="4">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Effect transition="in" filter="checkerboard(across)">
                                      <p:cBhvr>
                                        <p:cTn id="38" dur="500"/>
                                        <p:tgtEl>
                                          <p:spTgt spid="4">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 presetClass="exit" presetSubtype="16" fill="hold" grpId="1" nodeType="clickEffect">
                                  <p:stCondLst>
                                    <p:cond delay="0"/>
                                  </p:stCondLst>
                                  <p:childTnLst>
                                    <p:animEffect transition="out" filter="box(in)">
                                      <p:cBhvr>
                                        <p:cTn id="48" dur="500"/>
                                        <p:tgtEl>
                                          <p:spTgt spid="5"/>
                                        </p:tgtEl>
                                      </p:cBhvr>
                                    </p:animEffect>
                                    <p:set>
                                      <p:cBhvr>
                                        <p:cTn id="49"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P spid="14" grpId="0" bldLvl="0" animBg="1"/>
      <p:bldP spid="14" grpId="1" bldLvl="0" animBg="1"/>
      <p:bldP spid="4" grpId="0" build="p"/>
      <p:bldP spid="4" grpId="1" build="p"/>
      <p:bldP spid="5" grpId="0" bldLvl="0" animBg="1"/>
      <p:bldP spid="5" grpId="1"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Text Box 99"/>
          <p:cNvSpPr txBox="1"/>
          <p:nvPr/>
        </p:nvSpPr>
        <p:spPr>
          <a:xfrm>
            <a:off x="122555" y="129540"/>
            <a:ext cx="11946890" cy="2245360"/>
          </a:xfrm>
          <a:prstGeom prst="rect">
            <a:avLst/>
          </a:prstGeom>
          <a:noFill/>
          <a:ln w="9525">
            <a:noFill/>
          </a:ln>
        </p:spPr>
        <p:txBody>
          <a:bodyPr wrap="square">
            <a:spAutoFit/>
          </a:bodyPr>
          <a:p>
            <a:pPr indent="0" algn="just"/>
            <a:r>
              <a:rPr lang="en-US" sz="3500" b="0" i="1">
                <a:latin typeface="Times New Roman" panose="02020603050405020304" pitchFamily="18" charset="0"/>
                <a:cs typeface="Times New Roman" panose="02020603050405020304" pitchFamily="18" charset="0"/>
              </a:rPr>
              <a:t>Đời xưa, có một nhà thi sĩ Ấn Độ trông thấy một con chim bị thương rơi xuống bên chân mình. Thi sĩ thương hại quá, khóc nức lên, quả tim cùng hòa một nhịp với sự run rẩy của con chim sắp chết.</a:t>
            </a:r>
            <a:endParaRPr lang="en-US" sz="3500"/>
          </a:p>
        </p:txBody>
      </p:sp>
      <p:sp>
        <p:nvSpPr>
          <p:cNvPr id="4" name="Text Box 3"/>
          <p:cNvSpPr txBox="1"/>
          <p:nvPr/>
        </p:nvSpPr>
        <p:spPr>
          <a:xfrm>
            <a:off x="1310640" y="1744980"/>
            <a:ext cx="3199130" cy="629920"/>
          </a:xfrm>
          <a:prstGeom prst="rect">
            <a:avLst/>
          </a:prstGeom>
          <a:noFill/>
          <a:ln w="9525">
            <a:noFill/>
          </a:ln>
        </p:spPr>
        <p:txBody>
          <a:bodyPr wrap="square">
            <a:spAutoFit/>
          </a:bodyPr>
          <a:p>
            <a:pPr indent="0" algn="just"/>
            <a:r>
              <a:rPr lang="en-US" sz="3500" b="0" i="1">
                <a:solidFill>
                  <a:srgbClr val="FF0000"/>
                </a:solidFill>
                <a:latin typeface="Times New Roman" panose="02020603050405020304" pitchFamily="18" charset="0"/>
                <a:cs typeface="Times New Roman" panose="02020603050405020304" pitchFamily="18" charset="0"/>
              </a:rPr>
              <a:t>-&gt; Yếu tố tự sự</a:t>
            </a:r>
            <a:endParaRPr lang="en-US" sz="3500"/>
          </a:p>
        </p:txBody>
      </p:sp>
      <p:sp>
        <p:nvSpPr>
          <p:cNvPr id="6" name="AutoShape 13"/>
          <p:cNvSpPr>
            <a:spLocks noChangeArrowheads="1"/>
          </p:cNvSpPr>
          <p:nvPr/>
        </p:nvSpPr>
        <p:spPr bwMode="auto">
          <a:xfrm>
            <a:off x="7058660" y="129540"/>
            <a:ext cx="5643245" cy="180403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Câu nào là luận điểm của đoạn văn</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sp>
        <p:nvSpPr>
          <p:cNvPr id="5" name="Text Box 4"/>
          <p:cNvSpPr txBox="1"/>
          <p:nvPr/>
        </p:nvSpPr>
        <p:spPr>
          <a:xfrm>
            <a:off x="245110" y="2552700"/>
            <a:ext cx="11946890" cy="1168400"/>
          </a:xfrm>
          <a:prstGeom prst="rect">
            <a:avLst/>
          </a:prstGeom>
          <a:noFill/>
          <a:ln w="9525">
            <a:noFill/>
          </a:ln>
        </p:spPr>
        <p:txBody>
          <a:bodyPr wrap="square">
            <a:spAutoFit/>
          </a:bodyPr>
          <a:p>
            <a:pPr indent="0" algn="just"/>
            <a:r>
              <a:rPr lang="en-US" sz="3500" b="0" i="1">
                <a:latin typeface="Times New Roman" panose="02020603050405020304" pitchFamily="18" charset="0"/>
                <a:cs typeface="Times New Roman" panose="02020603050405020304" pitchFamily="18" charset="0"/>
              </a:rPr>
              <a:t>Nguồn gốc cốt yếu của văn chương là lòng thương người, rộng ra là thương cả muôn vật, muôn loài.</a:t>
            </a:r>
            <a:endParaRPr lang="en-US" sz="3500" b="0" i="1">
              <a:latin typeface="Times New Roman" panose="02020603050405020304" pitchFamily="18" charset="0"/>
              <a:cs typeface="Times New Roman" panose="02020603050405020304" pitchFamily="18" charset="0"/>
            </a:endParaRPr>
          </a:p>
        </p:txBody>
      </p:sp>
      <p:sp>
        <p:nvSpPr>
          <p:cNvPr id="7" name="Text Box 6"/>
          <p:cNvSpPr txBox="1"/>
          <p:nvPr/>
        </p:nvSpPr>
        <p:spPr>
          <a:xfrm>
            <a:off x="6568440" y="3114040"/>
            <a:ext cx="3199130" cy="629920"/>
          </a:xfrm>
          <a:prstGeom prst="rect">
            <a:avLst/>
          </a:prstGeom>
          <a:noFill/>
          <a:ln w="9525">
            <a:noFill/>
          </a:ln>
        </p:spPr>
        <p:txBody>
          <a:bodyPr wrap="square">
            <a:spAutoFit/>
          </a:bodyPr>
          <a:p>
            <a:pPr indent="0" algn="just"/>
            <a:r>
              <a:rPr lang="en-US" sz="3500" b="0" i="1">
                <a:solidFill>
                  <a:srgbClr val="FF0000"/>
                </a:solidFill>
                <a:latin typeface="Times New Roman" panose="02020603050405020304" pitchFamily="18" charset="0"/>
                <a:cs typeface="Times New Roman" panose="02020603050405020304" pitchFamily="18" charset="0"/>
              </a:rPr>
              <a:t>-&gt; Luận điểm</a:t>
            </a:r>
            <a:endParaRPr lang="en-US" sz="3500"/>
          </a:p>
        </p:txBody>
      </p:sp>
      <p:sp>
        <p:nvSpPr>
          <p:cNvPr id="8" name="AutoShape 13"/>
          <p:cNvSpPr>
            <a:spLocks noChangeArrowheads="1"/>
          </p:cNvSpPr>
          <p:nvPr/>
        </p:nvSpPr>
        <p:spPr bwMode="auto">
          <a:xfrm>
            <a:off x="7185660" y="256540"/>
            <a:ext cx="5643245" cy="211772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Em có nhận xét gì khi lược bỏ đi yếu tố tự sự trong bài văn nghị luận </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sp>
        <p:nvSpPr>
          <p:cNvPr id="9" name="Text Box 8"/>
          <p:cNvSpPr txBox="1"/>
          <p:nvPr/>
        </p:nvSpPr>
        <p:spPr>
          <a:xfrm>
            <a:off x="245110" y="3899535"/>
            <a:ext cx="11946890" cy="1168400"/>
          </a:xfrm>
          <a:prstGeom prst="rect">
            <a:avLst/>
          </a:prstGeom>
          <a:noFill/>
          <a:ln w="9525">
            <a:noFill/>
          </a:ln>
        </p:spPr>
        <p:txBody>
          <a:bodyPr wrap="square">
            <a:spAutoFit/>
          </a:bodyPr>
          <a:p>
            <a:pPr indent="0" algn="just"/>
            <a:r>
              <a:rPr lang="en-US" sz="3500" b="1">
                <a:latin typeface="Times New Roman" panose="02020603050405020304" pitchFamily="18" charset="0"/>
                <a:cs typeface="Times New Roman" panose="02020603050405020304" pitchFamily="18" charset="0"/>
              </a:rPr>
              <a:t>Lược bỏ yếu tố tự sự-&gt; Không hấp dẫn, luận điểm thiếu thuyết phục </a:t>
            </a:r>
            <a:endParaRPr lang="en-US" sz="3500" b="1">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p:cTn id="7" dur="500" fill="hold"/>
                                        <p:tgtEl>
                                          <p:spTgt spid="100"/>
                                        </p:tgtEl>
                                        <p:attrNameLst>
                                          <p:attrName>ppt_w</p:attrName>
                                        </p:attrNameLst>
                                      </p:cBhvr>
                                      <p:tavLst>
                                        <p:tav tm="0">
                                          <p:val>
                                            <p:strVal val="#ppt_w*0.05"/>
                                          </p:val>
                                        </p:tav>
                                        <p:tav tm="100000">
                                          <p:val>
                                            <p:strVal val="#ppt_w"/>
                                          </p:val>
                                        </p:tav>
                                      </p:tavLst>
                                    </p:anim>
                                    <p:anim calcmode="lin" valueType="num">
                                      <p:cBhvr>
                                        <p:cTn id="8" dur="500" fill="hold"/>
                                        <p:tgtEl>
                                          <p:spTgt spid="100"/>
                                        </p:tgtEl>
                                        <p:attrNameLst>
                                          <p:attrName>ppt_h</p:attrName>
                                        </p:attrNameLst>
                                      </p:cBhvr>
                                      <p:tavLst>
                                        <p:tav tm="0">
                                          <p:val>
                                            <p:strVal val="#ppt_h"/>
                                          </p:val>
                                        </p:tav>
                                        <p:tav tm="100000">
                                          <p:val>
                                            <p:strVal val="#ppt_h"/>
                                          </p:val>
                                        </p:tav>
                                      </p:tavLst>
                                    </p:anim>
                                    <p:anim calcmode="lin" valueType="num">
                                      <p:cBhvr>
                                        <p:cTn id="9" dur="500" fill="hold"/>
                                        <p:tgtEl>
                                          <p:spTgt spid="100"/>
                                        </p:tgtEl>
                                        <p:attrNameLst>
                                          <p:attrName>ppt_x</p:attrName>
                                        </p:attrNameLst>
                                      </p:cBhvr>
                                      <p:tavLst>
                                        <p:tav tm="0">
                                          <p:val>
                                            <p:strVal val="#ppt_x-.2"/>
                                          </p:val>
                                        </p:tav>
                                        <p:tav tm="100000">
                                          <p:val>
                                            <p:strVal val="#ppt_x"/>
                                          </p:val>
                                        </p:tav>
                                      </p:tavLst>
                                    </p:anim>
                                    <p:anim calcmode="lin" valueType="num">
                                      <p:cBhvr>
                                        <p:cTn id="10" dur="500" fill="hold"/>
                                        <p:tgtEl>
                                          <p:spTgt spid="100"/>
                                        </p:tgtEl>
                                        <p:attrNameLst>
                                          <p:attrName>ppt_y</p:attrName>
                                        </p:attrNameLst>
                                      </p:cBhvr>
                                      <p:tavLst>
                                        <p:tav tm="0">
                                          <p:val>
                                            <p:strVal val="#ppt_y"/>
                                          </p:val>
                                        </p:tav>
                                        <p:tav tm="100000">
                                          <p:val>
                                            <p:strVal val="#ppt_y"/>
                                          </p:val>
                                        </p:tav>
                                      </p:tavLst>
                                    </p:anim>
                                    <p:animEffect transition="in" filter="fade">
                                      <p:cBhvr>
                                        <p:cTn id="11" dur="500"/>
                                        <p:tgtEl>
                                          <p:spTgt spid="100"/>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strVal val="#ppt_w*0.05"/>
                                          </p:val>
                                        </p:tav>
                                        <p:tav tm="100000">
                                          <p:val>
                                            <p:strVal val="#ppt_w"/>
                                          </p:val>
                                        </p:tav>
                                      </p:tavLst>
                                    </p:anim>
                                    <p:anim calcmode="lin" valueType="num">
                                      <p:cBhvr>
                                        <p:cTn id="17" dur="500" fill="hold"/>
                                        <p:tgtEl>
                                          <p:spTgt spid="4"/>
                                        </p:tgtEl>
                                        <p:attrNameLst>
                                          <p:attrName>ppt_h</p:attrName>
                                        </p:attrNameLst>
                                      </p:cBhvr>
                                      <p:tavLst>
                                        <p:tav tm="0">
                                          <p:val>
                                            <p:strVal val="#ppt_h"/>
                                          </p:val>
                                        </p:tav>
                                        <p:tav tm="100000">
                                          <p:val>
                                            <p:strVal val="#ppt_h"/>
                                          </p:val>
                                        </p:tav>
                                      </p:tavLst>
                                    </p:anim>
                                    <p:anim calcmode="lin" valueType="num">
                                      <p:cBhvr>
                                        <p:cTn id="18" dur="500" fill="hold"/>
                                        <p:tgtEl>
                                          <p:spTgt spid="4"/>
                                        </p:tgtEl>
                                        <p:attrNameLst>
                                          <p:attrName>ppt_x</p:attrName>
                                        </p:attrNameLst>
                                      </p:cBhvr>
                                      <p:tavLst>
                                        <p:tav tm="0">
                                          <p:val>
                                            <p:strVal val="#ppt_x-.2"/>
                                          </p:val>
                                        </p:tav>
                                        <p:tav tm="100000">
                                          <p:val>
                                            <p:strVal val="#ppt_x"/>
                                          </p:val>
                                        </p:tav>
                                      </p:tavLst>
                                    </p:anim>
                                    <p:anim calcmode="lin" valueType="num">
                                      <p:cBhvr>
                                        <p:cTn id="19" dur="500" fill="hold"/>
                                        <p:tgtEl>
                                          <p:spTgt spid="4"/>
                                        </p:tgtEl>
                                        <p:attrNameLst>
                                          <p:attrName>ppt_y</p:attrName>
                                        </p:attrNameLst>
                                      </p:cBhvr>
                                      <p:tavLst>
                                        <p:tav tm="0">
                                          <p:val>
                                            <p:strVal val="#ppt_y"/>
                                          </p:val>
                                        </p:tav>
                                        <p:tav tm="100000">
                                          <p:val>
                                            <p:strVal val="#ppt_y"/>
                                          </p:val>
                                        </p:tav>
                                      </p:tavLst>
                                    </p:anim>
                                    <p:animEffect transition="in" filter="fad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 presetClass="exit" presetSubtype="16" fill="hold" grpId="1" nodeType="clickEffect">
                                  <p:stCondLst>
                                    <p:cond delay="0"/>
                                  </p:stCondLst>
                                  <p:childTnLst>
                                    <p:animEffect transition="out" filter="box(in)">
                                      <p:cBhvr>
                                        <p:cTn id="30" dur="500"/>
                                        <p:tgtEl>
                                          <p:spTgt spid="6"/>
                                        </p:tgtEl>
                                      </p:cBhvr>
                                    </p:animEffect>
                                    <p:set>
                                      <p:cBhvr>
                                        <p:cTn id="31" dur="1" fill="hold">
                                          <p:stCondLst>
                                            <p:cond delay="499"/>
                                          </p:stCondLst>
                                        </p:cTn>
                                        <p:tgtEl>
                                          <p:spTgt spid="6"/>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54" presetClass="entr" presetSubtype="0" accel="10000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500" fill="hold"/>
                                        <p:tgtEl>
                                          <p:spTgt spid="5"/>
                                        </p:tgtEl>
                                        <p:attrNameLst>
                                          <p:attrName>ppt_w</p:attrName>
                                        </p:attrNameLst>
                                      </p:cBhvr>
                                      <p:tavLst>
                                        <p:tav tm="0">
                                          <p:val>
                                            <p:strVal val="#ppt_w*0.05"/>
                                          </p:val>
                                        </p:tav>
                                        <p:tav tm="100000">
                                          <p:val>
                                            <p:strVal val="#ppt_w"/>
                                          </p:val>
                                        </p:tav>
                                      </p:tavLst>
                                    </p:anim>
                                    <p:anim calcmode="lin" valueType="num">
                                      <p:cBhvr>
                                        <p:cTn id="37" dur="500" fill="hold"/>
                                        <p:tgtEl>
                                          <p:spTgt spid="5"/>
                                        </p:tgtEl>
                                        <p:attrNameLst>
                                          <p:attrName>ppt_h</p:attrName>
                                        </p:attrNameLst>
                                      </p:cBhvr>
                                      <p:tavLst>
                                        <p:tav tm="0">
                                          <p:val>
                                            <p:strVal val="#ppt_h"/>
                                          </p:val>
                                        </p:tav>
                                        <p:tav tm="100000">
                                          <p:val>
                                            <p:strVal val="#ppt_h"/>
                                          </p:val>
                                        </p:tav>
                                      </p:tavLst>
                                    </p:anim>
                                    <p:anim calcmode="lin" valueType="num">
                                      <p:cBhvr>
                                        <p:cTn id="38" dur="500" fill="hold"/>
                                        <p:tgtEl>
                                          <p:spTgt spid="5"/>
                                        </p:tgtEl>
                                        <p:attrNameLst>
                                          <p:attrName>ppt_x</p:attrName>
                                        </p:attrNameLst>
                                      </p:cBhvr>
                                      <p:tavLst>
                                        <p:tav tm="0">
                                          <p:val>
                                            <p:strVal val="#ppt_x-.2"/>
                                          </p:val>
                                        </p:tav>
                                        <p:tav tm="100000">
                                          <p:val>
                                            <p:strVal val="#ppt_x"/>
                                          </p:val>
                                        </p:tav>
                                      </p:tavLst>
                                    </p:anim>
                                    <p:anim calcmode="lin" valueType="num">
                                      <p:cBhvr>
                                        <p:cTn id="39" dur="500" fill="hold"/>
                                        <p:tgtEl>
                                          <p:spTgt spid="5"/>
                                        </p:tgtEl>
                                        <p:attrNameLst>
                                          <p:attrName>ppt_y</p:attrName>
                                        </p:attrNameLst>
                                      </p:cBhvr>
                                      <p:tavLst>
                                        <p:tav tm="0">
                                          <p:val>
                                            <p:strVal val="#ppt_y"/>
                                          </p:val>
                                        </p:tav>
                                        <p:tav tm="100000">
                                          <p:val>
                                            <p:strVal val="#ppt_y"/>
                                          </p:val>
                                        </p:tav>
                                      </p:tavLst>
                                    </p:anim>
                                    <p:animEffect transition="in" filter="fade">
                                      <p:cBhvr>
                                        <p:cTn id="40" dur="5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54" presetClass="entr" presetSubtype="0" accel="10000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500" fill="hold"/>
                                        <p:tgtEl>
                                          <p:spTgt spid="7"/>
                                        </p:tgtEl>
                                        <p:attrNameLst>
                                          <p:attrName>ppt_w</p:attrName>
                                        </p:attrNameLst>
                                      </p:cBhvr>
                                      <p:tavLst>
                                        <p:tav tm="0">
                                          <p:val>
                                            <p:strVal val="#ppt_w*0.05"/>
                                          </p:val>
                                        </p:tav>
                                        <p:tav tm="100000">
                                          <p:val>
                                            <p:strVal val="#ppt_w"/>
                                          </p:val>
                                        </p:tav>
                                      </p:tavLst>
                                    </p:anim>
                                    <p:anim calcmode="lin" valueType="num">
                                      <p:cBhvr>
                                        <p:cTn id="46" dur="500" fill="hold"/>
                                        <p:tgtEl>
                                          <p:spTgt spid="7"/>
                                        </p:tgtEl>
                                        <p:attrNameLst>
                                          <p:attrName>ppt_h</p:attrName>
                                        </p:attrNameLst>
                                      </p:cBhvr>
                                      <p:tavLst>
                                        <p:tav tm="0">
                                          <p:val>
                                            <p:strVal val="#ppt_h"/>
                                          </p:val>
                                        </p:tav>
                                        <p:tav tm="100000">
                                          <p:val>
                                            <p:strVal val="#ppt_h"/>
                                          </p:val>
                                        </p:tav>
                                      </p:tavLst>
                                    </p:anim>
                                    <p:anim calcmode="lin" valueType="num">
                                      <p:cBhvr>
                                        <p:cTn id="47" dur="500" fill="hold"/>
                                        <p:tgtEl>
                                          <p:spTgt spid="7"/>
                                        </p:tgtEl>
                                        <p:attrNameLst>
                                          <p:attrName>ppt_x</p:attrName>
                                        </p:attrNameLst>
                                      </p:cBhvr>
                                      <p:tavLst>
                                        <p:tav tm="0">
                                          <p:val>
                                            <p:strVal val="#ppt_x-.2"/>
                                          </p:val>
                                        </p:tav>
                                        <p:tav tm="100000">
                                          <p:val>
                                            <p:strVal val="#ppt_x"/>
                                          </p:val>
                                        </p:tav>
                                      </p:tavLst>
                                    </p:anim>
                                    <p:anim calcmode="lin" valueType="num">
                                      <p:cBhvr>
                                        <p:cTn id="48" dur="500" fill="hold"/>
                                        <p:tgtEl>
                                          <p:spTgt spid="7"/>
                                        </p:tgtEl>
                                        <p:attrNameLst>
                                          <p:attrName>ppt_y</p:attrName>
                                        </p:attrNameLst>
                                      </p:cBhvr>
                                      <p:tavLst>
                                        <p:tav tm="0">
                                          <p:val>
                                            <p:strVal val="#ppt_y"/>
                                          </p:val>
                                        </p:tav>
                                        <p:tav tm="100000">
                                          <p:val>
                                            <p:strVal val="#ppt_y"/>
                                          </p:val>
                                        </p:tav>
                                      </p:tavLst>
                                    </p:anim>
                                    <p:animEffect transition="in" filter="fade">
                                      <p:cBhvr>
                                        <p:cTn id="49" dur="500"/>
                                        <p:tgtEl>
                                          <p:spTgt spid="7"/>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8"/>
                                        </p:tgtEl>
                                        <p:attrNameLst>
                                          <p:attrName>style.visibility</p:attrName>
                                        </p:attrNameLst>
                                      </p:cBhvr>
                                      <p:to>
                                        <p:strVal val="visible"/>
                                      </p:to>
                                    </p:set>
                                    <p:anim calcmode="lin" valueType="num">
                                      <p:cBhvr additive="base">
                                        <p:cTn id="54" dur="500" fill="hold"/>
                                        <p:tgtEl>
                                          <p:spTgt spid="8"/>
                                        </p:tgtEl>
                                        <p:attrNameLst>
                                          <p:attrName>ppt_x</p:attrName>
                                        </p:attrNameLst>
                                      </p:cBhvr>
                                      <p:tavLst>
                                        <p:tav tm="0">
                                          <p:val>
                                            <p:strVal val="#ppt_x"/>
                                          </p:val>
                                        </p:tav>
                                        <p:tav tm="100000">
                                          <p:val>
                                            <p:strVal val="#ppt_x"/>
                                          </p:val>
                                        </p:tav>
                                      </p:tavLst>
                                    </p:anim>
                                    <p:anim calcmode="lin" valueType="num">
                                      <p:cBhvr additive="base">
                                        <p:cTn id="5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 presetClass="exit" presetSubtype="16" fill="hold" grpId="1" nodeType="clickEffect">
                                  <p:stCondLst>
                                    <p:cond delay="0"/>
                                  </p:stCondLst>
                                  <p:childTnLst>
                                    <p:animEffect transition="out" filter="box(in)">
                                      <p:cBhvr>
                                        <p:cTn id="59" dur="500"/>
                                        <p:tgtEl>
                                          <p:spTgt spid="8"/>
                                        </p:tgtEl>
                                      </p:cBhvr>
                                    </p:animEffect>
                                    <p:set>
                                      <p:cBhvr>
                                        <p:cTn id="60" dur="1" fill="hold">
                                          <p:stCondLst>
                                            <p:cond delay="499"/>
                                          </p:stCondLst>
                                        </p:cTn>
                                        <p:tgtEl>
                                          <p:spTgt spid="8"/>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54" presetClass="entr" presetSubtype="0" accel="100000" fill="hold" grpId="0" nodeType="click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p:cTn id="65" dur="500" fill="hold"/>
                                        <p:tgtEl>
                                          <p:spTgt spid="9"/>
                                        </p:tgtEl>
                                        <p:attrNameLst>
                                          <p:attrName>ppt_w</p:attrName>
                                        </p:attrNameLst>
                                      </p:cBhvr>
                                      <p:tavLst>
                                        <p:tav tm="0">
                                          <p:val>
                                            <p:strVal val="#ppt_w*0.05"/>
                                          </p:val>
                                        </p:tav>
                                        <p:tav tm="100000">
                                          <p:val>
                                            <p:strVal val="#ppt_w"/>
                                          </p:val>
                                        </p:tav>
                                      </p:tavLst>
                                    </p:anim>
                                    <p:anim calcmode="lin" valueType="num">
                                      <p:cBhvr>
                                        <p:cTn id="66" dur="500" fill="hold"/>
                                        <p:tgtEl>
                                          <p:spTgt spid="9"/>
                                        </p:tgtEl>
                                        <p:attrNameLst>
                                          <p:attrName>ppt_h</p:attrName>
                                        </p:attrNameLst>
                                      </p:cBhvr>
                                      <p:tavLst>
                                        <p:tav tm="0">
                                          <p:val>
                                            <p:strVal val="#ppt_h"/>
                                          </p:val>
                                        </p:tav>
                                        <p:tav tm="100000">
                                          <p:val>
                                            <p:strVal val="#ppt_h"/>
                                          </p:val>
                                        </p:tav>
                                      </p:tavLst>
                                    </p:anim>
                                    <p:anim calcmode="lin" valueType="num">
                                      <p:cBhvr>
                                        <p:cTn id="67" dur="500" fill="hold"/>
                                        <p:tgtEl>
                                          <p:spTgt spid="9"/>
                                        </p:tgtEl>
                                        <p:attrNameLst>
                                          <p:attrName>ppt_x</p:attrName>
                                        </p:attrNameLst>
                                      </p:cBhvr>
                                      <p:tavLst>
                                        <p:tav tm="0">
                                          <p:val>
                                            <p:strVal val="#ppt_x-.2"/>
                                          </p:val>
                                        </p:tav>
                                        <p:tav tm="100000">
                                          <p:val>
                                            <p:strVal val="#ppt_x"/>
                                          </p:val>
                                        </p:tav>
                                      </p:tavLst>
                                    </p:anim>
                                    <p:anim calcmode="lin" valueType="num">
                                      <p:cBhvr>
                                        <p:cTn id="68" dur="500" fill="hold"/>
                                        <p:tgtEl>
                                          <p:spTgt spid="9"/>
                                        </p:tgtEl>
                                        <p:attrNameLst>
                                          <p:attrName>ppt_y</p:attrName>
                                        </p:attrNameLst>
                                      </p:cBhvr>
                                      <p:tavLst>
                                        <p:tav tm="0">
                                          <p:val>
                                            <p:strVal val="#ppt_y"/>
                                          </p:val>
                                        </p:tav>
                                        <p:tav tm="100000">
                                          <p:val>
                                            <p:strVal val="#ppt_y"/>
                                          </p:val>
                                        </p:tav>
                                      </p:tavLst>
                                    </p:anim>
                                    <p:animEffect transition="in" filter="fade">
                                      <p:cBhvr>
                                        <p:cTn id="6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P spid="4" grpId="0"/>
      <p:bldP spid="4" grpId="1"/>
      <p:bldP spid="6" grpId="0" bldLvl="0" animBg="1"/>
      <p:bldP spid="6" grpId="1" bldLvl="0" animBg="1"/>
      <p:bldP spid="5" grpId="0"/>
      <p:bldP spid="5" grpId="1"/>
      <p:bldP spid="7" grpId="0"/>
      <p:bldP spid="7" grpId="1"/>
      <p:bldP spid="8" grpId="0" bldLvl="0" animBg="1"/>
      <p:bldP spid="8" grpId="1" bldLvl="0" animBg="1"/>
      <p:bldP spid="9" grpId="0"/>
      <p:bldP spid="9"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Content Placeholder 3"/>
          <p:cNvSpPr>
            <a:spLocks noGrp="1"/>
          </p:cNvSpPr>
          <p:nvPr>
            <p:ph idx="1"/>
          </p:nvPr>
        </p:nvSpPr>
        <p:spPr>
          <a:xfrm>
            <a:off x="287020" y="72390"/>
            <a:ext cx="3800475" cy="611505"/>
          </a:xfrm>
        </p:spPr>
        <p:txBody>
          <a:bodyPr/>
          <a:p>
            <a:pPr marL="0" indent="0">
              <a:buNone/>
            </a:pPr>
            <a:r>
              <a:rPr lang="en-US" b="1">
                <a:solidFill>
                  <a:srgbClr val="FF0000"/>
                </a:solidFill>
                <a:latin typeface="Times New Roman" panose="02020603050405020304" pitchFamily="18" charset="0"/>
                <a:cs typeface="Times New Roman" panose="02020603050405020304" pitchFamily="18" charset="0"/>
              </a:rPr>
              <a:t>2. Ví dụ 2.</a:t>
            </a:r>
            <a:endParaRPr lang="en-US" b="1">
              <a:solidFill>
                <a:srgbClr val="FF0000"/>
              </a:solidFill>
              <a:latin typeface="Times New Roman" panose="02020603050405020304" pitchFamily="18" charset="0"/>
              <a:cs typeface="Times New Roman" panose="02020603050405020304" pitchFamily="18" charset="0"/>
            </a:endParaRPr>
          </a:p>
        </p:txBody>
      </p:sp>
      <p:sp>
        <p:nvSpPr>
          <p:cNvPr id="5" name="Content Placeholder 2"/>
          <p:cNvSpPr>
            <a:spLocks noGrp="1"/>
          </p:cNvSpPr>
          <p:nvPr/>
        </p:nvSpPr>
        <p:spPr>
          <a:xfrm>
            <a:off x="287020" y="857250"/>
            <a:ext cx="11722100" cy="4502785"/>
          </a:xfrm>
          <a:prstGeom prst="rect">
            <a:avLst/>
          </a:prstGeom>
          <a:noFill/>
          <a:ln w="9525">
            <a:noFill/>
          </a:ln>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3600">
                <a:solidFill>
                  <a:schemeClr val="tx1"/>
                </a:solidFill>
                <a:latin typeface="Times New Roman" panose="02020603050405020304" pitchFamily="18" charset="0"/>
                <a:cs typeface="Times New Roman" panose="02020603050405020304" pitchFamily="18" charset="0"/>
              </a:rPr>
              <a:t>Huống gì thành Đại La, kinh đô cũ của Cao Vương: Ở vào nơi trung tâm trời đất; được cái thế rồng cuộn hổ ngồi. Đã đúng ngôi nam bắc đông tây; lại tiện hướng nhìn sông dựa núi. Địa thế rộng mà bằng; đất đai cao mà thoáng. Dân cư khỏi chịu cảnh khốn khổ ngập lụt; muôn vật cũng rất mực phong phú tốt tươi. Xem khắp đất Việt ta, chỉ nơi này là thắng địa. Thật là chốn tụ hội trọng yếu của bốn phương đất nước; cũng là nơi kinh đô bậc nhất của đế vương muôn đời. </a:t>
            </a:r>
            <a:endParaRPr lang="en-US" sz="3600">
              <a:solidFill>
                <a:schemeClr val="tx1"/>
              </a:solidFill>
              <a:latin typeface="Times New Roman" panose="02020603050405020304" pitchFamily="18" charset="0"/>
              <a:cs typeface="Times New Roman" panose="02020603050405020304" pitchFamily="18" charset="0"/>
            </a:endParaRPr>
          </a:p>
          <a:p>
            <a:pPr marL="0" indent="0" algn="just">
              <a:buNone/>
            </a:pPr>
            <a:r>
              <a:rPr lang="en-US" sz="3600">
                <a:solidFill>
                  <a:schemeClr val="tx1"/>
                </a:solidFill>
                <a:latin typeface="Times New Roman" panose="02020603050405020304" pitchFamily="18" charset="0"/>
                <a:cs typeface="Times New Roman" panose="02020603050405020304" pitchFamily="18" charset="0"/>
              </a:rPr>
              <a:t>                                                   ( Chiếu dời đô- Lí Công Uẩn)</a:t>
            </a:r>
            <a:endParaRPr lang="en-US" sz="3600">
              <a:solidFill>
                <a:schemeClr val="tx1"/>
              </a:solidFill>
              <a:latin typeface="Times New Roman" panose="02020603050405020304" pitchFamily="18" charset="0"/>
              <a:cs typeface="Times New Roman" panose="02020603050405020304" pitchFamily="18" charset="0"/>
            </a:endParaRPr>
          </a:p>
        </p:txBody>
      </p:sp>
      <p:sp>
        <p:nvSpPr>
          <p:cNvPr id="8" name="AutoShape 13"/>
          <p:cNvSpPr>
            <a:spLocks noChangeArrowheads="1"/>
          </p:cNvSpPr>
          <p:nvPr/>
        </p:nvSpPr>
        <p:spPr bwMode="auto">
          <a:xfrm>
            <a:off x="7185660" y="256540"/>
            <a:ext cx="5643245" cy="211772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Tìm câu văn có chưa yếu tố miêu tả</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heckerboard(across)">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checkerboard(across)">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 presetClass="exit" presetSubtype="16" fill="hold" grpId="1" nodeType="clickEffect">
                                  <p:stCondLst>
                                    <p:cond delay="0"/>
                                  </p:stCondLst>
                                  <p:childTnLst>
                                    <p:animEffect transition="out" filter="box(in)">
                                      <p:cBhvr>
                                        <p:cTn id="27" dur="500"/>
                                        <p:tgtEl>
                                          <p:spTgt spid="8"/>
                                        </p:tgtEl>
                                      </p:cBhvr>
                                    </p:animEffect>
                                    <p:set>
                                      <p:cBhvr>
                                        <p:cTn id="28"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P spid="5" grpId="0" build="p"/>
      <p:bldP spid="5" grpId="1" build="p"/>
      <p:bldP spid="8" grpId="0" bldLvl="0" animBg="1"/>
      <p:bldP spid="8" grpId="1"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Text Box 99"/>
          <p:cNvSpPr txBox="1"/>
          <p:nvPr/>
        </p:nvSpPr>
        <p:spPr>
          <a:xfrm>
            <a:off x="122555" y="129540"/>
            <a:ext cx="11946890" cy="2784475"/>
          </a:xfrm>
          <a:prstGeom prst="rect">
            <a:avLst/>
          </a:prstGeom>
          <a:noFill/>
          <a:ln w="9525">
            <a:noFill/>
          </a:ln>
        </p:spPr>
        <p:txBody>
          <a:bodyPr wrap="square">
            <a:spAutoFit/>
          </a:bodyPr>
          <a:p>
            <a:pPr indent="0" algn="just"/>
            <a:r>
              <a:rPr lang="en-US" sz="3500" b="0" i="1">
                <a:latin typeface="Times New Roman" panose="02020603050405020304" pitchFamily="18" charset="0"/>
                <a:cs typeface="Times New Roman" panose="02020603050405020304" pitchFamily="18" charset="0"/>
              </a:rPr>
              <a:t>Ở vào nơi trung tâm trời đất; được cái thế rồng cuộn hổ ngồi. Đã đúng ngôi nam bắc đông tây; lại tiện hướng nhìn sông dựa núi. Địa thế rộng mà bằng; đất đai cao mà thoáng. Dân cư khỏi chịu cảnh khốn khổ ngập lụt; muôn vật cũng rất mực phong phú tốt tươi.</a:t>
            </a:r>
            <a:endParaRPr lang="en-US" sz="3500" b="0" i="1">
              <a:latin typeface="Times New Roman" panose="02020603050405020304" pitchFamily="18" charset="0"/>
              <a:cs typeface="Times New Roman" panose="02020603050405020304" pitchFamily="18" charset="0"/>
            </a:endParaRPr>
          </a:p>
        </p:txBody>
      </p:sp>
      <p:sp>
        <p:nvSpPr>
          <p:cNvPr id="4" name="Text Box 3"/>
          <p:cNvSpPr txBox="1"/>
          <p:nvPr/>
        </p:nvSpPr>
        <p:spPr>
          <a:xfrm>
            <a:off x="1320800" y="2212340"/>
            <a:ext cx="4763135" cy="629920"/>
          </a:xfrm>
          <a:prstGeom prst="rect">
            <a:avLst/>
          </a:prstGeom>
          <a:noFill/>
          <a:ln w="9525">
            <a:noFill/>
          </a:ln>
        </p:spPr>
        <p:txBody>
          <a:bodyPr wrap="square">
            <a:spAutoFit/>
          </a:bodyPr>
          <a:p>
            <a:pPr indent="0" algn="just"/>
            <a:r>
              <a:rPr lang="en-US" sz="3500" b="0" i="1">
                <a:solidFill>
                  <a:srgbClr val="FF0000"/>
                </a:solidFill>
                <a:latin typeface="Times New Roman" panose="02020603050405020304" pitchFamily="18" charset="0"/>
                <a:cs typeface="Times New Roman" panose="02020603050405020304" pitchFamily="18" charset="0"/>
              </a:rPr>
              <a:t>-&gt; Yếu tố miêu tả </a:t>
            </a:r>
            <a:endParaRPr lang="en-US" sz="3500" b="0" i="1">
              <a:solidFill>
                <a:srgbClr val="FF0000"/>
              </a:solidFill>
              <a:latin typeface="Times New Roman" panose="02020603050405020304" pitchFamily="18" charset="0"/>
              <a:cs typeface="Times New Roman" panose="02020603050405020304" pitchFamily="18" charset="0"/>
            </a:endParaRPr>
          </a:p>
        </p:txBody>
      </p:sp>
      <p:sp>
        <p:nvSpPr>
          <p:cNvPr id="8" name="AutoShape 13"/>
          <p:cNvSpPr>
            <a:spLocks noChangeArrowheads="1"/>
          </p:cNvSpPr>
          <p:nvPr/>
        </p:nvSpPr>
        <p:spPr bwMode="auto">
          <a:xfrm>
            <a:off x="7185660" y="256540"/>
            <a:ext cx="5643245" cy="211772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Đâu là luận điểm của đoạn văn trên</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sp>
        <p:nvSpPr>
          <p:cNvPr id="5" name="Text Box 4"/>
          <p:cNvSpPr txBox="1"/>
          <p:nvPr/>
        </p:nvSpPr>
        <p:spPr>
          <a:xfrm>
            <a:off x="0" y="3030220"/>
            <a:ext cx="11946890" cy="1168400"/>
          </a:xfrm>
          <a:prstGeom prst="rect">
            <a:avLst/>
          </a:prstGeom>
          <a:noFill/>
          <a:ln w="9525">
            <a:noFill/>
          </a:ln>
        </p:spPr>
        <p:txBody>
          <a:bodyPr wrap="square">
            <a:spAutoFit/>
          </a:bodyPr>
          <a:p>
            <a:pPr indent="0" algn="just"/>
            <a:r>
              <a:rPr lang="en-US" sz="3500" b="0" i="1">
                <a:latin typeface="Times New Roman" panose="02020603050405020304" pitchFamily="18" charset="0"/>
                <a:cs typeface="Times New Roman" panose="02020603050405020304" pitchFamily="18" charset="0"/>
              </a:rPr>
              <a:t>Thật là chốn tụ hội trọng yếu của bốn phương đất nước; cũng là nơi kinh đô bậc nhất của đế vương muôn đời.</a:t>
            </a:r>
            <a:endParaRPr lang="en-US" sz="3500" b="0" i="1">
              <a:latin typeface="Times New Roman" panose="02020603050405020304" pitchFamily="18" charset="0"/>
              <a:cs typeface="Times New Roman" panose="02020603050405020304" pitchFamily="18" charset="0"/>
            </a:endParaRPr>
          </a:p>
        </p:txBody>
      </p:sp>
      <p:sp>
        <p:nvSpPr>
          <p:cNvPr id="7" name="Text Box 6"/>
          <p:cNvSpPr txBox="1"/>
          <p:nvPr/>
        </p:nvSpPr>
        <p:spPr>
          <a:xfrm>
            <a:off x="8507730" y="3568700"/>
            <a:ext cx="3199130" cy="629920"/>
          </a:xfrm>
          <a:prstGeom prst="rect">
            <a:avLst/>
          </a:prstGeom>
          <a:noFill/>
          <a:ln w="9525">
            <a:noFill/>
          </a:ln>
        </p:spPr>
        <p:txBody>
          <a:bodyPr wrap="square">
            <a:spAutoFit/>
          </a:bodyPr>
          <a:p>
            <a:pPr indent="0" algn="just"/>
            <a:r>
              <a:rPr lang="en-US" sz="3500" b="0" i="1">
                <a:solidFill>
                  <a:srgbClr val="FF0000"/>
                </a:solidFill>
                <a:latin typeface="Times New Roman" panose="02020603050405020304" pitchFamily="18" charset="0"/>
                <a:cs typeface="Times New Roman" panose="02020603050405020304" pitchFamily="18" charset="0"/>
              </a:rPr>
              <a:t>-&gt; Luận điểm</a:t>
            </a:r>
            <a:endParaRPr lang="en-US" sz="3500"/>
          </a:p>
        </p:txBody>
      </p:sp>
      <p:sp>
        <p:nvSpPr>
          <p:cNvPr id="6" name="AutoShape 13"/>
          <p:cNvSpPr>
            <a:spLocks noChangeArrowheads="1"/>
          </p:cNvSpPr>
          <p:nvPr/>
        </p:nvSpPr>
        <p:spPr bwMode="auto">
          <a:xfrm>
            <a:off x="7312660" y="383540"/>
            <a:ext cx="5643245" cy="211772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Em có nhận xét gì khi lược bỏ đi yếu tố tự sự trong bài văn nghị luận </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sp>
        <p:nvSpPr>
          <p:cNvPr id="9" name="Text Box 8"/>
          <p:cNvSpPr txBox="1"/>
          <p:nvPr/>
        </p:nvSpPr>
        <p:spPr>
          <a:xfrm>
            <a:off x="122555" y="4198620"/>
            <a:ext cx="11946890" cy="1168400"/>
          </a:xfrm>
          <a:prstGeom prst="rect">
            <a:avLst/>
          </a:prstGeom>
          <a:noFill/>
          <a:ln w="9525">
            <a:noFill/>
          </a:ln>
        </p:spPr>
        <p:txBody>
          <a:bodyPr wrap="square">
            <a:spAutoFit/>
          </a:bodyPr>
          <a:p>
            <a:pPr indent="0" algn="just"/>
            <a:r>
              <a:rPr lang="en-US" sz="3500" b="1">
                <a:latin typeface="Times New Roman" panose="02020603050405020304" pitchFamily="18" charset="0"/>
                <a:cs typeface="Times New Roman" panose="02020603050405020304" pitchFamily="18" charset="0"/>
              </a:rPr>
              <a:t>Lược bỏ yếu tố miêu tả-&gt; khó hình dung cụ thể, luận điểm thiếu thuyết phục</a:t>
            </a:r>
            <a:endParaRPr lang="en-US" sz="3500" b="1">
              <a:latin typeface="Times New Roman" panose="02020603050405020304" pitchFamily="18" charset="0"/>
              <a:cs typeface="Times New Roman" panose="02020603050405020304" pitchFamily="18" charset="0"/>
            </a:endParaRPr>
          </a:p>
        </p:txBody>
      </p:sp>
      <p:sp>
        <p:nvSpPr>
          <p:cNvPr id="10" name="AutoShape 13"/>
          <p:cNvSpPr>
            <a:spLocks noChangeArrowheads="1"/>
          </p:cNvSpPr>
          <p:nvPr/>
        </p:nvSpPr>
        <p:spPr bwMode="auto">
          <a:xfrm>
            <a:off x="7439660" y="510540"/>
            <a:ext cx="5643245" cy="211772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Em có nhận xét gì về vai trò của yếu tố tự sự và miêu tả trong bài văn nghị luận</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sp>
        <p:nvSpPr>
          <p:cNvPr id="11" name="Text Box 10"/>
          <p:cNvSpPr txBox="1"/>
          <p:nvPr/>
        </p:nvSpPr>
        <p:spPr>
          <a:xfrm>
            <a:off x="122555" y="5524500"/>
            <a:ext cx="11946890" cy="1168400"/>
          </a:xfrm>
          <a:prstGeom prst="rect">
            <a:avLst/>
          </a:prstGeom>
          <a:noFill/>
          <a:ln w="9525">
            <a:noFill/>
          </a:ln>
        </p:spPr>
        <p:txBody>
          <a:bodyPr wrap="square">
            <a:spAutoFit/>
          </a:bodyPr>
          <a:p>
            <a:pPr indent="0" algn="just"/>
            <a:r>
              <a:rPr lang="en-US" sz="3500" b="1">
                <a:solidFill>
                  <a:srgbClr val="FF0000"/>
                </a:solidFill>
                <a:latin typeface="Times New Roman" panose="02020603050405020304" pitchFamily="18" charset="0"/>
                <a:cs typeface="Times New Roman" panose="02020603050405020304" pitchFamily="18" charset="0"/>
              </a:rPr>
              <a:t>=&gt; Yếu tố tự sự, miêu tả giúp luận cứ được trình bày rõ ràng, cụ thể, hấp dẫn, thuyết phục hơn.</a:t>
            </a:r>
            <a:endParaRPr lang="en-US" sz="3500"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p:cTn id="7" dur="500" fill="hold"/>
                                        <p:tgtEl>
                                          <p:spTgt spid="100"/>
                                        </p:tgtEl>
                                        <p:attrNameLst>
                                          <p:attrName>ppt_w</p:attrName>
                                        </p:attrNameLst>
                                      </p:cBhvr>
                                      <p:tavLst>
                                        <p:tav tm="0">
                                          <p:val>
                                            <p:strVal val="#ppt_w*0.05"/>
                                          </p:val>
                                        </p:tav>
                                        <p:tav tm="100000">
                                          <p:val>
                                            <p:strVal val="#ppt_w"/>
                                          </p:val>
                                        </p:tav>
                                      </p:tavLst>
                                    </p:anim>
                                    <p:anim calcmode="lin" valueType="num">
                                      <p:cBhvr>
                                        <p:cTn id="8" dur="500" fill="hold"/>
                                        <p:tgtEl>
                                          <p:spTgt spid="100"/>
                                        </p:tgtEl>
                                        <p:attrNameLst>
                                          <p:attrName>ppt_h</p:attrName>
                                        </p:attrNameLst>
                                      </p:cBhvr>
                                      <p:tavLst>
                                        <p:tav tm="0">
                                          <p:val>
                                            <p:strVal val="#ppt_h"/>
                                          </p:val>
                                        </p:tav>
                                        <p:tav tm="100000">
                                          <p:val>
                                            <p:strVal val="#ppt_h"/>
                                          </p:val>
                                        </p:tav>
                                      </p:tavLst>
                                    </p:anim>
                                    <p:anim calcmode="lin" valueType="num">
                                      <p:cBhvr>
                                        <p:cTn id="9" dur="500" fill="hold"/>
                                        <p:tgtEl>
                                          <p:spTgt spid="100"/>
                                        </p:tgtEl>
                                        <p:attrNameLst>
                                          <p:attrName>ppt_x</p:attrName>
                                        </p:attrNameLst>
                                      </p:cBhvr>
                                      <p:tavLst>
                                        <p:tav tm="0">
                                          <p:val>
                                            <p:strVal val="#ppt_x-.2"/>
                                          </p:val>
                                        </p:tav>
                                        <p:tav tm="100000">
                                          <p:val>
                                            <p:strVal val="#ppt_x"/>
                                          </p:val>
                                        </p:tav>
                                      </p:tavLst>
                                    </p:anim>
                                    <p:anim calcmode="lin" valueType="num">
                                      <p:cBhvr>
                                        <p:cTn id="10" dur="500" fill="hold"/>
                                        <p:tgtEl>
                                          <p:spTgt spid="100"/>
                                        </p:tgtEl>
                                        <p:attrNameLst>
                                          <p:attrName>ppt_y</p:attrName>
                                        </p:attrNameLst>
                                      </p:cBhvr>
                                      <p:tavLst>
                                        <p:tav tm="0">
                                          <p:val>
                                            <p:strVal val="#ppt_y"/>
                                          </p:val>
                                        </p:tav>
                                        <p:tav tm="100000">
                                          <p:val>
                                            <p:strVal val="#ppt_y"/>
                                          </p:val>
                                        </p:tav>
                                      </p:tavLst>
                                    </p:anim>
                                    <p:animEffect transition="in" filter="fade">
                                      <p:cBhvr>
                                        <p:cTn id="11" dur="500"/>
                                        <p:tgtEl>
                                          <p:spTgt spid="100"/>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strVal val="#ppt_w*0.05"/>
                                          </p:val>
                                        </p:tav>
                                        <p:tav tm="100000">
                                          <p:val>
                                            <p:strVal val="#ppt_w"/>
                                          </p:val>
                                        </p:tav>
                                      </p:tavLst>
                                    </p:anim>
                                    <p:anim calcmode="lin" valueType="num">
                                      <p:cBhvr>
                                        <p:cTn id="17" dur="500" fill="hold"/>
                                        <p:tgtEl>
                                          <p:spTgt spid="4"/>
                                        </p:tgtEl>
                                        <p:attrNameLst>
                                          <p:attrName>ppt_h</p:attrName>
                                        </p:attrNameLst>
                                      </p:cBhvr>
                                      <p:tavLst>
                                        <p:tav tm="0">
                                          <p:val>
                                            <p:strVal val="#ppt_h"/>
                                          </p:val>
                                        </p:tav>
                                        <p:tav tm="100000">
                                          <p:val>
                                            <p:strVal val="#ppt_h"/>
                                          </p:val>
                                        </p:tav>
                                      </p:tavLst>
                                    </p:anim>
                                    <p:anim calcmode="lin" valueType="num">
                                      <p:cBhvr>
                                        <p:cTn id="18" dur="500" fill="hold"/>
                                        <p:tgtEl>
                                          <p:spTgt spid="4"/>
                                        </p:tgtEl>
                                        <p:attrNameLst>
                                          <p:attrName>ppt_x</p:attrName>
                                        </p:attrNameLst>
                                      </p:cBhvr>
                                      <p:tavLst>
                                        <p:tav tm="0">
                                          <p:val>
                                            <p:strVal val="#ppt_x-.2"/>
                                          </p:val>
                                        </p:tav>
                                        <p:tav tm="100000">
                                          <p:val>
                                            <p:strVal val="#ppt_x"/>
                                          </p:val>
                                        </p:tav>
                                      </p:tavLst>
                                    </p:anim>
                                    <p:anim calcmode="lin" valueType="num">
                                      <p:cBhvr>
                                        <p:cTn id="19" dur="500" fill="hold"/>
                                        <p:tgtEl>
                                          <p:spTgt spid="4"/>
                                        </p:tgtEl>
                                        <p:attrNameLst>
                                          <p:attrName>ppt_y</p:attrName>
                                        </p:attrNameLst>
                                      </p:cBhvr>
                                      <p:tavLst>
                                        <p:tav tm="0">
                                          <p:val>
                                            <p:strVal val="#ppt_y"/>
                                          </p:val>
                                        </p:tav>
                                        <p:tav tm="100000">
                                          <p:val>
                                            <p:strVal val="#ppt_y"/>
                                          </p:val>
                                        </p:tav>
                                      </p:tavLst>
                                    </p:anim>
                                    <p:animEffect transition="in" filter="fad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 presetClass="exit" presetSubtype="16" fill="hold" grpId="1" nodeType="clickEffect">
                                  <p:stCondLst>
                                    <p:cond delay="0"/>
                                  </p:stCondLst>
                                  <p:childTnLst>
                                    <p:animEffect transition="out" filter="box(in)">
                                      <p:cBhvr>
                                        <p:cTn id="30" dur="500"/>
                                        <p:tgtEl>
                                          <p:spTgt spid="8"/>
                                        </p:tgtEl>
                                      </p:cBhvr>
                                    </p:animEffect>
                                    <p:set>
                                      <p:cBhvr>
                                        <p:cTn id="31" dur="1" fill="hold">
                                          <p:stCondLst>
                                            <p:cond delay="499"/>
                                          </p:stCondLst>
                                        </p:cTn>
                                        <p:tgtEl>
                                          <p:spTgt spid="8"/>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54" presetClass="entr" presetSubtype="0" accel="10000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500" fill="hold"/>
                                        <p:tgtEl>
                                          <p:spTgt spid="5"/>
                                        </p:tgtEl>
                                        <p:attrNameLst>
                                          <p:attrName>ppt_w</p:attrName>
                                        </p:attrNameLst>
                                      </p:cBhvr>
                                      <p:tavLst>
                                        <p:tav tm="0">
                                          <p:val>
                                            <p:strVal val="#ppt_w*0.05"/>
                                          </p:val>
                                        </p:tav>
                                        <p:tav tm="100000">
                                          <p:val>
                                            <p:strVal val="#ppt_w"/>
                                          </p:val>
                                        </p:tav>
                                      </p:tavLst>
                                    </p:anim>
                                    <p:anim calcmode="lin" valueType="num">
                                      <p:cBhvr>
                                        <p:cTn id="37" dur="500" fill="hold"/>
                                        <p:tgtEl>
                                          <p:spTgt spid="5"/>
                                        </p:tgtEl>
                                        <p:attrNameLst>
                                          <p:attrName>ppt_h</p:attrName>
                                        </p:attrNameLst>
                                      </p:cBhvr>
                                      <p:tavLst>
                                        <p:tav tm="0">
                                          <p:val>
                                            <p:strVal val="#ppt_h"/>
                                          </p:val>
                                        </p:tav>
                                        <p:tav tm="100000">
                                          <p:val>
                                            <p:strVal val="#ppt_h"/>
                                          </p:val>
                                        </p:tav>
                                      </p:tavLst>
                                    </p:anim>
                                    <p:anim calcmode="lin" valueType="num">
                                      <p:cBhvr>
                                        <p:cTn id="38" dur="500" fill="hold"/>
                                        <p:tgtEl>
                                          <p:spTgt spid="5"/>
                                        </p:tgtEl>
                                        <p:attrNameLst>
                                          <p:attrName>ppt_x</p:attrName>
                                        </p:attrNameLst>
                                      </p:cBhvr>
                                      <p:tavLst>
                                        <p:tav tm="0">
                                          <p:val>
                                            <p:strVal val="#ppt_x-.2"/>
                                          </p:val>
                                        </p:tav>
                                        <p:tav tm="100000">
                                          <p:val>
                                            <p:strVal val="#ppt_x"/>
                                          </p:val>
                                        </p:tav>
                                      </p:tavLst>
                                    </p:anim>
                                    <p:anim calcmode="lin" valueType="num">
                                      <p:cBhvr>
                                        <p:cTn id="39" dur="500" fill="hold"/>
                                        <p:tgtEl>
                                          <p:spTgt spid="5"/>
                                        </p:tgtEl>
                                        <p:attrNameLst>
                                          <p:attrName>ppt_y</p:attrName>
                                        </p:attrNameLst>
                                      </p:cBhvr>
                                      <p:tavLst>
                                        <p:tav tm="0">
                                          <p:val>
                                            <p:strVal val="#ppt_y"/>
                                          </p:val>
                                        </p:tav>
                                        <p:tav tm="100000">
                                          <p:val>
                                            <p:strVal val="#ppt_y"/>
                                          </p:val>
                                        </p:tav>
                                      </p:tavLst>
                                    </p:anim>
                                    <p:animEffect transition="in" filter="fade">
                                      <p:cBhvr>
                                        <p:cTn id="40" dur="5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54" presetClass="entr" presetSubtype="0" accel="10000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500" fill="hold"/>
                                        <p:tgtEl>
                                          <p:spTgt spid="7"/>
                                        </p:tgtEl>
                                        <p:attrNameLst>
                                          <p:attrName>ppt_w</p:attrName>
                                        </p:attrNameLst>
                                      </p:cBhvr>
                                      <p:tavLst>
                                        <p:tav tm="0">
                                          <p:val>
                                            <p:strVal val="#ppt_w*0.05"/>
                                          </p:val>
                                        </p:tav>
                                        <p:tav tm="100000">
                                          <p:val>
                                            <p:strVal val="#ppt_w"/>
                                          </p:val>
                                        </p:tav>
                                      </p:tavLst>
                                    </p:anim>
                                    <p:anim calcmode="lin" valueType="num">
                                      <p:cBhvr>
                                        <p:cTn id="46" dur="500" fill="hold"/>
                                        <p:tgtEl>
                                          <p:spTgt spid="7"/>
                                        </p:tgtEl>
                                        <p:attrNameLst>
                                          <p:attrName>ppt_h</p:attrName>
                                        </p:attrNameLst>
                                      </p:cBhvr>
                                      <p:tavLst>
                                        <p:tav tm="0">
                                          <p:val>
                                            <p:strVal val="#ppt_h"/>
                                          </p:val>
                                        </p:tav>
                                        <p:tav tm="100000">
                                          <p:val>
                                            <p:strVal val="#ppt_h"/>
                                          </p:val>
                                        </p:tav>
                                      </p:tavLst>
                                    </p:anim>
                                    <p:anim calcmode="lin" valueType="num">
                                      <p:cBhvr>
                                        <p:cTn id="47" dur="500" fill="hold"/>
                                        <p:tgtEl>
                                          <p:spTgt spid="7"/>
                                        </p:tgtEl>
                                        <p:attrNameLst>
                                          <p:attrName>ppt_x</p:attrName>
                                        </p:attrNameLst>
                                      </p:cBhvr>
                                      <p:tavLst>
                                        <p:tav tm="0">
                                          <p:val>
                                            <p:strVal val="#ppt_x-.2"/>
                                          </p:val>
                                        </p:tav>
                                        <p:tav tm="100000">
                                          <p:val>
                                            <p:strVal val="#ppt_x"/>
                                          </p:val>
                                        </p:tav>
                                      </p:tavLst>
                                    </p:anim>
                                    <p:anim calcmode="lin" valueType="num">
                                      <p:cBhvr>
                                        <p:cTn id="48" dur="500" fill="hold"/>
                                        <p:tgtEl>
                                          <p:spTgt spid="7"/>
                                        </p:tgtEl>
                                        <p:attrNameLst>
                                          <p:attrName>ppt_y</p:attrName>
                                        </p:attrNameLst>
                                      </p:cBhvr>
                                      <p:tavLst>
                                        <p:tav tm="0">
                                          <p:val>
                                            <p:strVal val="#ppt_y"/>
                                          </p:val>
                                        </p:tav>
                                        <p:tav tm="100000">
                                          <p:val>
                                            <p:strVal val="#ppt_y"/>
                                          </p:val>
                                        </p:tav>
                                      </p:tavLst>
                                    </p:anim>
                                    <p:animEffect transition="in" filter="fade">
                                      <p:cBhvr>
                                        <p:cTn id="49" dur="500"/>
                                        <p:tgtEl>
                                          <p:spTgt spid="7"/>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6"/>
                                        </p:tgtEl>
                                        <p:attrNameLst>
                                          <p:attrName>style.visibility</p:attrName>
                                        </p:attrNameLst>
                                      </p:cBhvr>
                                      <p:to>
                                        <p:strVal val="visible"/>
                                      </p:to>
                                    </p:set>
                                    <p:anim calcmode="lin" valueType="num">
                                      <p:cBhvr additive="base">
                                        <p:cTn id="54" dur="500" fill="hold"/>
                                        <p:tgtEl>
                                          <p:spTgt spid="6"/>
                                        </p:tgtEl>
                                        <p:attrNameLst>
                                          <p:attrName>ppt_x</p:attrName>
                                        </p:attrNameLst>
                                      </p:cBhvr>
                                      <p:tavLst>
                                        <p:tav tm="0">
                                          <p:val>
                                            <p:strVal val="#ppt_x"/>
                                          </p:val>
                                        </p:tav>
                                        <p:tav tm="100000">
                                          <p:val>
                                            <p:strVal val="#ppt_x"/>
                                          </p:val>
                                        </p:tav>
                                      </p:tavLst>
                                    </p:anim>
                                    <p:anim calcmode="lin" valueType="num">
                                      <p:cBhvr additive="base">
                                        <p:cTn id="5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 presetClass="exit" presetSubtype="16" fill="hold" grpId="1" nodeType="clickEffect">
                                  <p:stCondLst>
                                    <p:cond delay="0"/>
                                  </p:stCondLst>
                                  <p:childTnLst>
                                    <p:animEffect transition="out" filter="box(in)">
                                      <p:cBhvr>
                                        <p:cTn id="59" dur="500"/>
                                        <p:tgtEl>
                                          <p:spTgt spid="6"/>
                                        </p:tgtEl>
                                      </p:cBhvr>
                                    </p:animEffect>
                                    <p:set>
                                      <p:cBhvr>
                                        <p:cTn id="60" dur="1" fill="hold">
                                          <p:stCondLst>
                                            <p:cond delay="499"/>
                                          </p:stCondLst>
                                        </p:cTn>
                                        <p:tgtEl>
                                          <p:spTgt spid="6"/>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54" presetClass="entr" presetSubtype="0" accel="100000" fill="hold" grpId="0" nodeType="click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p:cTn id="65" dur="500" fill="hold"/>
                                        <p:tgtEl>
                                          <p:spTgt spid="9"/>
                                        </p:tgtEl>
                                        <p:attrNameLst>
                                          <p:attrName>ppt_w</p:attrName>
                                        </p:attrNameLst>
                                      </p:cBhvr>
                                      <p:tavLst>
                                        <p:tav tm="0">
                                          <p:val>
                                            <p:strVal val="#ppt_w*0.05"/>
                                          </p:val>
                                        </p:tav>
                                        <p:tav tm="100000">
                                          <p:val>
                                            <p:strVal val="#ppt_w"/>
                                          </p:val>
                                        </p:tav>
                                      </p:tavLst>
                                    </p:anim>
                                    <p:anim calcmode="lin" valueType="num">
                                      <p:cBhvr>
                                        <p:cTn id="66" dur="500" fill="hold"/>
                                        <p:tgtEl>
                                          <p:spTgt spid="9"/>
                                        </p:tgtEl>
                                        <p:attrNameLst>
                                          <p:attrName>ppt_h</p:attrName>
                                        </p:attrNameLst>
                                      </p:cBhvr>
                                      <p:tavLst>
                                        <p:tav tm="0">
                                          <p:val>
                                            <p:strVal val="#ppt_h"/>
                                          </p:val>
                                        </p:tav>
                                        <p:tav tm="100000">
                                          <p:val>
                                            <p:strVal val="#ppt_h"/>
                                          </p:val>
                                        </p:tav>
                                      </p:tavLst>
                                    </p:anim>
                                    <p:anim calcmode="lin" valueType="num">
                                      <p:cBhvr>
                                        <p:cTn id="67" dur="500" fill="hold"/>
                                        <p:tgtEl>
                                          <p:spTgt spid="9"/>
                                        </p:tgtEl>
                                        <p:attrNameLst>
                                          <p:attrName>ppt_x</p:attrName>
                                        </p:attrNameLst>
                                      </p:cBhvr>
                                      <p:tavLst>
                                        <p:tav tm="0">
                                          <p:val>
                                            <p:strVal val="#ppt_x-.2"/>
                                          </p:val>
                                        </p:tav>
                                        <p:tav tm="100000">
                                          <p:val>
                                            <p:strVal val="#ppt_x"/>
                                          </p:val>
                                        </p:tav>
                                      </p:tavLst>
                                    </p:anim>
                                    <p:anim calcmode="lin" valueType="num">
                                      <p:cBhvr>
                                        <p:cTn id="68" dur="500" fill="hold"/>
                                        <p:tgtEl>
                                          <p:spTgt spid="9"/>
                                        </p:tgtEl>
                                        <p:attrNameLst>
                                          <p:attrName>ppt_y</p:attrName>
                                        </p:attrNameLst>
                                      </p:cBhvr>
                                      <p:tavLst>
                                        <p:tav tm="0">
                                          <p:val>
                                            <p:strVal val="#ppt_y"/>
                                          </p:val>
                                        </p:tav>
                                        <p:tav tm="100000">
                                          <p:val>
                                            <p:strVal val="#ppt_y"/>
                                          </p:val>
                                        </p:tav>
                                      </p:tavLst>
                                    </p:anim>
                                    <p:animEffect transition="in" filter="fade">
                                      <p:cBhvr>
                                        <p:cTn id="69" dur="500"/>
                                        <p:tgtEl>
                                          <p:spTgt spid="9"/>
                                        </p:tgtEl>
                                      </p:cBhvr>
                                    </p:animEffect>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10"/>
                                        </p:tgtEl>
                                        <p:attrNameLst>
                                          <p:attrName>style.visibility</p:attrName>
                                        </p:attrNameLst>
                                      </p:cBhvr>
                                      <p:to>
                                        <p:strVal val="visible"/>
                                      </p:to>
                                    </p:set>
                                    <p:anim calcmode="lin" valueType="num">
                                      <p:cBhvr additive="base">
                                        <p:cTn id="74" dur="500" fill="hold"/>
                                        <p:tgtEl>
                                          <p:spTgt spid="10"/>
                                        </p:tgtEl>
                                        <p:attrNameLst>
                                          <p:attrName>ppt_x</p:attrName>
                                        </p:attrNameLst>
                                      </p:cBhvr>
                                      <p:tavLst>
                                        <p:tav tm="0">
                                          <p:val>
                                            <p:strVal val="#ppt_x"/>
                                          </p:val>
                                        </p:tav>
                                        <p:tav tm="100000">
                                          <p:val>
                                            <p:strVal val="#ppt_x"/>
                                          </p:val>
                                        </p:tav>
                                      </p:tavLst>
                                    </p:anim>
                                    <p:anim calcmode="lin" valueType="num">
                                      <p:cBhvr additive="base">
                                        <p:cTn id="7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 presetClass="exit" presetSubtype="16" fill="hold" grpId="1" nodeType="clickEffect">
                                  <p:stCondLst>
                                    <p:cond delay="0"/>
                                  </p:stCondLst>
                                  <p:childTnLst>
                                    <p:animEffect transition="out" filter="box(in)">
                                      <p:cBhvr>
                                        <p:cTn id="79" dur="500"/>
                                        <p:tgtEl>
                                          <p:spTgt spid="10"/>
                                        </p:tgtEl>
                                      </p:cBhvr>
                                    </p:animEffect>
                                    <p:set>
                                      <p:cBhvr>
                                        <p:cTn id="80" dur="1" fill="hold">
                                          <p:stCondLst>
                                            <p:cond delay="499"/>
                                          </p:stCondLst>
                                        </p:cTn>
                                        <p:tgtEl>
                                          <p:spTgt spid="10"/>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54" presetClass="entr" presetSubtype="0" accel="100000" fill="hold" grpId="0" nodeType="clickEffect">
                                  <p:stCondLst>
                                    <p:cond delay="0"/>
                                  </p:stCondLst>
                                  <p:childTnLst>
                                    <p:set>
                                      <p:cBhvr>
                                        <p:cTn id="84" dur="1" fill="hold">
                                          <p:stCondLst>
                                            <p:cond delay="0"/>
                                          </p:stCondLst>
                                        </p:cTn>
                                        <p:tgtEl>
                                          <p:spTgt spid="11"/>
                                        </p:tgtEl>
                                        <p:attrNameLst>
                                          <p:attrName>style.visibility</p:attrName>
                                        </p:attrNameLst>
                                      </p:cBhvr>
                                      <p:to>
                                        <p:strVal val="visible"/>
                                      </p:to>
                                    </p:set>
                                    <p:anim calcmode="lin" valueType="num">
                                      <p:cBhvr>
                                        <p:cTn id="85" dur="500" fill="hold"/>
                                        <p:tgtEl>
                                          <p:spTgt spid="11"/>
                                        </p:tgtEl>
                                        <p:attrNameLst>
                                          <p:attrName>ppt_w</p:attrName>
                                        </p:attrNameLst>
                                      </p:cBhvr>
                                      <p:tavLst>
                                        <p:tav tm="0">
                                          <p:val>
                                            <p:strVal val="#ppt_w*0.05"/>
                                          </p:val>
                                        </p:tav>
                                        <p:tav tm="100000">
                                          <p:val>
                                            <p:strVal val="#ppt_w"/>
                                          </p:val>
                                        </p:tav>
                                      </p:tavLst>
                                    </p:anim>
                                    <p:anim calcmode="lin" valueType="num">
                                      <p:cBhvr>
                                        <p:cTn id="86" dur="500" fill="hold"/>
                                        <p:tgtEl>
                                          <p:spTgt spid="11"/>
                                        </p:tgtEl>
                                        <p:attrNameLst>
                                          <p:attrName>ppt_h</p:attrName>
                                        </p:attrNameLst>
                                      </p:cBhvr>
                                      <p:tavLst>
                                        <p:tav tm="0">
                                          <p:val>
                                            <p:strVal val="#ppt_h"/>
                                          </p:val>
                                        </p:tav>
                                        <p:tav tm="100000">
                                          <p:val>
                                            <p:strVal val="#ppt_h"/>
                                          </p:val>
                                        </p:tav>
                                      </p:tavLst>
                                    </p:anim>
                                    <p:anim calcmode="lin" valueType="num">
                                      <p:cBhvr>
                                        <p:cTn id="87" dur="500" fill="hold"/>
                                        <p:tgtEl>
                                          <p:spTgt spid="11"/>
                                        </p:tgtEl>
                                        <p:attrNameLst>
                                          <p:attrName>ppt_x</p:attrName>
                                        </p:attrNameLst>
                                      </p:cBhvr>
                                      <p:tavLst>
                                        <p:tav tm="0">
                                          <p:val>
                                            <p:strVal val="#ppt_x-.2"/>
                                          </p:val>
                                        </p:tav>
                                        <p:tav tm="100000">
                                          <p:val>
                                            <p:strVal val="#ppt_x"/>
                                          </p:val>
                                        </p:tav>
                                      </p:tavLst>
                                    </p:anim>
                                    <p:anim calcmode="lin" valueType="num">
                                      <p:cBhvr>
                                        <p:cTn id="88" dur="500" fill="hold"/>
                                        <p:tgtEl>
                                          <p:spTgt spid="11"/>
                                        </p:tgtEl>
                                        <p:attrNameLst>
                                          <p:attrName>ppt_y</p:attrName>
                                        </p:attrNameLst>
                                      </p:cBhvr>
                                      <p:tavLst>
                                        <p:tav tm="0">
                                          <p:val>
                                            <p:strVal val="#ppt_y"/>
                                          </p:val>
                                        </p:tav>
                                        <p:tav tm="100000">
                                          <p:val>
                                            <p:strVal val="#ppt_y"/>
                                          </p:val>
                                        </p:tav>
                                      </p:tavLst>
                                    </p:anim>
                                    <p:animEffect transition="in" filter="fade">
                                      <p:cBhvr>
                                        <p:cTn id="8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P spid="4" grpId="0"/>
      <p:bldP spid="4" grpId="1"/>
      <p:bldP spid="8" grpId="0" bldLvl="0" animBg="1"/>
      <p:bldP spid="8" grpId="1" bldLvl="0" animBg="1"/>
      <p:bldP spid="5" grpId="0"/>
      <p:bldP spid="5" grpId="1"/>
      <p:bldP spid="7" grpId="0"/>
      <p:bldP spid="7" grpId="1"/>
      <p:bldP spid="6" grpId="0" bldLvl="0" animBg="1"/>
      <p:bldP spid="6" grpId="1" bldLvl="0" animBg="1"/>
      <p:bldP spid="9" grpId="0"/>
      <p:bldP spid="9" grpId="1"/>
      <p:bldP spid="10" grpId="0" bldLvl="0" animBg="1"/>
      <p:bldP spid="10" grpId="1" bldLvl="0" animBg="1"/>
      <p:bldP spid="11" grpId="0"/>
      <p:bldP spid="11"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Content Placeholder 3"/>
          <p:cNvSpPr>
            <a:spLocks noGrp="1"/>
          </p:cNvSpPr>
          <p:nvPr>
            <p:ph sz="half" idx="1"/>
          </p:nvPr>
        </p:nvSpPr>
        <p:spPr>
          <a:xfrm>
            <a:off x="152400" y="77470"/>
            <a:ext cx="5384800" cy="675640"/>
          </a:xfrm>
        </p:spPr>
        <p:txBody>
          <a:bodyPr/>
          <a:p>
            <a:pPr marL="0" indent="0">
              <a:buNone/>
            </a:pPr>
            <a:r>
              <a:rPr lang="en-US" b="1">
                <a:solidFill>
                  <a:srgbClr val="FF0000"/>
                </a:solidFill>
                <a:latin typeface="Times New Roman" panose="02020603050405020304" pitchFamily="18" charset="0"/>
                <a:cs typeface="Times New Roman" panose="02020603050405020304" pitchFamily="18" charset="0"/>
              </a:rPr>
              <a:t>3. Ví dụ 3/sgk/115</a:t>
            </a:r>
            <a:endParaRPr lang="en-US" b="1">
              <a:solidFill>
                <a:srgbClr val="FF0000"/>
              </a:solidFill>
              <a:latin typeface="Times New Roman" panose="02020603050405020304" pitchFamily="18" charset="0"/>
              <a:cs typeface="Times New Roman" panose="02020603050405020304" pitchFamily="18" charset="0"/>
            </a:endParaRPr>
          </a:p>
        </p:txBody>
      </p:sp>
      <p:sp>
        <p:nvSpPr>
          <p:cNvPr id="5" name="Content Placeholder 3"/>
          <p:cNvSpPr>
            <a:spLocks noGrp="1"/>
          </p:cNvSpPr>
          <p:nvPr/>
        </p:nvSpPr>
        <p:spPr>
          <a:xfrm>
            <a:off x="3736340" y="77470"/>
            <a:ext cx="7468235" cy="611505"/>
          </a:xfrm>
          <a:prstGeom prst="rect">
            <a:avLst/>
          </a:prstGeom>
          <a:noFill/>
          <a:ln w="9525">
            <a:noFill/>
          </a:ln>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altLang="en-US" b="1">
                <a:solidFill>
                  <a:srgbClr val="FF0000"/>
                </a:solidFill>
                <a:latin typeface="Times New Roman" panose="02020603050405020304" pitchFamily="18" charset="0"/>
                <a:cs typeface="Times New Roman" panose="02020603050405020304" pitchFamily="18" charset="0"/>
              </a:rPr>
              <a:t>T</a:t>
            </a:r>
            <a:r>
              <a:rPr lang="en-US" b="1">
                <a:solidFill>
                  <a:srgbClr val="FF0000"/>
                </a:solidFill>
                <a:latin typeface="Times New Roman" panose="02020603050405020304" pitchFamily="18" charset="0"/>
                <a:cs typeface="Times New Roman" panose="02020603050405020304" pitchFamily="18" charset="0"/>
              </a:rPr>
              <a:t>ruyện chàng Trăng và nàng Han</a:t>
            </a:r>
            <a:endParaRPr lang="en-US" b="1">
              <a:solidFill>
                <a:srgbClr val="FF0000"/>
              </a:solidFill>
              <a:latin typeface="Times New Roman" panose="02020603050405020304" pitchFamily="18" charset="0"/>
              <a:cs typeface="Times New Roman" panose="02020603050405020304" pitchFamily="18" charset="0"/>
            </a:endParaRPr>
          </a:p>
        </p:txBody>
      </p:sp>
      <p:sp>
        <p:nvSpPr>
          <p:cNvPr id="10" name="AutoShape 13"/>
          <p:cNvSpPr>
            <a:spLocks noChangeArrowheads="1"/>
          </p:cNvSpPr>
          <p:nvPr/>
        </p:nvSpPr>
        <p:spPr bwMode="auto">
          <a:xfrm>
            <a:off x="7439660" y="510540"/>
            <a:ext cx="5643245" cy="2117725"/>
          </a:xfrm>
          <a:prstGeom prst="cloudCallout">
            <a:avLst>
              <a:gd name="adj1" fmla="val -39706"/>
              <a:gd name="adj2" fmla="val 74874"/>
            </a:avLst>
          </a:prstGeom>
        </p:spPr>
        <p:style>
          <a:lnRef idx="2">
            <a:schemeClr val="accent4"/>
          </a:lnRef>
          <a:fillRef idx="1">
            <a:schemeClr val="lt1"/>
          </a:fillRef>
          <a:effectRef idx="0">
            <a:schemeClr val="accent4"/>
          </a:effectRef>
          <a:fontRef idx="minor">
            <a:schemeClr val="dk1"/>
          </a:fontRef>
        </p:style>
        <p:txBody>
          <a:bodyPr/>
          <a:p>
            <a:pPr indent="0" algn="ctr">
              <a:buFontTx/>
              <a:buNone/>
            </a:pPr>
            <a:r>
              <a:rPr lang="en-US" sz="3000" dirty="0" smtClean="0">
                <a:solidFill>
                  <a:schemeClr val="tx1"/>
                </a:solidFill>
                <a:latin typeface="Times New Roman" panose="02020603050405020304" pitchFamily="18" charset="0"/>
                <a:cs typeface="Times New Roman" panose="02020603050405020304" pitchFamily="18" charset="0"/>
                <a:sym typeface="+mn-ea"/>
              </a:rPr>
              <a:t>Tìm yếu tố tự sự và miêu tả trong đoạn trích</a:t>
            </a:r>
            <a:endParaRPr lang="en-US" sz="3000" dirty="0" smtClean="0">
              <a:solidFill>
                <a:schemeClr val="tx1"/>
              </a:solidFill>
              <a:latin typeface="Times New Roman" panose="02020603050405020304" pitchFamily="18" charset="0"/>
              <a:cs typeface="Times New Roman" panose="02020603050405020304" pitchFamily="18" charset="0"/>
              <a:sym typeface="+mn-ea"/>
            </a:endParaRPr>
          </a:p>
        </p:txBody>
      </p:sp>
      <p:graphicFrame>
        <p:nvGraphicFramePr>
          <p:cNvPr id="6" name="Content Placeholder 5"/>
          <p:cNvGraphicFramePr/>
          <p:nvPr>
            <p:ph sz="half" idx="2"/>
          </p:nvPr>
        </p:nvGraphicFramePr>
        <p:xfrm>
          <a:off x="325120" y="753110"/>
          <a:ext cx="11673840" cy="5486400"/>
        </p:xfrm>
        <a:graphic>
          <a:graphicData uri="http://schemas.openxmlformats.org/drawingml/2006/table">
            <a:tbl>
              <a:tblPr firstRow="1" bandRow="1">
                <a:tableStyleId>{5940675A-B579-460E-94D1-54222C63F5DA}</a:tableStyleId>
              </a:tblPr>
              <a:tblGrid>
                <a:gridCol w="1177290"/>
                <a:gridCol w="7926070"/>
                <a:gridCol w="2570480"/>
              </a:tblGrid>
              <a:tr h="0">
                <a:tc>
                  <a:txBody>
                    <a:bodyPr/>
                    <a:p>
                      <a:pPr indent="0">
                        <a:buNone/>
                      </a:pPr>
                      <a:endParaRPr lang="en-US" sz="1300" b="0" i="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3000" b="0" i="1">
                          <a:latin typeface="Times New Roman" panose="02020603050405020304" pitchFamily="18" charset="0"/>
                          <a:cs typeface="Times New Roman" panose="02020603050405020304" pitchFamily="18" charset="0"/>
                        </a:rPr>
                        <a:t>Yếu tố tự sự+ miêu tả</a:t>
                      </a:r>
                      <a:endParaRPr lang="en-US" sz="3000" b="0" i="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3000" b="0" i="1">
                          <a:latin typeface="Times New Roman" panose="02020603050405020304" pitchFamily="18" charset="0"/>
                          <a:cs typeface="Times New Roman" panose="02020603050405020304" pitchFamily="18" charset="0"/>
                        </a:rPr>
                        <a:t>Tác dụng</a:t>
                      </a:r>
                      <a:endParaRPr lang="en-US" sz="3000" b="0" i="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buNone/>
                      </a:pPr>
                      <a:r>
                        <a:rPr lang="en-US" sz="2500" b="0" i="1">
                          <a:latin typeface="Times New Roman" panose="02020603050405020304" pitchFamily="18" charset="0"/>
                          <a:cs typeface="Times New Roman" panose="02020603050405020304" pitchFamily="18" charset="0"/>
                        </a:rPr>
                        <a:t>Chàng Trăng</a:t>
                      </a:r>
                      <a:endParaRPr lang="en-US" sz="2500" b="0" i="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3000" b="0" i="1">
                          <a:latin typeface="Times New Roman" panose="02020603050405020304" pitchFamily="18" charset="0"/>
                          <a:cs typeface="Times New Roman" panose="02020603050405020304" pitchFamily="18" charset="0"/>
                        </a:rPr>
                        <a:t>- Mẹ chàng nằm mơ thấy một con thỏ trắng nhảy qua ngực mà thụ thai và đẻ ra chàng.- Chàng không nói không cười.- Chàng cưỡi ngựa đá khổng lồ đi giết tên bạo chúa.- Chàng biến vào mặt trăng để đêm đêm soi xuống dòng thácPông-gơ-nhi những vầng sáng bạc</a:t>
                      </a:r>
                      <a:endParaRPr lang="en-US" sz="3000" b="0" i="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buNone/>
                      </a:pPr>
                      <a:r>
                        <a:rPr lang="en-US" sz="3000" b="0" i="1">
                          <a:latin typeface="Times New Roman" panose="02020603050405020304" pitchFamily="18" charset="0"/>
                          <a:cs typeface="Times New Roman" panose="02020603050405020304" pitchFamily="18" charset="0"/>
                        </a:rPr>
                        <a:t>     =&gt; Làm nổi bật luận điểm: điểm gần gũi, tương đồng giữa các câu chuyện anh hùng, từ đó ca ngợi truyện Thánh Gióng </a:t>
                      </a:r>
                      <a:endParaRPr lang="en-US" sz="3000" b="0" i="1">
                        <a:latin typeface="Times New Roman" panose="02020603050405020304" pitchFamily="18" charset="0"/>
                        <a:cs typeface="Times New Roman" panose="02020603050405020304" pitchFamily="18" charset="0"/>
                      </a:endParaRPr>
                    </a:p>
                    <a:p>
                      <a:pPr indent="0">
                        <a:buNone/>
                      </a:pPr>
                      <a:r>
                        <a:rPr lang="en-US" altLang="zh-CN" sz="3000" i="1">
                          <a:latin typeface="Times New Roman" panose="02020603050405020304" pitchFamily="18" charset="0"/>
                        </a:rPr>
                        <a:t> </a:t>
                      </a:r>
                      <a:endParaRPr lang="en-US" sz="3000" b="0" i="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buNone/>
                      </a:pPr>
                      <a:r>
                        <a:rPr lang="en-US" sz="2500" b="0" i="1">
                          <a:latin typeface="Times New Roman" panose="02020603050405020304" pitchFamily="18" charset="0"/>
                          <a:cs typeface="Times New Roman" panose="02020603050405020304" pitchFamily="18" charset="0"/>
                        </a:rPr>
                        <a:t>Nàng Han</a:t>
                      </a:r>
                      <a:endParaRPr lang="en-US" sz="2500" b="0" i="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3000" b="0" i="1">
                          <a:latin typeface="Times New Roman" panose="02020603050405020304" pitchFamily="18" charset="0"/>
                          <a:cs typeface="Times New Roman" panose="02020603050405020304" pitchFamily="18" charset="0"/>
                        </a:rPr>
                        <a:t>- Đánh tan giặc, nàng hóa thành tiên lên trời để lại thanh gươm nàng đã dùng diệt giặc.- Dân bản mường mở hội rước cờ nàng Han- Còn đền thờ, vũng, ao chi chit nối tiếp nhau</a:t>
                      </a:r>
                      <a:endParaRPr lang="en-US" sz="3000" b="0" i="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buNone/>
                      </a:pPr>
                      <a:r>
                        <a:rPr lang="en-US" sz="2500" b="0" i="1">
                          <a:latin typeface="Times New Roman" panose="02020603050405020304" pitchFamily="18" charset="0"/>
                          <a:cs typeface="Times New Roman" panose="02020603050405020304" pitchFamily="18" charset="0"/>
                        </a:rPr>
                        <a:t>Thánh Gióng</a:t>
                      </a:r>
                      <a:endParaRPr lang="en-US" sz="2500" b="0" i="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3000" b="0" i="1">
                          <a:latin typeface="Times New Roman" panose="02020603050405020304" pitchFamily="18" charset="0"/>
                          <a:cs typeface="Times New Roman" panose="02020603050405020304" pitchFamily="18" charset="0"/>
                        </a:rPr>
                        <a:t>Không kể, tả chỉ nêu so sánh và đánh giá</a:t>
                      </a:r>
                      <a:endParaRPr lang="en-US" sz="3000" b="0" i="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3000" b="0" i="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heckerboard(across)">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xit" presetSubtype="16" fill="hold" grpId="1" nodeType="clickEffect">
                                  <p:stCondLst>
                                    <p:cond delay="0"/>
                                  </p:stCondLst>
                                  <p:childTnLst>
                                    <p:animEffect transition="out" filter="box(in)">
                                      <p:cBhvr>
                                        <p:cTn id="22" dur="500"/>
                                        <p:tgtEl>
                                          <p:spTgt spid="10"/>
                                        </p:tgtEl>
                                      </p:cBhvr>
                                    </p:animEffect>
                                    <p:set>
                                      <p:cBhvr>
                                        <p:cTn id="23" dur="1" fill="hold">
                                          <p:stCondLst>
                                            <p:cond delay="499"/>
                                          </p:stCondLst>
                                        </p:cTn>
                                        <p:tgtEl>
                                          <p:spTgt spid="10"/>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39" presetClass="entr" presetSubtype="0" accel="10000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29"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30"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31"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P spid="5" grpId="0" build="p"/>
      <p:bldP spid="5" grpId="1" build="p"/>
      <p:bldP spid="10" grpId="0" bldLvl="0" animBg="1"/>
      <p:bldP spid="10" grpId="1"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Text Box 99"/>
          <p:cNvSpPr txBox="1"/>
          <p:nvPr/>
        </p:nvSpPr>
        <p:spPr>
          <a:xfrm>
            <a:off x="203200" y="95885"/>
            <a:ext cx="11774805" cy="1706880"/>
          </a:xfrm>
          <a:prstGeom prst="rect">
            <a:avLst/>
          </a:prstGeom>
          <a:noFill/>
          <a:ln w="9525">
            <a:noFill/>
          </a:ln>
        </p:spPr>
        <p:txBody>
          <a:bodyPr wrap="square">
            <a:spAutoFit/>
          </a:bodyPr>
          <a:p>
            <a:pPr indent="0"/>
            <a:r>
              <a:rPr lang="en-US" sz="3500" b="1" i="1">
                <a:solidFill>
                  <a:srgbClr val="FF0000"/>
                </a:solidFill>
                <a:latin typeface="Times New Roman" panose="02020603050405020304" pitchFamily="18" charset="0"/>
                <a:cs typeface="Times New Roman" panose="02020603050405020304" pitchFamily="18" charset="0"/>
              </a:rPr>
              <a:t>=&gt; Các yếu tố tự sự và miêu tả được dùng làm luận cứ phải phục vụ cho việc làm rõ luận điểm và không phá vỡ mạch lạc nghị luận của bài văn. </a:t>
            </a:r>
            <a:endParaRPr lang="en-US" sz="3500" b="1" i="1">
              <a:solidFill>
                <a:srgbClr val="FF0000"/>
              </a:solidFill>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a:xfrm>
            <a:off x="319405" y="1960245"/>
            <a:ext cx="10972800" cy="1059815"/>
          </a:xfrm>
        </p:spPr>
        <p:txBody>
          <a:bodyPr/>
          <a:p>
            <a:r>
              <a:rPr lang="en-US" b="1">
                <a:solidFill>
                  <a:srgbClr val="FF0000"/>
                </a:solidFill>
                <a:latin typeface="Times New Roman" panose="02020603050405020304" pitchFamily="18" charset="0"/>
                <a:cs typeface="Times New Roman" panose="02020603050405020304" pitchFamily="18" charset="0"/>
              </a:rPr>
              <a:t>II. GHI NHỚ/SGK</a:t>
            </a:r>
            <a:endParaRPr lang="en-US"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checkerboard(across)">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P spid="5" grpId="0"/>
      <p:bldP spid="5"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9"/>
          <p:cNvPicPr>
            <a:picLocks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0" y="104140"/>
            <a:ext cx="12191365" cy="6649720"/>
          </a:xfrm>
          <a:prstGeom prst="rect">
            <a:avLst/>
          </a:prstGeom>
        </p:spPr>
      </p:pic>
      <p:sp>
        <p:nvSpPr>
          <p:cNvPr id="5" name="TextBox 3"/>
          <p:cNvSpPr txBox="1"/>
          <p:nvPr/>
        </p:nvSpPr>
        <p:spPr>
          <a:xfrm>
            <a:off x="230505" y="1852295"/>
            <a:ext cx="11537315" cy="2861310"/>
          </a:xfrm>
          <a:prstGeom prst="rect">
            <a:avLst/>
          </a:prstGeom>
          <a:noFill/>
        </p:spPr>
        <p:txBody>
          <a:bodyPr wrap="square" rtlCol="0">
            <a:spAutoFit/>
          </a:bodyPr>
          <a:p>
            <a:pPr algn="ctr"/>
            <a:r>
              <a:rPr lang="en-US" sz="6000" b="1" dirty="0" smtClean="0">
                <a:solidFill>
                  <a:srgbClr val="FF0000"/>
                </a:solidFill>
                <a:latin typeface="Times New Roman" panose="02020603050405020304" pitchFamily="18" charset="0"/>
                <a:cs typeface="Times New Roman" panose="02020603050405020304" pitchFamily="18" charset="0"/>
              </a:rPr>
              <a:t>LUYỆN TẬP ĐƯA YẾU TỐ </a:t>
            </a:r>
            <a:endParaRPr lang="en-US" sz="6000" b="1" dirty="0" smtClean="0">
              <a:solidFill>
                <a:srgbClr val="FF0000"/>
              </a:solidFill>
              <a:latin typeface="Times New Roman" panose="02020603050405020304" pitchFamily="18" charset="0"/>
              <a:cs typeface="Times New Roman" panose="02020603050405020304" pitchFamily="18" charset="0"/>
            </a:endParaRPr>
          </a:p>
          <a:p>
            <a:pPr algn="ctr"/>
            <a:r>
              <a:rPr lang="en-US" sz="6000" b="1" dirty="0" smtClean="0">
                <a:solidFill>
                  <a:srgbClr val="FF0000"/>
                </a:solidFill>
                <a:latin typeface="Times New Roman" panose="02020603050405020304" pitchFamily="18" charset="0"/>
                <a:cs typeface="Times New Roman" panose="02020603050405020304" pitchFamily="18" charset="0"/>
              </a:rPr>
              <a:t>TỰ SỰ VÀ MIÊU TẢ VÀO BÀI VĂN NGHỊ LUẬN</a:t>
            </a:r>
            <a:endParaRPr lang="en-US" sz="6000" b="1" dirty="0" smtClean="0">
              <a:solidFill>
                <a:srgbClr val="FF0000"/>
              </a:solidFill>
              <a:latin typeface="Times New Roman" panose="02020603050405020304" pitchFamily="18" charset="0"/>
              <a:cs typeface="Times New Roman" panose="02020603050405020304" pitchFamily="18" charset="0"/>
            </a:endParaRPr>
          </a:p>
        </p:txBody>
      </p:sp>
      <p:sp>
        <p:nvSpPr>
          <p:cNvPr id="7" name="TextBox 3"/>
          <p:cNvSpPr txBox="1"/>
          <p:nvPr/>
        </p:nvSpPr>
        <p:spPr>
          <a:xfrm>
            <a:off x="230580" y="456725"/>
            <a:ext cx="10585174" cy="1168400"/>
          </a:xfrm>
          <a:prstGeom prst="rect">
            <a:avLst/>
          </a:prstGeom>
          <a:noFill/>
        </p:spPr>
        <p:txBody>
          <a:bodyPr wrap="square" rtlCol="0">
            <a:spAutoFit/>
          </a:bodyPr>
          <a:p>
            <a:pPr algn="l"/>
            <a:r>
              <a:rPr lang="en-US" sz="7000" b="1" dirty="0" smtClean="0">
                <a:solidFill>
                  <a:schemeClr val="tx1"/>
                </a:solidFill>
                <a:latin typeface="Times New Roman" panose="02020603050405020304" pitchFamily="18" charset="0"/>
                <a:cs typeface="Times New Roman" panose="02020603050405020304" pitchFamily="18" charset="0"/>
              </a:rPr>
              <a:t>Tập làm văn</a:t>
            </a:r>
            <a:endParaRPr lang="en-US" sz="7000" b="1"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0" y="172085"/>
            <a:ext cx="10972800" cy="673735"/>
          </a:xfrm>
        </p:spPr>
        <p:txBody>
          <a:bodyPr/>
          <a:p>
            <a:r>
              <a:rPr lang="en-US" b="1">
                <a:solidFill>
                  <a:srgbClr val="FF0000"/>
                </a:solidFill>
                <a:latin typeface="Times New Roman" panose="02020603050405020304" pitchFamily="18" charset="0"/>
                <a:cs typeface="Times New Roman" panose="02020603050405020304" pitchFamily="18" charset="0"/>
              </a:rPr>
              <a:t>I. CHUẨN BỊ Ở NHÀ</a:t>
            </a:r>
            <a:endParaRPr lang="en-US" b="1">
              <a:solidFill>
                <a:srgbClr val="FF0000"/>
              </a:solidFill>
              <a:latin typeface="Times New Roman" panose="02020603050405020304" pitchFamily="18" charset="0"/>
              <a:cs typeface="Times New Roman" panose="02020603050405020304" pitchFamily="18" charset="0"/>
            </a:endParaRPr>
          </a:p>
        </p:txBody>
      </p:sp>
      <p:sp>
        <p:nvSpPr>
          <p:cNvPr id="6" name="Title 4"/>
          <p:cNvSpPr>
            <a:spLocks noGrp="1"/>
          </p:cNvSpPr>
          <p:nvPr/>
        </p:nvSpPr>
        <p:spPr>
          <a:xfrm>
            <a:off x="0" y="1000760"/>
            <a:ext cx="12039600" cy="3050540"/>
          </a:xfrm>
          <a:prstGeom prst="rect">
            <a:avLst/>
          </a:prstGeom>
          <a:noFill/>
          <a:ln w="9525">
            <a:noFill/>
          </a:ln>
        </p:spPr>
        <p:txBody>
          <a:bodyPr anchor="ctr" anchorCtr="0"/>
          <a:lst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a:lstStyle>
          <a:p>
            <a:pPr algn="just"/>
            <a:r>
              <a:rPr lang="en-US">
                <a:solidFill>
                  <a:schemeClr val="tx1"/>
                </a:solidFill>
                <a:latin typeface="Times New Roman" panose="02020603050405020304" pitchFamily="18" charset="0"/>
                <a:cs typeface="Times New Roman" panose="02020603050405020304" pitchFamily="18" charset="0"/>
              </a:rPr>
              <a:t> Đề bài : Một số bạn đang đua đòi theo những lối ăn mặc không lành mạnh, không phù hợp với lứa tuổi học sinh, truyền thống văn hóa của dân tộc và hoàn cảnh của gia đình. Em hãy viết bài văn nghị luận để thuyết phục các bạn đó thay đổi cách ăn mặc cho đúng đắn hơn.</a:t>
            </a:r>
            <a:endParaRPr lang="en-US">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Lst>
  </p:timing>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5452</Words>
  <Application>WPS Presentation</Application>
  <PresentationFormat>Widescreen</PresentationFormat>
  <Paragraphs>134</Paragraphs>
  <Slides>14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SimSun</vt:lpstr>
      <vt:lpstr>Wingdings</vt:lpstr>
      <vt:lpstr>Times New Roman</vt:lpstr>
      <vt:lpstr>Wingdings 2</vt:lpstr>
      <vt:lpstr>Microsoft YaHei</vt:lpstr>
      <vt:lpstr>Arial Unicode MS</vt:lpstr>
      <vt:lpstr>Calibri</vt:lpstr>
      <vt:lpstr>Blue Waves</vt:lpstr>
      <vt:lpstr>PowerPoint 演示文稿</vt:lpstr>
      <vt:lpstr>I. TÌM HIỂU BÀI Yếu tố tự sự và miêu tả  trong văn nghi luận</vt:lpstr>
      <vt:lpstr>PowerPoint 演示文稿</vt:lpstr>
      <vt:lpstr>PowerPoint 演示文稿</vt:lpstr>
      <vt:lpstr>PowerPoint 演示文稿</vt:lpstr>
      <vt:lpstr>PowerPoint 演示文稿</vt:lpstr>
      <vt:lpstr>II. GHI NHỚ/SGK</vt:lpstr>
      <vt:lpstr>PowerPoint 演示文稿</vt:lpstr>
      <vt:lpstr>I. CHUẨN BỊ Ở NHÀ</vt:lpstr>
      <vt:lpstr>II. LUYỆN TẬP TRÊN LỚP</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asus</cp:lastModifiedBy>
  <cp:revision>5</cp:revision>
  <dcterms:created xsi:type="dcterms:W3CDTF">2022-03-28T05:57:00Z</dcterms:created>
  <dcterms:modified xsi:type="dcterms:W3CDTF">2023-04-09T15:05:19Z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ABDA92B25E874BD19B0BE071B0E04820</vt:lpwstr>
  </property>
  <property fmtid="{D5CDD505-2E9C-101B-9397-08002B2CF9AE}" pid="3" name="KSOProductBuildVer">
    <vt:lpwstr>1033-11.2.0.11516</vt:lpwstr>
  </property>
</Properties>
</file>