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1" r:id="rId2"/>
    <p:sldId id="292" r:id="rId3"/>
    <p:sldId id="293" r:id="rId4"/>
    <p:sldId id="294" r:id="rId5"/>
    <p:sldId id="319" r:id="rId6"/>
    <p:sldId id="320" r:id="rId7"/>
    <p:sldId id="321" r:id="rId8"/>
    <p:sldId id="322" r:id="rId9"/>
    <p:sldId id="304" r:id="rId10"/>
    <p:sldId id="306" r:id="rId11"/>
    <p:sldId id="323" r:id="rId12"/>
    <p:sldId id="308" r:id="rId13"/>
    <p:sldId id="324" r:id="rId14"/>
    <p:sldId id="325" r:id="rId15"/>
    <p:sldId id="326" r:id="rId16"/>
    <p:sldId id="314" r:id="rId17"/>
    <p:sldId id="317" r:id="rId18"/>
  </p:sldIdLst>
  <p:sldSz cx="9144000" cy="5143500" type="screen16x9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CC66"/>
    <a:srgbClr val="66FFFF"/>
    <a:srgbClr val="808000"/>
    <a:srgbClr val="0000FF"/>
    <a:srgbClr val="FFFF66"/>
    <a:srgbClr val="00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3" autoAdjust="0"/>
    <p:restoredTop sz="94660"/>
  </p:normalViewPr>
  <p:slideViewPr>
    <p:cSldViewPr>
      <p:cViewPr>
        <p:scale>
          <a:sx n="81" d="100"/>
          <a:sy n="81" d="100"/>
        </p:scale>
        <p:origin x="-870" y="-2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2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2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82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25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Chỗ dành sẵn cho Ghi chú 104873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zh-CN" altLang="en-US"/>
              <a:t>? Tìm những chi tiết miêu tả thái độ, tâm trạng của chị Blăng-sốt khi con oà khóc kể về việc định chết đuối vì nỗi đau không có bố và khi con hỏi bác Phi-líp:
 “ Bác có muốn làm bố cháu không ? ”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Chỗ dành sẵn cho Ghi chú 104873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zh-CN" altLang="en-US"/>
              <a:t>? Tìm những chi tiết miêu tả thái độ, tâm trạng của chị Blăng-sốt khi con oà khóc kể về việc định chết đuối vì nỗi đau không có bố và khi con hỏi bác Phi-líp:
 “ Bác có muốn làm bố cháu không ? ”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Chỗ dành sẵn cho Ghi chú 104873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zh-CN" altLang="en-US"/>
              <a:t>? Tìm những chi tiết miêu tả thái độ, tâm trạng của chị Blăng-sốt khi con oà khóc kể về việc định chết đuối vì nỗi đau không có bố và khi con hỏi bác Phi-líp:
 “ Bác có muốn làm bố cháu không ? ”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Chỗ dành sẵn cho Ghi chú 104873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zh-CN" altLang="en-US"/>
              <a:t>? Tìm những chi tiết miêu tả thái độ, tâm trạng của chị Blăng-sốt khi con oà khóc kể về việc định chết đuối vì nỗi đau không có bố và khi con hỏi bác Phi-líp:
 “ Bác có muốn làm bố cháu không ? 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94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79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3064B2C6-9B61-4925-994F-8ACF328A1398}" type="datetimeFigureOut">
              <a:rPr lang="en-US"/>
              <a:t>03/04/2022</a:t>
            </a:fld>
            <a:endParaRPr lang="en-US"/>
          </a:p>
        </p:txBody>
      </p:sp>
      <p:sp>
        <p:nvSpPr>
          <p:cNvPr id="104879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9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6C2A7F8-B5A2-41D0-B0FB-753FADA552D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8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8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496D0CDA-D47A-4630-B520-C6F3A38551BE}" type="datetimeFigureOut">
              <a:rPr lang="en-US"/>
              <a:t>03/04/2022</a:t>
            </a:fld>
            <a:endParaRPr lang="en-US"/>
          </a:p>
        </p:txBody>
      </p:sp>
      <p:sp>
        <p:nvSpPr>
          <p:cNvPr id="10488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826D9A9-ECC9-45F0-954A-8FFA368A38D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8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9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E34FF13B-C14C-4C46-85B4-D7F2A5D0F016}" type="datetimeFigureOut">
              <a:rPr lang="en-US"/>
              <a:t>03/04/2022</a:t>
            </a:fld>
            <a:endParaRPr lang="en-US"/>
          </a:p>
        </p:txBody>
      </p:sp>
      <p:sp>
        <p:nvSpPr>
          <p:cNvPr id="104879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9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52CD1E0-9312-41D2-89E1-D87E09EF3A2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E5CBEB74-023E-4616-ADA3-8C9CECD26C5D}" type="datetimeFigureOut">
              <a:rPr lang="en-US"/>
              <a:t>03/04/2022</a:t>
            </a:fld>
            <a:endParaRPr lang="en-US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69EE6FA-42E7-4305-9E1B-C89A67640CF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80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0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66C75395-2A7D-46C1-A962-CB2BD45EC59A}" type="datetimeFigureOut">
              <a:rPr lang="en-US"/>
              <a:t>03/04/2022</a:t>
            </a:fld>
            <a:endParaRPr lang="en-US"/>
          </a:p>
        </p:txBody>
      </p:sp>
      <p:sp>
        <p:nvSpPr>
          <p:cNvPr id="104880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DC46796-B862-4FB8-8E99-EA3A3E93EF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7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202F63C0-8AB1-47C4-85B0-C55CE529FB77}" type="datetimeFigureOut">
              <a:rPr lang="en-US"/>
              <a:t>03/04/2022</a:t>
            </a:fld>
            <a:endParaRPr lang="en-US"/>
          </a:p>
        </p:txBody>
      </p:sp>
      <p:sp>
        <p:nvSpPr>
          <p:cNvPr id="10487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4052EEB-1468-49CA-91C5-731C1721617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7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7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80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8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208273A0-F341-469B-8FE2-65EBA1B0DBC8}" type="datetimeFigureOut">
              <a:rPr lang="en-US"/>
              <a:t>03/04/2022</a:t>
            </a:fld>
            <a:endParaRPr lang="en-US"/>
          </a:p>
        </p:txBody>
      </p:sp>
      <p:sp>
        <p:nvSpPr>
          <p:cNvPr id="104878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8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1AC1FE2-BF1A-4520-9199-ACCB9518158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8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2C73D6F6-37A8-44D6-BF1E-55BF5A45C897}" type="datetimeFigureOut">
              <a:rPr lang="en-US"/>
              <a:t>03/04/2022</a:t>
            </a:fld>
            <a:endParaRPr lang="en-US"/>
          </a:p>
        </p:txBody>
      </p:sp>
      <p:sp>
        <p:nvSpPr>
          <p:cNvPr id="104878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8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193D091-638B-4B12-855A-0D78EB080DA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8FAEF3D1-607D-4358-A904-E29269EA6135}" type="datetimeFigureOut">
              <a:rPr lang="en-US"/>
              <a:t>03/04/2022</a:t>
            </a:fld>
            <a:endParaRPr lang="en-US"/>
          </a:p>
        </p:txBody>
      </p:sp>
      <p:sp>
        <p:nvSpPr>
          <p:cNvPr id="10486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C8BCD80-17B4-475B-8547-BAFA28EFEA4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4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815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8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6078B024-8CEC-4A1A-86F0-1C1A92103568}" type="datetimeFigureOut">
              <a:rPr lang="en-US"/>
              <a:t>03/04/2022</a:t>
            </a:fld>
            <a:endParaRPr lang="en-US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80B0C86-C98F-4B04-9A6F-984DFCA2CB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9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80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0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A67CDC55-4D42-48D8-ABF4-959492C9D132}" type="datetimeFigureOut">
              <a:rPr lang="en-US"/>
              <a:t>03/04/2022</a:t>
            </a:fld>
            <a:endParaRPr lang="en-US"/>
          </a:p>
        </p:txBody>
      </p:sp>
      <p:sp>
        <p:nvSpPr>
          <p:cNvPr id="104880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DB300AD-E71A-4179-A425-2196A9360C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56F52276-16BD-4612-A4DB-530C673F3FA0}" type="datetimeFigureOut">
              <a:rPr lang="en-US"/>
              <a:t>03/04/2022</a:t>
            </a:fld>
            <a:endParaRPr lang="en-US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42CBBE-97E2-4CD7-9792-445193E36DA5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vn/imgres?imgurl=http://upload.wikimedia.org/wikipedia/commons/thumb/8/87/Alphonse_Daudet_2.jpg/588px-Alphonse_Daudet_2.jpg&amp;imgrefurl=http://commons.wikimedia.org/wiki/Image:Alphonse_Daudet_2.jpg&amp;h=599&amp;w=588&amp;sz=76&amp;hl=en&amp;start=1&amp;um=1&amp;tbnid=nhy_HLXRdzXi5M:&amp;tbnh=135&amp;tbnw=133&amp;prev=/images?q=Alphonse%20Daudet&amp;ndsp=20&amp;um=1&amp;hl=en&amp;sa=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4" descr="588px-Alphonse_Daudet_2">
            <a:hlinkClick r:id="rId2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924908" cy="3732031"/>
          </a:xfrm>
        </p:spPr>
      </p:pic>
      <p:pic>
        <p:nvPicPr>
          <p:cNvPr id="2097167" name="Picture 4" descr="molie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4908" y="0"/>
            <a:ext cx="3200400" cy="3732031"/>
          </a:xfrm>
          <a:prstGeom prst="rect">
            <a:avLst/>
          </a:prstGeom>
          <a:solidFill>
            <a:srgbClr val="FFFF66"/>
          </a:solidFill>
          <a:ln>
            <a:noFill/>
          </a:ln>
        </p:spPr>
      </p:pic>
      <p:pic>
        <p:nvPicPr>
          <p:cNvPr id="2097168" name="Picture 6" descr="roussea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07369" y="75097"/>
            <a:ext cx="2936631" cy="3639653"/>
          </a:xfrm>
          <a:prstGeom prst="rect">
            <a:avLst/>
          </a:prstGeom>
          <a:noFill/>
          <a:ln w="57150" cmpd="thinThick">
            <a:solidFill>
              <a:srgbClr val="990099"/>
            </a:solidFill>
            <a:miter lim="800000"/>
            <a:headEnd/>
            <a:tailEnd/>
          </a:ln>
        </p:spPr>
      </p:pic>
      <p:sp>
        <p:nvSpPr>
          <p:cNvPr id="1048624" name="Rectangle 7"/>
          <p:cNvSpPr>
            <a:spLocks noChangeArrowheads="1"/>
          </p:cNvSpPr>
          <p:nvPr/>
        </p:nvSpPr>
        <p:spPr bwMode="auto">
          <a:xfrm>
            <a:off x="6670135" y="2800350"/>
            <a:ext cx="1058303" cy="46166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Ru-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Xô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625" name="Rectangle 8"/>
          <p:cNvSpPr>
            <a:spLocks noChangeArrowheads="1"/>
          </p:cNvSpPr>
          <p:nvPr/>
        </p:nvSpPr>
        <p:spPr bwMode="auto">
          <a:xfrm>
            <a:off x="3763108" y="3031182"/>
            <a:ext cx="1524000" cy="461665"/>
          </a:xfrm>
          <a:prstGeom prst="rect">
            <a:avLst/>
          </a:prstGeom>
          <a:solidFill>
            <a:srgbClr val="FFFF66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-li-e</a:t>
            </a:r>
          </a:p>
        </p:txBody>
      </p:sp>
      <p:sp>
        <p:nvSpPr>
          <p:cNvPr id="1048626" name="Rectangle 9"/>
          <p:cNvSpPr>
            <a:spLocks noChangeArrowheads="1"/>
          </p:cNvSpPr>
          <p:nvPr/>
        </p:nvSpPr>
        <p:spPr bwMode="auto">
          <a:xfrm>
            <a:off x="131006" y="3285755"/>
            <a:ext cx="2793902" cy="44627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An-</a:t>
            </a:r>
            <a:r>
              <a:rPr lang="en-US" altLang="en-US" sz="23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Phông</a:t>
            </a:r>
            <a:r>
              <a:rPr lang="en-US" altLang="en-US" sz="23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3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xơ</a:t>
            </a:r>
            <a:r>
              <a:rPr lang="en-US" altLang="en-US" sz="23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en-US" sz="23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3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đê</a:t>
            </a:r>
            <a:endParaRPr lang="en-US" altLang="en-US" sz="23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0740" y="3992547"/>
            <a:ext cx="2696306" cy="830997"/>
          </a:xfrm>
          <a:prstGeom prst="rect">
            <a:avLst/>
          </a:prstGeom>
          <a:ln w="5715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 kịch nổi tiếng người Pháp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007" y="3845562"/>
            <a:ext cx="2793901" cy="1015663"/>
          </a:xfrm>
          <a:prstGeom prst="rect">
            <a:avLst/>
          </a:prstGeom>
          <a:ln w="5715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nhà văn Pháp và là tác giả của nhiều tập truyện ngắn nổi tiếng.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28890" y="3845562"/>
            <a:ext cx="2599095" cy="1200329"/>
          </a:xfrm>
          <a:prstGeom prst="rect">
            <a:avLst/>
          </a:prstGeom>
          <a:ln w="38100"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nhà văn, nhà triết học, nhà hoạt động xã hội pháp. 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4" grpId="0" animBg="1"/>
      <p:bldP spid="1048625" grpId="0" animBg="1"/>
      <p:bldP spid="10486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Rectangle 4"/>
          <p:cNvSpPr>
            <a:spLocks noChangeArrowheads="1"/>
          </p:cNvSpPr>
          <p:nvPr/>
        </p:nvSpPr>
        <p:spPr bwMode="auto">
          <a:xfrm>
            <a:off x="609600" y="2576137"/>
            <a:ext cx="3496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 </a:t>
            </a: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Khi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con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hỏi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bác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Phi-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líp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48604" name="Rectangle 6"/>
          <p:cNvSpPr>
            <a:spLocks noChangeArrowheads="1"/>
          </p:cNvSpPr>
          <p:nvPr/>
        </p:nvSpPr>
        <p:spPr bwMode="auto">
          <a:xfrm>
            <a:off x="342577" y="1023500"/>
            <a:ext cx="5105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en-US" sz="2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Đôi</a:t>
            </a:r>
            <a:r>
              <a:rPr lang="en-US" sz="2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má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đỏ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bừng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r>
              <a:rPr lang="nl-NL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nl-NL" sz="22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+ </a:t>
            </a:r>
            <a:r>
              <a:rPr lang="nl-NL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Tê tái đến tận xương tuỷ 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r>
              <a:rPr lang="nl-NL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nl-NL" sz="22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+ </a:t>
            </a:r>
            <a:r>
              <a:rPr lang="en-US" sz="22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Ôm</a:t>
            </a:r>
            <a:r>
              <a:rPr lang="en-US" sz="2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con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hôn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lấy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hôn</a:t>
            </a:r>
            <a:r>
              <a:rPr lang="en-US" sz="2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để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, </a:t>
            </a:r>
            <a:r>
              <a:rPr lang="nl-NL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nước mắt </a:t>
            </a:r>
            <a:r>
              <a:rPr lang="nl-NL" sz="22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lã </a:t>
            </a:r>
            <a:r>
              <a:rPr lang="nl-NL" sz="22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chã tuôn rơi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48605" name="Rectangle 7"/>
          <p:cNvSpPr>
            <a:spLocks noChangeArrowheads="1"/>
          </p:cNvSpPr>
          <p:nvPr/>
        </p:nvSpPr>
        <p:spPr bwMode="auto">
          <a:xfrm>
            <a:off x="457198" y="3037802"/>
            <a:ext cx="44020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Im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lặng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Hổ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thẹn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,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lặng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ngắt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quằn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quại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Dựa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tường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ôm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ngực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048606" name="AutoShape 10"/>
          <p:cNvSpPr/>
          <p:nvPr/>
        </p:nvSpPr>
        <p:spPr bwMode="auto">
          <a:xfrm>
            <a:off x="5715000" y="1074076"/>
            <a:ext cx="152400" cy="1143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8607" name="AutoShape 11"/>
          <p:cNvSpPr/>
          <p:nvPr/>
        </p:nvSpPr>
        <p:spPr bwMode="auto">
          <a:xfrm>
            <a:off x="4744914" y="3058496"/>
            <a:ext cx="228600" cy="97155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8608" name="Rectangle 12"/>
          <p:cNvSpPr>
            <a:spLocks noChangeArrowheads="1"/>
          </p:cNvSpPr>
          <p:nvPr/>
        </p:nvSpPr>
        <p:spPr bwMode="auto">
          <a:xfrm>
            <a:off x="6019800" y="1221376"/>
            <a:ext cx="27286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=&gt;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Ngượng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ngùng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</a:p>
          <a:p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thương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con</a:t>
            </a:r>
          </a:p>
        </p:txBody>
      </p:sp>
      <p:sp>
        <p:nvSpPr>
          <p:cNvPr id="1048609" name="Rectangle 13"/>
          <p:cNvSpPr>
            <a:spLocks noChangeArrowheads="1"/>
          </p:cNvSpPr>
          <p:nvPr/>
        </p:nvSpPr>
        <p:spPr bwMode="auto">
          <a:xfrm>
            <a:off x="5136173" y="3037802"/>
            <a:ext cx="37792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Þ"/>
            </a:pP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trả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lời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cùng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yêu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con,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xúc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48610" name="Rectangle 14"/>
          <p:cNvSpPr>
            <a:spLocks noChangeArrowheads="1"/>
          </p:cNvSpPr>
          <p:nvPr/>
        </p:nvSpPr>
        <p:spPr bwMode="auto">
          <a:xfrm>
            <a:off x="457199" y="438150"/>
            <a:ext cx="4307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 Xi-</a:t>
            </a: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khóc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vì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bố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1706" y="328237"/>
            <a:ext cx="8733695" cy="44958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48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48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8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48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8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8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2" grpId="0"/>
      <p:bldP spid="1048606" grpId="0" animBg="1"/>
      <p:bldP spid="1048607" grpId="0" animBg="1"/>
      <p:bldP spid="1048608" grpId="0"/>
      <p:bldP spid="1048609" grpId="0"/>
      <p:bldP spid="10486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Rectangle 7"/>
          <p:cNvSpPr>
            <a:spLocks noChangeArrowheads="1"/>
          </p:cNvSpPr>
          <p:nvPr/>
        </p:nvSpPr>
        <p:spPr bwMode="auto">
          <a:xfrm>
            <a:off x="293079" y="699016"/>
            <a:ext cx="8680938" cy="3416320"/>
          </a:xfrm>
          <a:prstGeom prst="rect">
            <a:avLst/>
          </a:prstGeom>
          <a:noFill/>
          <a:ln w="38100">
            <a:solidFill>
              <a:srgbClr val="00FFFF"/>
            </a:solidFill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bản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 vật Xi mông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Blăng-Sốt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gái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đẹp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lầm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lỡ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400" b="1" dirty="0">
                <a:latin typeface="Times New Roman" panose="02020603050405020304" pitchFamily="18" charset="0"/>
              </a:rPr>
              <a:t> Xi-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trở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đứa</a:t>
            </a:r>
            <a:r>
              <a:rPr lang="en-US" altLang="en-US" sz="2400" b="1" dirty="0">
                <a:latin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bố</a:t>
            </a:r>
            <a:r>
              <a:rPr lang="en-US" altLang="en-US" sz="2400" b="1" dirty="0"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Times New Roman" panose="02020603050405020304" pitchFamily="18" charset="0"/>
              </a:rPr>
              <a:t>- S</a:t>
            </a:r>
            <a:r>
              <a:rPr lang="vi-VN" altLang="en-US" sz="2400" b="1" dirty="0">
                <a:latin typeface="Times New Roman" panose="02020603050405020304" pitchFamily="18" charset="0"/>
              </a:rPr>
              <a:t>ống trong sạch, đứng đắn và nghiêm túc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.</a:t>
            </a:r>
            <a:endParaRPr lang="fr-FR" altLang="en-US" sz="2400" dirty="0"/>
          </a:p>
          <a:p>
            <a:pPr lvl="0" algn="just">
              <a:spcBef>
                <a:spcPct val="0"/>
              </a:spcBef>
              <a:buNone/>
            </a:pPr>
            <a:r>
              <a:rPr lang="fr-FR" sz="2400" dirty="0" smtClean="0"/>
              <a:t>-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Xi-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khóc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vì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bố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Ngượng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ngùng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con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hỏi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bác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Phi-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líp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trả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lời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tột</a:t>
            </a:r>
            <a:r>
              <a:rPr lang="en-US" sz="2400" dirty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cùng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thương</a:t>
            </a:r>
            <a:r>
              <a:rPr lang="en-US" sz="2400" dirty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Arial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>
                <a:latin typeface="Times New Roman" pitchFamily="18" charset="0"/>
                <a:cs typeface="Arial" charset="0"/>
              </a:rPr>
              <a:t>con,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>
                <a:latin typeface="Times New Roman" pitchFamily="18" charset="0"/>
                <a:cs typeface="Arial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bị</a:t>
            </a:r>
            <a:r>
              <a:rPr lang="en-US" sz="2400" dirty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Arial" charset="0"/>
              </a:rPr>
              <a:t>xúc</a:t>
            </a:r>
            <a:r>
              <a:rPr lang="en-US" sz="2400" dirty="0"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Arial" charset="0"/>
              </a:rPr>
              <a:t>phạm</a:t>
            </a:r>
            <a:r>
              <a:rPr lang="en-US" sz="2400" dirty="0" smtClean="0">
                <a:latin typeface="Times New Roman" pitchFamily="18" charset="0"/>
                <a:cs typeface="Arial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2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ectangle 5"/>
          <p:cNvSpPr>
            <a:spLocks noChangeArrowheads="1"/>
          </p:cNvSpPr>
          <p:nvPr/>
        </p:nvSpPr>
        <p:spPr bwMode="auto">
          <a:xfrm>
            <a:off x="533400" y="376386"/>
            <a:ext cx="8178842" cy="1384995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nl-NL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? </a:t>
            </a: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Có ý kiến cho </a:t>
            </a:r>
            <a:r>
              <a:rPr lang="nl-NL" alt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rằng: </a:t>
            </a: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Chị là người hư </a:t>
            </a:r>
            <a:r>
              <a:rPr lang="nl-NL" alt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hỏng. </a:t>
            </a: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Nhưng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cũng có người cho chị là người tốt nhưng trót lầm lỡ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mà </a:t>
            </a:r>
            <a:r>
              <a:rPr lang="nl-NL" alt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thôi? </a:t>
            </a: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Ý</a:t>
            </a:r>
            <a:r>
              <a:rPr lang="nl-NL" alt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nl-NL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kiến em thế </a:t>
            </a:r>
            <a:r>
              <a:rPr lang="nl-NL" alt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nào?</a:t>
            </a:r>
            <a:r>
              <a:rPr lang="nl-NL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nl-NL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588" name="Rectangle 6"/>
          <p:cNvSpPr>
            <a:spLocks noChangeArrowheads="1"/>
          </p:cNvSpPr>
          <p:nvPr/>
        </p:nvSpPr>
        <p:spPr bwMode="auto">
          <a:xfrm>
            <a:off x="660421" y="1907931"/>
            <a:ext cx="7924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 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Qua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hình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ảnh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ngôi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nhà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thái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độ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chị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đối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khách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nỗi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lòng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chị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nghe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con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nói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chứng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minh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chị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phải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phụ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nữ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hư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hỏng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thiếu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đứng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đắn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đàn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đã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thời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nhẹ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dạ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lỡ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lầm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sinh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Xi-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khiến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Xi-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trở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thành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đứa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con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bố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chứ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căn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bản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chị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tốt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chị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từng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“</a:t>
            </a: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cô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gái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đẹp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nhất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vùng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Rectangle 7"/>
          <p:cNvSpPr>
            <a:spLocks noChangeArrowheads="1"/>
          </p:cNvSpPr>
          <p:nvPr/>
        </p:nvSpPr>
        <p:spPr bwMode="auto">
          <a:xfrm>
            <a:off x="293079" y="329684"/>
            <a:ext cx="8680938" cy="4154984"/>
          </a:xfrm>
          <a:prstGeom prst="rect">
            <a:avLst/>
          </a:prstGeom>
          <a:noFill/>
          <a:ln w="38100">
            <a:solidFill>
              <a:srgbClr val="00FFFF"/>
            </a:solidFill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bản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 vật Xi mông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Blăng-Sốt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đẹp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lỡ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Xi-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đứa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S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ống trong sạch, đứng đắn và nghiêm túc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fr-FR" altLang="en-US" sz="240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fr-FR" sz="2400" dirty="0" smtClean="0">
                <a:solidFill>
                  <a:srgbClr val="000000"/>
                </a:solidFill>
              </a:rPr>
              <a:t>-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Xi-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khóc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vì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bố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Ngượng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ngùng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en-US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 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Khi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con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hỏi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bác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Phi-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líp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đau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đớn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tột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yêu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con,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=&gt; </a:t>
            </a:r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Là 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một người phụ nữ đức hạnh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</a:t>
            </a:r>
            <a:r>
              <a:rPr lang="vi-V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áng thương, 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đáng </a:t>
            </a:r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trọng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vi-V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đáng </a:t>
            </a:r>
            <a:r>
              <a:rPr lang="vi-V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được cảm </a:t>
            </a:r>
            <a:r>
              <a:rPr lang="vi-V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thông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chia sẻ</a:t>
            </a:r>
            <a:r>
              <a:rPr lang="vi-V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2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8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8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Rectangle 7"/>
          <p:cNvSpPr>
            <a:spLocks noChangeArrowheads="1"/>
          </p:cNvSpPr>
          <p:nvPr/>
        </p:nvSpPr>
        <p:spPr bwMode="auto">
          <a:xfrm>
            <a:off x="275492" y="266700"/>
            <a:ext cx="8680938" cy="1938992"/>
          </a:xfrm>
          <a:prstGeom prst="rect">
            <a:avLst/>
          </a:prstGeom>
          <a:noFill/>
          <a:ln w="38100">
            <a:solidFill>
              <a:srgbClr val="00FFFF"/>
            </a:solidFill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bản</a:t>
            </a:r>
            <a:endParaRPr lang="en-US" altLang="en-US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 vật Xi mông</a:t>
            </a:r>
            <a:endParaRPr lang="en-US" altLang="en-US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Blăng-Sốt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3.Nhân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Phi-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Líp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75492" y="3467100"/>
            <a:ext cx="83644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?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Tìm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nhưng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chi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tiết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hiện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Cử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chỉ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hành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động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suy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nghĩ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của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chú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Phi-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líp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Arial" charset="0"/>
              </a:rPr>
              <a:t>khi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gặp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Arial" charset="0"/>
              </a:rPr>
              <a:t>Xi-</a:t>
            </a:r>
            <a:r>
              <a:rPr lang="en-US" sz="2800" b="1" i="1" u="sng" dirty="0" err="1" smtClean="0">
                <a:latin typeface="Times New Roman" pitchFamily="18" charset="0"/>
                <a:cs typeface="Arial" charset="0"/>
              </a:rPr>
              <a:t>mông</a:t>
            </a:r>
            <a:r>
              <a:rPr lang="en-US" sz="2800" b="1" i="1" dirty="0" smtClean="0">
                <a:latin typeface="Times New Roman" pitchFamily="18" charset="0"/>
                <a:cs typeface="Arial" charset="0"/>
              </a:rPr>
              <a:t>, </a:t>
            </a:r>
            <a:r>
              <a:rPr lang="en-US" sz="2800" b="1" i="1" dirty="0" err="1" smtClean="0">
                <a:latin typeface="Times New Roman" pitchFamily="18" charset="0"/>
                <a:cs typeface="Arial" charset="0"/>
              </a:rPr>
              <a:t>khi</a:t>
            </a:r>
            <a:r>
              <a:rPr lang="en-US" sz="2800" b="1" i="1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trên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đường</a:t>
            </a:r>
            <a:r>
              <a:rPr lang="en-US" sz="2800" b="1" i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đưa</a:t>
            </a:r>
            <a:r>
              <a:rPr lang="en-US" sz="2800" b="1" i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Xi-</a:t>
            </a:r>
            <a:r>
              <a:rPr lang="en-US" sz="28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mông</a:t>
            </a:r>
            <a:r>
              <a:rPr lang="en-US" sz="2800" b="1" i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về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khi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gặp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chị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Blăng</a:t>
            </a:r>
            <a:r>
              <a:rPr lang="en-US" sz="2800" b="1" i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  <a:cs typeface="Arial" charset="0"/>
              </a:rPr>
              <a:t>Sốt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hiện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ntn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?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184" y="2419350"/>
            <a:ext cx="86809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Phi-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líp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Xi-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28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152400" y="78432"/>
            <a:ext cx="45720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3.Nhân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Phi-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Líp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83256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mạnhcao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Thương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hoàn cảnh của Xi –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viên, an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Xi-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đưa Xi-mông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Blăng-sốt:  Đã lầm lỡ một lần rất có thể  lỡ lầm lần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-&gt;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 chị Blăng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tắt hẳn nụ cười, e dè, bỏ mũ, ấp úng, thưa chị… </a:t>
            </a:r>
          </a:p>
          <a:p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nhận làm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Xi-mông </a:t>
            </a:r>
            <a:r>
              <a:rPr lang="vi-VN" altLang="en-US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4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nhân hậu, giàu tình thương, biết cảm thông.</a:t>
            </a:r>
          </a:p>
          <a:p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 cảm vượt qua định kiến của xã hội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62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6" name="Rectangle 8"/>
          <p:cNvSpPr>
            <a:spLocks noChangeArrowheads="1"/>
          </p:cNvSpPr>
          <p:nvPr/>
        </p:nvSpPr>
        <p:spPr bwMode="auto">
          <a:xfrm>
            <a:off x="598963" y="880546"/>
            <a:ext cx="381065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dung: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nhớ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(SGK)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757" name="Text Box 9"/>
          <p:cNvSpPr txBox="1">
            <a:spLocks noChangeArrowheads="1"/>
          </p:cNvSpPr>
          <p:nvPr/>
        </p:nvSpPr>
        <p:spPr bwMode="auto">
          <a:xfrm>
            <a:off x="369277" y="142142"/>
            <a:ext cx="24384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Tổng kết</a:t>
            </a:r>
          </a:p>
        </p:txBody>
      </p:sp>
      <p:sp>
        <p:nvSpPr>
          <p:cNvPr id="1048758" name="Rectangle 10"/>
          <p:cNvSpPr>
            <a:spLocks noChangeArrowheads="1"/>
          </p:cNvSpPr>
          <p:nvPr/>
        </p:nvSpPr>
        <p:spPr bwMode="auto">
          <a:xfrm>
            <a:off x="575517" y="1581150"/>
            <a:ext cx="195598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thuật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760" name="Rectangle 12"/>
          <p:cNvSpPr>
            <a:spLocks noChangeArrowheads="1"/>
          </p:cNvSpPr>
          <p:nvPr/>
        </p:nvSpPr>
        <p:spPr bwMode="auto">
          <a:xfrm>
            <a:off x="298937" y="3714750"/>
            <a:ext cx="86868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ca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ngợi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thương yêu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48761" name="Rectangle 14"/>
          <p:cNvSpPr>
            <a:spLocks noChangeArrowheads="1"/>
          </p:cNvSpPr>
          <p:nvPr/>
        </p:nvSpPr>
        <p:spPr bwMode="auto">
          <a:xfrm>
            <a:off x="381000" y="2190750"/>
            <a:ext cx="8546123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- Miêu tả diễn biến tâm lí nhân vật thông qua ngôn ngữ, hành động.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ngờ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75517" y="3165229"/>
            <a:ext cx="152798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Ý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4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4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6" grpId="0"/>
      <p:bldP spid="1048757" grpId="0"/>
      <p:bldP spid="1048758" grpId="0"/>
      <p:bldP spid="1048760" grpId="0"/>
      <p:bldP spid="1048761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Rectangle 4"/>
          <p:cNvSpPr>
            <a:spLocks noChangeArrowheads="1"/>
          </p:cNvSpPr>
          <p:nvPr/>
        </p:nvSpPr>
        <p:spPr bwMode="auto">
          <a:xfrm>
            <a:off x="457200" y="971550"/>
            <a:ext cx="8382000" cy="307776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Nắm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Kể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ngữ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pháp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1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768" name="Rectangle 6"/>
          <p:cNvSpPr>
            <a:spLocks noChangeArrowheads="1"/>
          </p:cNvSpPr>
          <p:nvPr/>
        </p:nvSpPr>
        <p:spPr bwMode="auto">
          <a:xfrm>
            <a:off x="3048000" y="133350"/>
            <a:ext cx="4240263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nhà</a:t>
            </a:r>
            <a:endParaRPr lang="en-US" altLang="en-US" sz="40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Picture 12" descr="Mopasa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434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657600" y="492264"/>
            <a:ext cx="5023338" cy="707886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vi-VN" sz="40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40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40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41349" y="1490365"/>
            <a:ext cx="2451312" cy="461665"/>
          </a:xfrm>
          <a:prstGeom prst="rect">
            <a:avLst/>
          </a:prstGeom>
          <a:ln w="28575">
            <a:solidFill>
              <a:srgbClr val="00B050"/>
            </a:solidFill>
            <a:prstDash val="sysDot"/>
          </a:ln>
        </p:spPr>
        <p:txBody>
          <a:bodyPr wrap="none">
            <a:spAutoFit/>
          </a:bodyPr>
          <a:lstStyle/>
          <a:p>
            <a:pPr lvl="0" algn="r"/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G .</a:t>
            </a:r>
            <a:r>
              <a:rPr lang="vi-VN" sz="2400" b="1" i="1" dirty="0">
                <a:solidFill>
                  <a:srgbClr val="000000"/>
                </a:solidFill>
                <a:latin typeface="Times New Roman"/>
              </a:rPr>
              <a:t>Mô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- Pa- </a:t>
            </a:r>
            <a:r>
              <a:rPr lang="vi-VN" sz="2400" b="1" i="1" dirty="0">
                <a:solidFill>
                  <a:srgbClr val="000000"/>
                </a:solidFill>
                <a:latin typeface="Times New Roman"/>
              </a:rPr>
              <a:t>Xă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5715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Tiết</a:t>
            </a:r>
            <a:r>
              <a:rPr lang="en-US" b="1" dirty="0" smtClean="0">
                <a:solidFill>
                  <a:srgbClr val="FF0000"/>
                </a:solidFill>
              </a:rPr>
              <a:t> 147,148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ext Box 11"/>
          <p:cNvSpPr txBox="1">
            <a:spLocks noChangeArrowheads="1"/>
          </p:cNvSpPr>
          <p:nvPr/>
        </p:nvSpPr>
        <p:spPr bwMode="auto">
          <a:xfrm>
            <a:off x="228601" y="551772"/>
            <a:ext cx="8763000" cy="455509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2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Guy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-pa-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xăng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(1850-1893),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Pháp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đọng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sắc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dị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phẩm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Xuất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xứ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bản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"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Xi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"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trích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thích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c.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Thể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loại:</a:t>
            </a:r>
            <a:r>
              <a:rPr lang="fr-FR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Truyện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ngắn</a:t>
            </a:r>
            <a:endParaRPr lang="fr-FR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d. P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hương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thức biểu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đạt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fr-FR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e. </a:t>
            </a:r>
            <a:r>
              <a:rPr lang="fr-FR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Ngôi</a:t>
            </a:r>
            <a:r>
              <a:rPr lang="fr-FR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kể</a:t>
            </a:r>
            <a:r>
              <a:rPr lang="fr-FR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Kể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ngôi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fr-FR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59800"/>
            <a:ext cx="5023338" cy="461665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24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1349" y="742950"/>
            <a:ext cx="2451312" cy="461665"/>
          </a:xfrm>
          <a:prstGeom prst="rect">
            <a:avLst/>
          </a:prstGeom>
          <a:ln w="28575">
            <a:solidFill>
              <a:srgbClr val="00B050"/>
            </a:solidFill>
            <a:prstDash val="sysDot"/>
          </a:ln>
        </p:spPr>
        <p:txBody>
          <a:bodyPr wrap="none">
            <a:spAutoFit/>
          </a:bodyPr>
          <a:lstStyle/>
          <a:p>
            <a:pPr lvl="0" algn="r"/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G .</a:t>
            </a:r>
            <a:r>
              <a:rPr lang="vi-VN" sz="2400" b="1" i="1" dirty="0">
                <a:solidFill>
                  <a:srgbClr val="000000"/>
                </a:solidFill>
                <a:latin typeface="Times New Roman"/>
              </a:rPr>
              <a:t>Mô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- Pa- </a:t>
            </a:r>
            <a:r>
              <a:rPr lang="vi-VN" sz="2400" b="1" i="1" dirty="0">
                <a:solidFill>
                  <a:srgbClr val="000000"/>
                </a:solidFill>
                <a:latin typeface="Times New Roman"/>
              </a:rPr>
              <a:t>Xă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48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48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14"/>
          <p:cNvSpPr>
            <a:spLocks noChangeArrowheads="1"/>
          </p:cNvSpPr>
          <p:nvPr/>
        </p:nvSpPr>
        <p:spPr bwMode="auto">
          <a:xfrm>
            <a:off x="3283926" y="307806"/>
            <a:ext cx="5257800" cy="4000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đầu</a:t>
            </a:r>
            <a:r>
              <a:rPr lang="en-US" altLang="en-US" sz="2400" b="1" dirty="0">
                <a:latin typeface="Times New Roman" panose="02020603050405020304" pitchFamily="18" charset="0"/>
              </a:rPr>
              <a:t>… ………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khóc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hoài</a:t>
            </a:r>
            <a:r>
              <a:rPr lang="en-US" altLang="en-US" sz="2400" b="1" dirty="0"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1048634" name="Rectangle 15"/>
          <p:cNvSpPr>
            <a:spLocks noChangeArrowheads="1"/>
          </p:cNvSpPr>
          <p:nvPr/>
        </p:nvSpPr>
        <p:spPr bwMode="auto">
          <a:xfrm>
            <a:off x="3360126" y="1331703"/>
            <a:ext cx="5181600" cy="4000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Tiếp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theo</a:t>
            </a:r>
            <a:r>
              <a:rPr lang="en-US" altLang="en-US" sz="2400" b="1" dirty="0">
                <a:latin typeface="Times New Roman" panose="02020603050405020304" pitchFamily="18" charset="0"/>
              </a:rPr>
              <a:t>…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sẽ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cháu</a:t>
            </a:r>
            <a:r>
              <a:rPr lang="en-US" altLang="en-US" sz="2400" b="1" dirty="0">
                <a:latin typeface="Times New Roman" panose="02020603050405020304" pitchFamily="18" charset="0"/>
              </a:rPr>
              <a:t>…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ông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bố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048635" name="Rectangle 16"/>
          <p:cNvSpPr>
            <a:spLocks noChangeArrowheads="1"/>
          </p:cNvSpPr>
          <p:nvPr/>
        </p:nvSpPr>
        <p:spPr bwMode="auto">
          <a:xfrm>
            <a:off x="3283926" y="2391506"/>
            <a:ext cx="5257800" cy="4000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Tiếp theo…rồi bỏ đi rất nhanh.</a:t>
            </a:r>
          </a:p>
        </p:txBody>
      </p:sp>
      <p:sp>
        <p:nvSpPr>
          <p:cNvPr id="1048636" name="Rectangle 17"/>
          <p:cNvSpPr>
            <a:spLocks noChangeArrowheads="1"/>
          </p:cNvSpPr>
          <p:nvPr/>
        </p:nvSpPr>
        <p:spPr bwMode="auto">
          <a:xfrm>
            <a:off x="3431929" y="3790950"/>
            <a:ext cx="5181600" cy="4000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Còn lại</a:t>
            </a:r>
          </a:p>
        </p:txBody>
      </p:sp>
      <p:sp>
        <p:nvSpPr>
          <p:cNvPr id="1048639" name="Oval 24"/>
          <p:cNvSpPr>
            <a:spLocks noChangeArrowheads="1"/>
          </p:cNvSpPr>
          <p:nvPr/>
        </p:nvSpPr>
        <p:spPr bwMode="auto">
          <a:xfrm>
            <a:off x="177310" y="1800225"/>
            <a:ext cx="1600200" cy="1028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</a:rPr>
              <a:t>Diễn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biến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</a:rPr>
              <a:t>sự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việc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48640" name="Line 25"/>
          <p:cNvSpPr>
            <a:spLocks noChangeShapeType="1"/>
          </p:cNvSpPr>
          <p:nvPr/>
        </p:nvSpPr>
        <p:spPr bwMode="auto">
          <a:xfrm flipV="1">
            <a:off x="1754065" y="482917"/>
            <a:ext cx="1512276" cy="1914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641" name="Line 26"/>
          <p:cNvSpPr>
            <a:spLocks noChangeShapeType="1"/>
          </p:cNvSpPr>
          <p:nvPr/>
        </p:nvSpPr>
        <p:spPr bwMode="auto">
          <a:xfrm flipV="1">
            <a:off x="1777510" y="1531727"/>
            <a:ext cx="1582616" cy="8656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642" name="Line 27"/>
          <p:cNvSpPr>
            <a:spLocks noChangeShapeType="1"/>
          </p:cNvSpPr>
          <p:nvPr/>
        </p:nvSpPr>
        <p:spPr bwMode="auto">
          <a:xfrm>
            <a:off x="1765788" y="2397368"/>
            <a:ext cx="1500553" cy="2791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643" name="Line 28"/>
          <p:cNvSpPr>
            <a:spLocks noChangeShapeType="1"/>
          </p:cNvSpPr>
          <p:nvPr/>
        </p:nvSpPr>
        <p:spPr bwMode="auto">
          <a:xfrm>
            <a:off x="1765787" y="2397368"/>
            <a:ext cx="1663211" cy="15936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8644" name="Text Box 29"/>
          <p:cNvSpPr txBox="1">
            <a:spLocks noChangeArrowheads="1"/>
          </p:cNvSpPr>
          <p:nvPr/>
        </p:nvSpPr>
        <p:spPr bwMode="auto">
          <a:xfrm>
            <a:off x="79130" y="0"/>
            <a:ext cx="334986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cục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(4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3626824" y="784830"/>
            <a:ext cx="496912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Xi-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01913" y="1852910"/>
            <a:ext cx="496912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44409" y="2872456"/>
            <a:ext cx="496912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Phi-líp đưa Xi-mông về nhà, bác gặp chị Blăng-sốt.</a:t>
            </a:r>
          </a:p>
        </p:txBody>
      </p:sp>
      <p:sp>
        <p:nvSpPr>
          <p:cNvPr id="5" name="Rectangle 4"/>
          <p:cNvSpPr/>
          <p:nvPr/>
        </p:nvSpPr>
        <p:spPr>
          <a:xfrm>
            <a:off x="3644409" y="4324350"/>
            <a:ext cx="492662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3" grpId="0" animBg="1"/>
      <p:bldP spid="1048634" grpId="0" animBg="1"/>
      <p:bldP spid="1048635" grpId="0" animBg="1"/>
      <p:bldP spid="1048636" grpId="0" animBg="1"/>
      <p:bldP spid="1048639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ext Box 11"/>
          <p:cNvSpPr txBox="1">
            <a:spLocks noChangeArrowheads="1"/>
          </p:cNvSpPr>
          <p:nvPr/>
        </p:nvSpPr>
        <p:spPr bwMode="auto">
          <a:xfrm>
            <a:off x="205155" y="666750"/>
            <a:ext cx="8763000" cy="40934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26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II. Tìm hiểu văn bản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Nhân vật Xi mông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vi-VN" altLang="en-US" sz="26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Tâm </a:t>
            </a:r>
            <a:r>
              <a:rPr lang="vi-VN" altLang="en-US" sz="2600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trạng của Xi-Mông khi ở bờ </a:t>
            </a:r>
            <a:r>
              <a:rPr lang="vi-VN" altLang="en-US" sz="26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sông:</a:t>
            </a:r>
            <a:endParaRPr lang="en-US" altLang="en-US" sz="2600" b="1" dirty="0" smtClean="0">
              <a:solidFill>
                <a:schemeClr val="accent1">
                  <a:lumMod val="25000"/>
                </a:schemeClr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+ Ý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nhảy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chết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đuối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Cảnh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đẹp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Xi-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giác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khoan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khoái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dễ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chịu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tạm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quên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đau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buồn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mẹ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thấy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buồn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vô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khóc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=&gt;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trạng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đau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khổ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tuyệt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vọng</a:t>
            </a:r>
            <a:r>
              <a:rPr lang="en-US" altLang="en-US" sz="2600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vi-VN" altLang="en-US" sz="2600" dirty="0">
              <a:solidFill>
                <a:schemeClr val="accent1">
                  <a:lumMod val="2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59800"/>
            <a:ext cx="5023338" cy="461665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24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993977"/>
            <a:ext cx="4572000" cy="2339102"/>
          </a:xfrm>
          <a:prstGeom prst="rect">
            <a:avLst/>
          </a:prstGeom>
          <a:ln w="57150">
            <a:solidFill>
              <a:srgbClr val="FFC000"/>
            </a:solidFill>
            <a:prstDash val="sysDot"/>
          </a:ln>
        </p:spPr>
        <p:txBody>
          <a:bodyPr>
            <a:spAutoFit/>
          </a:bodyPr>
          <a:lstStyle/>
          <a:p>
            <a:pPr lvl="0"/>
            <a:r>
              <a:rPr lang="vi-VN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Hoàn cảnh: </a:t>
            </a:r>
            <a:endParaRPr lang="en-US" altLang="en-US" sz="26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/>
            <a:r>
              <a:rPr lang="en-US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Xi-</a:t>
            </a:r>
            <a:r>
              <a:rPr lang="en-US" altLang="en-US" sz="20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7-8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Blăng-sốt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nhút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vụng</a:t>
            </a:r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dại</a:t>
            </a:r>
            <a:r>
              <a:rPr lang="en-US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bố, luôn bị bạn bè trêu chọc.</a:t>
            </a:r>
          </a:p>
          <a:p>
            <a:pPr lvl="0"/>
            <a:r>
              <a:rPr lang="en-US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20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vi-VN" altLang="en-US" sz="20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 kịch đáng thương và tội nghệp 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748071"/>
            <a:ext cx="5310555" cy="830997"/>
          </a:xfrm>
          <a:prstGeom prst="rect">
            <a:avLst/>
          </a:prstGeom>
          <a:ln>
            <a:solidFill>
              <a:srgbClr val="FFCC66"/>
            </a:solidFill>
          </a:ln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kể, tả cảnh gì,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gì?</a:t>
            </a:r>
            <a:endParaRPr lang="vi-VN" altLang="en-US" sz="24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62400" y="1055848"/>
            <a:ext cx="487094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Xi-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28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1900" y="746606"/>
            <a:ext cx="4914900" cy="83099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825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ext Box 11"/>
          <p:cNvSpPr txBox="1">
            <a:spLocks noChangeArrowheads="1"/>
          </p:cNvSpPr>
          <p:nvPr/>
        </p:nvSpPr>
        <p:spPr bwMode="auto">
          <a:xfrm>
            <a:off x="205155" y="666750"/>
            <a:ext cx="8763000" cy="32932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26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II. Tìm hiểu văn bản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Nhân 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vật Xi 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Tâm </a:t>
            </a:r>
            <a:r>
              <a:rPr lang="vi-VN" altLang="en-US" sz="26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trạng của Xi-Mông khi ở bờ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sông:</a:t>
            </a:r>
            <a:endParaRPr lang="en-US" altLang="en-US" sz="2600" b="1" dirty="0" smtClean="0"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Phi-lip: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Mắt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đẫm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lệ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nghẹn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ngào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đứt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nấc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buồn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tủi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  <a:endParaRPr lang="en-US" altLang="en-US" sz="2600" dirty="0" smtClean="0"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=&gt;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trạng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buồn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tủi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xấu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hổ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9800"/>
            <a:ext cx="5023338" cy="461665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24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2400" y="873367"/>
            <a:ext cx="47244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8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Đoạn văn kể về việc </a:t>
            </a:r>
            <a:r>
              <a:rPr lang="vi-VN" altLang="en-US" sz="28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gì? </a:t>
            </a:r>
            <a:endParaRPr lang="en-US" altLang="en-US" sz="28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873367"/>
            <a:ext cx="4865077" cy="954107"/>
          </a:xfrm>
          <a:prstGeom prst="rect">
            <a:avLst/>
          </a:prstGeom>
          <a:ln w="3810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4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ext Box 11"/>
          <p:cNvSpPr txBox="1">
            <a:spLocks noChangeArrowheads="1"/>
          </p:cNvSpPr>
          <p:nvPr/>
        </p:nvSpPr>
        <p:spPr bwMode="auto">
          <a:xfrm>
            <a:off x="205155" y="666750"/>
            <a:ext cx="8763000" cy="36933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26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II. Tìm hiểu văn bản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Nhân 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vật Xi 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Tâm </a:t>
            </a:r>
            <a:r>
              <a:rPr lang="vi-VN" altLang="en-US" sz="26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trạng của Xi-Mông khi ở bờ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sông:</a:t>
            </a:r>
            <a:endParaRPr lang="en-US" altLang="en-US" sz="2600" b="1" dirty="0" smtClean="0"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Phi-lip: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mẹ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Nhảy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ôm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mẹ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khóc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Phi-lip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=&gt;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Khát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khao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9800"/>
            <a:ext cx="5023338" cy="461665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24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723900"/>
            <a:ext cx="5462954" cy="1200329"/>
          </a:xfrm>
          <a:prstGeom prst="rect">
            <a:avLst/>
          </a:prstGeom>
          <a:ln w="3810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Xi-</a:t>
            </a:r>
            <a:r>
              <a:rPr lang="en-US" altLang="en-US" sz="2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altLang="en-US" sz="2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Phi-lip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Qua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4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ext Box 11"/>
          <p:cNvSpPr txBox="1">
            <a:spLocks noChangeArrowheads="1"/>
          </p:cNvSpPr>
          <p:nvPr/>
        </p:nvSpPr>
        <p:spPr bwMode="auto">
          <a:xfrm>
            <a:off x="205155" y="652937"/>
            <a:ext cx="8763000" cy="36933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6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en-US" sz="26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II. Tìm hiểu văn bản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Nhân 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vật Xi </a:t>
            </a:r>
            <a:r>
              <a:rPr lang="vi-VN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Tâm </a:t>
            </a:r>
            <a:r>
              <a:rPr lang="vi-VN" altLang="en-US" sz="26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trạng của Xi-Mông khi ở bờ </a:t>
            </a:r>
            <a:r>
              <a:rPr lang="vi-VN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sông:</a:t>
            </a:r>
            <a:endParaRPr lang="en-US" altLang="en-US" sz="2600" b="1" dirty="0" smtClean="0"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Phi-lip: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mẹ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hôm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600" b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26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Khoe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Phi-lip.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=&gt;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H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ã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nh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hào</a:t>
            </a:r>
            <a:r>
              <a:rPr lang="en-US" altLang="en-US" sz="2600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9800"/>
            <a:ext cx="5023338" cy="461665"/>
          </a:xfrm>
          <a:prstGeom prst="rect">
            <a:avLst/>
          </a:prstGeom>
          <a:ln w="57150">
            <a:solidFill>
              <a:srgbClr val="8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BỐ CỦA XI - </a:t>
            </a:r>
            <a:r>
              <a:rPr lang="vi-VN" sz="2400" b="1" dirty="0" smtClean="0">
                <a:solidFill>
                  <a:srgbClr val="000000"/>
                </a:solidFill>
                <a:latin typeface="Times New Roman"/>
              </a:rPr>
              <a:t>MÔNG</a:t>
            </a:r>
            <a:endParaRPr lang="en-US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34815" y="4522213"/>
            <a:ext cx="492369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278" y="4428391"/>
            <a:ext cx="8032968" cy="492443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r>
              <a:rPr lang="en-US" sz="2600" b="1" dirty="0" err="1" smtClean="0">
                <a:latin typeface="Times New Roman" panose="02020603050405020304" pitchFamily="18" charset="0"/>
              </a:rPr>
              <a:t>Ngây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thơ</a:t>
            </a:r>
            <a:r>
              <a:rPr lang="en-US" sz="2600" b="1" dirty="0" smtClean="0"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đáng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thương</a:t>
            </a:r>
            <a:r>
              <a:rPr lang="en-US" sz="2600" b="1" dirty="0" smtClean="0"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xứng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đáng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có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được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hạnh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phúc</a:t>
            </a:r>
            <a:r>
              <a:rPr lang="en-US" sz="2600" b="1" dirty="0" smtClean="0"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Rectangle 7"/>
          <p:cNvSpPr>
            <a:spLocks noChangeArrowheads="1"/>
          </p:cNvSpPr>
          <p:nvPr/>
        </p:nvSpPr>
        <p:spPr bwMode="auto">
          <a:xfrm>
            <a:off x="252047" y="310514"/>
            <a:ext cx="8680938" cy="2308324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bản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 vật Xi mông</a:t>
            </a:r>
            <a:endParaRPr lang="en-US" alt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Blăng-Sốt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>
              <a:spcBef>
                <a:spcPct val="0"/>
              </a:spcBef>
              <a:buNone/>
            </a:pP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đẹp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Xi-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S</a:t>
            </a:r>
            <a:r>
              <a:rPr lang="vi-V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ống trong sạch, đứng đắn và nghiêm túc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fr-FR" altLang="en-US" sz="2400" dirty="0" smtClean="0"/>
              <a:t> </a:t>
            </a:r>
            <a:endParaRPr lang="fr-FR" altLang="en-US" sz="2400" dirty="0"/>
          </a:p>
        </p:txBody>
      </p:sp>
      <p:sp>
        <p:nvSpPr>
          <p:cNvPr id="1048731" name="Rectangle 9"/>
          <p:cNvSpPr>
            <a:spLocks noChangeArrowheads="1"/>
          </p:cNvSpPr>
          <p:nvPr/>
        </p:nvSpPr>
        <p:spPr bwMode="auto">
          <a:xfrm>
            <a:off x="287216" y="2943811"/>
            <a:ext cx="8382000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700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700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700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700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- Ngôi nhà </a:t>
            </a:r>
            <a:r>
              <a:rPr lang="nl-NL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nhỏ, </a:t>
            </a:r>
            <a:r>
              <a:rPr lang="nl-NL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quét vôi trắng , hết sức sạch sẽ</a:t>
            </a:r>
            <a:r>
              <a:rPr lang="nl-NL" altLang="en-US" sz="2400" b="1" i="1" dirty="0">
                <a:solidFill>
                  <a:srgbClr val="0000FF"/>
                </a:solidFill>
              </a:rPr>
              <a:t> .</a:t>
            </a:r>
          </a:p>
        </p:txBody>
      </p:sp>
      <p:sp>
        <p:nvSpPr>
          <p:cNvPr id="1048732" name="Rectangle 10"/>
          <p:cNvSpPr>
            <a:spLocks noChangeArrowheads="1"/>
          </p:cNvSpPr>
          <p:nvPr/>
        </p:nvSpPr>
        <p:spPr bwMode="auto">
          <a:xfrm>
            <a:off x="222739" y="3638550"/>
            <a:ext cx="8417169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nghiêm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nghị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cấm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ngưỡng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nơi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kẻ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lừa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dối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4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48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048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8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1" grpId="0"/>
      <p:bldP spid="1048731" grpId="1"/>
      <p:bldP spid="1048732" grpId="0"/>
      <p:bldP spid="104873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4ac55a9a4b1aacf51fcb9987125541f7a47b5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1699</Words>
  <Application>Microsoft Office PowerPoint</Application>
  <PresentationFormat>On-screen Show (16:9)</PresentationFormat>
  <Paragraphs>149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itfriend.org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User</cp:lastModifiedBy>
  <cp:revision>20</cp:revision>
  <dcterms:created xsi:type="dcterms:W3CDTF">2010-03-21T10:00:09Z</dcterms:created>
  <dcterms:modified xsi:type="dcterms:W3CDTF">2022-04-03T10:03:43Z</dcterms:modified>
</cp:coreProperties>
</file>