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5"/>
  </p:notesMasterIdLst>
  <p:sldIdLst>
    <p:sldId id="523" r:id="rId4"/>
    <p:sldId id="471" r:id="rId6"/>
    <p:sldId id="472" r:id="rId7"/>
    <p:sldId id="497" r:id="rId8"/>
    <p:sldId id="262" r:id="rId9"/>
    <p:sldId id="318" r:id="rId10"/>
    <p:sldId id="499" r:id="rId11"/>
    <p:sldId id="317" r:id="rId12"/>
    <p:sldId id="475" r:id="rId13"/>
    <p:sldId id="328" r:id="rId14"/>
    <p:sldId id="522" r:id="rId15"/>
    <p:sldId id="326" r:id="rId16"/>
    <p:sldId id="445" r:id="rId17"/>
    <p:sldId id="338" r:id="rId18"/>
    <p:sldId id="476" r:id="rId19"/>
    <p:sldId id="325" r:id="rId20"/>
    <p:sldId id="502" r:id="rId21"/>
    <p:sldId id="329" r:id="rId22"/>
    <p:sldId id="505" r:id="rId23"/>
    <p:sldId id="330" r:id="rId24"/>
    <p:sldId id="447" r:id="rId25"/>
    <p:sldId id="452" r:id="rId26"/>
    <p:sldId id="448" r:id="rId27"/>
    <p:sldId id="453" r:id="rId28"/>
    <p:sldId id="503" r:id="rId29"/>
    <p:sldId id="449" r:id="rId30"/>
    <p:sldId id="327" r:id="rId31"/>
    <p:sldId id="501" r:id="rId32"/>
  </p:sldIdLst>
  <p:sldSz cx="12192000" cy="6858000"/>
  <p:notesSz cx="6858000" cy="9144000"/>
  <p:embeddedFontLs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Microsoft YaHei" panose="020B0503020204020204" pitchFamily="34" charset="-122"/>
      <p:regular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944815E8-00CA-4AC6-AFA7-52975F579B78}">
          <p14:sldIdLst>
            <p14:sldId id="471"/>
            <p14:sldId id="472"/>
            <p14:sldId id="497"/>
            <p14:sldId id="262"/>
            <p14:sldId id="318"/>
            <p14:sldId id="499"/>
            <p14:sldId id="317"/>
            <p14:sldId id="475"/>
            <p14:sldId id="328"/>
            <p14:sldId id="522"/>
            <p14:sldId id="326"/>
            <p14:sldId id="445"/>
            <p14:sldId id="338"/>
            <p14:sldId id="476"/>
            <p14:sldId id="325"/>
            <p14:sldId id="502"/>
            <p14:sldId id="329"/>
            <p14:sldId id="505"/>
            <p14:sldId id="330"/>
            <p14:sldId id="447"/>
            <p14:sldId id="452"/>
            <p14:sldId id="448"/>
            <p14:sldId id="453"/>
            <p14:sldId id="503"/>
            <p14:sldId id="449"/>
            <p14:sldId id="327"/>
            <p14:sldId id="501"/>
            <p14:sldId id="52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A96F"/>
    <a:srgbClr val="F198A4"/>
    <a:srgbClr val="0068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1" autoAdjust="0"/>
    <p:restoredTop sz="94660"/>
  </p:normalViewPr>
  <p:slideViewPr>
    <p:cSldViewPr snapToGrid="0">
      <p:cViewPr>
        <p:scale>
          <a:sx n="76" d="100"/>
          <a:sy n="76" d="100"/>
        </p:scale>
        <p:origin x="-96" y="84"/>
      </p:cViewPr>
      <p:guideLst>
        <p:guide orient="horz" pos="2268"/>
        <p:guide pos="38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1" Type="http://schemas.openxmlformats.org/officeDocument/2006/relationships/tags" Target="tags/tag2.xml"/><Relationship Id="rId40" Type="http://schemas.openxmlformats.org/officeDocument/2006/relationships/font" Target="fonts/font5.fntdata"/><Relationship Id="rId4" Type="http://schemas.openxmlformats.org/officeDocument/2006/relationships/slide" Target="slides/slide1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08751-514B-4E8A-A746-9393CD7736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56883" y="2579496"/>
            <a:ext cx="3587496" cy="16990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-1524"/>
            <a:ext cx="8650974" cy="34323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36" y="3975018"/>
            <a:ext cx="8650974" cy="28836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71" y="1028750"/>
            <a:ext cx="9727856" cy="4804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27" y="0"/>
            <a:ext cx="1256743" cy="1492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908" y="5195810"/>
            <a:ext cx="2310089" cy="1662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38" y="5507820"/>
            <a:ext cx="2851763" cy="13505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6093"/>
            <a:ext cx="1451261" cy="23981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184" y="-18703"/>
            <a:ext cx="2921652" cy="1337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56883" y="2579496"/>
            <a:ext cx="3587496" cy="16990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-1524"/>
            <a:ext cx="8650974" cy="34323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36" y="3975018"/>
            <a:ext cx="8650974" cy="28836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71" y="1028750"/>
            <a:ext cx="9727856" cy="4804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27" y="0"/>
            <a:ext cx="1256743" cy="1492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908" y="5195810"/>
            <a:ext cx="2310089" cy="1662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-1524"/>
            <a:ext cx="8650974" cy="34323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36" y="3975018"/>
            <a:ext cx="8650974" cy="28836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71" y="1028750"/>
            <a:ext cx="9727856" cy="4804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27" y="0"/>
            <a:ext cx="1256743" cy="1492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908" y="5195810"/>
            <a:ext cx="2310089" cy="1662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38" y="5507820"/>
            <a:ext cx="2851763" cy="13505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0" t="25927" r="23378" b="19629"/>
          <a:stretch>
            <a:fillRect/>
          </a:stretch>
        </p:blipFill>
        <p:spPr>
          <a:xfrm>
            <a:off x="1574800" y="1816100"/>
            <a:ext cx="2975904" cy="373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-1524"/>
            <a:ext cx="8650974" cy="34323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36" y="3975018"/>
            <a:ext cx="8650974" cy="28836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71" y="1028750"/>
            <a:ext cx="9727856" cy="48045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27" y="0"/>
            <a:ext cx="1256743" cy="14927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908" y="5195810"/>
            <a:ext cx="2310089" cy="16626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38" y="5507820"/>
            <a:ext cx="2851763" cy="13505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0" t="25927" r="23378" b="19629"/>
          <a:stretch>
            <a:fillRect/>
          </a:stretch>
        </p:blipFill>
        <p:spPr>
          <a:xfrm>
            <a:off x="1574800" y="1816100"/>
            <a:ext cx="2975904" cy="373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554AB-A6B4-43DF-88DD-F9440C16BD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EC514-E47D-4D67-83A6-88D200FEBA2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3795342" y="218160"/>
            <a:ext cx="4164729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4550" b="1" dirty="0">
                <a:solidFill>
                  <a:schemeClr val="tx1"/>
                </a:solidFill>
                <a:latin typeface="汉仪乐喵体简" panose="00020600040101010101" pitchFamily="18" charset="-122"/>
                <a:ea typeface="汉仪乐喵体简" panose="00020600040101010101" pitchFamily="18" charset="-122"/>
                <a:cs typeface="+mn-ea"/>
                <a:sym typeface="+mn-lt"/>
              </a:rPr>
              <a:t>请输入您的标题</a:t>
            </a:r>
            <a:endParaRPr lang="zh-CN" altLang="en-US" sz="4550" b="1" dirty="0">
              <a:solidFill>
                <a:schemeClr val="tx1"/>
              </a:solidFill>
              <a:latin typeface="汉仪乐喵体简" panose="00020600040101010101" pitchFamily="18" charset="-122"/>
              <a:ea typeface="汉仪乐喵体简" panose="00020600040101010101" pitchFamily="18" charset="-122"/>
              <a:cs typeface="+mn-ea"/>
              <a:sym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4.png"/><Relationship Id="rId12" Type="http://schemas.openxmlformats.org/officeDocument/2006/relationships/hyperlink" Target="VIDEO%20L&#195;O%20H&#7840;C.mp4" TargetMode="External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33.GIF"/><Relationship Id="rId7" Type="http://schemas.openxmlformats.org/officeDocument/2006/relationships/image" Target="../media/image32.png"/><Relationship Id="rId6" Type="http://schemas.microsoft.com/office/2007/relationships/media" Target="ppt/slides/ppt/slides/ppt/slides/ppt/slides/ppt/slides/ppt/slides/ppt/slides/ppt/slides/ppt/slides/ppt/slides/ppt/slides/ppt/slides/VUIDEHOC.WAV" TargetMode="External"/><Relationship Id="rId5" Type="http://schemas.openxmlformats.org/officeDocument/2006/relationships/audio" Target="ppt/slides/ppt/slides/ppt/slides/ppt/slides/ppt/slides/ppt/slides/ppt/slides/ppt/slides/ppt/slides/ppt/slides/ppt/slides/ppt/slides/VUIDEHOC.WAV" TargetMode="Externa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4" Type="http://schemas.openxmlformats.org/officeDocument/2006/relationships/notesSlide" Target="../notesSlides/notesSlide20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35.png"/><Relationship Id="rId11" Type="http://schemas.openxmlformats.org/officeDocument/2006/relationships/image" Target="../media/image34.png"/><Relationship Id="rId10" Type="http://schemas.openxmlformats.org/officeDocument/2006/relationships/image" Target="../media/image21.png"/><Relationship Id="rId1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84935" y="2024380"/>
            <a:ext cx="9421495" cy="2261235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660"/>
              </a:avLst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5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99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99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99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99CC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99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solidFill>
                  <a:srgbClr val="FF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CC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99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5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 HÔM NAY</a:t>
            </a:r>
            <a:r>
              <a:rPr lang="en-US" sz="4400" dirty="0">
                <a:solidFill>
                  <a:srgbClr val="66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endParaRPr lang="en-US" sz="4400" dirty="0">
              <a:solidFill>
                <a:srgbClr val="6600CC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:blinds dir="vert"/>
      </p:transition>
    </mc:Choice>
    <mc:Fallback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50" y="1828800"/>
            <a:ext cx="2213795" cy="3290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925418" y="4472086"/>
            <a:ext cx="245850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61410" y="1655445"/>
            <a:ext cx="776859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xã hội là vị trí của người tham gia hội thoại với người khác trong cuộc thoại. Vai xã hội được xác định bằng các quan hệ xã hội</a:t>
            </a:r>
            <a:r>
              <a:rPr lang="en-SG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69970" y="3342005"/>
            <a:ext cx="786003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Quan hệ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trên - dưới hay ngang hàng (theo tuổi tác, thứ bậc trong gia đình và xã hội);</a:t>
            </a:r>
            <a:endParaRPr lang="vi-VN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69970" y="4408805"/>
            <a:ext cx="787146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vi-VN" sz="3200" dirty="0">
                <a:solidFill>
                  <a:srgbClr val="000000"/>
                </a:solidFill>
                <a:latin typeface="+mj-lt"/>
              </a:rPr>
              <a:t>Quan hệ thân </a:t>
            </a:r>
            <a:r>
              <a:rPr lang="vi-VN" sz="3200" dirty="0">
                <a:solidFill>
                  <a:srgbClr val="000000"/>
                </a:solidFill>
                <a:latin typeface="+mj-lt"/>
                <a:sym typeface="+mn-ea"/>
              </a:rPr>
              <a:t>-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 sơ (theo mức độ quen biết, thân tình).</a:t>
            </a:r>
            <a:endParaRPr lang="vi-VN" sz="32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87587" flipH="1">
            <a:off x="5491910" y="-677368"/>
            <a:ext cx="1208041" cy="1322439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3671206">
            <a:off x="7053578" y="5775947"/>
            <a:ext cx="1906584" cy="104739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133090" y="2645410"/>
            <a:ext cx="7782560" cy="144907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LiSu" panose="02010509060101010101" pitchFamily="49" charset="-122"/>
              <a:cs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39" y="398095"/>
            <a:ext cx="1095491" cy="17166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62300" y="2931160"/>
            <a:ext cx="775335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36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548" y="2358609"/>
            <a:ext cx="1095491" cy="171669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71010" y="858520"/>
            <a:ext cx="5334000" cy="795020"/>
          </a:xfrm>
        </p:spPr>
        <p:txBody>
          <a:bodyPr/>
          <a:p>
            <a:r>
              <a:rPr lang="vi-VN" altLang="en-US" sz="3200" b="1" u="sng">
                <a:solidFill>
                  <a:srgbClr val="00B0F0"/>
                </a:solidFill>
              </a:rPr>
              <a:t>THẢO LUẬN CẶP ĐÔI</a:t>
            </a:r>
            <a:endParaRPr lang="vi-VN" altLang="en-US" sz="3200" b="1" u="sng">
              <a:solidFill>
                <a:srgbClr val="00B0F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honeycomb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22885" y="-191770"/>
            <a:ext cx="12415520" cy="7273290"/>
            <a:chOff x="339271" y="244929"/>
            <a:chExt cx="11563034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5938" y="410803"/>
              <a:ext cx="11416367" cy="5952713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19710" y="344170"/>
            <a:ext cx="11751945" cy="4399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SG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 tướng có lần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SG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ngang 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tr</a:t>
            </a:r>
            <a:r>
              <a:rPr lang="vi-VN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altLang="en-SG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SG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SG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 dạy mình hồi nhỏ và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SG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SG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SG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SG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vi-VN" altLang="en-SG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hốt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SG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 ngài, ngài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SG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</a:t>
            </a:r>
            <a:r>
              <a:rPr lang="vi-VN" altLang="en-SG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vi-VN" altLang="en-SG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cũ.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SG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công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SG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thầy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SG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SG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ct val="0"/>
              </a:spcBef>
            </a:pPr>
            <a:r>
              <a:rPr lang="vi-VN" alt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SG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9, </a:t>
            </a:r>
            <a:r>
              <a:rPr lang="vi-VN" alt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một</a:t>
            </a:r>
            <a:r>
              <a:rPr lang="vi-VN" altLang="en-SG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NXB Giáo dục - 2016, tr. 40)</a:t>
            </a:r>
            <a:endParaRPr lang="vi-VN" alt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0230" y="4857115"/>
            <a:ext cx="11219180" cy="1076325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spcBef>
                <a:spcPct val="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vi-VN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39090" y="245110"/>
            <a:ext cx="11852910" cy="6311900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396980" y="6040755"/>
            <a:ext cx="843915" cy="965835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41985" y="1445260"/>
            <a:ext cx="393509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5651409" y="1065584"/>
            <a:ext cx="4481511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651409" y="2090201"/>
            <a:ext cx="4481511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 tướng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dirty="0" err="1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248150" y="1417955"/>
            <a:ext cx="1196975" cy="4565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248150" y="1874520"/>
            <a:ext cx="1196975" cy="5175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85165" y="4131310"/>
            <a:ext cx="38481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3600" dirty="0" err="1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651500" y="3366135"/>
            <a:ext cx="533336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Danh tướng</a:t>
            </a: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(trò)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5682884" y="4776433"/>
            <a:ext cx="527050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Danh tướng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vi-VN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(thầy)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dirty="0" err="1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cxnSp>
        <p:nvCxnSpPr>
          <p:cNvPr id="44" name="Straight Arrow Connector 43"/>
          <p:cNvCxnSpPr>
            <a:endCxn id="42" idx="1"/>
          </p:cNvCxnSpPr>
          <p:nvPr/>
        </p:nvCxnSpPr>
        <p:spPr>
          <a:xfrm flipV="1">
            <a:off x="4100830" y="3904615"/>
            <a:ext cx="1550670" cy="5378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100830" y="4442460"/>
            <a:ext cx="1465580" cy="7035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prism isInverted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41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87587" flipH="1">
            <a:off x="5500370" y="-126365"/>
            <a:ext cx="895350" cy="98044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3671206">
            <a:off x="7053578" y="5775947"/>
            <a:ext cx="1906584" cy="10473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honeycomb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885190" y="1991995"/>
            <a:ext cx="449770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SG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SG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SG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6314440" y="1951990"/>
            <a:ext cx="519938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SG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ợp</a:t>
            </a:r>
            <a:r>
              <a:rPr lang="vi-VN" alt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SG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/>
          <p:cNvSpPr/>
          <p:nvPr/>
        </p:nvSpPr>
        <p:spPr>
          <a:xfrm>
            <a:off x="5497286" y="2659743"/>
            <a:ext cx="641537" cy="522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rippl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75" y="6120130"/>
            <a:ext cx="1342390" cy="73787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741785" y="6418580"/>
            <a:ext cx="522605" cy="59817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11280140" y="0"/>
            <a:ext cx="911860" cy="888365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00125" cy="81851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064">
            <a:off x="1168705" y="2226719"/>
            <a:ext cx="915197" cy="139894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9465" y="1000125"/>
            <a:ext cx="8275320" cy="723900"/>
          </a:xfrm>
        </p:spPr>
        <p:txBody>
          <a:bodyPr>
            <a:normAutofit fontScale="90000"/>
          </a:bodyPr>
          <a:p>
            <a:pPr algn="ctr"/>
            <a:r>
              <a:rPr lang="vi-VN" altLang="en-US" sz="4445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r>
              <a:rPr lang="vi-VN" altLang="en-US" sz="444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44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(3 </a:t>
            </a:r>
            <a:r>
              <a:rPr lang="en-US" altLang="en-US" sz="444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phút</a:t>
            </a:r>
            <a:r>
              <a:rPr lang="vi-VN" altLang="en-US" sz="444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r>
              <a:rPr lang="en-US" altLang="en-US" sz="44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br>
              <a:rPr lang="en-US" altLang="en-US" sz="44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altLang="en-US" sz="4445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33625" y="2470150"/>
            <a:ext cx="56737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altLang="en-US" sz="40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altLang="en-US" sz="40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ài</a:t>
            </a:r>
            <a:r>
              <a:rPr lang="en-US" altLang="en-US" sz="4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altLang="en-US" sz="4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(sgk-tr94, 95)</a:t>
            </a:r>
            <a:endParaRPr lang="en-US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flip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39090" y="0"/>
            <a:ext cx="11562715" cy="6557010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5" y="6120130"/>
            <a:ext cx="1342390" cy="73787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391900" y="6018530"/>
            <a:ext cx="872490" cy="99822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11193780" y="0"/>
            <a:ext cx="998220" cy="972820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95" y="0"/>
            <a:ext cx="716280" cy="586740"/>
          </a:xfrm>
          <a:prstGeom prst="rect">
            <a:avLst/>
          </a:prstGeom>
        </p:spPr>
      </p:pic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833273" y="1213012"/>
          <a:ext cx="10688546" cy="463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2460"/>
                <a:gridCol w="1664335"/>
                <a:gridCol w="1717040"/>
                <a:gridCol w="2864485"/>
                <a:gridCol w="2540226"/>
              </a:tblGrid>
              <a:tr h="179832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800" b="1" baseline="0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endParaRPr lang="en-US" sz="2800" b="1" baseline="0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2800" b="1" baseline="0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800" b="1" baseline="0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9352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en-US" sz="3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iáo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4112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Hạc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3105" y="275590"/>
            <a:ext cx="8275320" cy="774700"/>
          </a:xfrm>
        </p:spPr>
        <p:txBody>
          <a:bodyPr>
            <a:normAutofit/>
          </a:bodyPr>
          <a:p>
            <a:pPr algn="ctr"/>
            <a:r>
              <a:rPr lang="vi-VN" altLang="en-US" sz="4000" b="1" u="sng">
                <a:solidFill>
                  <a:srgbClr val="FF0000"/>
                </a:solidFill>
              </a:rPr>
              <a:t>PHIẾU HỌC TẬP </a:t>
            </a:r>
            <a:endParaRPr lang="vi-VN" altLang="en-US" sz="4000" b="1" u="sng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87587" flipH="1">
            <a:off x="5542280" y="-121920"/>
            <a:ext cx="857250" cy="93853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3671206">
            <a:off x="7053578" y="5775947"/>
            <a:ext cx="1906584" cy="1047394"/>
          </a:xfrm>
          <a:prstGeom prst="rect">
            <a:avLst/>
          </a:prstGeom>
        </p:spPr>
      </p:pic>
      <p:pic>
        <p:nvPicPr>
          <p:cNvPr id="18" name="图形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926161">
            <a:off x="8020589" y="3175443"/>
            <a:ext cx="1001202" cy="91235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27237" flipH="1">
            <a:off x="1156657" y="3980369"/>
            <a:ext cx="454842" cy="910969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8660130" y="3667760"/>
            <a:ext cx="2959735" cy="2452370"/>
            <a:chOff x="7130420" y="1919040"/>
            <a:chExt cx="4438647" cy="420075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0420" y="1919040"/>
              <a:ext cx="4438647" cy="4200751"/>
            </a:xfrm>
            <a:prstGeom prst="rect">
              <a:avLst/>
            </a:prstGeom>
          </p:spPr>
        </p:pic>
        <p:pic>
          <p:nvPicPr>
            <p:cNvPr id="16" name="图形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117198">
              <a:off x="10347839" y="3043060"/>
              <a:ext cx="619398" cy="116923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83248">
              <a:off x="10105762" y="3417979"/>
              <a:ext cx="775569" cy="775569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8337" y="2724846"/>
              <a:ext cx="1204689" cy="1607197"/>
            </a:xfrm>
            <a:prstGeom prst="rect">
              <a:avLst/>
            </a:prstGeom>
          </p:spPr>
        </p:pic>
      </p:grpSp>
      <p:pic>
        <p:nvPicPr>
          <p:cNvPr id="25" name="图片 24">
            <a:hlinkClick r:id="rId12" action="ppaction://hlinkfil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80" y="4029381"/>
            <a:ext cx="981039" cy="903179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1979295" y="1683385"/>
            <a:ext cx="858075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định các hành động nói trong đoạn video sau:</a:t>
            </a:r>
            <a:endParaRPr lang="vi-VN" altLang="en-US" sz="44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1126643" y="793912"/>
          <a:ext cx="9765730" cy="490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9118"/>
                <a:gridCol w="1958975"/>
                <a:gridCol w="1839186"/>
                <a:gridCol w="2418083"/>
                <a:gridCol w="1890368"/>
              </a:tblGrid>
              <a:tr h="143129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9352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en-US" sz="3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iáo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38429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Hạc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950940" y="3293883"/>
            <a:ext cx="145796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819600" y="3293590"/>
            <a:ext cx="157734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950855" y="4664417"/>
            <a:ext cx="157734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819644" y="4264451"/>
            <a:ext cx="145796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29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09" y="5791407"/>
            <a:ext cx="1941534" cy="1066594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76" y="0"/>
            <a:ext cx="1400091" cy="1145730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131221" y="827079"/>
            <a:ext cx="10039542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nắm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lấy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vai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gầy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lão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ôn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tồn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bảo</a:t>
            </a:r>
            <a:r>
              <a:rPr lang="en-US" altLang="en-US" sz="2400" dirty="0">
                <a:latin typeface="Times New Roman" panose="02020603050405020304" pitchFamily="18" charset="0"/>
              </a:rPr>
              <a:t>;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  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Chẳng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kiếp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</a:rPr>
              <a:t> sung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sướng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thật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sung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sướng</a:t>
            </a:r>
            <a:r>
              <a:rPr lang="en-US" altLang="en-US" sz="2400" dirty="0">
                <a:latin typeface="Times New Roman" panose="02020603050405020304" pitchFamily="18" charset="0"/>
              </a:rPr>
              <a:t>: 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bây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giờ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cụ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ngồi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phản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chơi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luộc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mấy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khoai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lang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nấu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ấm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chè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tươi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thật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2400" dirty="0">
                <a:latin typeface="Times New Roman" panose="02020603050405020304" pitchFamily="18" charset="0"/>
              </a:rPr>
              <a:t>;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ăn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khoai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uống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chè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rồi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hút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thuốc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thuốc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lào</a:t>
            </a:r>
            <a:r>
              <a:rPr lang="en-US" altLang="en-US" sz="2400" dirty="0">
                <a:latin typeface="Times New Roman" panose="02020603050405020304" pitchFamily="18" charset="0"/>
              </a:rPr>
              <a:t>…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sung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sướng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Vâng</a:t>
            </a:r>
            <a:r>
              <a:rPr lang="en-US" altLang="en-US" sz="2400" dirty="0">
                <a:latin typeface="Times New Roman" panose="02020603050405020304" pitchFamily="18" charset="0"/>
              </a:rPr>
              <a:t>!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dạy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</a:rPr>
              <a:t>!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Đối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chúng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sung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sướng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Lão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nói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xong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cười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đưa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đà.Tiếng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cười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gượng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nghe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hiền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vui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vẻ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bảo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</a:rPr>
              <a:t>?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Vậy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cụ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ngồi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luộc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khoai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nấu</a:t>
            </a: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Nói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đùa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1588421" y="1252196"/>
            <a:ext cx="5029200" cy="0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V="1">
            <a:off x="1237563" y="2308784"/>
            <a:ext cx="9823215" cy="1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1237562" y="2681408"/>
            <a:ext cx="9823215" cy="2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 flipV="1">
            <a:off x="1237562" y="3071275"/>
            <a:ext cx="2947939" cy="1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20" name="Oval 9"/>
          <p:cNvSpPr>
            <a:spLocks noChangeArrowheads="1"/>
          </p:cNvSpPr>
          <p:nvPr/>
        </p:nvSpPr>
        <p:spPr bwMode="auto">
          <a:xfrm>
            <a:off x="1420048" y="807011"/>
            <a:ext cx="482600" cy="5409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2139883" y="2020866"/>
            <a:ext cx="427613" cy="39614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3452468" y="2304416"/>
            <a:ext cx="1868487" cy="468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883920" y="546100"/>
          <a:ext cx="10685780" cy="5570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2045"/>
                <a:gridCol w="1694815"/>
                <a:gridCol w="1827530"/>
                <a:gridCol w="3214370"/>
                <a:gridCol w="2827020"/>
              </a:tblGrid>
              <a:tr h="944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736215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en-US" sz="3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iáo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889125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Hạc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173700" y="2167147"/>
            <a:ext cx="145796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886150" y="2167489"/>
            <a:ext cx="157734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13925" y="4632141"/>
            <a:ext cx="157734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936994" y="4632225"/>
            <a:ext cx="145796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718175" y="1671955"/>
            <a:ext cx="3008630" cy="206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801100" y="1671955"/>
            <a:ext cx="2757805" cy="206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vi-VN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02855" y="833905"/>
            <a:ext cx="10058399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nắm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lấy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vai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gầy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lão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ôn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tồn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bảo</a:t>
            </a:r>
            <a:r>
              <a:rPr lang="en-US" altLang="en-US" sz="2400" dirty="0">
                <a:latin typeface="Times New Roman" panose="02020603050405020304" pitchFamily="18" charset="0"/>
              </a:rPr>
              <a:t>;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  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Chẳng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kiếp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</a:rPr>
              <a:t> sung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sướng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thật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sung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sướng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giờ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cụ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ngồi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phản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chơi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luộc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mấy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khoai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lang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nấu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ấm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chè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tươi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thật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2400" dirty="0">
                <a:latin typeface="Times New Roman" panose="02020603050405020304" pitchFamily="18" charset="0"/>
              </a:rPr>
              <a:t>;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ăn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khoai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uống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chè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rồi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hút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thuốc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thuốc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lào</a:t>
            </a:r>
            <a:r>
              <a:rPr lang="en-US" altLang="en-US" sz="2400" dirty="0">
                <a:latin typeface="Times New Roman" panose="02020603050405020304" pitchFamily="18" charset="0"/>
              </a:rPr>
              <a:t>…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sung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sướng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Vâng</a:t>
            </a:r>
            <a:r>
              <a:rPr lang="en-US" altLang="en-US" sz="2400" dirty="0">
                <a:latin typeface="Times New Roman" panose="02020603050405020304" pitchFamily="18" charset="0"/>
              </a:rPr>
              <a:t>!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dạy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</a:rPr>
              <a:t>!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Đối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chúng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sung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sướng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Lão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nói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xong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cười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đưa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đà.Tiếng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cười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gượng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nghe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hiền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vui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vẻ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bảo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</a:rPr>
              <a:t>?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Vậy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cụ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ngồi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luộc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khoai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nấu</a:t>
            </a: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Nói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đùa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5999331" y="3593615"/>
            <a:ext cx="1475873" cy="14287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V="1">
            <a:off x="2607310" y="3607435"/>
            <a:ext cx="1568450" cy="635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V="1">
            <a:off x="3646758" y="4163845"/>
            <a:ext cx="1519131" cy="2366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1781175" y="5912485"/>
            <a:ext cx="1452880" cy="635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 flipV="1">
            <a:off x="5980477" y="4166086"/>
            <a:ext cx="1404732" cy="2565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05410" y="-112395"/>
            <a:ext cx="12415520" cy="7193915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335915" y="585470"/>
          <a:ext cx="11558905" cy="60293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9820"/>
                <a:gridCol w="1557655"/>
                <a:gridCol w="2040255"/>
                <a:gridCol w="3423285"/>
                <a:gridCol w="3437890"/>
              </a:tblGrid>
              <a:tr h="944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23520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en-US" sz="3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iáo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49245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Hạc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440275" y="2233187"/>
            <a:ext cx="145796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275915" y="2299569"/>
            <a:ext cx="157734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440190" y="4509586"/>
            <a:ext cx="157734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161024" y="4509670"/>
            <a:ext cx="145796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032375" y="1728470"/>
            <a:ext cx="3201670" cy="206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413115" y="1560195"/>
            <a:ext cx="3429635" cy="206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982210" y="4184650"/>
            <a:ext cx="3302000" cy="206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495665" y="4184650"/>
            <a:ext cx="3399155" cy="206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gượng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17925" y="961099"/>
            <a:ext cx="5001895" cy="1106805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vi-VN" altLang="en-US" sz="6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 PHẨM</a:t>
            </a:r>
            <a:endParaRPr lang="vi-VN" altLang="en-US" sz="6600" b="1" u="heavy" dirty="0" err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VUIDEHOC.WAV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216" y="6371744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D:\PICTURE\Gif\05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7696" y="828194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PICTURE\Gif\05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48171" y="668809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D:\PICTURE\Gif\05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371965" y="2131060"/>
            <a:ext cx="7239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D:\PICTURE\Gif\05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38165" y="2332990"/>
            <a:ext cx="774065" cy="68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D:\PICTURE\Gif\05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15690" y="2771140"/>
            <a:ext cx="65278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D:\PICTURE\Gif\05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94816" y="961544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D:\PICTURE\Gif\05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92806" y="2088669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D:\PICTURE\Gif\05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0" y="2332990"/>
            <a:ext cx="783590" cy="69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D:\PICTURE\Gif\05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61820" y="3388360"/>
            <a:ext cx="766445" cy="67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D:\PICTURE\Gif\05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4470" y="5035550"/>
            <a:ext cx="808355" cy="71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D:\PICTURE\Gif\05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49240" y="4420235"/>
            <a:ext cx="783590" cy="69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D:\PICTURE\Gif\05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3216" y="4238144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D:\PICTURE\Gif\05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00416" y="3018944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D:\PICTURE\Gif\05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61736" y="1894994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25"/>
          <p:cNvGrpSpPr/>
          <p:nvPr/>
        </p:nvGrpSpPr>
        <p:grpSpPr>
          <a:xfrm>
            <a:off x="7167245" y="2454910"/>
            <a:ext cx="4177665" cy="3592830"/>
            <a:chOff x="7130420" y="1919040"/>
            <a:chExt cx="4438647" cy="4200751"/>
          </a:xfrm>
        </p:grpSpPr>
        <p:pic>
          <p:nvPicPr>
            <p:cNvPr id="3" name="图片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0420" y="1919040"/>
              <a:ext cx="4438647" cy="4200751"/>
            </a:xfrm>
            <a:prstGeom prst="rect">
              <a:avLst/>
            </a:prstGeom>
          </p:spPr>
        </p:pic>
        <p:pic>
          <p:nvPicPr>
            <p:cNvPr id="4" name="图形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17198">
              <a:off x="10347839" y="3043060"/>
              <a:ext cx="619398" cy="1169238"/>
            </a:xfrm>
            <a:prstGeom prst="rect">
              <a:avLst/>
            </a:prstGeom>
          </p:spPr>
        </p:pic>
        <p:pic>
          <p:nvPicPr>
            <p:cNvPr id="35" name="图片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83248">
              <a:off x="10105762" y="3417979"/>
              <a:ext cx="775569" cy="775569"/>
            </a:xfrm>
            <a:prstGeom prst="rect">
              <a:avLst/>
            </a:prstGeom>
          </p:spPr>
        </p:pic>
        <p:pic>
          <p:nvPicPr>
            <p:cNvPr id="36" name="图片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8337" y="2724846"/>
              <a:ext cx="1204689" cy="1607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840844" y="863748"/>
            <a:ext cx="45012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HƯỚNG</a:t>
            </a:r>
            <a:r>
              <a:rPr kumimoji="0" lang="en-SG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DẪN TỰ HỌC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89" y="1909803"/>
            <a:ext cx="3124964" cy="416906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 flipH="1">
            <a:off x="6696710" y="2011045"/>
            <a:ext cx="48183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flipH="1">
            <a:off x="1381760" y="3358515"/>
            <a:ext cx="35699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7081520" y="4099560"/>
            <a:ext cx="4433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vi-VN" alt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 thoại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</a:t>
            </a:r>
            <a:r>
              <a:rPr lang="vi-VN" alt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(tt)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:push dir="u"/>
      </p:transition>
    </mc:Choice>
    <mc:Fallback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8" grpId="0"/>
      <p:bldP spid="39" grpId="0"/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3495" y="6231890"/>
            <a:ext cx="917575" cy="50419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579860" y="6232525"/>
            <a:ext cx="684530" cy="784225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11658600" y="0"/>
            <a:ext cx="533400" cy="520065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95" y="0"/>
            <a:ext cx="878840" cy="719455"/>
          </a:xfrm>
          <a:prstGeom prst="rect">
            <a:avLst/>
          </a:prstGeom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931285" y="0"/>
            <a:ext cx="4329430" cy="5835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altLang="en-US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108585" y="685165"/>
            <a:ext cx="4613275" cy="583565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FC749B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7171690" y="685165"/>
            <a:ext cx="4692015" cy="583565"/>
          </a:xfrm>
          <a:prstGeom prst="rect">
            <a:avLst/>
          </a:prstGeom>
          <a:noFill/>
          <a:ln w="38100" cmpd="dbl">
            <a:solidFill>
              <a:srgbClr val="FC749B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A1FDAC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9215" y="1795780"/>
            <a:ext cx="1140460" cy="10763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altLang="en-US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323340" y="1795643"/>
            <a:ext cx="914400" cy="10763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2371090" y="1795145"/>
            <a:ext cx="1001395" cy="10763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h/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3469005" y="1796415"/>
            <a:ext cx="855980" cy="5835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6409055" y="1550035"/>
            <a:ext cx="1052195" cy="1076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7600950" y="1550035"/>
            <a:ext cx="1270000" cy="1568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101773" y="1549898"/>
            <a:ext cx="1295400" cy="1568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10509885" y="1574800"/>
            <a:ext cx="1463675" cy="1568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6,7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69215" y="3206115"/>
            <a:ext cx="1071245" cy="5835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lang="en-US" altLang="en-US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1209675" y="3206750"/>
            <a:ext cx="881380" cy="5835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2237423" y="3205978"/>
            <a:ext cx="838200" cy="5835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19"/>
          <p:cNvSpPr txBox="1">
            <a:spLocks noChangeArrowheads="1"/>
          </p:cNvSpPr>
          <p:nvPr/>
        </p:nvSpPr>
        <p:spPr bwMode="auto">
          <a:xfrm>
            <a:off x="3168650" y="3206115"/>
            <a:ext cx="1676400" cy="5835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20"/>
          <p:cNvSpPr txBox="1">
            <a:spLocks noChangeArrowheads="1"/>
          </p:cNvSpPr>
          <p:nvPr/>
        </p:nvSpPr>
        <p:spPr bwMode="auto">
          <a:xfrm>
            <a:off x="6098540" y="3312795"/>
            <a:ext cx="1423670" cy="5835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21"/>
          <p:cNvSpPr txBox="1">
            <a:spLocks noChangeArrowheads="1"/>
          </p:cNvSpPr>
          <p:nvPr/>
        </p:nvSpPr>
        <p:spPr bwMode="auto">
          <a:xfrm>
            <a:off x="7740650" y="3338830"/>
            <a:ext cx="990600" cy="5835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22"/>
          <p:cNvSpPr txBox="1">
            <a:spLocks noChangeArrowheads="1"/>
          </p:cNvSpPr>
          <p:nvPr/>
        </p:nvSpPr>
        <p:spPr bwMode="auto">
          <a:xfrm>
            <a:off x="8957945" y="3338830"/>
            <a:ext cx="1390015" cy="5835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23"/>
          <p:cNvSpPr txBox="1">
            <a:spLocks noChangeArrowheads="1"/>
          </p:cNvSpPr>
          <p:nvPr/>
        </p:nvSpPr>
        <p:spPr bwMode="auto">
          <a:xfrm>
            <a:off x="10607040" y="3338830"/>
            <a:ext cx="1532255" cy="5835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Line 30"/>
          <p:cNvSpPr>
            <a:spLocks noChangeShapeType="1"/>
          </p:cNvSpPr>
          <p:nvPr/>
        </p:nvSpPr>
        <p:spPr bwMode="auto">
          <a:xfrm flipH="1">
            <a:off x="7278370" y="1268730"/>
            <a:ext cx="2604135" cy="24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Line 31"/>
          <p:cNvSpPr>
            <a:spLocks noChangeShapeType="1"/>
          </p:cNvSpPr>
          <p:nvPr/>
        </p:nvSpPr>
        <p:spPr bwMode="auto">
          <a:xfrm flipH="1">
            <a:off x="8500745" y="1268730"/>
            <a:ext cx="1381125" cy="2419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Line 32"/>
          <p:cNvSpPr>
            <a:spLocks noChangeShapeType="1"/>
          </p:cNvSpPr>
          <p:nvPr/>
        </p:nvSpPr>
        <p:spPr bwMode="auto">
          <a:xfrm>
            <a:off x="9881870" y="1268730"/>
            <a:ext cx="635" cy="2419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Line 33"/>
          <p:cNvSpPr>
            <a:spLocks noChangeShapeType="1"/>
          </p:cNvSpPr>
          <p:nvPr/>
        </p:nvSpPr>
        <p:spPr bwMode="auto">
          <a:xfrm>
            <a:off x="9881235" y="1268730"/>
            <a:ext cx="1541145" cy="2647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Line 34"/>
          <p:cNvSpPr>
            <a:spLocks noChangeShapeType="1"/>
          </p:cNvSpPr>
          <p:nvPr/>
        </p:nvSpPr>
        <p:spPr bwMode="auto">
          <a:xfrm>
            <a:off x="6983095" y="2626360"/>
            <a:ext cx="635" cy="6864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Line 35"/>
          <p:cNvSpPr>
            <a:spLocks noChangeShapeType="1"/>
          </p:cNvSpPr>
          <p:nvPr/>
        </p:nvSpPr>
        <p:spPr bwMode="auto">
          <a:xfrm>
            <a:off x="8302625" y="3143250"/>
            <a:ext cx="635" cy="2203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Line 36"/>
          <p:cNvSpPr>
            <a:spLocks noChangeShapeType="1"/>
          </p:cNvSpPr>
          <p:nvPr/>
        </p:nvSpPr>
        <p:spPr bwMode="auto">
          <a:xfrm flipH="1">
            <a:off x="9747250" y="3130550"/>
            <a:ext cx="5080" cy="1822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Line 37"/>
          <p:cNvSpPr>
            <a:spLocks noChangeShapeType="1"/>
          </p:cNvSpPr>
          <p:nvPr/>
        </p:nvSpPr>
        <p:spPr bwMode="auto">
          <a:xfrm>
            <a:off x="11210925" y="3130550"/>
            <a:ext cx="10795" cy="2114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Line 38"/>
          <p:cNvSpPr>
            <a:spLocks noChangeShapeType="1"/>
          </p:cNvSpPr>
          <p:nvPr/>
        </p:nvSpPr>
        <p:spPr bwMode="auto">
          <a:xfrm flipH="1">
            <a:off x="620395" y="2871470"/>
            <a:ext cx="8890" cy="2717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Line 39"/>
          <p:cNvSpPr>
            <a:spLocks noChangeShapeType="1"/>
          </p:cNvSpPr>
          <p:nvPr/>
        </p:nvSpPr>
        <p:spPr bwMode="auto">
          <a:xfrm>
            <a:off x="1780540" y="2904490"/>
            <a:ext cx="635" cy="2705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Line 40"/>
          <p:cNvSpPr>
            <a:spLocks noChangeShapeType="1"/>
          </p:cNvSpPr>
          <p:nvPr/>
        </p:nvSpPr>
        <p:spPr bwMode="auto">
          <a:xfrm flipH="1">
            <a:off x="2734310" y="2904490"/>
            <a:ext cx="635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Line 41"/>
          <p:cNvSpPr>
            <a:spLocks noChangeShapeType="1"/>
          </p:cNvSpPr>
          <p:nvPr/>
        </p:nvSpPr>
        <p:spPr bwMode="auto">
          <a:xfrm flipH="1">
            <a:off x="3891915" y="2379980"/>
            <a:ext cx="635" cy="8261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 Box 43"/>
          <p:cNvSpPr txBox="1">
            <a:spLocks noChangeArrowheads="1"/>
          </p:cNvSpPr>
          <p:nvPr/>
        </p:nvSpPr>
        <p:spPr bwMode="auto">
          <a:xfrm>
            <a:off x="332105" y="4234180"/>
            <a:ext cx="1905635" cy="5835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Vai dưới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AutoShape 44"/>
          <p:cNvSpPr/>
          <p:nvPr/>
        </p:nvSpPr>
        <p:spPr bwMode="auto">
          <a:xfrm rot="16200000">
            <a:off x="1432560" y="2776220"/>
            <a:ext cx="201930" cy="2402840"/>
          </a:xfrm>
          <a:prstGeom prst="leftBrace">
            <a:avLst>
              <a:gd name="adj1" fmla="val 74359"/>
              <a:gd name="adj2" fmla="val 49644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10800000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Line 45"/>
          <p:cNvSpPr>
            <a:spLocks noChangeShapeType="1"/>
          </p:cNvSpPr>
          <p:nvPr/>
        </p:nvSpPr>
        <p:spPr bwMode="auto">
          <a:xfrm flipH="1">
            <a:off x="3896995" y="3790315"/>
            <a:ext cx="635" cy="374650"/>
          </a:xfrm>
          <a:prstGeom prst="line">
            <a:avLst/>
          </a:prstGeom>
          <a:ln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 Box 46"/>
          <p:cNvSpPr txBox="1">
            <a:spLocks noChangeArrowheads="1"/>
          </p:cNvSpPr>
          <p:nvPr/>
        </p:nvSpPr>
        <p:spPr bwMode="auto">
          <a:xfrm>
            <a:off x="3168650" y="4234180"/>
            <a:ext cx="1553210" cy="5835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 Box 47"/>
          <p:cNvSpPr txBox="1">
            <a:spLocks noChangeArrowheads="1"/>
          </p:cNvSpPr>
          <p:nvPr/>
        </p:nvSpPr>
        <p:spPr bwMode="auto">
          <a:xfrm>
            <a:off x="6581775" y="4234180"/>
            <a:ext cx="1667510" cy="5835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Vai dưới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AutoShape 48"/>
          <p:cNvSpPr/>
          <p:nvPr/>
        </p:nvSpPr>
        <p:spPr bwMode="auto">
          <a:xfrm rot="16200000">
            <a:off x="7293770" y="3510302"/>
            <a:ext cx="242887" cy="1066800"/>
          </a:xfrm>
          <a:prstGeom prst="leftBrace">
            <a:avLst>
              <a:gd name="adj1" fmla="val 36601"/>
              <a:gd name="adj2" fmla="val 50000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Box 49"/>
          <p:cNvSpPr txBox="1">
            <a:spLocks noChangeArrowheads="1"/>
          </p:cNvSpPr>
          <p:nvPr/>
        </p:nvSpPr>
        <p:spPr bwMode="auto">
          <a:xfrm>
            <a:off x="8401050" y="4234180"/>
            <a:ext cx="2108835" cy="5835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 Box 50"/>
          <p:cNvSpPr txBox="1">
            <a:spLocks noChangeArrowheads="1"/>
          </p:cNvSpPr>
          <p:nvPr/>
        </p:nvSpPr>
        <p:spPr bwMode="auto">
          <a:xfrm>
            <a:off x="10600055" y="4234180"/>
            <a:ext cx="1539240" cy="5835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Line 51"/>
          <p:cNvSpPr>
            <a:spLocks noChangeShapeType="1"/>
          </p:cNvSpPr>
          <p:nvPr/>
        </p:nvSpPr>
        <p:spPr bwMode="auto">
          <a:xfrm>
            <a:off x="9735820" y="3930650"/>
            <a:ext cx="11430" cy="304165"/>
          </a:xfrm>
          <a:prstGeom prst="line">
            <a:avLst/>
          </a:prstGeom>
          <a:ln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Line 52"/>
          <p:cNvSpPr>
            <a:spLocks noChangeShapeType="1"/>
          </p:cNvSpPr>
          <p:nvPr/>
        </p:nvSpPr>
        <p:spPr bwMode="auto">
          <a:xfrm>
            <a:off x="11241723" y="3929878"/>
            <a:ext cx="0" cy="304800"/>
          </a:xfrm>
          <a:prstGeom prst="line">
            <a:avLst/>
          </a:prstGeom>
          <a:ln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AutoShape 53"/>
          <p:cNvSpPr/>
          <p:nvPr/>
        </p:nvSpPr>
        <p:spPr bwMode="auto">
          <a:xfrm rot="16200000">
            <a:off x="6076950" y="21590"/>
            <a:ext cx="365760" cy="10100310"/>
          </a:xfrm>
          <a:prstGeom prst="leftBrace">
            <a:avLst>
              <a:gd name="adj1" fmla="val 191667"/>
              <a:gd name="adj2" fmla="val 50000"/>
            </a:avLst>
          </a:prstGeom>
          <a:noFill/>
          <a:ln w="19050">
            <a:solidFill>
              <a:srgbClr val="FA3858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AutoShape 72"/>
          <p:cNvSpPr>
            <a:spLocks noChangeArrowheads="1"/>
          </p:cNvSpPr>
          <p:nvPr/>
        </p:nvSpPr>
        <p:spPr bwMode="auto">
          <a:xfrm>
            <a:off x="218440" y="5072380"/>
            <a:ext cx="11755120" cy="1546860"/>
          </a:xfrm>
          <a:prstGeom prst="horizontalScroll">
            <a:avLst>
              <a:gd name="adj" fmla="val 25000"/>
            </a:avLst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 dạng , nhiều chiều, chọn cách nói cho phù hợp với hội thoại </a:t>
            </a:r>
            <a:endParaRPr lang="en-US" altLang="en-US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Line 27"/>
          <p:cNvSpPr>
            <a:spLocks noChangeShapeType="1"/>
          </p:cNvSpPr>
          <p:nvPr/>
        </p:nvSpPr>
        <p:spPr bwMode="auto">
          <a:xfrm>
            <a:off x="2449830" y="1294130"/>
            <a:ext cx="284480" cy="4978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Line 28"/>
          <p:cNvSpPr>
            <a:spLocks noChangeShapeType="1"/>
          </p:cNvSpPr>
          <p:nvPr/>
        </p:nvSpPr>
        <p:spPr bwMode="auto">
          <a:xfrm>
            <a:off x="2449830" y="1269365"/>
            <a:ext cx="1442085" cy="5219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Line 26"/>
          <p:cNvSpPr>
            <a:spLocks noChangeShapeType="1"/>
          </p:cNvSpPr>
          <p:nvPr/>
        </p:nvSpPr>
        <p:spPr bwMode="auto">
          <a:xfrm flipH="1">
            <a:off x="1802130" y="1285240"/>
            <a:ext cx="568960" cy="5060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Line 29"/>
          <p:cNvSpPr>
            <a:spLocks noChangeShapeType="1"/>
          </p:cNvSpPr>
          <p:nvPr/>
        </p:nvSpPr>
        <p:spPr bwMode="auto">
          <a:xfrm flipH="1">
            <a:off x="752475" y="1268730"/>
            <a:ext cx="1697355" cy="5226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281555" y="248285"/>
            <a:ext cx="1649730" cy="10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289290" y="245110"/>
            <a:ext cx="1592580" cy="10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99335" y="245110"/>
            <a:ext cx="2540" cy="40894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882505" y="245110"/>
            <a:ext cx="2540" cy="40894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:blinds dir="vert"/>
      </p:transition>
    </mc:Choice>
    <mc:Fallback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45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65" grpId="0" bldLvl="0" animBg="1"/>
      <p:bldP spid="66" grpId="0" bldLvl="0" animBg="1"/>
      <p:bldP spid="68" grpId="0" bldLvl="0" animBg="1"/>
      <p:bldP spid="69" grpId="0" bldLvl="0" animBg="1"/>
      <p:bldP spid="70" grpId="0" bldLvl="0" animBg="1"/>
      <p:bldP spid="71" grpId="0" bldLvl="0" animBg="1"/>
      <p:bldP spid="72" grpId="0" bldLvl="0" animBg="1"/>
      <p:bldP spid="75" grpId="0" bldLvl="0" animBg="1"/>
      <p:bldP spid="7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VIDEO LÃO HẠC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635" y="635"/>
            <a:ext cx="12192635" cy="6856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87587" flipH="1">
            <a:off x="5497830" y="-126365"/>
            <a:ext cx="897890" cy="983615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3671206">
            <a:off x="7053578" y="5775947"/>
            <a:ext cx="1906584" cy="10473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660" y="4664710"/>
            <a:ext cx="1171575" cy="146494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01040" y="2962275"/>
            <a:ext cx="9730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Các nhân vật xưng hô với nhau như thế nào? </a:t>
            </a:r>
            <a:endParaRPr lang="vi-VN" alt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2160" y="3736975"/>
            <a:ext cx="8427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Nhận xét cách cư xử của các nhân vật.</a:t>
            </a:r>
            <a:endParaRPr lang="vi-VN" alt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任意多边形 41"/>
          <p:cNvSpPr/>
          <p:nvPr/>
        </p:nvSpPr>
        <p:spPr>
          <a:xfrm>
            <a:off x="3136900" y="652145"/>
            <a:ext cx="5744210" cy="89408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1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2 h 894110"/>
              <a:gd name="connsiteX20" fmla="*/ 396697 w 1791140"/>
              <a:gd name="connsiteY20" fmla="*/ 213295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5" y="178035"/>
                  <a:pt x="1332028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1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2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小考拉体" panose="02000503000000000000" pitchFamily="2" charset="-122"/>
              <a:ea typeface="小考拉体" panose="02000503000000000000" pitchFamily="2" charset="-122"/>
              <a:cs typeface="+mn-lt"/>
            </a:endParaRPr>
          </a:p>
        </p:txBody>
      </p:sp>
      <p:sp>
        <p:nvSpPr>
          <p:cNvPr id="18" name="文本框 22"/>
          <p:cNvSpPr txBox="1">
            <a:spLocks noChangeArrowheads="1"/>
          </p:cNvSpPr>
          <p:nvPr/>
        </p:nvSpPr>
        <p:spPr bwMode="auto">
          <a:xfrm>
            <a:off x="4966335" y="652145"/>
            <a:ext cx="2774315" cy="7683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DỰ ÁN</a:t>
            </a:r>
            <a:endParaRPr kumimoji="0" lang="en-US" altLang="zh-CN" sz="44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sp>
        <p:nvSpPr>
          <p:cNvPr id="3" name="TextBox 26"/>
          <p:cNvSpPr txBox="1"/>
          <p:nvPr/>
        </p:nvSpPr>
        <p:spPr>
          <a:xfrm>
            <a:off x="1005205" y="1717675"/>
            <a:ext cx="105270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vi-VN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Quan hệ giữa các nhân vật trong đoạn trích là quan hệ gì?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Ai ở vai trên, ai ở vai dưới?</a:t>
            </a:r>
            <a:endParaRPr lang="vi-VN" alt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alt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" y="5960745"/>
            <a:ext cx="1632585" cy="897255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487587" flipH="1">
            <a:off x="5824220" y="-93980"/>
            <a:ext cx="600710" cy="65786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11660505" y="635"/>
            <a:ext cx="531495" cy="517525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5"/>
            <a:ext cx="750570" cy="61468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3671206">
            <a:off x="7364095" y="6184265"/>
            <a:ext cx="1414780" cy="777240"/>
          </a:xfrm>
          <a:prstGeom prst="rect">
            <a:avLst/>
          </a:prstGeom>
        </p:spPr>
      </p:pic>
      <p:graphicFrame>
        <p:nvGraphicFramePr>
          <p:cNvPr id="3" name="Table 23"/>
          <p:cNvGraphicFramePr>
            <a:graphicFrameLocks noGrp="1"/>
          </p:cNvGraphicFramePr>
          <p:nvPr/>
        </p:nvGraphicFramePr>
        <p:xfrm>
          <a:off x="686435" y="885825"/>
          <a:ext cx="10650220" cy="4878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9850"/>
                <a:gridCol w="4622165"/>
                <a:gridCol w="3418205"/>
              </a:tblGrid>
              <a:tr h="763905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endParaRPr lang="vi-VN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Bà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cô</a:t>
                      </a:r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Bé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Hồn</a:t>
                      </a:r>
                      <a:r>
                        <a:rPr lang="vi-VN" alt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g</a:t>
                      </a:r>
                      <a:endParaRPr lang="vi-VN" altLang="en-US" sz="3200" b="1" dirty="0" err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/>
                </a:tc>
              </a:tr>
              <a:tr h="73088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vi-VN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hệ </a:t>
                      </a:r>
                      <a:endParaRPr lang="vi-VN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vi-VN" altLang="en-SG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807085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Vai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vi-VN" alt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xã hội</a:t>
                      </a:r>
                      <a:endParaRPr lang="vi-VN" alt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43915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Cách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x</a:t>
                      </a:r>
                      <a:r>
                        <a:rPr lang="vi-VN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ư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ng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hô</a:t>
                      </a:r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95655">
                <a:tc>
                  <a:txBody>
                    <a:bodyPr/>
                    <a:p>
                      <a:pPr algn="l"/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Cách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c</a:t>
                      </a:r>
                      <a:r>
                        <a:rPr lang="vi-VN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ư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xử</a:t>
                      </a:r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SG" sz="32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37260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2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553190" y="6202680"/>
            <a:ext cx="711200" cy="814070"/>
          </a:xfrm>
          <a:prstGeom prst="rect">
            <a:avLst/>
          </a:prstGeom>
        </p:spPr>
      </p:pic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4550529" y="3322095"/>
            <a:ext cx="22098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Tao –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49"/>
          <p:cNvSpPr txBox="1">
            <a:spLocks noChangeArrowheads="1"/>
          </p:cNvSpPr>
          <p:nvPr/>
        </p:nvSpPr>
        <p:spPr bwMode="auto">
          <a:xfrm>
            <a:off x="7959846" y="3319373"/>
            <a:ext cx="3316218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con –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8685530" y="4141470"/>
            <a:ext cx="186499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38"/>
          <p:cNvSpPr txBox="1">
            <a:spLocks noChangeArrowheads="1"/>
          </p:cNvSpPr>
          <p:nvPr/>
        </p:nvSpPr>
        <p:spPr bwMode="auto">
          <a:xfrm>
            <a:off x="3385185" y="4168140"/>
            <a:ext cx="432625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39"/>
          <p:cNvSpPr txBox="1">
            <a:spLocks noChangeArrowheads="1"/>
          </p:cNvSpPr>
          <p:nvPr/>
        </p:nvSpPr>
        <p:spPr bwMode="auto">
          <a:xfrm>
            <a:off x="8554085" y="2496820"/>
            <a:ext cx="212788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dưới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38"/>
          <p:cNvSpPr txBox="1">
            <a:spLocks noChangeArrowheads="1"/>
          </p:cNvSpPr>
          <p:nvPr/>
        </p:nvSpPr>
        <p:spPr bwMode="auto">
          <a:xfrm>
            <a:off x="3493770" y="2476500"/>
            <a:ext cx="392874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trên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3493770" y="4930140"/>
            <a:ext cx="446595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9"/>
          <p:cNvSpPr txBox="1">
            <a:spLocks noChangeArrowheads="1"/>
          </p:cNvSpPr>
          <p:nvPr/>
        </p:nvSpPr>
        <p:spPr bwMode="auto">
          <a:xfrm>
            <a:off x="8026400" y="4950460"/>
            <a:ext cx="333184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49"/>
          <p:cNvSpPr txBox="1">
            <a:spLocks noChangeArrowheads="1"/>
          </p:cNvSpPr>
          <p:nvPr/>
        </p:nvSpPr>
        <p:spPr bwMode="auto">
          <a:xfrm>
            <a:off x="5356225" y="1714500"/>
            <a:ext cx="39878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vi-VN" altLang="en-S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Quan hệ gia tộc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2" grpId="0" animBg="1"/>
      <p:bldP spid="51" grpId="0" animBg="1"/>
      <p:bldP spid="46" grpId="0" animBg="1"/>
      <p:bldP spid="48" grpId="0" animBg="1"/>
      <p:bldP spid="50" grpId="0" animBg="1"/>
      <p:bldP spid="49" grpId="0" animBg="1"/>
      <p:bldP spid="9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5" y="5887720"/>
            <a:ext cx="1746885" cy="9601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278235" y="5888355"/>
            <a:ext cx="986155" cy="1128395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11287760" y="0"/>
            <a:ext cx="904240" cy="881380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95" y="0"/>
            <a:ext cx="1286510" cy="105346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673735" y="4595495"/>
            <a:ext cx="10893425" cy="1045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N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hận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quan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hệ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2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2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tình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huống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trên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có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gì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giống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khác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nhau</a:t>
            </a:r>
            <a:r>
              <a:rPr kumimoji="0" lang="vi-VN" alt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kumimoji="0" lang="vi-VN" altLang="en-US" sz="34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任意多边形 36"/>
          <p:cNvSpPr/>
          <p:nvPr/>
        </p:nvSpPr>
        <p:spPr>
          <a:xfrm rot="21264338">
            <a:off x="935990" y="904240"/>
            <a:ext cx="3395345" cy="770890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小考拉体" panose="02000503000000000000" pitchFamily="2" charset="-122"/>
              <a:ea typeface="小考拉体" panose="02000503000000000000" pitchFamily="2" charset="-122"/>
              <a:cs typeface="+mn-lt"/>
            </a:endParaRPr>
          </a:p>
        </p:txBody>
      </p:sp>
      <p:sp>
        <p:nvSpPr>
          <p:cNvPr id="15" name="任意多边形 41"/>
          <p:cNvSpPr/>
          <p:nvPr/>
        </p:nvSpPr>
        <p:spPr>
          <a:xfrm>
            <a:off x="8314055" y="898525"/>
            <a:ext cx="2973705" cy="89408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1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2 h 894110"/>
              <a:gd name="connsiteX20" fmla="*/ 396697 w 1791140"/>
              <a:gd name="connsiteY20" fmla="*/ 213295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5" y="178035"/>
                  <a:pt x="1332028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1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2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小考拉体" panose="02000503000000000000" pitchFamily="2" charset="-122"/>
              <a:ea typeface="小考拉体" panose="02000503000000000000" pitchFamily="2" charset="-122"/>
              <a:cs typeface="+mn-lt"/>
            </a:endParaRPr>
          </a:p>
        </p:txBody>
      </p:sp>
      <p:sp>
        <p:nvSpPr>
          <p:cNvPr id="16" name="文本框 22"/>
          <p:cNvSpPr txBox="1">
            <a:spLocks noChangeArrowheads="1"/>
          </p:cNvSpPr>
          <p:nvPr/>
        </p:nvSpPr>
        <p:spPr bwMode="auto">
          <a:xfrm>
            <a:off x="1478915" y="898525"/>
            <a:ext cx="3126105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Tình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huống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1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sp>
        <p:nvSpPr>
          <p:cNvPr id="18" name="文本框 22"/>
          <p:cNvSpPr txBox="1">
            <a:spLocks noChangeArrowheads="1"/>
          </p:cNvSpPr>
          <p:nvPr/>
        </p:nvSpPr>
        <p:spPr bwMode="auto">
          <a:xfrm>
            <a:off x="8413750" y="1039495"/>
            <a:ext cx="2774315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huống</a:t>
            </a: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2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81050" y="2272030"/>
            <a:ext cx="5349240" cy="18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latin typeface="Times New Roman" panose="02020603050405020304" pitchFamily="18" charset="0"/>
              </a:rPr>
              <a:t>H</a:t>
            </a:r>
            <a:r>
              <a:rPr lang="vi-VN" altLang="en-US" b="1" dirty="0" err="1" smtClean="0">
                <a:latin typeface="Times New Roman" panose="02020603050405020304" pitchFamily="18" charset="0"/>
              </a:rPr>
              <a:t>ân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</a:rPr>
              <a:t>Tí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nữa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vi-VN" altLang="en-US" dirty="0" err="1">
                <a:latin typeface="Times New Roman" panose="02020603050405020304" pitchFamily="18" charset="0"/>
              </a:rPr>
              <a:t>uống trà sữa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đi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tớ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mới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biết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quán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này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ngon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lắm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b="1" dirty="0" err="1" smtClean="0">
                <a:latin typeface="Times New Roman" panose="02020603050405020304" pitchFamily="18" charset="0"/>
              </a:rPr>
              <a:t>My</a:t>
            </a:r>
            <a:r>
              <a:rPr lang="en-US" altLang="en-US" b="1" dirty="0" smtClean="0">
                <a:latin typeface="Times New Roman" panose="02020603050405020304" pitchFamily="18" charset="0"/>
              </a:rPr>
              <a:t>: </a:t>
            </a:r>
            <a:r>
              <a:rPr lang="vi-VN" altLang="en-US" dirty="0">
                <a:latin typeface="Times New Roman" panose="02020603050405020304" pitchFamily="18" charset="0"/>
              </a:rPr>
              <a:t>O</a:t>
            </a:r>
            <a:r>
              <a:rPr lang="vi-VN" altLang="en-US" dirty="0">
                <a:latin typeface="Times New Roman" panose="02020603050405020304" pitchFamily="18" charset="0"/>
              </a:rPr>
              <a:t>k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</a:t>
            </a:r>
            <a:r>
              <a:rPr lang="vi-VN" altLang="en-US" dirty="0" err="1">
                <a:latin typeface="Times New Roman" panose="02020603050405020304" pitchFamily="18" charset="0"/>
              </a:rPr>
              <a:t>aby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22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35" y="1500505"/>
            <a:ext cx="657225" cy="2847975"/>
          </a:xfrm>
          <a:prstGeom prst="rect">
            <a:avLst/>
          </a:prstGeom>
        </p:spPr>
      </p:pic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6858000" y="2363470"/>
            <a:ext cx="4585970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vi-VN" altLang="en-US" b="1" dirty="0" err="1" smtClean="0">
                <a:latin typeface="Times New Roman" panose="02020603050405020304" pitchFamily="18" charset="0"/>
              </a:rPr>
              <a:t>Duyên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: </a:t>
            </a:r>
            <a:r>
              <a:rPr lang="en-US" altLang="en-US" dirty="0">
                <a:latin typeface="Times New Roman" panose="02020603050405020304" pitchFamily="18" charset="0"/>
              </a:rPr>
              <a:t>Xin </a:t>
            </a:r>
            <a:r>
              <a:rPr lang="en-US" altLang="en-US" dirty="0" err="1">
                <a:latin typeface="Times New Roman" panose="02020603050405020304" pitchFamily="18" charset="0"/>
              </a:rPr>
              <a:t>lỗi</a:t>
            </a:r>
            <a:r>
              <a:rPr lang="vi-VN" altLang="en-US" dirty="0" err="1">
                <a:latin typeface="Times New Roman" panose="02020603050405020304" pitchFamily="18" charset="0"/>
              </a:rPr>
              <a:t>,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bạn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tên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gì</a:t>
            </a:r>
            <a:r>
              <a:rPr lang="en-US" altLang="en-US" dirty="0">
                <a:latin typeface="Times New Roman" panose="02020603050405020304" pitchFamily="18" charset="0"/>
              </a:rPr>
              <a:t>?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vi-VN" altLang="en-US" b="1" dirty="0" err="1" smtClean="0">
                <a:latin typeface="Times New Roman" panose="02020603050405020304" pitchFamily="18" charset="0"/>
              </a:rPr>
              <a:t>An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</a:rPr>
              <a:t>Mình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tên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vi-VN" altLang="en-US" dirty="0" err="1" smtClean="0">
                <a:latin typeface="Times New Roman" panose="02020603050405020304" pitchFamily="18" charset="0"/>
              </a:rPr>
              <a:t>An</a:t>
            </a:r>
            <a:r>
              <a:rPr lang="en-US" altLang="en-US" dirty="0">
                <a:latin typeface="Times New Roman" panose="02020603050405020304" pitchFamily="18" charset="0"/>
              </a:rPr>
              <a:t>.  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5" y="5887720"/>
            <a:ext cx="1746885" cy="9601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278235" y="5888355"/>
            <a:ext cx="986155" cy="1128395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11287760" y="0"/>
            <a:ext cx="904240" cy="881380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95" y="0"/>
            <a:ext cx="1286510" cy="1053465"/>
          </a:xfrm>
          <a:prstGeom prst="rect">
            <a:avLst/>
          </a:prstGeom>
        </p:spPr>
      </p:pic>
      <p:sp>
        <p:nvSpPr>
          <p:cNvPr id="14" name="任意多边形 36"/>
          <p:cNvSpPr/>
          <p:nvPr/>
        </p:nvSpPr>
        <p:spPr>
          <a:xfrm rot="21264338">
            <a:off x="698500" y="828040"/>
            <a:ext cx="2040255" cy="640080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小考拉体" panose="02000503000000000000" pitchFamily="2" charset="-122"/>
              <a:ea typeface="小考拉体" panose="02000503000000000000" pitchFamily="2" charset="-122"/>
              <a:cs typeface="+mn-lt"/>
            </a:endParaRPr>
          </a:p>
        </p:txBody>
      </p:sp>
      <p:sp>
        <p:nvSpPr>
          <p:cNvPr id="15" name="任意多边形 41"/>
          <p:cNvSpPr/>
          <p:nvPr/>
        </p:nvSpPr>
        <p:spPr>
          <a:xfrm>
            <a:off x="9229725" y="781685"/>
            <a:ext cx="2466975" cy="739775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1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2 h 894110"/>
              <a:gd name="connsiteX20" fmla="*/ 396697 w 1791140"/>
              <a:gd name="connsiteY20" fmla="*/ 213295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5" y="178035"/>
                  <a:pt x="1332028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1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2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小考拉体" panose="02000503000000000000" pitchFamily="2" charset="-122"/>
              <a:ea typeface="小考拉体" panose="02000503000000000000" pitchFamily="2" charset="-122"/>
              <a:cs typeface="+mn-lt"/>
            </a:endParaRPr>
          </a:p>
        </p:txBody>
      </p:sp>
      <p:sp>
        <p:nvSpPr>
          <p:cNvPr id="16" name="文本框 22"/>
          <p:cNvSpPr txBox="1">
            <a:spLocks noChangeArrowheads="1"/>
          </p:cNvSpPr>
          <p:nvPr/>
        </p:nvSpPr>
        <p:spPr bwMode="auto">
          <a:xfrm>
            <a:off x="800735" y="881380"/>
            <a:ext cx="2117725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Tình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huống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1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sp>
        <p:nvSpPr>
          <p:cNvPr id="18" name="文本框 22"/>
          <p:cNvSpPr txBox="1">
            <a:spLocks noChangeArrowheads="1"/>
          </p:cNvSpPr>
          <p:nvPr/>
        </p:nvSpPr>
        <p:spPr bwMode="auto">
          <a:xfrm>
            <a:off x="9401810" y="950595"/>
            <a:ext cx="2105025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Tình</a:t>
            </a:r>
            <a:r>
              <a:rPr lang="en-US" altLang="zh-CN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huống</a:t>
            </a:r>
            <a:r>
              <a:rPr lang="en-US" altLang="zh-CN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2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801370" y="1767840"/>
            <a:ext cx="5450205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latin typeface="Times New Roman" panose="02020603050405020304" pitchFamily="18" charset="0"/>
              </a:rPr>
              <a:t>H</a:t>
            </a:r>
            <a:r>
              <a:rPr lang="vi-VN" altLang="en-US" b="1" dirty="0" err="1" smtClean="0">
                <a:latin typeface="Times New Roman" panose="02020603050405020304" pitchFamily="18" charset="0"/>
              </a:rPr>
              <a:t>ân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</a:rPr>
              <a:t>Tí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nữa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vi-VN" altLang="en-US" dirty="0" err="1">
                <a:latin typeface="Times New Roman" panose="02020603050405020304" pitchFamily="18" charset="0"/>
              </a:rPr>
              <a:t>uống trà sữa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vi-VN" altLang="en-US" dirty="0" err="1">
                <a:latin typeface="Times New Roman" panose="02020603050405020304" pitchFamily="18" charset="0"/>
              </a:rPr>
              <a:t>không</a:t>
            </a:r>
            <a:r>
              <a:rPr lang="vi-VN" altLang="en-US" dirty="0">
                <a:latin typeface="Times New Roman" panose="02020603050405020304" pitchFamily="18" charset="0"/>
              </a:rPr>
              <a:t>?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vi-VN" altLang="en-US" dirty="0" err="1">
                <a:latin typeface="Times New Roman" panose="02020603050405020304" pitchFamily="18" charset="0"/>
              </a:rPr>
              <a:t>T</a:t>
            </a:r>
            <a:r>
              <a:rPr lang="en-US" altLang="en-US" dirty="0" err="1">
                <a:latin typeface="Times New Roman" panose="02020603050405020304" pitchFamily="18" charset="0"/>
              </a:rPr>
              <a:t>ớ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mới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biết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quán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này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ngon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lắm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b="1" dirty="0" err="1" smtClean="0">
                <a:latin typeface="Times New Roman" panose="02020603050405020304" pitchFamily="18" charset="0"/>
              </a:rPr>
              <a:t>My</a:t>
            </a:r>
            <a:r>
              <a:rPr lang="en-US" altLang="en-US" b="1" dirty="0" smtClean="0">
                <a:latin typeface="Times New Roman" panose="02020603050405020304" pitchFamily="18" charset="0"/>
              </a:rPr>
              <a:t>: </a:t>
            </a:r>
            <a:r>
              <a:rPr lang="vi-VN" altLang="en-US" dirty="0">
                <a:latin typeface="Times New Roman" panose="02020603050405020304" pitchFamily="18" charset="0"/>
              </a:rPr>
              <a:t>O</a:t>
            </a:r>
            <a:r>
              <a:rPr lang="vi-VN" altLang="en-US" dirty="0">
                <a:latin typeface="Times New Roman" panose="02020603050405020304" pitchFamily="18" charset="0"/>
              </a:rPr>
              <a:t>k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</a:t>
            </a:r>
            <a:r>
              <a:rPr lang="vi-VN" altLang="en-US" dirty="0" err="1">
                <a:latin typeface="Times New Roman" panose="02020603050405020304" pitchFamily="18" charset="0"/>
              </a:rPr>
              <a:t>aby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22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70" y="1680845"/>
            <a:ext cx="1045210" cy="2993390"/>
          </a:xfrm>
          <a:prstGeom prst="rect">
            <a:avLst/>
          </a:prstGeom>
        </p:spPr>
      </p:pic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6920865" y="1922780"/>
            <a:ext cx="4585970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vi-VN" altLang="en-US" b="1" dirty="0" err="1" smtClean="0">
                <a:latin typeface="Times New Roman" panose="02020603050405020304" pitchFamily="18" charset="0"/>
              </a:rPr>
              <a:t>Duyên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: </a:t>
            </a:r>
            <a:r>
              <a:rPr lang="en-US" altLang="en-US" dirty="0">
                <a:latin typeface="Times New Roman" panose="02020603050405020304" pitchFamily="18" charset="0"/>
              </a:rPr>
              <a:t>Xin </a:t>
            </a:r>
            <a:r>
              <a:rPr lang="en-US" altLang="en-US" dirty="0" err="1">
                <a:latin typeface="Times New Roman" panose="02020603050405020304" pitchFamily="18" charset="0"/>
              </a:rPr>
              <a:t>lỗi</a:t>
            </a:r>
            <a:r>
              <a:rPr lang="vi-VN" altLang="en-US" dirty="0" err="1">
                <a:latin typeface="Times New Roman" panose="02020603050405020304" pitchFamily="18" charset="0"/>
              </a:rPr>
              <a:t>,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bạn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tên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gì</a:t>
            </a:r>
            <a:r>
              <a:rPr lang="en-US" altLang="en-US" dirty="0">
                <a:latin typeface="Times New Roman" panose="02020603050405020304" pitchFamily="18" charset="0"/>
              </a:rPr>
              <a:t>?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vi-VN" altLang="en-US" b="1" dirty="0" err="1" smtClean="0">
                <a:latin typeface="Times New Roman" panose="02020603050405020304" pitchFamily="18" charset="0"/>
              </a:rPr>
              <a:t>An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</a:rPr>
              <a:t>Mình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tên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vi-VN" altLang="en-US" dirty="0" err="1" smtClean="0">
                <a:latin typeface="Times New Roman" panose="02020603050405020304" pitchFamily="18" charset="0"/>
              </a:rPr>
              <a:t>An</a:t>
            </a:r>
            <a:r>
              <a:rPr lang="en-US" altLang="en-US" dirty="0">
                <a:latin typeface="Times New Roman" panose="02020603050405020304" pitchFamily="18" charset="0"/>
              </a:rPr>
              <a:t>.  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3660775" y="680720"/>
            <a:ext cx="4998720" cy="1000125"/>
          </a:xfrm>
          <a:prstGeom prst="horizontalScroll">
            <a:avLst>
              <a:gd name="adj" fmla="val 12500"/>
            </a:avLst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blipFill dpi="0" rotWithShape="1">
                  <a:blip r:embed="rId6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Quan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ngang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hàng</a:t>
            </a:r>
            <a:endParaRPr lang="en-US" altLang="en-US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AutoShape 22"/>
          <p:cNvSpPr>
            <a:spLocks noChangeArrowheads="1"/>
          </p:cNvSpPr>
          <p:nvPr/>
        </p:nvSpPr>
        <p:spPr bwMode="auto">
          <a:xfrm>
            <a:off x="3923665" y="5194935"/>
            <a:ext cx="4288790" cy="1000125"/>
          </a:xfrm>
          <a:prstGeom prst="horizontalScroll">
            <a:avLst>
              <a:gd name="adj" fmla="val 12500"/>
            </a:avLst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blipFill dpi="0" rotWithShape="1">
                  <a:blip r:embed="rId6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Quan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sơ</a:t>
            </a:r>
            <a:endParaRPr lang="en-US" altLang="en-US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AutoShape 19"/>
          <p:cNvSpPr>
            <a:spLocks noChangeArrowheads="1"/>
          </p:cNvSpPr>
          <p:nvPr/>
        </p:nvSpPr>
        <p:spPr bwMode="auto">
          <a:xfrm>
            <a:off x="672465" y="3986530"/>
            <a:ext cx="4345940" cy="1000125"/>
          </a:xfrm>
          <a:prstGeom prst="horizontalScroll">
            <a:avLst>
              <a:gd name="adj" fmla="val 12500"/>
            </a:avLst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blipFill dpi="0" rotWithShape="1">
                  <a:blip r:embed="rId6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Quan </a:t>
            </a: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bè</a:t>
            </a: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mật</a:t>
            </a:r>
            <a:endParaRPr lang="en-US" altLang="en-US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AutoShape 22"/>
          <p:cNvSpPr>
            <a:spLocks noChangeArrowheads="1"/>
          </p:cNvSpPr>
          <p:nvPr/>
        </p:nvSpPr>
        <p:spPr bwMode="auto">
          <a:xfrm>
            <a:off x="7220585" y="3986530"/>
            <a:ext cx="4286250" cy="1000125"/>
          </a:xfrm>
          <a:prstGeom prst="horizontalScroll">
            <a:avLst>
              <a:gd name="adj" fmla="val 12500"/>
            </a:avLst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blipFill dpi="0" rotWithShape="1">
                  <a:blip r:embed="rId6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Quan </a:t>
            </a: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bè</a:t>
            </a: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xã</a:t>
            </a: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giao</a:t>
            </a:r>
            <a:endParaRPr lang="en-US" altLang="en-US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9773920" y="4968240"/>
            <a:ext cx="3175" cy="7302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8292465" y="5688330"/>
            <a:ext cx="1484630" cy="0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10460" y="4917440"/>
            <a:ext cx="17145" cy="7842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417445" y="5688330"/>
            <a:ext cx="1405890" cy="13335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" grpId="0" bldLvl="0" animBg="1"/>
      <p:bldP spid="3" grpId="0" bldLvl="0" animBg="1"/>
      <p:bldP spid="21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ISPRING_PRESENTATION_TITLE" val="春天来了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C593F"/>
      </a:accent1>
      <a:accent2>
        <a:srgbClr val="80B586"/>
      </a:accent2>
      <a:accent3>
        <a:srgbClr val="81907A"/>
      </a:accent3>
      <a:accent4>
        <a:srgbClr val="2C593F"/>
      </a:accent4>
      <a:accent5>
        <a:srgbClr val="80B586"/>
      </a:accent5>
      <a:accent6>
        <a:srgbClr val="81907A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4735</Words>
  <Application>WPS Presentation</Application>
  <PresentationFormat>Custom</PresentationFormat>
  <Paragraphs>309</Paragraphs>
  <Slides>28</Slides>
  <Notes>33</Notes>
  <HiddenSlides>0</HiddenSlides>
  <MMClips>3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3" baseType="lpstr">
      <vt:lpstr>Arial</vt:lpstr>
      <vt:lpstr>SimSun</vt:lpstr>
      <vt:lpstr>Wingdings</vt:lpstr>
      <vt:lpstr>汉仪乐喵体简</vt:lpstr>
      <vt:lpstr>Times New Roman</vt:lpstr>
      <vt:lpstr>Cambria</vt:lpstr>
      <vt:lpstr>小考拉体</vt:lpstr>
      <vt:lpstr>Microsoft YaHei</vt:lpstr>
      <vt:lpstr>Calibri</vt:lpstr>
      <vt:lpstr>Arial Unicode MS</vt:lpstr>
      <vt:lpstr>等线 Light</vt:lpstr>
      <vt:lpstr>等线</vt:lpstr>
      <vt:lpstr>LiSu</vt:lpstr>
      <vt:lpstr>Office 主题​​</vt:lpstr>
      <vt:lpstr>千图网海量PPT模板www.58pic.com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THẢO LUẬN CẶP ĐÔI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THẢO LUẬN NHÓM  (3 phút)  </vt:lpstr>
      <vt:lpstr>PHIẾU HỌC TẬP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春天来了1</dc:title>
  <dc:creator>张 建春</dc:creator>
  <cp:lastModifiedBy>asus</cp:lastModifiedBy>
  <cp:revision>95</cp:revision>
  <dcterms:created xsi:type="dcterms:W3CDTF">2018-12-25T06:02:00Z</dcterms:created>
  <dcterms:modified xsi:type="dcterms:W3CDTF">2023-04-13T08:18:56Z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1033-11.2.0.11516</vt:lpwstr>
  </property>
  <property fmtid="{D5CDD505-2E9C-101B-9397-08002B2CF9AE}" pid="3" name="ICV">
    <vt:lpwstr>F614DCF488214B90839A75083A50B60E</vt:lpwstr>
  </property>
</Properties>
</file>