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395" r:id="rId3"/>
    <p:sldId id="396" r:id="rId4"/>
    <p:sldId id="397" r:id="rId5"/>
    <p:sldId id="399" r:id="rId6"/>
    <p:sldId id="403" r:id="rId7"/>
    <p:sldId id="408" r:id="rId8"/>
    <p:sldId id="456" r:id="rId9"/>
    <p:sldId id="409" r:id="rId10"/>
    <p:sldId id="425" r:id="rId11"/>
    <p:sldId id="406" r:id="rId12"/>
    <p:sldId id="427" r:id="rId13"/>
    <p:sldId id="439" r:id="rId14"/>
    <p:sldId id="437" r:id="rId15"/>
    <p:sldId id="440" r:id="rId16"/>
    <p:sldId id="436" r:id="rId17"/>
    <p:sldId id="257" r:id="rId18"/>
    <p:sldId id="428" r:id="rId19"/>
    <p:sldId id="258" r:id="rId20"/>
    <p:sldId id="256" r:id="rId21"/>
    <p:sldId id="259" r:id="rId22"/>
    <p:sldId id="429" r:id="rId23"/>
    <p:sldId id="430" r:id="rId24"/>
    <p:sldId id="432" r:id="rId25"/>
    <p:sldId id="431" r:id="rId26"/>
    <p:sldId id="441" r:id="rId27"/>
    <p:sldId id="402" r:id="rId28"/>
    <p:sldId id="413" r:id="rId29"/>
    <p:sldId id="414" r:id="rId30"/>
  </p:sldIdLst>
  <p:sldSz cx="12192000" cy="6858000"/>
  <p:notesSz cx="6858000" cy="9144000"/>
  <p:embeddedFontLst>
    <p:embeddedFont>
      <p:font typeface="Microsoft YaHei" panose="020B0503020204020204" charset="-122"/>
      <p:regular r:id="rId35"/>
    </p:embeddedFont>
    <p:embeddedFont>
      <p:font typeface="Calibri Light" panose="020F0302020204030204" charset="0"/>
      <p:regular r:id="rId36"/>
      <p: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63337-630B-4841-9A7D-CDACD21967DE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ED1E-EF28-4B94-8534-D1EBB8836DBF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thanhnien.vn/suc-khoe/" TargetMode="Externa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1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7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7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7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1" Type="http://schemas.openxmlformats.org/officeDocument/2006/relationships/slideLayout" Target="../slideLayouts/slideLayout7.xml"/><Relationship Id="rId10" Type="http://schemas.microsoft.com/office/2007/relationships/media" Target="../media/media4.mp3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55.png"/><Relationship Id="rId26" Type="http://schemas.openxmlformats.org/officeDocument/2006/relationships/image" Target="../media/image54.png"/><Relationship Id="rId25" Type="http://schemas.openxmlformats.org/officeDocument/2006/relationships/image" Target="../media/image53.jpeg"/><Relationship Id="rId24" Type="http://schemas.openxmlformats.org/officeDocument/2006/relationships/image" Target="../media/image52.jpeg"/><Relationship Id="rId23" Type="http://schemas.openxmlformats.org/officeDocument/2006/relationships/image" Target="../media/image51.png"/><Relationship Id="rId22" Type="http://schemas.openxmlformats.org/officeDocument/2006/relationships/image" Target="../media/image50.png"/><Relationship Id="rId21" Type="http://schemas.openxmlformats.org/officeDocument/2006/relationships/image" Target="../media/image49.png"/><Relationship Id="rId20" Type="http://schemas.openxmlformats.org/officeDocument/2006/relationships/image" Target="../media/image48.png"/><Relationship Id="rId2" Type="http://schemas.openxmlformats.org/officeDocument/2006/relationships/image" Target="../media/image30.png"/><Relationship Id="rId19" Type="http://schemas.openxmlformats.org/officeDocument/2006/relationships/image" Target="../media/image47.png"/><Relationship Id="rId18" Type="http://schemas.openxmlformats.org/officeDocument/2006/relationships/image" Target="../media/image46.png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Äi bá»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1218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0" descr="图片包含 物体&#10;&#10;自动生成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6741350" cy="495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9000" y="22860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/>
          <p:cNvSpPr/>
          <p:nvPr/>
        </p:nvSpPr>
        <p:spPr>
          <a:xfrm>
            <a:off x="3276601" y="381000"/>
            <a:ext cx="64008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533400" y="1828800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LĐ1: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ta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33400" y="3546764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LĐ2: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–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33400" y="5264728"/>
            <a:ext cx="4495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LĐ3: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>
            <a:fillRect/>
          </a:stretch>
        </p:blipFill>
        <p:spPr>
          <a:xfrm rot="21216814">
            <a:off x="5581261" y="2133600"/>
            <a:ext cx="1548200" cy="685800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7748202" y="2057400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>
            <a:fillRect/>
          </a:stretch>
        </p:blipFill>
        <p:spPr>
          <a:xfrm rot="21216814">
            <a:off x="5567406" y="3886200"/>
            <a:ext cx="1548200" cy="685800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7734347" y="3810000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>
            <a:fillRect/>
          </a:stretch>
        </p:blipFill>
        <p:spPr>
          <a:xfrm rot="21216814">
            <a:off x="5581261" y="5631021"/>
            <a:ext cx="1548200" cy="685800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7748202" y="5554821"/>
            <a:ext cx="4138998" cy="8537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1" lang="zh-CN" alt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>
            <a:fillRect/>
          </a:stretch>
        </p:blipFill>
        <p:spPr>
          <a:xfrm rot="4612688">
            <a:off x="9660970" y="3150188"/>
            <a:ext cx="513827" cy="382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500" r="17500" b="23522"/>
          <a:stretch>
            <a:fillRect/>
          </a:stretch>
        </p:blipFill>
        <p:spPr>
          <a:xfrm rot="4612688">
            <a:off x="9689726" y="4897339"/>
            <a:ext cx="513827" cy="43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/>
          <p:cNvSpPr/>
          <p:nvPr/>
        </p:nvSpPr>
        <p:spPr>
          <a:xfrm>
            <a:off x="172279" y="380999"/>
            <a:ext cx="9505122" cy="14727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1"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7331" b="10264"/>
          <a:stretch>
            <a:fillRect/>
          </a:stretch>
        </p:blipFill>
        <p:spPr>
          <a:xfrm>
            <a:off x="9146480" y="4049486"/>
            <a:ext cx="2958434" cy="280851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2279" y="2179826"/>
            <a:ext cx="5429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0486" y="3763736"/>
            <a:ext cx="3265714" cy="3265714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1817770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28367" y="2450500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28370" y="3027447"/>
            <a:ext cx="6945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28366" y="3680595"/>
            <a:ext cx="4504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31595" y="4500880"/>
            <a:ext cx="781494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/>
          <p:cNvSpPr/>
          <p:nvPr/>
        </p:nvSpPr>
        <p:spPr>
          <a:xfrm>
            <a:off x="2775858" y="502413"/>
            <a:ext cx="9416142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-30987"/>
            <a:ext cx="1676400" cy="16764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1241" y="1771001"/>
            <a:ext cx="11054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Pla-tông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Pi-ta-go.”</a:t>
            </a:r>
            <a:endParaRPr lang="en-US" alt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ta lÃ©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2" y="2745294"/>
            <a:ext cx="2505200" cy="31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plat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r="13481"/>
          <a:stretch>
            <a:fillRect/>
          </a:stretch>
        </p:blipFill>
        <p:spPr bwMode="auto">
          <a:xfrm>
            <a:off x="4093027" y="2742812"/>
            <a:ext cx="3505200" cy="32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pi ta 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32826"/>
          <a:stretch>
            <a:fillRect/>
          </a:stretch>
        </p:blipFill>
        <p:spPr bwMode="auto">
          <a:xfrm>
            <a:off x="8246496" y="2742812"/>
            <a:ext cx="3346792" cy="32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098" y="6116100"/>
            <a:ext cx="3205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Ta-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5814" y="6180758"/>
            <a:ext cx="3695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Pla-tông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46496" y="6189895"/>
            <a:ext cx="3695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Pi-ta-go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/>
          <p:cNvSpPr/>
          <p:nvPr/>
        </p:nvSpPr>
        <p:spPr>
          <a:xfrm>
            <a:off x="2775858" y="502413"/>
            <a:ext cx="7598228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-30987"/>
            <a:ext cx="1676400" cy="1676400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47968" y="2574408"/>
            <a:ext cx="39678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quan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7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622" y="793322"/>
            <a:ext cx="1882796" cy="45433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0811" y="2528620"/>
            <a:ext cx="368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2622" y="3024449"/>
            <a:ext cx="1882796" cy="45433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0811" y="4759748"/>
            <a:ext cx="368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38731" y="4575814"/>
            <a:ext cx="40989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khoa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am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tế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695495" y="2817400"/>
            <a:ext cx="209010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702849" y="2471953"/>
            <a:ext cx="665018" cy="365226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8" grpId="0"/>
      <p:bldP spid="20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: Rounded Corners 4"/>
          <p:cNvSpPr/>
          <p:nvPr/>
        </p:nvSpPr>
        <p:spPr>
          <a:xfrm>
            <a:off x="3276601" y="415326"/>
            <a:ext cx="6977742" cy="1173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kumimoji="1"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97103"/>
            <a:ext cx="1676400" cy="16764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70323" y="2690193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Tăng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khỏe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椭圆 3"/>
          <p:cNvSpPr/>
          <p:nvPr/>
        </p:nvSpPr>
        <p:spPr>
          <a:xfrm>
            <a:off x="909293" y="3167925"/>
            <a:ext cx="2363189" cy="236318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2" name="椭圆 4"/>
          <p:cNvSpPr/>
          <p:nvPr/>
        </p:nvSpPr>
        <p:spPr>
          <a:xfrm>
            <a:off x="794741" y="3053376"/>
            <a:ext cx="2592288" cy="2592288"/>
          </a:xfrm>
          <a:prstGeom prst="ellipse">
            <a:avLst/>
          </a:prstGeom>
          <a:noFill/>
          <a:ln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cxnSp>
        <p:nvCxnSpPr>
          <p:cNvPr id="13" name="直接连接符 5"/>
          <p:cNvCxnSpPr>
            <a:stCxn id="12" idx="0"/>
            <a:endCxn id="29" idx="2"/>
          </p:cNvCxnSpPr>
          <p:nvPr/>
        </p:nvCxnSpPr>
        <p:spPr>
          <a:xfrm>
            <a:off x="2090885" y="3053376"/>
            <a:ext cx="207332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6"/>
          <p:cNvCxnSpPr>
            <a:stCxn id="12" idx="6"/>
            <a:endCxn id="27" idx="2"/>
          </p:cNvCxnSpPr>
          <p:nvPr/>
        </p:nvCxnSpPr>
        <p:spPr>
          <a:xfrm flipV="1">
            <a:off x="3387029" y="4344574"/>
            <a:ext cx="777180" cy="494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7"/>
          <p:cNvCxnSpPr>
            <a:stCxn id="12" idx="4"/>
            <a:endCxn id="25" idx="2"/>
          </p:cNvCxnSpPr>
          <p:nvPr/>
        </p:nvCxnSpPr>
        <p:spPr>
          <a:xfrm flipV="1">
            <a:off x="2090885" y="5645663"/>
            <a:ext cx="207332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8"/>
          <p:cNvGrpSpPr/>
          <p:nvPr/>
        </p:nvGrpSpPr>
        <p:grpSpPr>
          <a:xfrm>
            <a:off x="4164207" y="2693335"/>
            <a:ext cx="720080" cy="720081"/>
            <a:chOff x="3995936" y="1495373"/>
            <a:chExt cx="720080" cy="720080"/>
          </a:xfrm>
          <a:solidFill>
            <a:schemeClr val="bg1"/>
          </a:solidFill>
        </p:grpSpPr>
        <p:sp>
          <p:nvSpPr>
            <p:cNvPr id="29" name="椭圆 9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4061545" y="1580967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1"/>
          <p:cNvGrpSpPr/>
          <p:nvPr/>
        </p:nvGrpSpPr>
        <p:grpSpPr>
          <a:xfrm>
            <a:off x="4164209" y="3984534"/>
            <a:ext cx="720080" cy="720080"/>
            <a:chOff x="3995936" y="2786571"/>
            <a:chExt cx="720080" cy="720080"/>
          </a:xfrm>
          <a:solidFill>
            <a:schemeClr val="bg1"/>
          </a:solidFill>
        </p:grpSpPr>
        <p:sp>
          <p:nvSpPr>
            <p:cNvPr id="27" name="椭圆 12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12"/>
            <p:cNvSpPr txBox="1"/>
            <p:nvPr/>
          </p:nvSpPr>
          <p:spPr>
            <a:xfrm>
              <a:off x="4061543" y="2855338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02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4"/>
          <p:cNvGrpSpPr/>
          <p:nvPr/>
        </p:nvGrpSpPr>
        <p:grpSpPr>
          <a:xfrm>
            <a:off x="4164207" y="5285623"/>
            <a:ext cx="720080" cy="720080"/>
            <a:chOff x="3995936" y="4087662"/>
            <a:chExt cx="720080" cy="720080"/>
          </a:xfrm>
          <a:solidFill>
            <a:schemeClr val="bg1"/>
          </a:solidFill>
        </p:grpSpPr>
        <p:sp>
          <p:nvSpPr>
            <p:cNvPr id="25" name="椭圆 15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061545" y="414059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03</a:t>
              </a:r>
              <a:endPara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7"/>
          <p:cNvSpPr txBox="1"/>
          <p:nvPr/>
        </p:nvSpPr>
        <p:spPr>
          <a:xfrm>
            <a:off x="1113957" y="3482054"/>
            <a:ext cx="1962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khỏe</a:t>
            </a:r>
            <a:endParaRPr lang="zh-CN" altLang="en-US" sz="3600" b="1" dirty="0">
              <a:solidFill>
                <a:srgbClr val="00B05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258692" y="4073375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vẻ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mái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258692" y="5285623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phấn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chấn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sảng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khoái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2" grpId="0" animBg="1"/>
      <p:bldP spid="2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047" y="0"/>
            <a:ext cx="7555389" cy="5331388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13" y="4754752"/>
            <a:ext cx="2527287" cy="204893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67" y="1212170"/>
            <a:ext cx="8001000" cy="5645830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83" y="2537390"/>
            <a:ext cx="1277440" cy="1605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6438" y="983109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5286" y="1760427"/>
            <a:ext cx="3450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7912" y="2175126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1343" y="2903082"/>
            <a:ext cx="3627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836847"/>
            <a:ext cx="353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/102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81230"/>
            <a:ext cx="3263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730" y="3685679"/>
            <a:ext cx="7712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hay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 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 hay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Hê-lô-i-dơ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4589" y="3671962"/>
            <a:ext cx="7980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“Ê-min hay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u hoi d"/>
          <p:cNvSpPr txBox="1"/>
          <p:nvPr/>
        </p:nvSpPr>
        <p:spPr>
          <a:xfrm>
            <a:off x="6435571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au hoi b"/>
          <p:cNvSpPr txBox="1"/>
          <p:nvPr/>
        </p:nvSpPr>
        <p:spPr>
          <a:xfrm>
            <a:off x="6355780" y="50447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au hoi a"/>
          <p:cNvSpPr txBox="1"/>
          <p:nvPr/>
        </p:nvSpPr>
        <p:spPr>
          <a:xfrm>
            <a:off x="1106007" y="505448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u hoi c"/>
          <p:cNvSpPr txBox="1"/>
          <p:nvPr/>
        </p:nvSpPr>
        <p:spPr>
          <a:xfrm>
            <a:off x="1106006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S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51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52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53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42" grpId="0" animBg="1"/>
      <p:bldP spid="42" grpId="1" animBg="1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591109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0447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296508" y="5054287"/>
            <a:ext cx="422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991708" y="505428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067908" y="5917550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06381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Äi bá»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457200" y="457200"/>
            <a:ext cx="34290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Giảm nguy cơ đột quỵ hoặc các vấn đề tim mạch</a:t>
            </a:r>
            <a:endParaRPr lang="vi-VN" sz="3200" b="1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2286000"/>
            <a:ext cx="2286000" cy="2209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57200" y="2514600"/>
            <a:ext cx="34290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457200" y="3799114"/>
            <a:ext cx="3429000" cy="107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Tăng cường khả năng của não</a:t>
            </a:r>
            <a:endParaRPr lang="vi-VN" sz="3200" b="1" dirty="0">
              <a:latin typeface="+mj-l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57200" y="5399314"/>
            <a:ext cx="3429000" cy="772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229600" y="381000"/>
            <a:ext cx="34290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229600" y="1665514"/>
            <a:ext cx="3429000" cy="107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8229600" y="3265714"/>
            <a:ext cx="3429000" cy="107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229600" y="4876800"/>
            <a:ext cx="3363686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Tăng cường </a:t>
            </a:r>
            <a:r>
              <a:rPr lang="vi-VN" sz="3200" b="1" dirty="0">
                <a:latin typeface="+mj-lt"/>
                <a:hlinkClick r:id="rId2"/>
              </a:rPr>
              <a:t>sức khỏe</a:t>
            </a:r>
            <a:r>
              <a:rPr lang="vi-VN" sz="3200" b="1" dirty="0">
                <a:latin typeface="+mj-lt"/>
              </a:rPr>
              <a:t> xương</a:t>
            </a:r>
            <a:endParaRPr lang="vi-VN" sz="3200" b="1" dirty="0">
              <a:latin typeface="+mj-lt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143500" y="6095999"/>
            <a:ext cx="2095500" cy="566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355780" y="50447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7" y="505448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6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4917" y="3671962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p an a"/>
          <p:cNvSpPr txBox="1"/>
          <p:nvPr/>
        </p:nvSpPr>
        <p:spPr>
          <a:xfrm>
            <a:off x="991708" y="516512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ap an c"/>
          <p:cNvSpPr txBox="1"/>
          <p:nvPr/>
        </p:nvSpPr>
        <p:spPr>
          <a:xfrm>
            <a:off x="861749" y="6000675"/>
            <a:ext cx="514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p an b"/>
          <p:cNvSpPr txBox="1"/>
          <p:nvPr/>
        </p:nvSpPr>
        <p:spPr>
          <a:xfrm>
            <a:off x="6389391" y="5174645"/>
            <a:ext cx="476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ap an d"/>
          <p:cNvSpPr txBox="1"/>
          <p:nvPr/>
        </p:nvSpPr>
        <p:spPr>
          <a:xfrm>
            <a:off x="6435571" y="6041953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18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19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0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917" y="3681199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S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u hoi d"/>
          <p:cNvSpPr txBox="1"/>
          <p:nvPr/>
        </p:nvSpPr>
        <p:spPr>
          <a:xfrm>
            <a:off x="6435571" y="602660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u hoi b"/>
          <p:cNvSpPr txBox="1"/>
          <p:nvPr/>
        </p:nvSpPr>
        <p:spPr>
          <a:xfrm>
            <a:off x="6355780" y="516483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u hoi a"/>
          <p:cNvSpPr txBox="1"/>
          <p:nvPr/>
        </p:nvSpPr>
        <p:spPr>
          <a:xfrm>
            <a:off x="1106007" y="517455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u hoi c"/>
          <p:cNvSpPr txBox="1"/>
          <p:nvPr/>
        </p:nvSpPr>
        <p:spPr>
          <a:xfrm>
            <a:off x="1106006" y="602660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SG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18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19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0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6583" y="3625783"/>
            <a:ext cx="828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u hoi d"/>
          <p:cNvSpPr txBox="1"/>
          <p:nvPr/>
        </p:nvSpPr>
        <p:spPr>
          <a:xfrm>
            <a:off x="6435571" y="602660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u hoi b"/>
          <p:cNvSpPr txBox="1"/>
          <p:nvPr/>
        </p:nvSpPr>
        <p:spPr>
          <a:xfrm>
            <a:off x="6206836" y="5072467"/>
            <a:ext cx="479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nhuyễn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u hoi a"/>
          <p:cNvSpPr txBox="1"/>
          <p:nvPr/>
        </p:nvSpPr>
        <p:spPr>
          <a:xfrm>
            <a:off x="1106007" y="517455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u hoi c"/>
          <p:cNvSpPr txBox="1"/>
          <p:nvPr/>
        </p:nvSpPr>
        <p:spPr>
          <a:xfrm>
            <a:off x="1106006" y="602660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S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20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21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2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7" grpId="2"/>
      <p:bldP spid="18" grpId="0"/>
      <p:bldP spid="18" grpId="1"/>
      <p:bldP spid="18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917" y="3681199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Ru-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u hoi d"/>
          <p:cNvSpPr txBox="1"/>
          <p:nvPr/>
        </p:nvSpPr>
        <p:spPr>
          <a:xfrm>
            <a:off x="6435571" y="602660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u hoi b"/>
          <p:cNvSpPr txBox="1"/>
          <p:nvPr/>
        </p:nvSpPr>
        <p:spPr>
          <a:xfrm>
            <a:off x="6355780" y="516483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u hoi a"/>
          <p:cNvSpPr txBox="1"/>
          <p:nvPr/>
        </p:nvSpPr>
        <p:spPr>
          <a:xfrm>
            <a:off x="1106007" y="517455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 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u hoi c"/>
          <p:cNvSpPr txBox="1"/>
          <p:nvPr/>
        </p:nvSpPr>
        <p:spPr>
          <a:xfrm>
            <a:off x="1106006" y="602660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S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19" name="Final Answ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20" name="Wi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1" name="Los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  <p:bldP spid="13" grpId="2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5838826"/>
            <a:ext cx="4194810" cy="10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6" y="5587366"/>
            <a:ext cx="2585084" cy="9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3196591"/>
            <a:ext cx="215646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16" y="4718686"/>
            <a:ext cx="3724274" cy="191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16" y="4747260"/>
            <a:ext cx="3686174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46" y="3977640"/>
            <a:ext cx="3836670" cy="9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531871"/>
            <a:ext cx="230124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4236720"/>
            <a:ext cx="2969896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4069081"/>
            <a:ext cx="3187064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465196"/>
            <a:ext cx="3394710" cy="9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1" y="3472816"/>
            <a:ext cx="2358390" cy="13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6" y="685800"/>
            <a:ext cx="3587114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1" y="777240"/>
            <a:ext cx="3554730" cy="18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777240"/>
            <a:ext cx="3510916" cy="9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1" y="45720"/>
            <a:ext cx="3653790" cy="88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1" y="502920"/>
            <a:ext cx="1962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70" y="3154681"/>
            <a:ext cx="2291716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1" y="2057400"/>
            <a:ext cx="2937510" cy="13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2971800"/>
            <a:ext cx="2966086" cy="8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8200"/>
            <a:ext cx="3930016" cy="9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96" y="108586"/>
            <a:ext cx="3600450" cy="14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6" y="1308736"/>
            <a:ext cx="1859280" cy="23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6" y="3048000"/>
            <a:ext cx="15906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Kết quả hình ảnh cho Nhà văn ru-xô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5720"/>
            <a:ext cx="1053466" cy="12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Hình ảnh có liên qua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46" y="4958716"/>
            <a:ext cx="14668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 descr="Kết quả hình ảnh cho emin hay về giáo dục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9"/>
          <a:stretch>
            <a:fillRect/>
          </a:stretch>
        </p:blipFill>
        <p:spPr bwMode="auto">
          <a:xfrm>
            <a:off x="6831331" y="1874520"/>
            <a:ext cx="1184910" cy="11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 descr="Kết quả hình ảnh cho emin hay về giáo dục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1857376"/>
            <a:ext cx="1333500" cy="114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10" descr="Co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5" y="4077635"/>
            <a:ext cx="495607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27" y="3987441"/>
            <a:ext cx="453050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147887"/>
            <a:ext cx="4775691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7" y="1716087"/>
            <a:ext cx="504107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167"/>
            <a:ext cx="4343400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17" y="1822807"/>
            <a:ext cx="4775691" cy="28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06786"/>
            <a:ext cx="2115892" cy="16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7427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817688"/>
            <a:ext cx="5428298" cy="3258000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14947" r="12830" b="33643"/>
          <a:stretch>
            <a:fillRect/>
          </a:stretch>
        </p:blipFill>
        <p:spPr>
          <a:xfrm>
            <a:off x="457200" y="2667000"/>
            <a:ext cx="3733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3581399"/>
            <a:ext cx="278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4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4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4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SG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任意多边形: 形状 8"/>
          <p:cNvSpPr/>
          <p:nvPr/>
        </p:nvSpPr>
        <p:spPr>
          <a:xfrm>
            <a:off x="4974682" y="1360026"/>
            <a:ext cx="792810" cy="727176"/>
          </a:xfrm>
          <a:custGeom>
            <a:avLst/>
            <a:gdLst>
              <a:gd name="connsiteX0" fmla="*/ 57887 w 792810"/>
              <a:gd name="connsiteY0" fmla="*/ 98771 h 727176"/>
              <a:gd name="connsiteX1" fmla="*/ 743687 w 792810"/>
              <a:gd name="connsiteY1" fmla="*/ 53051 h 727176"/>
              <a:gd name="connsiteX2" fmla="*/ 667487 w 792810"/>
              <a:gd name="connsiteY2" fmla="*/ 662651 h 727176"/>
              <a:gd name="connsiteX3" fmla="*/ 103607 w 792810"/>
              <a:gd name="connsiteY3" fmla="*/ 647411 h 727176"/>
              <a:gd name="connsiteX4" fmla="*/ 57887 w 792810"/>
              <a:gd name="connsiteY4" fmla="*/ 98771 h 7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10" h="727176">
                <a:moveTo>
                  <a:pt x="57887" y="98771"/>
                </a:moveTo>
                <a:cubicBezTo>
                  <a:pt x="164567" y="-289"/>
                  <a:pt x="642087" y="-40929"/>
                  <a:pt x="743687" y="53051"/>
                </a:cubicBezTo>
                <a:cubicBezTo>
                  <a:pt x="845287" y="147031"/>
                  <a:pt x="774167" y="563591"/>
                  <a:pt x="667487" y="662651"/>
                </a:cubicBezTo>
                <a:cubicBezTo>
                  <a:pt x="560807" y="761711"/>
                  <a:pt x="200127" y="738851"/>
                  <a:pt x="103607" y="647411"/>
                </a:cubicBezTo>
                <a:cubicBezTo>
                  <a:pt x="7087" y="555971"/>
                  <a:pt x="-48793" y="197831"/>
                  <a:pt x="57887" y="9877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5051047" y="137546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ṡḷíḓé"/>
          <p:cNvSpPr txBox="1"/>
          <p:nvPr/>
        </p:nvSpPr>
        <p:spPr>
          <a:xfrm>
            <a:off x="6095999" y="560160"/>
            <a:ext cx="5552209" cy="1042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buSzPct val="25000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任意多边形: 形状 11"/>
          <p:cNvSpPr/>
          <p:nvPr/>
        </p:nvSpPr>
        <p:spPr>
          <a:xfrm>
            <a:off x="4974682" y="3445019"/>
            <a:ext cx="792810" cy="727176"/>
          </a:xfrm>
          <a:custGeom>
            <a:avLst/>
            <a:gdLst>
              <a:gd name="connsiteX0" fmla="*/ 57887 w 792810"/>
              <a:gd name="connsiteY0" fmla="*/ 98771 h 727176"/>
              <a:gd name="connsiteX1" fmla="*/ 743687 w 792810"/>
              <a:gd name="connsiteY1" fmla="*/ 53051 h 727176"/>
              <a:gd name="connsiteX2" fmla="*/ 667487 w 792810"/>
              <a:gd name="connsiteY2" fmla="*/ 662651 h 727176"/>
              <a:gd name="connsiteX3" fmla="*/ 103607 w 792810"/>
              <a:gd name="connsiteY3" fmla="*/ 647411 h 727176"/>
              <a:gd name="connsiteX4" fmla="*/ 57887 w 792810"/>
              <a:gd name="connsiteY4" fmla="*/ 98771 h 7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10" h="727176">
                <a:moveTo>
                  <a:pt x="57887" y="98771"/>
                </a:moveTo>
                <a:cubicBezTo>
                  <a:pt x="164567" y="-289"/>
                  <a:pt x="642087" y="-40929"/>
                  <a:pt x="743687" y="53051"/>
                </a:cubicBezTo>
                <a:cubicBezTo>
                  <a:pt x="845287" y="147031"/>
                  <a:pt x="774167" y="563591"/>
                  <a:pt x="667487" y="662651"/>
                </a:cubicBezTo>
                <a:cubicBezTo>
                  <a:pt x="560807" y="761711"/>
                  <a:pt x="200127" y="738851"/>
                  <a:pt x="103607" y="647411"/>
                </a:cubicBezTo>
                <a:cubicBezTo>
                  <a:pt x="7087" y="555971"/>
                  <a:pt x="-48793" y="197831"/>
                  <a:pt x="57887" y="9877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2"/>
          <p:cNvSpPr txBox="1"/>
          <p:nvPr/>
        </p:nvSpPr>
        <p:spPr>
          <a:xfrm>
            <a:off x="5051047" y="3553970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iṡḷíḓé"/>
          <p:cNvSpPr txBox="1"/>
          <p:nvPr/>
        </p:nvSpPr>
        <p:spPr>
          <a:xfrm>
            <a:off x="6140039" y="3379685"/>
            <a:ext cx="5256847" cy="1042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“Ê-min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任意多边形: 形状 14"/>
          <p:cNvSpPr/>
          <p:nvPr/>
        </p:nvSpPr>
        <p:spPr>
          <a:xfrm>
            <a:off x="4974682" y="5120827"/>
            <a:ext cx="792810" cy="727176"/>
          </a:xfrm>
          <a:custGeom>
            <a:avLst/>
            <a:gdLst>
              <a:gd name="connsiteX0" fmla="*/ 57887 w 792810"/>
              <a:gd name="connsiteY0" fmla="*/ 98771 h 727176"/>
              <a:gd name="connsiteX1" fmla="*/ 743687 w 792810"/>
              <a:gd name="connsiteY1" fmla="*/ 53051 h 727176"/>
              <a:gd name="connsiteX2" fmla="*/ 667487 w 792810"/>
              <a:gd name="connsiteY2" fmla="*/ 662651 h 727176"/>
              <a:gd name="connsiteX3" fmla="*/ 103607 w 792810"/>
              <a:gd name="connsiteY3" fmla="*/ 647411 h 727176"/>
              <a:gd name="connsiteX4" fmla="*/ 57887 w 792810"/>
              <a:gd name="connsiteY4" fmla="*/ 98771 h 7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10" h="727176">
                <a:moveTo>
                  <a:pt x="57887" y="98771"/>
                </a:moveTo>
                <a:cubicBezTo>
                  <a:pt x="164567" y="-289"/>
                  <a:pt x="642087" y="-40929"/>
                  <a:pt x="743687" y="53051"/>
                </a:cubicBezTo>
                <a:cubicBezTo>
                  <a:pt x="845287" y="147031"/>
                  <a:pt x="774167" y="563591"/>
                  <a:pt x="667487" y="662651"/>
                </a:cubicBezTo>
                <a:cubicBezTo>
                  <a:pt x="560807" y="761711"/>
                  <a:pt x="200127" y="738851"/>
                  <a:pt x="103607" y="647411"/>
                </a:cubicBezTo>
                <a:cubicBezTo>
                  <a:pt x="7087" y="555971"/>
                  <a:pt x="-48793" y="197831"/>
                  <a:pt x="57887" y="9877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5"/>
          <p:cNvSpPr txBox="1"/>
          <p:nvPr/>
        </p:nvSpPr>
        <p:spPr>
          <a:xfrm>
            <a:off x="5051047" y="5229778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iṡḷíḓé"/>
          <p:cNvSpPr txBox="1"/>
          <p:nvPr/>
        </p:nvSpPr>
        <p:spPr>
          <a:xfrm>
            <a:off x="6058853" y="5088499"/>
            <a:ext cx="5219702" cy="1042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9" y="2761041"/>
            <a:ext cx="2615497" cy="3751006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02" y="2286000"/>
            <a:ext cx="5327598" cy="4503048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9" y="2904734"/>
            <a:ext cx="2871141" cy="38843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685800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6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6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6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5" y="0"/>
            <a:ext cx="6997959" cy="6858000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44486"/>
            <a:ext cx="3027135" cy="54102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568163">
            <a:off x="566759" y="1207801"/>
            <a:ext cx="5645150" cy="2725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 BỘ NGAO DU</a:t>
            </a:r>
            <a:endParaRPr lang="en-US" sz="40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8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18" y="762000"/>
            <a:ext cx="3429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45" y="3429000"/>
            <a:ext cx="813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hay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Ru-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文本框 9"/>
          <p:cNvSpPr txBox="1"/>
          <p:nvPr/>
        </p:nvSpPr>
        <p:spPr>
          <a:xfrm>
            <a:off x="4541519" y="457200"/>
            <a:ext cx="615461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I. </a:t>
            </a:r>
            <a:r>
              <a:rPr kumimoji="1"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Tìm hiểu chung</a:t>
            </a:r>
            <a:endParaRPr kumimoji="1" lang="vi-VN" altLang="en-US" sz="4400" b="1" u="sng" dirty="0" err="1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1. </a:t>
            </a:r>
            <a:r>
              <a:rPr kumimoji="1" lang="en-US" altLang="zh-CN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Tác</a:t>
            </a:r>
            <a:r>
              <a:rPr kumimoji="1" lang="en-US" altLang="zh-CN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giả</a:t>
            </a:r>
            <a:r>
              <a:rPr kumimoji="1"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: </a:t>
            </a:r>
            <a:endParaRPr kumimoji="1"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8" descr="rousse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2" y="1814905"/>
            <a:ext cx="3822128" cy="4509695"/>
          </a:xfrm>
          <a:prstGeom prst="rect">
            <a:avLst/>
          </a:prstGeom>
          <a:noFill/>
          <a:ln w="57150" cmpd="thinThick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62000" y="5715000"/>
            <a:ext cx="3429000" cy="52322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Ru-xô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(1712-1778)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029200" y="2133600"/>
            <a:ext cx="7019925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017135" y="3429000"/>
            <a:ext cx="7174865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1789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017135" y="5029200"/>
            <a:ext cx="7174865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7944" r="17281" b="47791"/>
          <a:stretch>
            <a:fillRect/>
          </a:stretch>
        </p:blipFill>
        <p:spPr>
          <a:xfrm>
            <a:off x="3657600" y="152400"/>
            <a:ext cx="6172200" cy="1357705"/>
          </a:xfrm>
          <a:prstGeom prst="rect">
            <a:avLst/>
          </a:prstGeom>
        </p:spPr>
      </p:pic>
      <p:sp>
        <p:nvSpPr>
          <p:cNvPr id="4" name="文本框 9"/>
          <p:cNvSpPr txBox="1"/>
          <p:nvPr/>
        </p:nvSpPr>
        <p:spPr>
          <a:xfrm>
            <a:off x="3823252" y="384602"/>
            <a:ext cx="454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2. </a:t>
            </a:r>
            <a:r>
              <a:rPr kumimoji="1"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Tác</a:t>
            </a:r>
            <a:r>
              <a:rPr kumimoji="1"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phẩm</a:t>
            </a:r>
            <a:endParaRPr kumimoji="1" lang="zh-CN" altLang="en-US" sz="4800" b="1" i="1" dirty="0">
              <a:solidFill>
                <a:srgbClr val="FF0000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5" descr="2disc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657600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31030" y="2057400"/>
            <a:ext cx="76835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4400" dirty="0">
                <a:latin typeface="Times New Roman" panose="02020603050405020304" pitchFamily="18" charset="0"/>
              </a:rPr>
              <a:t> V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4400" dirty="0">
                <a:latin typeface="Times New Roman" panose="02020603050405020304" pitchFamily="18" charset="0"/>
              </a:rPr>
              <a:t> “ Ê-min hay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4400" dirty="0">
                <a:latin typeface="Times New Roman" panose="02020603050405020304" pitchFamily="18" charset="0"/>
              </a:rPr>
              <a:t>” (1762)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" y="281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15"/>
          <p:cNvSpPr txBox="1"/>
          <p:nvPr/>
        </p:nvSpPr>
        <p:spPr>
          <a:xfrm>
            <a:off x="2176780" y="260350"/>
            <a:ext cx="1040130" cy="583565"/>
          </a:xfrm>
          <a:prstGeom prst="rect">
            <a:avLst/>
          </a:prstGeom>
          <a:solidFill>
            <a:srgbClr val="87A96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GĐ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2185670" y="1349375"/>
            <a:ext cx="1095375" cy="583565"/>
          </a:xfrm>
          <a:prstGeom prst="rect">
            <a:avLst/>
          </a:prstGeom>
          <a:solidFill>
            <a:srgbClr val="87A96F"/>
          </a:solidFill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GĐ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2128520" y="2672080"/>
            <a:ext cx="1196340" cy="583565"/>
          </a:xfrm>
          <a:prstGeom prst="rect">
            <a:avLst/>
          </a:prstGeom>
          <a:solidFill>
            <a:srgbClr val="87A96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GĐ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18"/>
          <p:cNvSpPr txBox="1"/>
          <p:nvPr/>
        </p:nvSpPr>
        <p:spPr>
          <a:xfrm>
            <a:off x="2109470" y="3994150"/>
            <a:ext cx="1166495" cy="583565"/>
          </a:xfrm>
          <a:prstGeom prst="rect">
            <a:avLst/>
          </a:prstGeom>
          <a:solidFill>
            <a:srgbClr val="87A96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GĐ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19"/>
          <p:cNvGrpSpPr/>
          <p:nvPr/>
        </p:nvGrpSpPr>
        <p:grpSpPr>
          <a:xfrm>
            <a:off x="1854835" y="117475"/>
            <a:ext cx="220980" cy="5478780"/>
            <a:chOff x="6294853" y="2455489"/>
            <a:chExt cx="205536" cy="4322629"/>
          </a:xfrm>
          <a:solidFill>
            <a:srgbClr val="87A96F"/>
          </a:solidFill>
        </p:grpSpPr>
        <p:cxnSp>
          <p:nvCxnSpPr>
            <p:cNvPr id="8" name="直接连接符 20"/>
            <p:cNvCxnSpPr>
              <a:stCxn id="9" idx="0"/>
            </p:cNvCxnSpPr>
            <p:nvPr/>
          </p:nvCxnSpPr>
          <p:spPr>
            <a:xfrm>
              <a:off x="6400800" y="2455489"/>
              <a:ext cx="9116" cy="4322629"/>
            </a:xfrm>
            <a:prstGeom prst="line">
              <a:avLst/>
            </a:prstGeom>
            <a:grpFill/>
            <a:ln w="28575">
              <a:solidFill>
                <a:srgbClr val="F198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21"/>
            <p:cNvSpPr/>
            <p:nvPr/>
          </p:nvSpPr>
          <p:spPr>
            <a:xfrm>
              <a:off x="6307931" y="2455489"/>
              <a:ext cx="185737" cy="185737"/>
            </a:xfrm>
            <a:prstGeom prst="ellipse">
              <a:avLst/>
            </a:prstGeom>
            <a:grpFill/>
            <a:ln>
              <a:solidFill>
                <a:srgbClr val="F198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椭圆 23"/>
            <p:cNvSpPr/>
            <p:nvPr/>
          </p:nvSpPr>
          <p:spPr>
            <a:xfrm>
              <a:off x="6307930" y="3467804"/>
              <a:ext cx="185737" cy="185737"/>
            </a:xfrm>
            <a:prstGeom prst="ellipse">
              <a:avLst/>
            </a:prstGeom>
            <a:grpFill/>
            <a:ln>
              <a:solidFill>
                <a:srgbClr val="F198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椭圆 24"/>
            <p:cNvSpPr/>
            <p:nvPr/>
          </p:nvSpPr>
          <p:spPr>
            <a:xfrm>
              <a:off x="6294853" y="4584266"/>
              <a:ext cx="192459" cy="189368"/>
            </a:xfrm>
            <a:prstGeom prst="ellipse">
              <a:avLst/>
            </a:prstGeom>
            <a:grpFill/>
            <a:ln>
              <a:solidFill>
                <a:srgbClr val="F198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椭圆 25"/>
            <p:cNvSpPr/>
            <p:nvPr/>
          </p:nvSpPr>
          <p:spPr>
            <a:xfrm>
              <a:off x="6314652" y="5694290"/>
              <a:ext cx="185737" cy="185737"/>
            </a:xfrm>
            <a:prstGeom prst="ellipse">
              <a:avLst/>
            </a:prstGeom>
            <a:grpFill/>
            <a:ln>
              <a:solidFill>
                <a:srgbClr val="F198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8" name="组合 18"/>
          <p:cNvGrpSpPr/>
          <p:nvPr/>
        </p:nvGrpSpPr>
        <p:grpSpPr>
          <a:xfrm>
            <a:off x="-608330" y="353060"/>
            <a:ext cx="2498090" cy="3759835"/>
            <a:chOff x="6096000" y="2168162"/>
            <a:chExt cx="3764111" cy="3856517"/>
          </a:xfrm>
        </p:grpSpPr>
        <p:pic>
          <p:nvPicPr>
            <p:cNvPr id="19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718" y="2168162"/>
              <a:ext cx="2732393" cy="2566494"/>
            </a:xfrm>
            <a:prstGeom prst="rect">
              <a:avLst/>
            </a:prstGeom>
          </p:spPr>
        </p:pic>
        <p:sp>
          <p:nvSpPr>
            <p:cNvPr id="21" name="文本框 17"/>
            <p:cNvSpPr txBox="1"/>
            <p:nvPr/>
          </p:nvSpPr>
          <p:spPr>
            <a:xfrm rot="1004627">
              <a:off x="7227323" y="2643277"/>
              <a:ext cx="2400989" cy="1608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altLang="zh-CN" sz="3200" b="1" dirty="0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5 </a:t>
              </a:r>
              <a:r>
                <a:rPr lang="en-SG" altLang="zh-CN" sz="3200" b="1" dirty="0" err="1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quyển</a:t>
              </a:r>
              <a:r>
                <a:rPr lang="en-SG" altLang="zh-CN" sz="3200" b="1" dirty="0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 = 5 </a:t>
              </a:r>
              <a:r>
                <a:rPr lang="en-SG" altLang="zh-CN" sz="3200" b="1" dirty="0" err="1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giai</a:t>
              </a:r>
              <a:r>
                <a:rPr lang="en-SG" altLang="zh-CN" sz="3200" b="1" dirty="0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3200" b="1" dirty="0" err="1">
                  <a:solidFill>
                    <a:srgbClr val="724502"/>
                  </a:solidFill>
                  <a:latin typeface="Times New Roman" panose="02020603050405020304" pitchFamily="18" charset="0"/>
                  <a:ea typeface="华康海报体W12" panose="040B0C09000000000000" pitchFamily="81" charset="-122"/>
                  <a:cs typeface="Times New Roman" panose="02020603050405020304" pitchFamily="18" charset="0"/>
                </a:rPr>
                <a:t>đoạn</a:t>
              </a:r>
              <a:endParaRPr lang="zh-CN" altLang="en-US" sz="3200" b="1" dirty="0">
                <a:solidFill>
                  <a:srgbClr val="724502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25"/>
          <p:cNvSpPr/>
          <p:nvPr/>
        </p:nvSpPr>
        <p:spPr>
          <a:xfrm>
            <a:off x="1861866" y="5596242"/>
            <a:ext cx="199808" cy="212892"/>
          </a:xfrm>
          <a:prstGeom prst="ellipse">
            <a:avLst/>
          </a:prstGeom>
          <a:solidFill>
            <a:srgbClr val="87A96F"/>
          </a:solidFill>
          <a:ln>
            <a:solidFill>
              <a:srgbClr val="F19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2129790" y="5225415"/>
            <a:ext cx="1155700" cy="583565"/>
          </a:xfrm>
          <a:prstGeom prst="rect">
            <a:avLst/>
          </a:prstGeom>
          <a:solidFill>
            <a:srgbClr val="87A96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GĐ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  <a:sym typeface="+mn-lt"/>
              </a:rPr>
              <a:t>5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2200" y="5225415"/>
            <a:ext cx="72002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15030" y="273050"/>
            <a:ext cx="87496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88055" y="1400810"/>
            <a:ext cx="72891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</a:t>
            </a:r>
            <a:r>
              <a:rPr lang="en-S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S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tuổi ( Nhiệm vụ giáo dục cho Ê-min một số nhận thức bước đầu).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8535" y="2425700"/>
            <a:ext cx="73564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13 - 15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8535" y="3933190"/>
            <a:ext cx="683958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16 - 20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(Ê-min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SG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5" grpId="0" bldLvl="0" animBg="1"/>
      <p:bldP spid="26" grpId="0" bldLvl="0" animBg="1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5930" y="-21336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3" descr="Emile_JJ_Rousse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572000" cy="48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953635" y="1219200"/>
            <a:ext cx="668591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Ê-min hay </a:t>
            </a:r>
            <a:r>
              <a:rPr lang="en-US" alt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alt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2discf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8800"/>
            <a:ext cx="3474720" cy="434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4165" y="1990090"/>
            <a:ext cx="72167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PTBĐ: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4000" dirty="0">
                <a:latin typeface="Times New Roman" panose="02020603050405020304" pitchFamily="18" charset="0"/>
              </a:rPr>
              <a:t> minh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5435" y="2696845"/>
            <a:ext cx="721550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>
                <a:latin typeface="Times New Roman" panose="02020603050405020304" pitchFamily="18" charset="0"/>
              </a:rPr>
              <a:t>3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7D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2" y="882012"/>
            <a:ext cx="3429000" cy="3898648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8" y="692760"/>
            <a:ext cx="971768" cy="971768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4507342" y="855478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P1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8" y="2278491"/>
            <a:ext cx="971768" cy="971768"/>
          </a:xfrm>
          <a:prstGeom prst="rect">
            <a:avLst/>
          </a:prstGeom>
        </p:spPr>
      </p:pic>
      <p:sp>
        <p:nvSpPr>
          <p:cNvPr id="7" name="文本框 17"/>
          <p:cNvSpPr txBox="1"/>
          <p:nvPr/>
        </p:nvSpPr>
        <p:spPr>
          <a:xfrm>
            <a:off x="4507342" y="2441209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P2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4426557" y="3898072"/>
            <a:ext cx="971768" cy="971768"/>
          </a:xfrm>
          <a:prstGeom prst="rect">
            <a:avLst/>
          </a:prstGeom>
        </p:spPr>
      </p:pic>
      <p:sp>
        <p:nvSpPr>
          <p:cNvPr id="9" name="文本框 20"/>
          <p:cNvSpPr txBox="1"/>
          <p:nvPr/>
        </p:nvSpPr>
        <p:spPr>
          <a:xfrm>
            <a:off x="4507341" y="4060790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P3</a:t>
            </a:r>
            <a:endParaRPr lang="zh-CN" altLang="en-US" sz="36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943600" y="645379"/>
            <a:ext cx="5410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943600" y="2292727"/>
            <a:ext cx="5486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019800" y="3875038"/>
            <a:ext cx="5486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358765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SG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5267</Words>
  <Application>WPS Presentation</Application>
  <PresentationFormat>Widescreen</PresentationFormat>
  <Paragraphs>271</Paragraphs>
  <Slides>28</Slides>
  <Notes>0</Notes>
  <HiddenSlides>0</HiddenSlides>
  <MMClips>36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Times New Roman</vt:lpstr>
      <vt:lpstr>Hannotate SC</vt:lpstr>
      <vt:lpstr>小考拉体</vt:lpstr>
      <vt:lpstr>华康海报体W12</vt:lpstr>
      <vt:lpstr>851tegakizatsu</vt:lpstr>
      <vt:lpstr>Microsoft YaHei</vt:lpstr>
      <vt:lpstr>Arial Unicode MS</vt:lpstr>
      <vt:lpstr>Calibri Light</vt:lpstr>
      <vt:lpstr>Calibri</vt:lpstr>
      <vt:lpstr>Calibri</vt:lpstr>
      <vt:lpstr>Tahoma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asus</cp:lastModifiedBy>
  <cp:revision>58</cp:revision>
  <dcterms:created xsi:type="dcterms:W3CDTF">2018-12-15T04:43:00Z</dcterms:created>
  <dcterms:modified xsi:type="dcterms:W3CDTF">2023-04-03T03:26:25Z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70796A9BC27B4C85A7A753674DC0CF5D</vt:lpwstr>
  </property>
  <property fmtid="{D5CDD505-2E9C-101B-9397-08002B2CF9AE}" pid="3" name="KSOProductBuildVer">
    <vt:lpwstr>1033-11.2.0.11513</vt:lpwstr>
  </property>
</Properties>
</file>