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9" r:id="rId3"/>
    <p:sldId id="260" r:id="rId4"/>
    <p:sldId id="272" r:id="rId5"/>
    <p:sldId id="262" r:id="rId6"/>
    <p:sldId id="263" r:id="rId7"/>
    <p:sldId id="265" r:id="rId8"/>
    <p:sldId id="266" r:id="rId9"/>
    <p:sldId id="268" r:id="rId10"/>
    <p:sldId id="269" r:id="rId11"/>
    <p:sldId id="273" r:id="rId12"/>
    <p:sldId id="270" r:id="rId13"/>
    <p:sldId id="271" r:id="rId14"/>
    <p:sldId id="274" r:id="rId15"/>
    <p:sldId id="275" r:id="rId16"/>
    <p:sldId id="284" r:id="rId17"/>
    <p:sldId id="285" r:id="rId19"/>
    <p:sldId id="283" r:id="rId20"/>
    <p:sldId id="288" r:id="rId21"/>
    <p:sldId id="278" r:id="rId22"/>
    <p:sldId id="279" r:id="rId23"/>
    <p:sldId id="280" r:id="rId24"/>
    <p:sldId id="281" r:id="rId25"/>
    <p:sldId id="294" r:id="rId26"/>
    <p:sldId id="295" r:id="rId27"/>
    <p:sldId id="296" r:id="rId28"/>
    <p:sldId id="297" r:id="rId29"/>
    <p:sldId id="298" r:id="rId30"/>
    <p:sldId id="299" r:id="rId31"/>
    <p:sldId id="300" r:id="rId32"/>
    <p:sldId id="301" r:id="rId33"/>
    <p:sldId id="302" r:id="rId34"/>
    <p:sldId id="303" r:id="rId35"/>
    <p:sldId id="304" r:id="rId36"/>
    <p:sldId id="261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0" Type="http://schemas.openxmlformats.org/officeDocument/2006/relationships/tableStyles" Target="tableStyles.xml"/><Relationship Id="rId4" Type="http://schemas.openxmlformats.org/officeDocument/2006/relationships/slide" Target="slides/slide2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262BB-8E9A-477E-9A44-39AFDCBF76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262BB-8E9A-477E-9A44-39AFDCBF76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262BB-8E9A-477E-9A44-39AFDCBF76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262BB-8E9A-477E-9A44-39AFDCBF76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893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1196975"/>
            <a:ext cx="10943167" cy="108267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title style</a:t>
            </a:r>
            <a:endParaRPr lang="en-US" altLang="zh-CN" noProof="0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2422525"/>
            <a:ext cx="10949517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en-US" altLang="zh-CN" noProof="0" smtClean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26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1220893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en-US" altLang="zh-CN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1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28.jpeg"/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8" Type="http://schemas.openxmlformats.org/officeDocument/2006/relationships/image" Target="../media/image38.png"/><Relationship Id="rId7" Type="http://schemas.openxmlformats.org/officeDocument/2006/relationships/image" Target="../media/image37.png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42.png"/><Relationship Id="rId11" Type="http://schemas.openxmlformats.org/officeDocument/2006/relationships/image" Target="../media/image41.png"/><Relationship Id="rId10" Type="http://schemas.openxmlformats.org/officeDocument/2006/relationships/image" Target="../media/image40.png"/><Relationship Id="rId1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jpe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50.png"/><Relationship Id="rId7" Type="http://schemas.openxmlformats.org/officeDocument/2006/relationships/image" Target="../media/image49.png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9"/>
          <p:cNvPicPr>
            <a:picLocks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140"/>
            <a:ext cx="12191365" cy="6649720"/>
          </a:xfrm>
          <a:prstGeom prst="rect">
            <a:avLst/>
          </a:prstGeom>
        </p:spPr>
      </p:pic>
      <p:sp>
        <p:nvSpPr>
          <p:cNvPr id="10" name="TextBox 3"/>
          <p:cNvSpPr txBox="1"/>
          <p:nvPr/>
        </p:nvSpPr>
        <p:spPr>
          <a:xfrm>
            <a:off x="708100" y="4407695"/>
            <a:ext cx="10585174" cy="11684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en-US" sz="7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Hen-ri</a:t>
            </a:r>
            <a:endParaRPr lang="en-US" sz="7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27660" y="2807335"/>
            <a:ext cx="11537315" cy="1245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7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 LÁ CUỐI CÙNG</a:t>
            </a:r>
            <a:endParaRPr lang="en-US" sz="75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6500" y="1462565"/>
            <a:ext cx="10585174" cy="11684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sz="7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bản</a:t>
            </a:r>
            <a:endParaRPr lang="en-US" sz="7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AutoShape 13"/>
          <p:cNvSpPr>
            <a:spLocks noChangeArrowheads="1"/>
          </p:cNvSpPr>
          <p:nvPr/>
        </p:nvSpPr>
        <p:spPr bwMode="auto">
          <a:xfrm>
            <a:off x="7411720" y="-102870"/>
            <a:ext cx="6152515" cy="4095750"/>
          </a:xfrm>
          <a:prstGeom prst="cloudCallout">
            <a:avLst>
              <a:gd name="adj1" fmla="val -39706"/>
              <a:gd name="adj2" fmla="val 74874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p>
            <a:pPr algn="ctr" eaLnBrk="0" hangingPunct="0">
              <a:buNone/>
            </a:pPr>
            <a:r>
              <a:rPr lang="en-US" altLang="en-US" sz="3000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+mn-ea"/>
              </a:rPr>
              <a:t>sau một đêm mưa gió như vậy, Tâm trạng của Giôn-xi thay đổi như thế nào? Giôn-xi có những hành động, lời nói như thế nào?</a:t>
            </a:r>
            <a:endParaRPr lang="en-US" altLang="en-US" sz="3000" i="1" dirty="0" smtClean="0">
              <a:solidFill>
                <a:schemeClr val="tx1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89" name="组合 13"/>
          <p:cNvGrpSpPr/>
          <p:nvPr/>
        </p:nvGrpSpPr>
        <p:grpSpPr>
          <a:xfrm>
            <a:off x="3491880" y="2820037"/>
            <a:ext cx="1758218" cy="1522301"/>
            <a:chOff x="3342359" y="1161598"/>
            <a:chExt cx="2123116" cy="189513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90" name="任意多边形 14"/>
            <p:cNvSpPr/>
            <p:nvPr/>
          </p:nvSpPr>
          <p:spPr bwMode="auto">
            <a:xfrm rot="10800000">
              <a:off x="3342359" y="1161598"/>
              <a:ext cx="2123116" cy="1895135"/>
            </a:xfrm>
            <a:custGeom>
              <a:avLst/>
              <a:gdLst>
                <a:gd name="connsiteX0" fmla="*/ 1795626 w 2791387"/>
                <a:gd name="connsiteY0" fmla="*/ 2117139 h 2491648"/>
                <a:gd name="connsiteX1" fmla="*/ 1950063 w 2791387"/>
                <a:gd name="connsiteY1" fmla="*/ 2028434 h 2491648"/>
                <a:gd name="connsiteX2" fmla="*/ 2350454 w 2791387"/>
                <a:gd name="connsiteY2" fmla="*/ 1334530 h 2491648"/>
                <a:gd name="connsiteX3" fmla="*/ 2350454 w 2791387"/>
                <a:gd name="connsiteY3" fmla="*/ 1157119 h 2491648"/>
                <a:gd name="connsiteX4" fmla="*/ 1950063 w 2791387"/>
                <a:gd name="connsiteY4" fmla="*/ 463215 h 2491648"/>
                <a:gd name="connsiteX5" fmla="*/ 1795626 w 2791387"/>
                <a:gd name="connsiteY5" fmla="*/ 374509 h 2491648"/>
                <a:gd name="connsiteX6" fmla="*/ 994844 w 2791387"/>
                <a:gd name="connsiteY6" fmla="*/ 374509 h 2491648"/>
                <a:gd name="connsiteX7" fmla="*/ 840408 w 2791387"/>
                <a:gd name="connsiteY7" fmla="*/ 463215 h 2491648"/>
                <a:gd name="connsiteX8" fmla="*/ 440017 w 2791387"/>
                <a:gd name="connsiteY8" fmla="*/ 1157119 h 2491648"/>
                <a:gd name="connsiteX9" fmla="*/ 440017 w 2791387"/>
                <a:gd name="connsiteY9" fmla="*/ 1334530 h 2491648"/>
                <a:gd name="connsiteX10" fmla="*/ 840408 w 2791387"/>
                <a:gd name="connsiteY10" fmla="*/ 2028434 h 2491648"/>
                <a:gd name="connsiteX11" fmla="*/ 994844 w 2791387"/>
                <a:gd name="connsiteY11" fmla="*/ 2117139 h 2491648"/>
                <a:gd name="connsiteX12" fmla="*/ 1967414 w 2791387"/>
                <a:gd name="connsiteY12" fmla="*/ 2491648 h 2491648"/>
                <a:gd name="connsiteX13" fmla="*/ 822440 w 2791387"/>
                <a:gd name="connsiteY13" fmla="*/ 2491648 h 2491648"/>
                <a:gd name="connsiteX14" fmla="*/ 601623 w 2791387"/>
                <a:gd name="connsiteY14" fmla="*/ 2364815 h 2491648"/>
                <a:gd name="connsiteX15" fmla="*/ 29136 w 2791387"/>
                <a:gd name="connsiteY15" fmla="*/ 1372657 h 2491648"/>
                <a:gd name="connsiteX16" fmla="*/ 29136 w 2791387"/>
                <a:gd name="connsiteY16" fmla="*/ 1118992 h 2491648"/>
                <a:gd name="connsiteX17" fmla="*/ 601623 w 2791387"/>
                <a:gd name="connsiteY17" fmla="*/ 126833 h 2491648"/>
                <a:gd name="connsiteX18" fmla="*/ 822440 w 2791387"/>
                <a:gd name="connsiteY18" fmla="*/ 0 h 2491648"/>
                <a:gd name="connsiteX19" fmla="*/ 1967414 w 2791387"/>
                <a:gd name="connsiteY19" fmla="*/ 0 h 2491648"/>
                <a:gd name="connsiteX20" fmla="*/ 2188231 w 2791387"/>
                <a:gd name="connsiteY20" fmla="*/ 126833 h 2491648"/>
                <a:gd name="connsiteX21" fmla="*/ 2760718 w 2791387"/>
                <a:gd name="connsiteY21" fmla="*/ 1118992 h 2491648"/>
                <a:gd name="connsiteX22" fmla="*/ 2760718 w 2791387"/>
                <a:gd name="connsiteY22" fmla="*/ 1372657 h 2491648"/>
                <a:gd name="connsiteX23" fmla="*/ 2188231 w 2791387"/>
                <a:gd name="connsiteY23" fmla="*/ 2364815 h 2491648"/>
                <a:gd name="connsiteX24" fmla="*/ 1967414 w 2791387"/>
                <a:gd name="connsiteY24" fmla="*/ 2491648 h 249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791387" h="2491648">
                  <a:moveTo>
                    <a:pt x="1795626" y="2117139"/>
                  </a:moveTo>
                  <a:cubicBezTo>
                    <a:pt x="1852825" y="2117139"/>
                    <a:pt x="1921463" y="2077079"/>
                    <a:pt x="1950063" y="2028434"/>
                  </a:cubicBezTo>
                  <a:cubicBezTo>
                    <a:pt x="1950063" y="2028434"/>
                    <a:pt x="1950063" y="2028434"/>
                    <a:pt x="2350454" y="1334530"/>
                  </a:cubicBezTo>
                  <a:cubicBezTo>
                    <a:pt x="2379053" y="1285885"/>
                    <a:pt x="2379053" y="1205764"/>
                    <a:pt x="2350454" y="1157119"/>
                  </a:cubicBezTo>
                  <a:cubicBezTo>
                    <a:pt x="2350454" y="1157119"/>
                    <a:pt x="2350454" y="1157119"/>
                    <a:pt x="1950063" y="463215"/>
                  </a:cubicBezTo>
                  <a:cubicBezTo>
                    <a:pt x="1921463" y="414570"/>
                    <a:pt x="1852825" y="374509"/>
                    <a:pt x="1795626" y="374509"/>
                  </a:cubicBezTo>
                  <a:cubicBezTo>
                    <a:pt x="1795626" y="374509"/>
                    <a:pt x="1795626" y="374509"/>
                    <a:pt x="994844" y="374509"/>
                  </a:cubicBezTo>
                  <a:cubicBezTo>
                    <a:pt x="939075" y="374509"/>
                    <a:pt x="869007" y="414570"/>
                    <a:pt x="840408" y="463215"/>
                  </a:cubicBezTo>
                  <a:cubicBezTo>
                    <a:pt x="840408" y="463215"/>
                    <a:pt x="840408" y="463215"/>
                    <a:pt x="440017" y="1157119"/>
                  </a:cubicBezTo>
                  <a:cubicBezTo>
                    <a:pt x="412847" y="1205764"/>
                    <a:pt x="412847" y="1285885"/>
                    <a:pt x="440017" y="1334530"/>
                  </a:cubicBezTo>
                  <a:cubicBezTo>
                    <a:pt x="440017" y="1334530"/>
                    <a:pt x="440017" y="1334530"/>
                    <a:pt x="840408" y="2028434"/>
                  </a:cubicBezTo>
                  <a:cubicBezTo>
                    <a:pt x="869007" y="2077079"/>
                    <a:pt x="939075" y="2117139"/>
                    <a:pt x="994844" y="2117139"/>
                  </a:cubicBezTo>
                  <a:close/>
                  <a:moveTo>
                    <a:pt x="1967414" y="2491648"/>
                  </a:moveTo>
                  <a:lnTo>
                    <a:pt x="822440" y="2491648"/>
                  </a:lnTo>
                  <a:cubicBezTo>
                    <a:pt x="742700" y="2491648"/>
                    <a:pt x="642515" y="2434369"/>
                    <a:pt x="601623" y="2364815"/>
                  </a:cubicBezTo>
                  <a:cubicBezTo>
                    <a:pt x="29136" y="1372657"/>
                    <a:pt x="29136" y="1372657"/>
                    <a:pt x="29136" y="1372657"/>
                  </a:cubicBezTo>
                  <a:cubicBezTo>
                    <a:pt x="-9712" y="1303103"/>
                    <a:pt x="-9712" y="1188545"/>
                    <a:pt x="29136" y="1118992"/>
                  </a:cubicBezTo>
                  <a:cubicBezTo>
                    <a:pt x="601623" y="126833"/>
                    <a:pt x="601623" y="126833"/>
                    <a:pt x="601623" y="126833"/>
                  </a:cubicBezTo>
                  <a:cubicBezTo>
                    <a:pt x="642515" y="57280"/>
                    <a:pt x="742700" y="0"/>
                    <a:pt x="822440" y="0"/>
                  </a:cubicBezTo>
                  <a:cubicBezTo>
                    <a:pt x="1967414" y="0"/>
                    <a:pt x="1967414" y="0"/>
                    <a:pt x="1967414" y="0"/>
                  </a:cubicBezTo>
                  <a:cubicBezTo>
                    <a:pt x="2049198" y="0"/>
                    <a:pt x="2147339" y="57280"/>
                    <a:pt x="2188231" y="126833"/>
                  </a:cubicBezTo>
                  <a:cubicBezTo>
                    <a:pt x="2760718" y="1118992"/>
                    <a:pt x="2760718" y="1118992"/>
                    <a:pt x="2760718" y="1118992"/>
                  </a:cubicBezTo>
                  <a:cubicBezTo>
                    <a:pt x="2801610" y="1188545"/>
                    <a:pt x="2801610" y="1303103"/>
                    <a:pt x="2760718" y="1372657"/>
                  </a:cubicBezTo>
                  <a:cubicBezTo>
                    <a:pt x="2188231" y="2364815"/>
                    <a:pt x="2188231" y="2364815"/>
                    <a:pt x="2188231" y="2364815"/>
                  </a:cubicBezTo>
                  <a:cubicBezTo>
                    <a:pt x="2147339" y="2434369"/>
                    <a:pt x="2049198" y="2491648"/>
                    <a:pt x="1967414" y="2491648"/>
                  </a:cubicBezTo>
                  <a:close/>
                </a:path>
              </a:pathLst>
            </a:custGeom>
            <a:gradFill>
              <a:gsLst>
                <a:gs pos="0">
                  <a:srgbClr val="026C68"/>
                </a:gs>
                <a:gs pos="100000">
                  <a:srgbClr val="059188"/>
                </a:gs>
              </a:gsLst>
              <a:lin ang="5400000" scaled="1"/>
            </a:gradFill>
            <a:ln w="19050">
              <a:noFill/>
            </a:ln>
            <a:effectLst>
              <a:innerShdw blurRad="63500" dist="63500" dir="2700000">
                <a:prstClr val="black">
                  <a:alpha val="50000"/>
                </a:prstClr>
              </a:innerShdw>
            </a:effectLst>
          </p:spPr>
          <p:txBody>
            <a:bodyPr vert="horz" wrap="square" lIns="68562" tIns="34281" rIns="68562" bIns="34281" numCol="1" anchor="t" anchorCtr="0" compatLnSpc="1">
              <a:noAutofit/>
            </a:bodyPr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charset="-122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1" name="Freeform 5"/>
            <p:cNvSpPr/>
            <p:nvPr/>
          </p:nvSpPr>
          <p:spPr bwMode="auto">
            <a:xfrm rot="10800000">
              <a:off x="3656172" y="1456206"/>
              <a:ext cx="1495486" cy="1325435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84000"/>
                  </a:schemeClr>
                </a:gs>
                <a:gs pos="0">
                  <a:schemeClr val="bg1">
                    <a:lumMod val="91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127000" dist="63500" dir="2700000" algn="tl" rotWithShape="0">
                <a:prstClr val="black">
                  <a:alpha val="25000"/>
                </a:prstClr>
              </a:outerShdw>
            </a:effectLst>
            <a:scene3d>
              <a:camera prst="orthographicFront"/>
              <a:lightRig rig="threePt" dir="t">
                <a:rot lat="0" lon="0" rev="0"/>
              </a:lightRig>
            </a:scene3d>
            <a:sp3d>
              <a:bevelT w="19050" h="6350" prst="angle"/>
            </a:sp3d>
          </p:spPr>
          <p:txBody>
            <a:bodyPr vert="horz" wrap="square" lIns="68562" tIns="34281" rIns="68562" bIns="34281" numCol="1" anchor="t" anchorCtr="0" compatLnSpc="1"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charset="-122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92" name="Freeform 5"/>
          <p:cNvSpPr/>
          <p:nvPr/>
        </p:nvSpPr>
        <p:spPr bwMode="auto">
          <a:xfrm flipH="1">
            <a:off x="5193402" y="2961149"/>
            <a:ext cx="389205" cy="382807"/>
          </a:xfrm>
          <a:custGeom>
            <a:avLst/>
            <a:gdLst>
              <a:gd name="T0" fmla="*/ 2010 w 2010"/>
              <a:gd name="T1" fmla="*/ 1740 h 2320"/>
              <a:gd name="T2" fmla="*/ 1005 w 2010"/>
              <a:gd name="T3" fmla="*/ 2320 h 2320"/>
              <a:gd name="T4" fmla="*/ 0 w 2010"/>
              <a:gd name="T5" fmla="*/ 1740 h 2320"/>
              <a:gd name="T6" fmla="*/ 0 w 2010"/>
              <a:gd name="T7" fmla="*/ 581 h 2320"/>
              <a:gd name="T8" fmla="*/ 1005 w 2010"/>
              <a:gd name="T9" fmla="*/ 0 h 2320"/>
              <a:gd name="T10" fmla="*/ 2010 w 2010"/>
              <a:gd name="T11" fmla="*/ 581 h 2320"/>
              <a:gd name="T12" fmla="*/ 2010 w 2010"/>
              <a:gd name="T13" fmla="*/ 1740 h 2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10" h="2320">
                <a:moveTo>
                  <a:pt x="2010" y="1740"/>
                </a:moveTo>
                <a:lnTo>
                  <a:pt x="1005" y="2320"/>
                </a:lnTo>
                <a:lnTo>
                  <a:pt x="0" y="1740"/>
                </a:lnTo>
                <a:lnTo>
                  <a:pt x="0" y="581"/>
                </a:lnTo>
                <a:lnTo>
                  <a:pt x="1005" y="0"/>
                </a:lnTo>
                <a:lnTo>
                  <a:pt x="2010" y="581"/>
                </a:lnTo>
                <a:lnTo>
                  <a:pt x="2010" y="1740"/>
                </a:lnTo>
                <a:close/>
              </a:path>
            </a:pathLst>
          </a:cu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 w="120650">
            <a:gradFill flip="none" rotWithShape="1">
              <a:gsLst>
                <a:gs pos="0">
                  <a:schemeClr val="bg1">
                    <a:lumMod val="78000"/>
                  </a:schemeClr>
                </a:gs>
                <a:gs pos="100000">
                  <a:schemeClr val="bg1">
                    <a:lumMod val="98000"/>
                  </a:schemeClr>
                </a:gs>
              </a:gsLst>
              <a:lin ang="5400000" scaled="1"/>
              <a:tileRect/>
            </a:gradFill>
          </a:ln>
          <a:effectLst>
            <a:innerShdw blurRad="330200" dist="165100" dir="16200000">
              <a:prstClr val="black">
                <a:alpha val="5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YaHei" panose="020B0503020204020204" charset="-122"/>
              <a:ea typeface="+mn-ea"/>
              <a:cs typeface="+mn-cs"/>
            </a:endParaRPr>
          </a:p>
        </p:txBody>
      </p:sp>
      <p:sp>
        <p:nvSpPr>
          <p:cNvPr id="94" name="Freeform 5"/>
          <p:cNvSpPr/>
          <p:nvPr/>
        </p:nvSpPr>
        <p:spPr bwMode="auto">
          <a:xfrm flipH="1">
            <a:off x="3019299" y="2865282"/>
            <a:ext cx="389205" cy="382807"/>
          </a:xfrm>
          <a:custGeom>
            <a:avLst/>
            <a:gdLst>
              <a:gd name="T0" fmla="*/ 2010 w 2010"/>
              <a:gd name="T1" fmla="*/ 1740 h 2320"/>
              <a:gd name="T2" fmla="*/ 1005 w 2010"/>
              <a:gd name="T3" fmla="*/ 2320 h 2320"/>
              <a:gd name="T4" fmla="*/ 0 w 2010"/>
              <a:gd name="T5" fmla="*/ 1740 h 2320"/>
              <a:gd name="T6" fmla="*/ 0 w 2010"/>
              <a:gd name="T7" fmla="*/ 581 h 2320"/>
              <a:gd name="T8" fmla="*/ 1005 w 2010"/>
              <a:gd name="T9" fmla="*/ 0 h 2320"/>
              <a:gd name="T10" fmla="*/ 2010 w 2010"/>
              <a:gd name="T11" fmla="*/ 581 h 2320"/>
              <a:gd name="T12" fmla="*/ 2010 w 2010"/>
              <a:gd name="T13" fmla="*/ 1740 h 2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10" h="2320">
                <a:moveTo>
                  <a:pt x="2010" y="1740"/>
                </a:moveTo>
                <a:lnTo>
                  <a:pt x="1005" y="2320"/>
                </a:lnTo>
                <a:lnTo>
                  <a:pt x="0" y="1740"/>
                </a:lnTo>
                <a:lnTo>
                  <a:pt x="0" y="581"/>
                </a:lnTo>
                <a:lnTo>
                  <a:pt x="1005" y="0"/>
                </a:lnTo>
                <a:lnTo>
                  <a:pt x="2010" y="581"/>
                </a:lnTo>
                <a:lnTo>
                  <a:pt x="2010" y="1740"/>
                </a:lnTo>
                <a:close/>
              </a:path>
            </a:pathLst>
          </a:cu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 w="120650">
            <a:gradFill flip="none" rotWithShape="1">
              <a:gsLst>
                <a:gs pos="0">
                  <a:schemeClr val="bg1">
                    <a:lumMod val="78000"/>
                  </a:schemeClr>
                </a:gs>
                <a:gs pos="100000">
                  <a:schemeClr val="bg1">
                    <a:lumMod val="98000"/>
                  </a:schemeClr>
                </a:gs>
              </a:gsLst>
              <a:lin ang="5400000" scaled="1"/>
              <a:tileRect/>
            </a:gradFill>
          </a:ln>
          <a:effectLst>
            <a:innerShdw blurRad="330200" dist="165100" dir="16200000">
              <a:prstClr val="black">
                <a:alpha val="5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YaHei" panose="020B0503020204020204" charset="-122"/>
              <a:ea typeface="+mn-ea"/>
              <a:cs typeface="+mn-cs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3962400" y="2989263"/>
            <a:ext cx="1182688" cy="12001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kumimoji="0" lang="en-US" sz="3600" b="1" kern="1200" cap="none" spc="0" normalizeH="0" baseline="0" noProof="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600" b="1" kern="1200" cap="none" spc="0" normalizeH="0" baseline="0" noProof="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kern="1200" cap="none" spc="0" normalizeH="0" baseline="0" noProof="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3600" b="1" kern="1200" cap="none" spc="0" normalizeH="0" baseline="0" noProof="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600" b="1" kern="1200" cap="none" spc="0" normalizeH="0" baseline="0" noProof="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3244850" y="452438"/>
            <a:ext cx="2735263" cy="18161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buNone/>
            </a:pP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Giôn-xi phát hiện cái lá trên cây vẫn còn nguyên</a:t>
            </a:r>
            <a:endParaRPr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98" name="Straight Connector 97"/>
          <p:cNvCxnSpPr>
            <a:endCxn id="94" idx="5"/>
          </p:cNvCxnSpPr>
          <p:nvPr/>
        </p:nvCxnSpPr>
        <p:spPr>
          <a:xfrm>
            <a:off x="2227263" y="2381250"/>
            <a:ext cx="792163" cy="5794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Freeform 5"/>
          <p:cNvSpPr/>
          <p:nvPr/>
        </p:nvSpPr>
        <p:spPr bwMode="auto">
          <a:xfrm flipH="1">
            <a:off x="3255076" y="4054306"/>
            <a:ext cx="389205" cy="382807"/>
          </a:xfrm>
          <a:custGeom>
            <a:avLst/>
            <a:gdLst>
              <a:gd name="T0" fmla="*/ 2010 w 2010"/>
              <a:gd name="T1" fmla="*/ 1740 h 2320"/>
              <a:gd name="T2" fmla="*/ 1005 w 2010"/>
              <a:gd name="T3" fmla="*/ 2320 h 2320"/>
              <a:gd name="T4" fmla="*/ 0 w 2010"/>
              <a:gd name="T5" fmla="*/ 1740 h 2320"/>
              <a:gd name="T6" fmla="*/ 0 w 2010"/>
              <a:gd name="T7" fmla="*/ 581 h 2320"/>
              <a:gd name="T8" fmla="*/ 1005 w 2010"/>
              <a:gd name="T9" fmla="*/ 0 h 2320"/>
              <a:gd name="T10" fmla="*/ 2010 w 2010"/>
              <a:gd name="T11" fmla="*/ 581 h 2320"/>
              <a:gd name="T12" fmla="*/ 2010 w 2010"/>
              <a:gd name="T13" fmla="*/ 1740 h 2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10" h="2320">
                <a:moveTo>
                  <a:pt x="2010" y="1740"/>
                </a:moveTo>
                <a:lnTo>
                  <a:pt x="1005" y="2320"/>
                </a:lnTo>
                <a:lnTo>
                  <a:pt x="0" y="1740"/>
                </a:lnTo>
                <a:lnTo>
                  <a:pt x="0" y="581"/>
                </a:lnTo>
                <a:lnTo>
                  <a:pt x="1005" y="0"/>
                </a:lnTo>
                <a:lnTo>
                  <a:pt x="2010" y="581"/>
                </a:lnTo>
                <a:lnTo>
                  <a:pt x="2010" y="1740"/>
                </a:lnTo>
                <a:close/>
              </a:path>
            </a:pathLst>
          </a:cu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 w="120650">
            <a:gradFill flip="none" rotWithShape="1">
              <a:gsLst>
                <a:gs pos="0">
                  <a:schemeClr val="bg1">
                    <a:lumMod val="78000"/>
                  </a:schemeClr>
                </a:gs>
                <a:gs pos="100000">
                  <a:schemeClr val="bg1">
                    <a:lumMod val="98000"/>
                  </a:schemeClr>
                </a:gs>
              </a:gsLst>
              <a:lin ang="5400000" scaled="1"/>
              <a:tileRect/>
            </a:gradFill>
          </a:ln>
          <a:effectLst>
            <a:innerShdw blurRad="330200" dist="165100" dir="16200000">
              <a:prstClr val="black">
                <a:alpha val="5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YaHei" panose="020B0503020204020204" charset="-122"/>
              <a:ea typeface="+mn-ea"/>
              <a:cs typeface="+mn-cs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401638" y="698500"/>
            <a:ext cx="2314575" cy="15700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buNone/>
            </a:pPr>
            <a:r>
              <a:rPr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 độ</a:t>
            </a:r>
            <a:endParaRPr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None/>
            </a:pP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Ngạc nhiên: “Ô Kìa...”</a:t>
            </a:r>
            <a:endParaRPr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-77787" y="2500313"/>
            <a:ext cx="3213100" cy="2678113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eaLnBrk="1" hangingPunct="1">
              <a:buNone/>
            </a:pPr>
            <a:r>
              <a:rPr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 động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Nằm nhìn chiếc lá một hồi lâu.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Đòi ăn uống, soi gương, muốn đi vẽ vịnh Na- plơ</a:t>
            </a:r>
            <a:endParaRPr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08" name="Straight Connector 107"/>
          <p:cNvCxnSpPr/>
          <p:nvPr/>
        </p:nvCxnSpPr>
        <p:spPr>
          <a:xfrm>
            <a:off x="2860675" y="3800475"/>
            <a:ext cx="477838" cy="4556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/>
          <p:cNvSpPr txBox="1"/>
          <p:nvPr/>
        </p:nvSpPr>
        <p:spPr>
          <a:xfrm>
            <a:off x="5891213" y="22225"/>
            <a:ext cx="3235325" cy="40322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eaLnBrk="1" hangingPunct="1"/>
            <a:r>
              <a:rPr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 nghĩ</a:t>
            </a:r>
            <a:endParaRPr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Tự thấy mình con bé hư, muốn chết l</a:t>
            </a:r>
            <a:r>
              <a:rPr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một cái tội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nhu cầu sống trở lại, yêu bạn, yêu nghề</a:t>
            </a:r>
            <a:endParaRPr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1" name="Rectangle 110"/>
          <p:cNvSpPr/>
          <p:nvPr/>
        </p:nvSpPr>
        <p:spPr>
          <a:xfrm>
            <a:off x="-95250" y="5270500"/>
            <a:ext cx="6229350" cy="1384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buNone/>
            </a:pPr>
            <a:r>
              <a:rPr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 lá cuối cùng đã đem lại sự hồi sinh cho Giôn - xi, cô đã chiến thắng bệnh tật, vượt qua được cái chết.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5" name="Freeform 5"/>
          <p:cNvSpPr/>
          <p:nvPr/>
        </p:nvSpPr>
        <p:spPr bwMode="auto">
          <a:xfrm flipH="1">
            <a:off x="4980830" y="4245709"/>
            <a:ext cx="389205" cy="382807"/>
          </a:xfrm>
          <a:custGeom>
            <a:avLst/>
            <a:gdLst>
              <a:gd name="T0" fmla="*/ 2010 w 2010"/>
              <a:gd name="T1" fmla="*/ 1740 h 2320"/>
              <a:gd name="T2" fmla="*/ 1005 w 2010"/>
              <a:gd name="T3" fmla="*/ 2320 h 2320"/>
              <a:gd name="T4" fmla="*/ 0 w 2010"/>
              <a:gd name="T5" fmla="*/ 1740 h 2320"/>
              <a:gd name="T6" fmla="*/ 0 w 2010"/>
              <a:gd name="T7" fmla="*/ 581 h 2320"/>
              <a:gd name="T8" fmla="*/ 1005 w 2010"/>
              <a:gd name="T9" fmla="*/ 0 h 2320"/>
              <a:gd name="T10" fmla="*/ 2010 w 2010"/>
              <a:gd name="T11" fmla="*/ 581 h 2320"/>
              <a:gd name="T12" fmla="*/ 2010 w 2010"/>
              <a:gd name="T13" fmla="*/ 1740 h 2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10" h="2320">
                <a:moveTo>
                  <a:pt x="2010" y="1740"/>
                </a:moveTo>
                <a:lnTo>
                  <a:pt x="1005" y="2320"/>
                </a:lnTo>
                <a:lnTo>
                  <a:pt x="0" y="1740"/>
                </a:lnTo>
                <a:lnTo>
                  <a:pt x="0" y="581"/>
                </a:lnTo>
                <a:lnTo>
                  <a:pt x="1005" y="0"/>
                </a:lnTo>
                <a:lnTo>
                  <a:pt x="2010" y="581"/>
                </a:lnTo>
                <a:lnTo>
                  <a:pt x="2010" y="1740"/>
                </a:lnTo>
                <a:close/>
              </a:path>
            </a:pathLst>
          </a:cu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 w="120650">
            <a:gradFill flip="none" rotWithShape="1">
              <a:gsLst>
                <a:gs pos="0">
                  <a:schemeClr val="bg1">
                    <a:lumMod val="78000"/>
                  </a:schemeClr>
                </a:gs>
                <a:gs pos="100000">
                  <a:schemeClr val="bg1">
                    <a:lumMod val="98000"/>
                  </a:schemeClr>
                </a:gs>
              </a:gsLst>
              <a:lin ang="5400000" scaled="1"/>
              <a:tileRect/>
            </a:gradFill>
          </a:ln>
          <a:effectLst>
            <a:innerShdw blurRad="330200" dist="165100" dir="16200000">
              <a:prstClr val="black">
                <a:alpha val="5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YaHei" panose="020B0503020204020204" charset="-122"/>
              <a:ea typeface="+mn-ea"/>
              <a:cs typeface="+mn-cs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6032500" y="4121150"/>
            <a:ext cx="3144838" cy="2246313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eaLnBrk="1" hangingPunct="1"/>
            <a:r>
              <a:rPr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 nhân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Nhờ chiếc la cuối cùng không rụng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Tình yêu thương của mọi người</a:t>
            </a:r>
            <a:endParaRPr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19" name="Straight Connector 118"/>
          <p:cNvCxnSpPr>
            <a:stCxn id="115" idx="2"/>
            <a:endCxn id="117" idx="1"/>
          </p:cNvCxnSpPr>
          <p:nvPr/>
        </p:nvCxnSpPr>
        <p:spPr>
          <a:xfrm>
            <a:off x="5370513" y="4532313"/>
            <a:ext cx="609600" cy="2413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 flipV="1">
            <a:off x="5514975" y="2312988"/>
            <a:ext cx="376238" cy="8397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5" grpId="0"/>
      <p:bldP spid="96" grpId="0"/>
      <p:bldP spid="101" grpId="0"/>
      <p:bldP spid="106" grpId="0"/>
      <p:bldP spid="110" grpId="0"/>
      <p:bldP spid="111" grpId="0"/>
      <p:bldP spid="1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229235" y="0"/>
            <a:ext cx="7772400" cy="812165"/>
          </a:xfrm>
        </p:spPr>
        <p:txBody>
          <a:bodyPr vert="horz" wrap="square" lIns="91440" tIns="45720" rIns="91440" bIns="45720" anchor="b" anchorCtr="0"/>
          <a:p>
            <a:pPr algn="l" defTabSz="457200">
              <a:buClrTx/>
              <a:buSzTx/>
              <a:buFontTx/>
              <a:buNone/>
            </a:pPr>
            <a:r>
              <a:rPr lang="en-GB" altLang="en-US" sz="37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*Lúc sau:</a:t>
            </a:r>
            <a:r>
              <a:rPr lang="en-US" altLang="en-GB" sz="37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GB" altLang="en-US" sz="37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Khi chiếc lá vẫn còn:</a:t>
            </a:r>
            <a:endParaRPr lang="en-GB" altLang="en-US" sz="3700" b="1" kern="1200" dirty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454025" y="1062990"/>
            <a:ext cx="11562080" cy="29381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3700">
                <a:latin typeface="Times New Roman" panose="02020603050405020304" pitchFamily="18" charset="0"/>
                <a:cs typeface="Times New Roman" panose="02020603050405020304" pitchFamily="18" charset="0"/>
              </a:rPr>
              <a:t>Giôn-xi hồi sinh:</a:t>
            </a:r>
            <a:endParaRPr lang="en-US" sz="37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700">
                <a:latin typeface="Times New Roman" panose="02020603050405020304" pitchFamily="18" charset="0"/>
                <a:cs typeface="Times New Roman" panose="02020603050405020304" pitchFamily="18" charset="0"/>
              </a:rPr>
              <a:t>- Muốn ăn uống, soi gương.</a:t>
            </a:r>
            <a:endParaRPr lang="en-US" sz="37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700">
                <a:latin typeface="Times New Roman" panose="02020603050405020304" pitchFamily="18" charset="0"/>
                <a:cs typeface="Times New Roman" panose="02020603050405020304" pitchFamily="18" charset="0"/>
              </a:rPr>
              <a:t>- Thấy mình tệ, thấy muốn chết là một cái tội.</a:t>
            </a:r>
            <a:endParaRPr lang="en-US" sz="37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700">
                <a:latin typeface="Times New Roman" panose="02020603050405020304" pitchFamily="18" charset="0"/>
                <a:cs typeface="Times New Roman" panose="02020603050405020304" pitchFamily="18" charset="0"/>
              </a:rPr>
              <a:t>=&gt; Bằng nghị lực, bằng tình yêu cuộc sống, bằng sự đấu tranh bền bỉ, con người ta có thể chiến thắng bệnh tật.</a:t>
            </a:r>
            <a:endParaRPr lang="en-US" sz="37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AutoShape 13"/>
          <p:cNvSpPr>
            <a:spLocks noChangeArrowheads="1"/>
          </p:cNvSpPr>
          <p:nvPr/>
        </p:nvSpPr>
        <p:spPr bwMode="auto">
          <a:xfrm>
            <a:off x="7411720" y="-102870"/>
            <a:ext cx="6152515" cy="4095750"/>
          </a:xfrm>
          <a:prstGeom prst="cloudCallout">
            <a:avLst>
              <a:gd name="adj1" fmla="val -39706"/>
              <a:gd name="adj2" fmla="val 74874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p>
            <a:pPr algn="ctr" eaLnBrk="0" hangingPunct="0">
              <a:buNone/>
            </a:pPr>
            <a:r>
              <a:rPr lang="en-US" altLang="en-US" sz="3000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+mn-ea"/>
              </a:rPr>
              <a:t>Nguyên nhân nào khiến cho Giôn-xi hồi sinh</a:t>
            </a:r>
            <a:endParaRPr lang="en-US" altLang="en-US" sz="3000" i="1" dirty="0" smtClean="0">
              <a:solidFill>
                <a:schemeClr val="tx1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334010" y="241300"/>
            <a:ext cx="9806940" cy="5354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3800">
                <a:latin typeface="Times New Roman" panose="02020603050405020304" pitchFamily="18" charset="0"/>
                <a:cs typeface="Times New Roman" panose="02020603050405020304" pitchFamily="18" charset="0"/>
              </a:rPr>
              <a:t>Nguyên nhân khiến Giôn xi hồi sinh:</a:t>
            </a:r>
            <a:endParaRPr lang="en-US" sz="3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800">
                <a:latin typeface="Times New Roman" panose="02020603050405020304" pitchFamily="18" charset="0"/>
                <a:cs typeface="Times New Roman" panose="02020603050405020304" pitchFamily="18" charset="0"/>
              </a:rPr>
              <a:t>- Do chiếc lá cuối cùng không rụng-&gt; Cô thay đổi suy nghĩ: Vì cô nghĩ rằng chiếc lá mỏng manh lại chống chọi  được với thiên nhiên,còn cô thì sao không thể chống chọi được căn bệnh của mình.</a:t>
            </a:r>
            <a:endParaRPr lang="en-US" sz="3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800">
                <a:latin typeface="Times New Roman" panose="02020603050405020304" pitchFamily="18" charset="0"/>
                <a:cs typeface="Times New Roman" panose="02020603050405020304" pitchFamily="18" charset="0"/>
              </a:rPr>
              <a:t>=&gt; Do ý chí nghị lực của bản thân</a:t>
            </a:r>
            <a:endParaRPr lang="en-US" sz="3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800">
                <a:latin typeface="Times New Roman" panose="02020603050405020304" pitchFamily="18" charset="0"/>
                <a:cs typeface="Times New Roman" panose="02020603050405020304" pitchFamily="18" charset="0"/>
              </a:rPr>
              <a:t>=&gt; Nhờ vào tình yêu thương của Xu và cụ Bơ-mơn.</a:t>
            </a:r>
            <a:endParaRPr lang="en-US" sz="3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AutoShape 13"/>
          <p:cNvSpPr>
            <a:spLocks noChangeArrowheads="1"/>
          </p:cNvSpPr>
          <p:nvPr/>
        </p:nvSpPr>
        <p:spPr bwMode="auto">
          <a:xfrm>
            <a:off x="7959725" y="-102870"/>
            <a:ext cx="5604510" cy="2539365"/>
          </a:xfrm>
          <a:prstGeom prst="cloudCallout">
            <a:avLst>
              <a:gd name="adj1" fmla="val -39706"/>
              <a:gd name="adj2" fmla="val 74874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GB" sz="3000" kern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Vây</a:t>
            </a:r>
            <a:r>
              <a:rPr lang="en-GB" sz="3000" kern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 qua </a:t>
            </a:r>
            <a:r>
              <a:rPr lang="en-GB" sz="3000" kern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nguyên</a:t>
            </a:r>
            <a:r>
              <a:rPr lang="en-GB" sz="3000" kern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 </a:t>
            </a:r>
            <a:r>
              <a:rPr lang="en-GB" sz="3000" kern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nhân</a:t>
            </a:r>
            <a:r>
              <a:rPr lang="en-GB" sz="3000" kern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 </a:t>
            </a:r>
            <a:r>
              <a:rPr lang="en-GB" sz="3000" kern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sự</a:t>
            </a:r>
            <a:r>
              <a:rPr lang="en-GB" sz="3000" kern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 </a:t>
            </a:r>
            <a:r>
              <a:rPr lang="en-GB" sz="3000" kern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hồi</a:t>
            </a:r>
            <a:r>
              <a:rPr lang="en-GB" sz="3000" kern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 </a:t>
            </a:r>
            <a:r>
              <a:rPr lang="en-GB" sz="3000" kern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sinh</a:t>
            </a:r>
            <a:r>
              <a:rPr lang="en-GB" sz="3000" kern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 </a:t>
            </a:r>
            <a:r>
              <a:rPr lang="en-GB" sz="3000" kern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của</a:t>
            </a:r>
            <a:r>
              <a:rPr lang="en-GB" sz="3000" kern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000" kern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Giôn</a:t>
            </a:r>
            <a:r>
              <a:rPr lang="en-US" altLang="en-US" sz="3000" kern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-xi </a:t>
            </a:r>
            <a:r>
              <a:rPr lang="en-GB" sz="3000" kern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em</a:t>
            </a:r>
            <a:r>
              <a:rPr lang="en-GB" sz="3000" kern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 </a:t>
            </a:r>
            <a:r>
              <a:rPr lang="en-GB" sz="3000" kern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rút</a:t>
            </a:r>
            <a:r>
              <a:rPr lang="en-GB" sz="3000" kern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 </a:t>
            </a:r>
            <a:r>
              <a:rPr lang="en-GB" sz="3000" kern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ra</a:t>
            </a:r>
            <a:r>
              <a:rPr lang="en-GB" sz="3000" kern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 </a:t>
            </a:r>
            <a:r>
              <a:rPr lang="en-GB" sz="3000" kern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bài</a:t>
            </a:r>
            <a:r>
              <a:rPr lang="en-GB" sz="3000" kern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 </a:t>
            </a:r>
            <a:r>
              <a:rPr lang="en-GB" sz="3000" kern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học</a:t>
            </a:r>
            <a:r>
              <a:rPr lang="en-GB" sz="3000" kern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 </a:t>
            </a:r>
            <a:r>
              <a:rPr lang="en-GB" sz="3000" kern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gì</a:t>
            </a:r>
            <a:r>
              <a:rPr lang="en-GB" sz="3000" kern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 </a:t>
            </a:r>
            <a:r>
              <a:rPr lang="en-GB" sz="3000" kern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cho</a:t>
            </a:r>
            <a:r>
              <a:rPr lang="en-GB" sz="3000" kern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 </a:t>
            </a:r>
            <a:r>
              <a:rPr lang="en-GB" sz="3000" kern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mình</a:t>
            </a:r>
            <a:r>
              <a:rPr lang="en-GB" sz="3000" kern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?</a:t>
            </a:r>
            <a:endParaRPr lang="en-US" altLang="en-US" sz="3000" i="1" dirty="0" smtClean="0">
              <a:solidFill>
                <a:schemeClr val="tx1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87960" y="160020"/>
            <a:ext cx="11453495" cy="2518410"/>
          </a:xfrm>
        </p:spPr>
        <p:txBody>
          <a:bodyPr vert="horz" wrap="square" lIns="91440" tIns="45720" rIns="91440" bIns="45720" anchor="t" anchorCtr="0"/>
          <a:p>
            <a:pPr marL="0" indent="0">
              <a:buNone/>
            </a:pPr>
            <a:r>
              <a:rPr lang="en-GB" altLang="x-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-Ý chí nghị lực là điều quan trọng nhất để con người vượt qua mọi trở ngại của cuộc sống.</a:t>
            </a:r>
            <a:endParaRPr lang="en-GB" altLang="x-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altLang="x-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-Bên cạnh đó mỗi người ai cũng luôn cần được có những người thân yêu bên cạnh chia sẻ, giúp đỡ </a:t>
            </a:r>
            <a:r>
              <a:rPr lang="en-GB" altLang="x-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ta gặp khó khăn, bất trắc. </a:t>
            </a:r>
            <a:endParaRPr lang="en-GB" altLang="x-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0" end="9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charRg st="0" end="9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charRg st="0" end="9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90" end="2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charRg st="90" end="2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charRg st="90" end="2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" name="Rectangle 80"/>
          <p:cNvSpPr/>
          <p:nvPr/>
        </p:nvSpPr>
        <p:spPr>
          <a:xfrm>
            <a:off x="1450428" y="835621"/>
            <a:ext cx="8702559" cy="646331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nl-NL" sz="36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CHIA SẺ</a:t>
            </a:r>
            <a:endParaRPr lang="nl-NL" sz="36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1319047" y="1855077"/>
            <a:ext cx="9433035" cy="120032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 eaLnBrk="0" hangingPunct="0"/>
            <a:r>
              <a:rPr lang="en-US" sz="36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6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6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6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6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6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6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6"/>
          <p:cNvSpPr txBox="1">
            <a:spLocks noChangeArrowheads="1"/>
          </p:cNvSpPr>
          <p:nvPr/>
        </p:nvSpPr>
        <p:spPr>
          <a:xfrm>
            <a:off x="875855" y="3618187"/>
            <a:ext cx="7353745" cy="25146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 quý trọng bản thân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Tạo cơ hội cho mình vượt qua khó khăn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 nghị lực, niềm tin vượt lên cuộc sống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 vượt lên chính bản thân mình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16" grpId="0"/>
      <p:bldP spid="20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9" name="Rectangle 7"/>
          <p:cNvSpPr>
            <a:spLocks noChangeArrowheads="1"/>
          </p:cNvSpPr>
          <p:nvPr/>
        </p:nvSpPr>
        <p:spPr bwMode="auto">
          <a:xfrm>
            <a:off x="0" y="76200"/>
            <a:ext cx="12192000" cy="838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40" name="Picture 8" descr="images (1)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502400" y="3886200"/>
            <a:ext cx="4673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Picture 9" descr="images (4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1200" y="990600"/>
            <a:ext cx="4775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Picture 11" descr="images (27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2400" y="1066800"/>
            <a:ext cx="47752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4" name="Picture 12" descr="images (28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1200" y="3886200"/>
            <a:ext cx="4775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9" grpId="0"/>
      <p:bldP spid="18439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3799490" y="46038"/>
            <a:ext cx="6766910" cy="4873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i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Sự</a:t>
            </a:r>
            <a:r>
              <a:rPr lang="en-US" sz="3200" i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thờ</a:t>
            </a:r>
            <a:r>
              <a:rPr lang="en-US" sz="3200" i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ơ, </a:t>
            </a:r>
            <a:r>
              <a:rPr lang="en-US" sz="3200" i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vô</a:t>
            </a:r>
            <a:r>
              <a:rPr lang="en-US" sz="3200" i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cảm</a:t>
            </a:r>
            <a:r>
              <a:rPr lang="en-US" sz="3200" i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của</a:t>
            </a:r>
            <a:r>
              <a:rPr lang="en-US" sz="3200" i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con </a:t>
            </a:r>
            <a:r>
              <a:rPr lang="en-US" sz="3200" i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người</a:t>
            </a:r>
            <a:endParaRPr lang="en-US" sz="3200" i="1" dirty="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6564" name="Picture 4" descr="images (3)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04800" y="685800"/>
            <a:ext cx="36576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5" name="Picture 5" descr="images (4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65600" y="685800"/>
            <a:ext cx="3759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6" name="Picture 6" descr="tải xuống (1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26400" y="685800"/>
            <a:ext cx="41656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7" name="Picture 7" descr="images (2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3810000"/>
            <a:ext cx="58928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8" name="Picture 8" descr="images (1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02400" y="3810000"/>
            <a:ext cx="53848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6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6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6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6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.1. Giới thiệu 1 nghị lực sống_CLC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02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6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Content Placeholder 6" descr="10 nhan vat vuot len so phan khien ca the gioi ne phuc hinh anh 1 "/>
          <p:cNvPicPr>
            <a:picLocks noGrp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1992313" y="333375"/>
            <a:ext cx="8207375" cy="590391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70" name="Rectangle 2"/>
          <p:cNvSpPr>
            <a:spLocks noGrp="1"/>
          </p:cNvSpPr>
          <p:nvPr>
            <p:ph type="title"/>
          </p:nvPr>
        </p:nvSpPr>
        <p:spPr>
          <a:xfrm>
            <a:off x="304800" y="203200"/>
            <a:ext cx="6348730" cy="699770"/>
          </a:xfrm>
        </p:spPr>
        <p:txBody>
          <a:bodyPr vert="horz" wrap="square" lIns="91440" tIns="45720" rIns="91440" bIns="45720" anchor="t" anchorCtr="0"/>
          <a:p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Cụ Bơ-men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172" name="Picture 4" descr="unnam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35520" y="2686685"/>
            <a:ext cx="4856480" cy="41713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AutoShape 13"/>
          <p:cNvSpPr>
            <a:spLocks noChangeArrowheads="1"/>
          </p:cNvSpPr>
          <p:nvPr/>
        </p:nvSpPr>
        <p:spPr bwMode="auto">
          <a:xfrm>
            <a:off x="7533640" y="-113030"/>
            <a:ext cx="5604510" cy="2539365"/>
          </a:xfrm>
          <a:prstGeom prst="cloudCallout">
            <a:avLst>
              <a:gd name="adj1" fmla="val -39706"/>
              <a:gd name="adj2" fmla="val 74874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3000" kern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Em hãy giới thiệu về hoàn cảnh cụ Bơ mem</a:t>
            </a:r>
            <a:endParaRPr lang="en-US" sz="3000" i="1" dirty="0" smtClean="0">
              <a:solidFill>
                <a:schemeClr val="tx1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120650" y="902970"/>
            <a:ext cx="7214870" cy="4343400"/>
          </a:xfrm>
        </p:spPr>
        <p:txBody>
          <a:bodyPr vert="horz" lIns="91440" tIns="45720" rIns="91440" bIns="45720" rtlCol="0">
            <a:noAutofit/>
          </a:bodyPr>
          <a:p>
            <a:pPr marL="0" indent="0">
              <a:buFont typeface="Wingdings" panose="05000000000000000000" pitchFamily="2" charset="2"/>
              <a:buNone/>
            </a:pP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Ho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cảnh</a:t>
            </a:r>
            <a:endParaRPr lang="en-US" alt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Họa sĩ vô danh.</a:t>
            </a:r>
            <a:endParaRPr lang="en-US" alt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Mơ ước chưa thực hiện được.</a:t>
            </a:r>
            <a:endParaRPr lang="en-US" alt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Tx/>
              <a:buNone/>
            </a:pPr>
            <a:r>
              <a:rPr lang="en-US" altLang="en-US" sz="4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=&gt; Gi</a:t>
            </a:r>
            <a:r>
              <a:rPr lang="en-US" altLang="en-US" sz="40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4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yếu,cô độc,thất bại trong sự nghiệp</a:t>
            </a:r>
            <a:endParaRPr lang="en-US" altLang="en-US" sz="4000" b="1" i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charRg st="0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"/>
                                        <p:tgtEl>
                                          <p:spTgt spid="7171">
                                            <p:txEl>
                                              <p:charRg st="0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7171">
                                            <p:txEl>
                                              <p:charRg st="0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7171">
                                            <p:txEl>
                                              <p:charRg st="0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charRg st="0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charRg st="0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charRg st="13" end="1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"/>
                                        <p:tgtEl>
                                          <p:spTgt spid="7171">
                                            <p:txEl>
                                              <p:charRg st="13" end="1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400" fill="hold"/>
                                        <p:tgtEl>
                                          <p:spTgt spid="7171">
                                            <p:txEl>
                                              <p:charRg st="13" end="1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7171">
                                            <p:txEl>
                                              <p:charRg st="13" end="1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charRg st="13" end="1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charRg st="13" end="1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charRg st="119" end="17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"/>
                                        <p:tgtEl>
                                          <p:spTgt spid="7171">
                                            <p:txEl>
                                              <p:charRg st="119" end="17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00" fill="hold"/>
                                        <p:tgtEl>
                                          <p:spTgt spid="7171">
                                            <p:txEl>
                                              <p:charRg st="119" end="17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7171">
                                            <p:txEl>
                                              <p:charRg st="119" end="17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charRg st="119" end="17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charRg st="119" end="17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charRg st="178" end="2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"/>
                                        <p:tgtEl>
                                          <p:spTgt spid="7171">
                                            <p:txEl>
                                              <p:charRg st="178" end="2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400" fill="hold"/>
                                        <p:tgtEl>
                                          <p:spTgt spid="7171">
                                            <p:txEl>
                                              <p:charRg st="178" end="22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fill="hold"/>
                                        <p:tgtEl>
                                          <p:spTgt spid="7171">
                                            <p:txEl>
                                              <p:charRg st="178" end="22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charRg st="178" end="22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charRg st="178" end="22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  <p:bldP spid="8" grpId="0" bldLvl="0" animBg="1"/>
      <p:bldP spid="8" grpId="1" bldLvl="0" animBg="1"/>
      <p:bldP spid="7171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ĐỌC - TÌM HIỂU CHUNG</a:t>
            </a:r>
            <a:endParaRPr lang="en-US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9135" y="773430"/>
            <a:ext cx="5384800" cy="621030"/>
          </a:xfrm>
        </p:spPr>
        <p:txBody>
          <a:bodyPr/>
          <a:p>
            <a:pPr marL="0" indent="0">
              <a:buNone/>
            </a:pP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Tác giả</a:t>
            </a:r>
            <a:endParaRPr lang="en-US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AutoShape 13"/>
          <p:cNvSpPr>
            <a:spLocks noChangeArrowheads="1"/>
          </p:cNvSpPr>
          <p:nvPr/>
        </p:nvSpPr>
        <p:spPr bwMode="auto">
          <a:xfrm>
            <a:off x="7393940" y="0"/>
            <a:ext cx="5643245" cy="3287395"/>
          </a:xfrm>
          <a:prstGeom prst="cloudCallout">
            <a:avLst>
              <a:gd name="adj1" fmla="val -39706"/>
              <a:gd name="adj2" fmla="val 74874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p>
            <a:pPr indent="0" algn="ctr">
              <a:buFontTx/>
              <a:buNone/>
            </a:pP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Trình bày đôi nét về tác giả, tác phẩm</a:t>
            </a:r>
            <a:endParaRPr lang="en-US" sz="3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9218" name="Picture 2" descr="ohenry"/>
          <p:cNvPicPr>
            <a:picLocks noGrp="1" noChangeAspect="1"/>
          </p:cNvPicPr>
          <p:nvPr>
            <p:ph sz="half" idx="2"/>
          </p:nvPr>
        </p:nvPicPr>
        <p:blipFill>
          <a:blip r:embed="rId1"/>
          <a:srcRect/>
          <a:stretch>
            <a:fillRect/>
          </a:stretch>
        </p:blipFill>
        <p:spPr>
          <a:xfrm>
            <a:off x="7811770" y="1560830"/>
            <a:ext cx="4380230" cy="52971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26"/>
          <p:cNvSpPr txBox="1"/>
          <p:nvPr/>
        </p:nvSpPr>
        <p:spPr>
          <a:xfrm>
            <a:off x="792262" y="3178991"/>
            <a:ext cx="62992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spcBef>
                <a:spcPct val="0"/>
              </a:spcBef>
            </a:pP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endParaRPr lang="en-US" altLang="en-US" sz="3200" dirty="0" err="1">
              <a:solidFill>
                <a:schemeClr val="tx1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27"/>
          <p:cNvSpPr txBox="1"/>
          <p:nvPr/>
        </p:nvSpPr>
        <p:spPr>
          <a:xfrm>
            <a:off x="783974" y="1560552"/>
            <a:ext cx="63074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spcBef>
                <a:spcPct val="50000"/>
              </a:spcBef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Hen-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( 1862 – 1910 ),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p"/>
      <p:bldP spid="3" grpId="1" build="p"/>
      <p:bldP spid="14" grpId="0" bldLvl="0" animBg="1"/>
      <p:bldP spid="14" grpId="1" bldLvl="0" animBg="1"/>
      <p:bldP spid="4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TextBox 8"/>
          <p:cNvSpPr txBox="1"/>
          <p:nvPr/>
        </p:nvSpPr>
        <p:spPr>
          <a:xfrm>
            <a:off x="104140" y="125730"/>
            <a:ext cx="1005586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0" hangingPunct="0">
              <a:buNone/>
            </a:pPr>
            <a:r>
              <a:rPr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r>
              <a:rPr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Kiệt tác “Chiếc lá cuối cùng” của cụ Bơ-m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ơ</a:t>
            </a:r>
            <a:r>
              <a:rPr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</a:t>
            </a:r>
            <a:endParaRPr sz="3600" b="1" dirty="0">
              <a:solidFill>
                <a:schemeClr val="tx1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"/>
          <a:srcRect l="17783" t="179" r="25365" b="14944"/>
          <a:stretch>
            <a:fillRect/>
          </a:stretch>
        </p:blipFill>
        <p:spPr>
          <a:xfrm>
            <a:off x="6219825" y="2790825"/>
            <a:ext cx="5972175" cy="4067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AutoShape 13"/>
          <p:cNvSpPr>
            <a:spLocks noChangeArrowheads="1"/>
          </p:cNvSpPr>
          <p:nvPr/>
        </p:nvSpPr>
        <p:spPr bwMode="auto">
          <a:xfrm>
            <a:off x="7496175" y="0"/>
            <a:ext cx="5604510" cy="2539365"/>
          </a:xfrm>
          <a:prstGeom prst="cloudCallout">
            <a:avLst>
              <a:gd name="adj1" fmla="val -39706"/>
              <a:gd name="adj2" fmla="val 74874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p>
            <a:pPr marL="0" lvl="0" indent="0" algn="ctr" defTabSz="914400" eaLnBrk="0" hangingPunct="0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Theo em, như thế n</a:t>
            </a:r>
            <a:r>
              <a:rPr lang="en-US" altLang="en-US" sz="3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à</a:t>
            </a:r>
            <a:r>
              <a:rPr lang="en-US" alt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 thì được gọi l</a:t>
            </a:r>
            <a:r>
              <a:rPr lang="en-US" altLang="en-US" sz="3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à</a:t>
            </a:r>
            <a:r>
              <a:rPr lang="en-US" alt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kiệt tác?</a:t>
            </a:r>
            <a:endParaRPr lang="en-US" sz="3000" i="1" dirty="0" smtClean="0">
              <a:solidFill>
                <a:schemeClr val="tx1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" name="Rectangle 8"/>
          <p:cNvSpPr/>
          <p:nvPr/>
        </p:nvSpPr>
        <p:spPr>
          <a:xfrm>
            <a:off x="290195" y="927735"/>
            <a:ext cx="5596255" cy="50018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0" hangingPunct="0">
              <a:lnSpc>
                <a:spcPct val="114000"/>
              </a:lnSpc>
              <a:spcBef>
                <a:spcPct val="5000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Kiệt tác nghệ thuật phải l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một tác phẩm nghệ thuật có giá trị tư tưởng v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nghệ thuật cao, đem lại niềm vui v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khoái cảm thẩm mĩ cho người xem, người nghe, người đọc.</a:t>
            </a:r>
            <a:endParaRPr lang="en-US" altLang="en-US" sz="4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 bldLvl="0" animBg="1"/>
      <p:bldP spid="8" grpId="1" bldLvl="0" animBg="1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3122" name="Picture 2" descr="Kết quả hình ảnh cho kiệt tác hội họa thế giới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817564" y="652213"/>
            <a:ext cx="2727066" cy="4061677"/>
          </a:xfrm>
          <a:prstGeom prst="rect">
            <a:avLst/>
          </a:prstGeom>
          <a:noFill/>
        </p:spPr>
      </p:pic>
      <p:pic>
        <p:nvPicPr>
          <p:cNvPr id="133124" name="Picture 4" descr="Kết quả hình ảnh cho thiếu nữ bên hoa huệ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03596" y="1324302"/>
            <a:ext cx="3155415" cy="4303987"/>
          </a:xfrm>
          <a:prstGeom prst="rect">
            <a:avLst/>
          </a:prstGeom>
          <a:noFill/>
        </p:spPr>
      </p:pic>
      <p:pic>
        <p:nvPicPr>
          <p:cNvPr id="8" name="Picture 4" descr="C:\Documents and Settings\THANH TAI\My Documents\Downloads\images (35).jpg"/>
          <p:cNvPicPr>
            <a:picLocks noChangeAspect="1" noChangeArrowheads="1"/>
          </p:cNvPicPr>
          <p:nvPr/>
        </p:nvPicPr>
        <p:blipFill>
          <a:blip r:embed="rId3"/>
          <a:srcRect l="311"/>
          <a:stretch>
            <a:fillRect/>
          </a:stretch>
        </p:blipFill>
        <p:spPr bwMode="auto">
          <a:xfrm>
            <a:off x="7538852" y="3752193"/>
            <a:ext cx="3786043" cy="2301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:\Documents and Settings\THANH TAI\My Documents\Downloads\tải xuống (6).jpg"/>
          <p:cNvPicPr>
            <a:picLocks noChangeAspect="1" noChangeArrowheads="1"/>
          </p:cNvPicPr>
          <p:nvPr/>
        </p:nvPicPr>
        <p:blipFill>
          <a:blip r:embed="rId4"/>
          <a:srcRect t="10000" b="16470"/>
          <a:stretch>
            <a:fillRect/>
          </a:stretch>
        </p:blipFill>
        <p:spPr bwMode="auto">
          <a:xfrm flipH="1">
            <a:off x="7680122" y="1008994"/>
            <a:ext cx="4049424" cy="1860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AutoShape 13"/>
          <p:cNvSpPr>
            <a:spLocks noChangeArrowheads="1"/>
          </p:cNvSpPr>
          <p:nvPr/>
        </p:nvSpPr>
        <p:spPr bwMode="auto">
          <a:xfrm>
            <a:off x="7482840" y="-194310"/>
            <a:ext cx="5604510" cy="2539365"/>
          </a:xfrm>
          <a:prstGeom prst="cloudCallout">
            <a:avLst>
              <a:gd name="adj1" fmla="val -39706"/>
              <a:gd name="adj2" fmla="val 74874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p>
            <a:pPr algn="ctr">
              <a:buNone/>
            </a:pPr>
            <a:r>
              <a:rPr lang="en-GB" altLang="x-none" sz="3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Tại saoChiếc lá cuối cùng của cụ Bơ-men lại trở thành một kiệt tác?</a:t>
            </a:r>
            <a:endParaRPr lang="en-US" sz="3000" i="1" dirty="0" smtClean="0">
              <a:solidFill>
                <a:schemeClr val="tx1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400050" y="189865"/>
            <a:ext cx="6144895" cy="6299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eaLnBrk="1" hangingPunct="1">
              <a:buNone/>
            </a:pP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* </a:t>
            </a:r>
            <a:r>
              <a:rPr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Kiệt tác “Chiếc lá cuối cùng” </a:t>
            </a:r>
            <a:endParaRPr lang="en-US" sz="3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533400" y="890270"/>
            <a:ext cx="11045190" cy="38614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indent="-342900" eaLnBrk="1" hangingPunct="1">
              <a:buFont typeface="Wingdings" panose="05000000000000000000" pitchFamily="2" charset="2"/>
              <a:buChar char="ü"/>
            </a:pPr>
            <a:r>
              <a:rPr lang="de-DE" altLang="x-none" sz="35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Nó giống y như chiếc lá thật (giống đến nỗi cả Xiu v</a:t>
            </a:r>
            <a:r>
              <a:rPr lang="de-DE" altLang="x-none" sz="3500" dirty="0"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à</a:t>
            </a:r>
            <a:r>
              <a:rPr lang="de-DE" altLang="x-none" sz="35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Giôn-xi đều không nhận ra)</a:t>
            </a:r>
            <a:endParaRPr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ü"/>
            </a:pPr>
            <a:r>
              <a:rPr lang="de-DE" altLang="x-none" sz="35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Nó được vẽ trong một ho</a:t>
            </a:r>
            <a:r>
              <a:rPr lang="de-DE" altLang="x-none" sz="3500" dirty="0"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à</a:t>
            </a:r>
            <a:r>
              <a:rPr lang="de-DE" altLang="x-none" sz="35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 cảnh, một điều kiện hết sức đặc biệt:</a:t>
            </a:r>
            <a:r>
              <a:rPr lang="en-US" altLang="de-DE" sz="35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de-DE" altLang="x-none" sz="35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vẽ âm thầm trong đêm tối, mưa gió, giá rét</a:t>
            </a:r>
            <a:endParaRPr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ü"/>
            </a:pPr>
            <a:r>
              <a:rPr lang="de-DE" altLang="x-none" sz="35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Nó được vẽ bằng tình yêu thương bao la, tấm lòng v</a:t>
            </a:r>
            <a:r>
              <a:rPr lang="de-DE" altLang="x-none" sz="3500" dirty="0"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à</a:t>
            </a:r>
            <a:r>
              <a:rPr lang="de-DE" altLang="x-none" sz="35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sự hy sinh cao thượng của cụ Bơ m</a:t>
            </a:r>
            <a:r>
              <a:rPr lang="en-US" altLang="de-DE" sz="35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ơ</a:t>
            </a:r>
            <a:r>
              <a:rPr lang="de-DE" altLang="x-none" sz="35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n, đem lại sự hồi sinh cho Giôn xi.</a:t>
            </a:r>
            <a:endParaRPr lang="en-US" sz="3500"/>
          </a:p>
        </p:txBody>
      </p:sp>
      <p:sp>
        <p:nvSpPr>
          <p:cNvPr id="7" name="Text Box 6"/>
          <p:cNvSpPr txBox="1"/>
          <p:nvPr/>
        </p:nvSpPr>
        <p:spPr>
          <a:xfrm>
            <a:off x="533400" y="4822190"/>
            <a:ext cx="11577955" cy="1706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eaLnBrk="1" hangingPunct="1">
              <a:buNone/>
            </a:pPr>
            <a:r>
              <a:rPr lang="de-DE" altLang="x-none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de-DE" altLang="x-none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Kiệt tác của cụ Bơ men l</a:t>
            </a:r>
            <a:r>
              <a:rPr lang="de-DE" altLang="x-none" sz="35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à</a:t>
            </a:r>
            <a:r>
              <a:rPr lang="de-DE" altLang="x-none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sự tổng ho</a:t>
            </a:r>
            <a:r>
              <a:rPr lang="de-DE" altLang="x-none" sz="35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à</a:t>
            </a:r>
            <a:r>
              <a:rPr lang="de-DE" altLang="x-none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hơn 40 năm cầm b</a:t>
            </a:r>
            <a:r>
              <a:rPr lang="en-US" altLang="de-DE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ú</a:t>
            </a:r>
            <a:r>
              <a:rPr lang="de-DE" altLang="x-none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 sự dồn tụ cao độ của cái tâm, cái t</a:t>
            </a:r>
            <a:r>
              <a:rPr lang="de-DE" altLang="x-none" sz="35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à</a:t>
            </a:r>
            <a:r>
              <a:rPr lang="de-DE" altLang="x-none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i, điều đó khiến cho tác phẩm của cụ trở th</a:t>
            </a:r>
            <a:r>
              <a:rPr lang="de-DE" altLang="x-none" sz="35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à</a:t>
            </a:r>
            <a:r>
              <a:rPr lang="de-DE" altLang="x-none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 bất tử.</a:t>
            </a:r>
            <a:endParaRPr lang="de-DE" altLang="x-none" sz="3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5" grpId="0"/>
      <p:bldP spid="5" grpId="1"/>
      <p:bldP spid="6" grpId="0"/>
      <p:bldP spid="6" grpId="1"/>
      <p:bldP spid="7" grpId="0"/>
      <p:bldP spid="7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Rectangle 2"/>
          <p:cNvSpPr>
            <a:spLocks noGrp="1"/>
          </p:cNvSpPr>
          <p:nvPr>
            <p:ph type="title"/>
          </p:nvPr>
        </p:nvSpPr>
        <p:spPr>
          <a:xfrm>
            <a:off x="122555" y="165100"/>
            <a:ext cx="11389360" cy="672465"/>
          </a:xfrm>
        </p:spPr>
        <p:txBody>
          <a:bodyPr vert="horz" wrap="square" lIns="91440" tIns="45720" rIns="91440" bIns="45720" anchor="t" anchorCtr="0"/>
          <a:p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*Tấm lòng yêu thương của cụ Bơ-mơn d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 cho Giôn-xi:</a:t>
            </a:r>
            <a:endParaRPr lang="en-US" altLang="en-US" sz="35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195" name="Rectangle 3"/>
          <p:cNvSpPr>
            <a:spLocks noGrp="1"/>
          </p:cNvSpPr>
          <p:nvPr>
            <p:ph idx="1"/>
          </p:nvPr>
        </p:nvSpPr>
        <p:spPr>
          <a:xfrm>
            <a:off x="467995" y="980440"/>
            <a:ext cx="11384280" cy="3188335"/>
          </a:xfrm>
        </p:spPr>
        <p:txBody>
          <a:bodyPr vert="horz" wrap="square" lIns="91440" tIns="45720" rIns="91440" bIns="45720" anchor="t" anchorCtr="0"/>
          <a:p>
            <a:pPr marL="0" indent="0">
              <a:buFont typeface="Wingdings" panose="05000000000000000000" pitchFamily="2" charset="2"/>
              <a:buNone/>
            </a:pP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Mối quan hệ với Giôn-xi: 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l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họa sĩ nghèo sống chung trong một căn hộ thuê, không chung phòng.</a:t>
            </a:r>
            <a:endParaRPr lang="en-US" alt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Lúc đến thăm Giôn-xi: 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 lắng cho bệnh tình của Giôn-xi.</a:t>
            </a:r>
            <a:endParaRPr lang="en-US" alt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Sau khi thăm Giôn-xi: 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chiếc lá âm thầm trong cơn mưa tuyết,mong có thể cứu sống Giôn-xi</a:t>
            </a:r>
            <a:endParaRPr lang="en-US" altLang="en-US" sz="36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charRg st="0" end="10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70" decel="100000"/>
                                        <p:tgtEl>
                                          <p:spTgt spid="8195">
                                            <p:txEl>
                                              <p:charRg st="0" end="10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70" decel="100000"/>
                                        <p:tgtEl>
                                          <p:spTgt spid="8195">
                                            <p:txEl>
                                              <p:charRg st="0" end="101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charRg st="0" end="101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770" fill="hold"/>
                                        <p:tgtEl>
                                          <p:spTgt spid="8195">
                                            <p:txEl>
                                              <p:charRg st="0" end="10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charRg st="0" end="10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8195">
                                            <p:txEl>
                                              <p:charRg st="0" end="10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charRg st="0" end="10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charRg st="101" end="16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70" decel="100000"/>
                                        <p:tgtEl>
                                          <p:spTgt spid="8195">
                                            <p:txEl>
                                              <p:charRg st="101" end="16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770" decel="100000"/>
                                        <p:tgtEl>
                                          <p:spTgt spid="8195">
                                            <p:txEl>
                                              <p:charRg st="101" end="16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charRg st="101" end="16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6" dur="770" fill="hold"/>
                                        <p:tgtEl>
                                          <p:spTgt spid="8195">
                                            <p:txEl>
                                              <p:charRg st="101" end="16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charRg st="101" end="16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8195">
                                            <p:txEl>
                                              <p:charRg st="101" end="16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charRg st="101" end="16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charRg st="160" end="25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70" decel="100000"/>
                                        <p:tgtEl>
                                          <p:spTgt spid="8195">
                                            <p:txEl>
                                              <p:charRg st="160" end="25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770" decel="100000"/>
                                        <p:tgtEl>
                                          <p:spTgt spid="8195">
                                            <p:txEl>
                                              <p:charRg st="160" end="253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charRg st="160" end="253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7" dur="770" fill="hold"/>
                                        <p:tgtEl>
                                          <p:spTgt spid="8195">
                                            <p:txEl>
                                              <p:charRg st="160" end="25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charRg st="160" end="25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9" dur="770" fill="hold"/>
                                        <p:tgtEl>
                                          <p:spTgt spid="8195">
                                            <p:txEl>
                                              <p:charRg st="160" end="25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charRg st="160" end="25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819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22" name="Rectangle 2"/>
          <p:cNvSpPr>
            <a:spLocks noGrp="1"/>
          </p:cNvSpPr>
          <p:nvPr>
            <p:ph type="title"/>
          </p:nvPr>
        </p:nvSpPr>
        <p:spPr>
          <a:xfrm>
            <a:off x="240030" y="180340"/>
            <a:ext cx="10972800" cy="582613"/>
          </a:xfrm>
        </p:spPr>
        <p:txBody>
          <a:bodyPr vert="horz" wrap="square" lIns="91440" tIns="45720" rIns="91440" bIns="45720" anchor="ctr" anchorCtr="0"/>
          <a:p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nhận của em về nhân vật này</a:t>
            </a:r>
            <a:endParaRPr lang="en-US" alt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106680" y="1041400"/>
            <a:ext cx="7904480" cy="4526280"/>
          </a:xfrm>
        </p:spPr>
        <p:txBody>
          <a:bodyPr vert="horz" wrap="square" lIns="91440" tIns="45720" rIns="91440" bIns="45720" numCol="1" anchor="t" anchorCtr="0" compatLnSpc="1"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None/>
              <a:defRPr/>
            </a:pPr>
            <a:r>
              <a:rPr kumimoji="0" lang="en-US" alt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Cụ</a:t>
            </a:r>
            <a:r>
              <a:rPr kumimoji="0" lang="en-US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Bơ</a:t>
            </a:r>
            <a:r>
              <a:rPr kumimoji="0" lang="en-US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-men </a:t>
            </a:r>
            <a:r>
              <a:rPr kumimoji="0" lang="en-US" alt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lòng</a:t>
            </a:r>
            <a:r>
              <a:rPr kumimoji="0" lang="en-US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hậu,có</a:t>
            </a:r>
            <a:r>
              <a:rPr kumimoji="0" lang="en-US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thương</a:t>
            </a:r>
            <a:r>
              <a:rPr kumimoji="0" lang="en-US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bao</a:t>
            </a:r>
            <a:r>
              <a:rPr kumimoji="0" lang="en-US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la </a:t>
            </a:r>
            <a:r>
              <a:rPr kumimoji="0" lang="en-US" alt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hi </a:t>
            </a:r>
            <a:r>
              <a:rPr kumimoji="0" lang="en-US" alt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quên</a:t>
            </a:r>
            <a:r>
              <a:rPr kumimoji="0" lang="en-US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endParaRPr kumimoji="0" lang="en-US" altLang="en-US" sz="3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Tx/>
              <a:buNone/>
              <a:defRPr/>
            </a:pPr>
            <a:r>
              <a:rPr kumimoji="0" lang="en-US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=&gt; </a:t>
            </a:r>
            <a:r>
              <a:rPr kumimoji="0" lang="en-US" alt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r>
              <a:rPr kumimoji="0" lang="en-US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trị</a:t>
            </a:r>
            <a:r>
              <a:rPr kumimoji="0" lang="en-US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đạo</a:t>
            </a:r>
            <a:r>
              <a:rPr kumimoji="0" lang="en-US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 Hen-</a:t>
            </a:r>
            <a:r>
              <a:rPr kumimoji="0" lang="en-US" alt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ri</a:t>
            </a:r>
            <a:r>
              <a:rPr kumimoji="0" lang="en-US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muốn</a:t>
            </a:r>
            <a:r>
              <a:rPr kumimoji="0" lang="en-US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gửi</a:t>
            </a:r>
            <a:r>
              <a:rPr kumimoji="0" lang="en-US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gắm</a:t>
            </a:r>
            <a:r>
              <a:rPr kumimoji="0" lang="en-US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</a:t>
            </a:r>
            <a:endParaRPr kumimoji="0" lang="en-US" altLang="en-US" sz="36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724" name="Picture 4" descr="bai-van-phan-tich-tac-pham-chiec-la-cuoi-cung-cua-o-hen-ri-so-10-33465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06410" y="1351280"/>
            <a:ext cx="3963670" cy="55067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p>
            <a:pPr algn="l">
              <a:buNone/>
            </a:pPr>
            <a:r>
              <a:rPr lang="en-GB" altLang="x-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Chiếc lá giống như thật:</a:t>
            </a:r>
            <a:endParaRPr lang="en-GB" altLang="x-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98475" y="1169035"/>
            <a:ext cx="5384800" cy="1519555"/>
          </a:xfrm>
        </p:spPr>
        <p:txBody>
          <a:bodyPr vert="horz" wrap="square" lIns="91440" tIns="45720" rIns="91440" bIns="45720" anchor="t" anchorCtr="0"/>
          <a:p>
            <a:pPr marL="0" indent="0">
              <a:buNone/>
            </a:pPr>
            <a:r>
              <a:rPr lang="en-GB" altLang="x-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x-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Đánh lừa Giôn-xi.</a:t>
            </a:r>
            <a:endParaRPr lang="en-GB" altLang="x-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altLang="x-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x-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Xiu cũng không nhận ra.</a:t>
            </a:r>
            <a:endParaRPr lang="en-GB" altLang="x-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13" descr="cua so"/>
          <p:cNvPicPr>
            <a:picLocks noChangeAspect="1" noChangeArrowheads="1"/>
          </p:cNvPicPr>
          <p:nvPr>
            <p:ph sz="half" idx="2"/>
          </p:nvPr>
        </p:nvPicPr>
        <p:blipFill>
          <a:blip r:embed="rId1"/>
          <a:srcRect/>
          <a:stretch>
            <a:fillRect/>
          </a:stretch>
        </p:blipFill>
        <p:spPr bwMode="auto">
          <a:xfrm>
            <a:off x="5579110" y="1243965"/>
            <a:ext cx="6612890" cy="5614035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</p:spPr>
      </p:pic>
      <p:sp>
        <p:nvSpPr>
          <p:cNvPr id="8" name="AutoShape 13"/>
          <p:cNvSpPr>
            <a:spLocks noChangeArrowheads="1"/>
          </p:cNvSpPr>
          <p:nvPr/>
        </p:nvSpPr>
        <p:spPr bwMode="auto">
          <a:xfrm>
            <a:off x="5883275" y="-154940"/>
            <a:ext cx="6942455" cy="3187065"/>
          </a:xfrm>
          <a:prstGeom prst="cloudCallout">
            <a:avLst>
              <a:gd name="adj1" fmla="val -39706"/>
              <a:gd name="adj2" fmla="val 74874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p>
            <a:pPr algn="ctr">
              <a:buNone/>
            </a:pPr>
            <a:r>
              <a:rPr lang="en-GB" altLang="x-none" sz="3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Kiệt tác của cụ Bơ-men thể hiện quan niệm về nghệ thuật: Nghệ thuật vị nghệ thuật hay nghệ thuật vị nhân nhân sinh?</a:t>
            </a:r>
            <a:endParaRPr lang="en-GB" altLang="x-none" sz="3000" i="1" dirty="0" smtClean="0">
              <a:solidFill>
                <a:schemeClr val="tx1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Content Placeholder 2"/>
          <p:cNvSpPr>
            <a:spLocks noGrp="1"/>
          </p:cNvSpPr>
          <p:nvPr/>
        </p:nvSpPr>
        <p:spPr>
          <a:xfrm>
            <a:off x="498475" y="2404745"/>
            <a:ext cx="5219700" cy="174688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GB" altLang="x-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niệm nghệ thuật vị nhân sinh. Mang ý nghĩa nhân văn. Thể hiện giá trị nhân đạo của tác phẩm.</a:t>
            </a:r>
            <a:endParaRPr lang="en-GB" altLang="x-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charRg st="0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charRg st="0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charRg st="0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charRg st="0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charRg st="19" end="4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charRg st="19" end="4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charRg st="19" end="4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charRg st="19" end="4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charRg st="0" end="9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>
                                            <p:txEl>
                                              <p:charRg st="0" end="9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>
                                            <p:txEl>
                                              <p:charRg st="0" end="9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bldLvl="0" animBg="1"/>
      <p:bldP spid="8" grpId="1" bldLvl="0" animBg="1"/>
      <p:bldP spid="7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10"/>
          <p:cNvSpPr txBox="1"/>
          <p:nvPr/>
        </p:nvSpPr>
        <p:spPr>
          <a:xfrm>
            <a:off x="107315" y="101600"/>
            <a:ext cx="3463290" cy="64516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 vật X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AutoShape 13"/>
          <p:cNvSpPr>
            <a:spLocks noChangeArrowheads="1"/>
          </p:cNvSpPr>
          <p:nvPr/>
        </p:nvSpPr>
        <p:spPr bwMode="auto">
          <a:xfrm>
            <a:off x="7320280" y="-154940"/>
            <a:ext cx="5505450" cy="2098675"/>
          </a:xfrm>
          <a:prstGeom prst="cloudCallout">
            <a:avLst>
              <a:gd name="adj1" fmla="val -39706"/>
              <a:gd name="adj2" fmla="val 74874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p>
            <a:pPr>
              <a:buFontTx/>
              <a:buNone/>
            </a:pPr>
            <a:r>
              <a:rPr lang="vi-VN" altLang="en-US" sz="3000" i="1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  <a:sym typeface="+mn-ea"/>
              </a:rPr>
              <a:t>? Xiu v</a:t>
            </a:r>
            <a:r>
              <a:rPr lang="vi-VN" altLang="en-US" sz="3000" i="1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sym typeface="+mn-ea"/>
              </a:rPr>
              <a:t>à</a:t>
            </a:r>
            <a:r>
              <a:rPr lang="vi-VN" altLang="en-US" sz="3000" i="1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  <a:sym typeface="+mn-ea"/>
              </a:rPr>
              <a:t> Giôn –xi có mối quan hệ</a:t>
            </a:r>
            <a:r>
              <a:rPr lang="en-US" altLang="vi-VN" sz="3000" i="1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3000" i="1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  <a:sym typeface="+mn-ea"/>
              </a:rPr>
              <a:t>như thế n</a:t>
            </a:r>
            <a:r>
              <a:rPr lang="en-US" altLang="en-US" sz="3000" i="1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sym typeface="+mn-ea"/>
              </a:rPr>
              <a:t>à</a:t>
            </a:r>
            <a:r>
              <a:rPr lang="en-US" altLang="en-US" sz="3000" i="1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  <a:sym typeface="+mn-ea"/>
              </a:rPr>
              <a:t>o ?</a:t>
            </a:r>
            <a:endParaRPr lang="en-US" altLang="en-US" sz="3000" i="1" dirty="0" smtClean="0">
              <a:solidFill>
                <a:schemeClr val="tx1"/>
              </a:solidFill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8920" y="746760"/>
            <a:ext cx="11353800" cy="11684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350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en-US" altLang="en-US" sz="350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altLang="en-US" sz="350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lang="en-US" altLang="en-US" sz="3500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en-US" altLang="en-US" sz="350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một họa sĩ ng</a:t>
            </a:r>
            <a:r>
              <a:rPr lang="vi-VN" altLang="en-US" sz="350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hèo, thuê chung căn hộ,</a:t>
            </a:r>
            <a:r>
              <a:rPr lang="en-US" altLang="en-US" sz="350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altLang="en-US" sz="350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coi nhau như chị em thân thiết.</a:t>
            </a:r>
            <a:endParaRPr lang="en-US" altLang="en-US" sz="3500" dirty="0">
              <a:solidFill>
                <a:schemeClr val="tx1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3" name="AutoShape 13"/>
          <p:cNvSpPr>
            <a:spLocks noChangeArrowheads="1"/>
          </p:cNvSpPr>
          <p:nvPr/>
        </p:nvSpPr>
        <p:spPr bwMode="auto">
          <a:xfrm>
            <a:off x="7447280" y="-27940"/>
            <a:ext cx="5505450" cy="2098675"/>
          </a:xfrm>
          <a:prstGeom prst="cloudCallout">
            <a:avLst>
              <a:gd name="adj1" fmla="val -39706"/>
              <a:gd name="adj2" fmla="val 74874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p>
            <a:pPr algn="ctr">
              <a:buFontTx/>
              <a:buNone/>
            </a:pPr>
            <a:r>
              <a:rPr lang="vi-VN" altLang="en-US" sz="3000" i="1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  <a:sym typeface="+mn-ea"/>
              </a:rPr>
              <a:t>?Tìm những chi tiết cho thấy cách đối xử của Xiu với Giôn-xi ?</a:t>
            </a:r>
            <a:endParaRPr lang="vi-VN" altLang="en-US" sz="3000" i="1" dirty="0" smtClean="0">
              <a:solidFill>
                <a:schemeClr val="tx1"/>
              </a:solidFill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5" name="Rectangle 3"/>
          <p:cNvSpPr/>
          <p:nvPr/>
        </p:nvSpPr>
        <p:spPr>
          <a:xfrm>
            <a:off x="147320" y="5514340"/>
            <a:ext cx="11539855" cy="1076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just">
              <a:buFontTx/>
              <a:buNone/>
            </a:pPr>
            <a:r>
              <a:rPr lang="en-US" alt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vi-VN" alt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en-GB" alt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Y</a:t>
            </a:r>
            <a:r>
              <a:rPr lang="vi-VN" alt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êu thương, quan tâm </a:t>
            </a:r>
            <a:r>
              <a:rPr lang="en-US" altLang="en-US" sz="3200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  <a:sym typeface="+mn-ea"/>
              </a:rPr>
              <a:t>Giôn-xi</a:t>
            </a:r>
            <a:r>
              <a:rPr lang="vi-VN" alt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. Có tình bạn thắm thiết, thủy chung, chân th</a:t>
            </a:r>
            <a:r>
              <a:rPr lang="vi-VN" alt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vi-VN" alt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nh.</a:t>
            </a:r>
            <a:endParaRPr lang="vi-VN" altLang="en-US" sz="3200" dirty="0">
              <a:solidFill>
                <a:schemeClr val="tx1"/>
              </a:solidFill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325120" y="3540125"/>
            <a:ext cx="699516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p>
            <a:pPr>
              <a:buNone/>
            </a:pPr>
            <a:r>
              <a:rPr lang="en-US" alt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+ Mời bác sĩ. </a:t>
            </a:r>
            <a:endParaRPr lang="en-US" altLang="en-US" sz="3200" i="1" dirty="0">
              <a:solidFill>
                <a:schemeClr val="tx1"/>
              </a:solidFill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83845" y="1938020"/>
            <a:ext cx="1038225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p>
            <a:pPr>
              <a:buFontTx/>
              <a:buNone/>
            </a:pPr>
            <a:r>
              <a:rPr lang="en-US" alt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- Hành động</a:t>
            </a:r>
            <a:endParaRPr lang="en-US" altLang="en-US" sz="3200" i="1" dirty="0">
              <a:solidFill>
                <a:schemeClr val="tx1"/>
              </a:solidFill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en-US" alt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+ Thuốc thang, chăm sóc tận tình, nấu cháo, pha sữa, gần như thức cả đêm để trông nom</a:t>
            </a:r>
            <a:r>
              <a:rPr lang="en-US" altLang="en-US" i="1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altLang="en-US" i="1" dirty="0">
              <a:solidFill>
                <a:schemeClr val="tx1"/>
              </a:solidFill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283845" y="4205605"/>
            <a:ext cx="1140333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p>
            <a:pPr>
              <a:buFontTx/>
              <a:buNone/>
            </a:pPr>
            <a:r>
              <a:rPr lang="en-US" alt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+ Lo lắng , sợ sệt nhìn những chiếc lá tường xuân  rụng dần, tuyệt vọng sợ mất Giôn-xi, tìm mọi cách an ủi động viên cô.</a:t>
            </a:r>
            <a:endParaRPr lang="en-US" altLang="en-US" sz="3200" i="1" dirty="0">
              <a:solidFill>
                <a:schemeClr val="tx1"/>
              </a:solidFill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bldLvl="0" animBg="1"/>
      <p:bldP spid="4" grpId="0"/>
      <p:bldP spid="3" grpId="0" bldLvl="0" animBg="1"/>
      <p:bldP spid="3" grpId="1" bldLvl="0" animBg="1"/>
      <p:bldP spid="5" grpId="0"/>
      <p:bldP spid="10" grpId="0"/>
      <p:bldP spid="11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Picture 2" descr="C:\Documents and Settings\THANH TAI\My Documents\Downloads\tải xuống (6).jpg"/>
          <p:cNvPicPr>
            <a:picLocks noChangeAspect="1" noChangeArrowheads="1"/>
          </p:cNvPicPr>
          <p:nvPr>
            <p:ph idx="1"/>
          </p:nvPr>
        </p:nvPicPr>
        <p:blipFill>
          <a:blip r:embed="rId1"/>
          <a:srcRect t="10000" b="16470"/>
          <a:stretch>
            <a:fillRect/>
          </a:stretch>
        </p:blipFill>
        <p:spPr bwMode="auto">
          <a:xfrm>
            <a:off x="0" y="0"/>
            <a:ext cx="4130675" cy="1671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13"/>
          <p:cNvSpPr>
            <a:spLocks noChangeArrowheads="1"/>
          </p:cNvSpPr>
          <p:nvPr/>
        </p:nvSpPr>
        <p:spPr bwMode="auto">
          <a:xfrm>
            <a:off x="7447280" y="-27940"/>
            <a:ext cx="5505450" cy="2098675"/>
          </a:xfrm>
          <a:prstGeom prst="cloudCallout">
            <a:avLst>
              <a:gd name="adj1" fmla="val -39706"/>
              <a:gd name="adj2" fmla="val 74874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p>
            <a:pPr algn="ctr"/>
            <a:r>
              <a:rPr lang="en-US" sz="3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Theo </a:t>
            </a:r>
            <a:r>
              <a:rPr lang="en-US" sz="3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em</a:t>
            </a:r>
            <a:r>
              <a:rPr lang="en-US" sz="3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3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Xiu</a:t>
            </a:r>
            <a:r>
              <a:rPr lang="en-US" sz="3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sz="3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biết</a:t>
            </a:r>
            <a:r>
              <a:rPr lang="en-US" sz="3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trước</a:t>
            </a:r>
            <a:r>
              <a:rPr lang="en-US" sz="3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việc</a:t>
            </a:r>
            <a:r>
              <a:rPr lang="en-US" sz="3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cụ</a:t>
            </a:r>
            <a:r>
              <a:rPr lang="en-US" sz="3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Bơ</a:t>
            </a:r>
            <a:r>
              <a:rPr lang="en-US" sz="3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men </a:t>
            </a:r>
            <a:r>
              <a:rPr lang="en-US" sz="3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đã</a:t>
            </a:r>
            <a:r>
              <a:rPr lang="en-US" sz="3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vẽ</a:t>
            </a:r>
            <a:r>
              <a:rPr lang="en-US" sz="3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chiếc</a:t>
            </a:r>
            <a:r>
              <a:rPr lang="en-US" sz="3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lá</a:t>
            </a:r>
            <a:r>
              <a:rPr lang="en-US" sz="3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không</a:t>
            </a:r>
            <a:r>
              <a:rPr lang="en-US" sz="3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? </a:t>
            </a:r>
            <a:endParaRPr lang="en-US" altLang="en-US" sz="3000" i="1" dirty="0" smtClean="0">
              <a:solidFill>
                <a:schemeClr val="tx1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35890" y="1950720"/>
            <a:ext cx="11650345" cy="1076325"/>
          </a:xfrm>
          <a:prstGeom prst="rect">
            <a:avLst/>
          </a:prstGeom>
        </p:spPr>
        <p:txBody>
          <a:bodyPr wrap="square">
            <a:spAutoFit/>
          </a:bodyPr>
          <a:p>
            <a:pPr marL="236855" lvl="0" indent="-236855" algn="just">
              <a:buFontTx/>
              <a:buChar char="-"/>
            </a:pP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Xiu không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mơn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 trạng lo lắng vẫn đeo đẳng cô cho tới khi biết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sự thật. </a:t>
            </a:r>
            <a:endParaRPr lang="vi-VN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>
            <a:off x="6936105" y="99060"/>
            <a:ext cx="6143625" cy="2297430"/>
          </a:xfrm>
          <a:prstGeom prst="cloudCallout">
            <a:avLst>
              <a:gd name="adj1" fmla="val -39706"/>
              <a:gd name="adj2" fmla="val 74874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p>
            <a:pPr algn="ctr"/>
            <a:r>
              <a:rPr lang="en-US" sz="3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Theo </a:t>
            </a:r>
            <a:r>
              <a:rPr lang="en-US" sz="3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em</a:t>
            </a:r>
            <a:r>
              <a:rPr lang="en-US" sz="3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3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nếu</a:t>
            </a:r>
            <a:r>
              <a:rPr lang="en-US" sz="3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Xiu</a:t>
            </a:r>
            <a:r>
              <a:rPr lang="en-US" sz="3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biết</a:t>
            </a:r>
            <a:r>
              <a:rPr lang="en-US" sz="3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trước</a:t>
            </a:r>
            <a:r>
              <a:rPr lang="en-US" sz="3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việc</a:t>
            </a:r>
            <a:r>
              <a:rPr lang="en-US" sz="3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cụ</a:t>
            </a:r>
            <a:r>
              <a:rPr lang="en-US" sz="3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Bơ</a:t>
            </a:r>
            <a:r>
              <a:rPr lang="en-US" sz="3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men </a:t>
            </a:r>
            <a:r>
              <a:rPr lang="en-US" sz="3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đã</a:t>
            </a:r>
            <a:r>
              <a:rPr lang="en-US" sz="3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vẽ</a:t>
            </a:r>
            <a:r>
              <a:rPr lang="en-US" sz="3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chiếc</a:t>
            </a:r>
            <a:r>
              <a:rPr lang="en-US" sz="3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lá</a:t>
            </a:r>
            <a:r>
              <a:rPr lang="en-US" sz="3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3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</a:t>
            </a:r>
            <a:r>
              <a:rPr lang="en-US" sz="3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chuyện</a:t>
            </a:r>
            <a:r>
              <a:rPr lang="en-US" sz="3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sz="3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hấp</a:t>
            </a:r>
            <a:r>
              <a:rPr lang="en-US" sz="3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dẫn</a:t>
            </a:r>
            <a:r>
              <a:rPr lang="en-US" sz="3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hơn</a:t>
            </a:r>
            <a:r>
              <a:rPr lang="en-US" sz="3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không</a:t>
            </a:r>
            <a:r>
              <a:rPr lang="en-US" sz="3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? </a:t>
            </a:r>
            <a:endParaRPr lang="en-US" altLang="en-US" sz="3000" i="1" dirty="0" smtClean="0">
              <a:solidFill>
                <a:schemeClr val="tx1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53435" y="5424515"/>
            <a:ext cx="10389476" cy="584775"/>
          </a:xfrm>
          <a:prstGeom prst="rect">
            <a:avLst/>
          </a:prstGeom>
        </p:spPr>
        <p:txBody>
          <a:bodyPr wrap="square">
            <a:spAutoFit/>
          </a:bodyPr>
          <a:p>
            <a:pPr marL="457200" lvl="0" indent="-457200">
              <a:buFont typeface="Wingdings 3" panose="05040102010807070707"/>
              <a:buChar char="["/>
            </a:pPr>
            <a:r>
              <a:rPr lang="en-US" sz="32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Xiu</a:t>
            </a:r>
            <a:r>
              <a:rPr lang="en-US" sz="3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32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3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nhẫn</a:t>
            </a:r>
            <a:r>
              <a:rPr lang="en-US" sz="3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nại</a:t>
            </a:r>
            <a:r>
              <a:rPr lang="en-US" sz="3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32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4246" y="3306693"/>
            <a:ext cx="10313096" cy="2061210"/>
          </a:xfrm>
          <a:prstGeom prst="rect">
            <a:avLst/>
          </a:prstGeom>
        </p:spPr>
        <p:txBody>
          <a:bodyPr wrap="square">
            <a:spAutoFit/>
          </a:bodyPr>
          <a:p>
            <a:pPr marL="236855" lvl="0" indent="-236855" algn="just"/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Xiu biết trước ý định của cụ Bơ-m</a:t>
            </a:r>
            <a:r>
              <a:rPr lang="en-US" alt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ruyện sẽ kém hay đi vì Xiu không bị bất ngờ và người đọc không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chứng kiến và thấu hiểu tâm trạng lo lắng, thấm đượm tình người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cô.</a:t>
            </a: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bldLvl="0" animBg="1"/>
      <p:bldP spid="19" grpId="0"/>
      <p:bldP spid="7" grpId="0" bldLvl="0" animBg="1"/>
      <p:bldP spid="7" grpId="1" bldLvl="0" animBg="1"/>
      <p:bldP spid="18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" name="TextBox 27"/>
          <p:cNvSpPr txBox="1"/>
          <p:nvPr/>
        </p:nvSpPr>
        <p:spPr>
          <a:xfrm>
            <a:off x="202014" y="95425"/>
            <a:ext cx="109389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HUỐNG ĐẢO NGƯỢC TRUYỆN</a:t>
            </a:r>
            <a:endParaRPr lang="en-US" sz="32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>
            <a:off x="6936105" y="99060"/>
            <a:ext cx="6143625" cy="2297430"/>
          </a:xfrm>
          <a:prstGeom prst="cloudCallout">
            <a:avLst>
              <a:gd name="adj1" fmla="val -39706"/>
              <a:gd name="adj2" fmla="val 74874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p>
            <a:pPr lvl="0" algn="ctr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Tìm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2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tình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huống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đảo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ngược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trong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truyện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điền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bảng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sau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</a:t>
            </a:r>
            <a:endParaRPr lang="en-US" altLang="en-US" sz="3000" i="1" dirty="0" smtClean="0">
              <a:solidFill>
                <a:schemeClr val="tx1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999812" y="1022026"/>
            <a:ext cx="7662041" cy="882865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70253" y="3024242"/>
            <a:ext cx="4482663" cy="2869324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………………………..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………………………..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………………………..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240736" y="3040008"/>
            <a:ext cx="4472153" cy="2895599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………………………..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………………………..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………………………..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Arrow Connector 8"/>
          <p:cNvCxnSpPr>
            <a:stCxn id="5" idx="2"/>
            <a:endCxn id="6" idx="0"/>
          </p:cNvCxnSpPr>
          <p:nvPr/>
        </p:nvCxnSpPr>
        <p:spPr>
          <a:xfrm flipH="1">
            <a:off x="2912374" y="1904256"/>
            <a:ext cx="2918460" cy="112014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5" idx="2"/>
            <a:endCxn id="4" idx="0"/>
          </p:cNvCxnSpPr>
          <p:nvPr/>
        </p:nvCxnSpPr>
        <p:spPr>
          <a:xfrm>
            <a:off x="5830834" y="1904255"/>
            <a:ext cx="2646680" cy="113538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7" grpId="0" bldLvl="0" animBg="1"/>
      <p:bldP spid="7" grpId="1" bldLvl="0" animBg="1"/>
      <p:bldP spid="5" grpId="0" bldLvl="0" animBg="1"/>
      <p:bldP spid="6" grpId="0" bldLvl="0" animBg="1"/>
      <p:bldP spid="4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Rounded Rectangle 4"/>
          <p:cNvSpPr/>
          <p:nvPr/>
        </p:nvSpPr>
        <p:spPr>
          <a:xfrm>
            <a:off x="2265242" y="357798"/>
            <a:ext cx="7662041" cy="709456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189048" y="2020998"/>
            <a:ext cx="4482663" cy="3124491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581731" y="1991680"/>
            <a:ext cx="4472153" cy="3153103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Arrow Connector 8"/>
          <p:cNvCxnSpPr>
            <a:stCxn id="5" idx="2"/>
            <a:endCxn id="6" idx="0"/>
          </p:cNvCxnSpPr>
          <p:nvPr/>
        </p:nvCxnSpPr>
        <p:spPr>
          <a:xfrm flipH="1">
            <a:off x="3431168" y="1066619"/>
            <a:ext cx="2665095" cy="95440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5" idx="2"/>
            <a:endCxn id="7" idx="0"/>
          </p:cNvCxnSpPr>
          <p:nvPr/>
        </p:nvCxnSpPr>
        <p:spPr>
          <a:xfrm>
            <a:off x="6096264" y="1066618"/>
            <a:ext cx="2722245" cy="92519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265697" y="2827189"/>
            <a:ext cx="4330251" cy="1731821"/>
          </a:xfrm>
          <a:prstGeom prst="rect">
            <a:avLst/>
          </a:prstGeom>
        </p:spPr>
        <p:txBody>
          <a:bodyPr wrap="square">
            <a:spAutoFit/>
          </a:bodyPr>
          <a:p>
            <a:pPr algn="ctr" eaLnBrk="0" hangingPunct="0">
              <a:lnSpc>
                <a:spcPct val="114000"/>
              </a:lnSpc>
              <a:spcBef>
                <a:spcPct val="50000"/>
              </a:spcBef>
            </a:pP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Giôn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xi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Hồi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phục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53058" y="2851685"/>
            <a:ext cx="4330251" cy="2293705"/>
          </a:xfrm>
          <a:prstGeom prst="rect">
            <a:avLst/>
          </a:prstGeom>
        </p:spPr>
        <p:txBody>
          <a:bodyPr wrap="square">
            <a:spAutoFit/>
          </a:bodyPr>
          <a:p>
            <a:pPr algn="ctr" eaLnBrk="0" hangingPunct="0">
              <a:lnSpc>
                <a:spcPct val="114000"/>
              </a:lnSpc>
              <a:spcBef>
                <a:spcPct val="50000"/>
              </a:spcBef>
            </a:pP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men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Giôn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xi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Chết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5467350"/>
            <a:ext cx="86106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just">
              <a:buFontTx/>
              <a:buNone/>
            </a:pPr>
            <a:r>
              <a:rPr lang="vi-VN" alt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-&gt;</a:t>
            </a:r>
            <a:r>
              <a:rPr lang="en-GB" alt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GB" sz="3200" b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Đảo ngược tình huống truyện 2 lần</a:t>
            </a:r>
            <a:endParaRPr lang="en-US" altLang="en-GB" sz="3200" b="1" dirty="0"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7" grpId="0" bldLvl="0" animBg="1"/>
      <p:bldP spid="8" grpId="0"/>
      <p:bldP spid="10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290" name="Picture 2" descr="Hình ảnh có liên quan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801962" y="1678970"/>
            <a:ext cx="2839873" cy="3854725"/>
          </a:xfrm>
          <a:prstGeom prst="rect">
            <a:avLst/>
          </a:prstGeom>
          <a:noFill/>
        </p:spPr>
      </p:pic>
      <p:sp>
        <p:nvSpPr>
          <p:cNvPr id="19" name="文本框 27"/>
          <p:cNvSpPr txBox="1"/>
          <p:nvPr/>
        </p:nvSpPr>
        <p:spPr>
          <a:xfrm>
            <a:off x="2142830" y="595466"/>
            <a:ext cx="6307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spcBef>
                <a:spcPct val="50000"/>
              </a:spcBef>
            </a:pP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endParaRPr lang="en-US" sz="3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本框 27"/>
          <p:cNvSpPr txBox="1"/>
          <p:nvPr/>
        </p:nvSpPr>
        <p:spPr>
          <a:xfrm>
            <a:off x="1002458" y="5698238"/>
            <a:ext cx="2308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spcBef>
                <a:spcPct val="50000"/>
              </a:spcBef>
            </a:pP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xép</a:t>
            </a:r>
            <a:endParaRPr lang="en-US" sz="3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27"/>
          <p:cNvSpPr txBox="1"/>
          <p:nvPr/>
        </p:nvSpPr>
        <p:spPr>
          <a:xfrm>
            <a:off x="4197602" y="5708749"/>
            <a:ext cx="3259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spcBef>
                <a:spcPct val="50000"/>
              </a:spcBef>
            </a:pP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endParaRPr lang="en-US" sz="3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2" name="Picture 4" descr="Kết quả hình ảnh cho last lea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59564" y="1659611"/>
            <a:ext cx="2713749" cy="3869214"/>
          </a:xfrm>
          <a:prstGeom prst="rect">
            <a:avLst/>
          </a:prstGeom>
          <a:noFill/>
        </p:spPr>
      </p:pic>
      <p:pic>
        <p:nvPicPr>
          <p:cNvPr id="12294" name="Picture 6" descr="Hình ảnh có liên qua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75271" y="1693534"/>
            <a:ext cx="3199939" cy="3855928"/>
          </a:xfrm>
          <a:prstGeom prst="rect">
            <a:avLst/>
          </a:prstGeom>
          <a:noFill/>
        </p:spPr>
      </p:pic>
      <p:sp>
        <p:nvSpPr>
          <p:cNvPr id="23" name="文本框 27"/>
          <p:cNvSpPr txBox="1"/>
          <p:nvPr/>
        </p:nvSpPr>
        <p:spPr>
          <a:xfrm>
            <a:off x="7849944" y="5735022"/>
            <a:ext cx="35012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spcBef>
                <a:spcPct val="50000"/>
              </a:spcBef>
            </a:pP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endParaRPr lang="en-US" sz="3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2" grpId="1"/>
      <p:bldP spid="23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" name="Picture 2" descr="Cover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1150" y="3098800"/>
            <a:ext cx="2255838" cy="598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3" descr="Cove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150" y="2525713"/>
            <a:ext cx="1549400" cy="6778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Picture 4" descr="Cove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0775" y="2933700"/>
            <a:ext cx="2082800" cy="869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5" descr="Cove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6950" y="4738688"/>
            <a:ext cx="2471738" cy="11191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6" descr="Cover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7275" y="4694238"/>
            <a:ext cx="2638425" cy="5349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icture 7" descr="Cover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5363" y="3987800"/>
            <a:ext cx="2936875" cy="854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Picture 8" descr="Cover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1138" y="3949700"/>
            <a:ext cx="2286000" cy="1411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Picture 9" descr="Cover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6750" y="2260600"/>
            <a:ext cx="2682875" cy="1266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Picture 10" descr="Cover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67400" y="2198688"/>
            <a:ext cx="2627313" cy="549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Picture 11" descr="Cover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30888" y="1568450"/>
            <a:ext cx="2878137" cy="7826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12" descr="Cover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87775" y="1849438"/>
            <a:ext cx="2244725" cy="2168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Picture 13" descr="Cover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40138" y="2917825"/>
            <a:ext cx="1717675" cy="17303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AutoShape 13"/>
          <p:cNvSpPr>
            <a:spLocks noChangeArrowheads="1"/>
          </p:cNvSpPr>
          <p:nvPr/>
        </p:nvSpPr>
        <p:spPr bwMode="auto">
          <a:xfrm>
            <a:off x="6946265" y="99060"/>
            <a:ext cx="6143625" cy="2297430"/>
          </a:xfrm>
          <a:prstGeom prst="cloudCallout">
            <a:avLst>
              <a:gd name="adj1" fmla="val -39706"/>
              <a:gd name="adj2" fmla="val 74874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p>
            <a:pPr lvl="0" algn="ctr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Tìm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2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tình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huống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đảo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ngược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trong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truyện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điền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bảng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sau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</a:t>
            </a:r>
            <a:endParaRPr lang="en-US" altLang="en-US" sz="3000" i="1" dirty="0" smtClean="0">
              <a:solidFill>
                <a:schemeClr val="tx1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54037" y="735720"/>
            <a:ext cx="77093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4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682358" y="1904243"/>
            <a:ext cx="5013436" cy="584775"/>
          </a:xfrm>
          <a:prstGeom prst="rect">
            <a:avLst/>
          </a:prstGeom>
        </p:spPr>
        <p:txBody>
          <a:bodyPr wrap="square">
            <a:spAutoFit/>
          </a:bodyPr>
          <a:p>
            <a:pPr algn="just"/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Bơ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-men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650829" y="2724027"/>
            <a:ext cx="7031420" cy="1568450"/>
          </a:xfrm>
          <a:prstGeom prst="rect">
            <a:avLst/>
          </a:prstGeom>
        </p:spPr>
        <p:txBody>
          <a:bodyPr wrap="square">
            <a:spAutoFit/>
          </a:bodyPr>
          <a:p>
            <a:pPr lvl="0" algn="just"/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Gợi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lụi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kết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truyện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nó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lại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là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thuốc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hồi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lại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sống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556248" y="4535268"/>
            <a:ext cx="7110235" cy="1568450"/>
          </a:xfrm>
          <a:prstGeom prst="rect">
            <a:avLst/>
          </a:prstGeom>
        </p:spPr>
        <p:txBody>
          <a:bodyPr wrap="square">
            <a:spAutoFit/>
          </a:bodyPr>
          <a:p>
            <a:pPr lvl="0"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Chiếc lá cuối cùng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trở thành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một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biểu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tượng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nghê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̣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thuật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bất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ngờ,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độc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đáo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mang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ý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nghĩa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nhân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sâu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sắc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C:\Documents and Settings\THANH TAI\My Documents\Downloads\tải xuống (6).jpg"/>
          <p:cNvPicPr>
            <a:picLocks noChangeAspect="1" noChangeArrowheads="1"/>
          </p:cNvPicPr>
          <p:nvPr/>
        </p:nvPicPr>
        <p:blipFill>
          <a:blip r:embed="rId1"/>
          <a:srcRect t="10000" b="16470"/>
          <a:stretch>
            <a:fillRect/>
          </a:stretch>
        </p:blipFill>
        <p:spPr bwMode="auto">
          <a:xfrm>
            <a:off x="394138" y="2664363"/>
            <a:ext cx="3247693" cy="165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Straight Arrow Connector 15"/>
          <p:cNvCxnSpPr>
            <a:stCxn id="14" idx="3"/>
            <a:endCxn id="23" idx="1"/>
          </p:cNvCxnSpPr>
          <p:nvPr/>
        </p:nvCxnSpPr>
        <p:spPr>
          <a:xfrm flipV="1">
            <a:off x="3641831" y="2196631"/>
            <a:ext cx="1040527" cy="129543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4" idx="3"/>
            <a:endCxn id="24" idx="1"/>
          </p:cNvCxnSpPr>
          <p:nvPr/>
        </p:nvCxnSpPr>
        <p:spPr>
          <a:xfrm>
            <a:off x="3641831" y="3492699"/>
            <a:ext cx="1009015" cy="158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4" idx="3"/>
            <a:endCxn id="27" idx="1"/>
          </p:cNvCxnSpPr>
          <p:nvPr/>
        </p:nvCxnSpPr>
        <p:spPr>
          <a:xfrm>
            <a:off x="3641831" y="3492699"/>
            <a:ext cx="914400" cy="182689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bldLvl="0" animBg="1"/>
      <p:bldP spid="18" grpId="0"/>
      <p:bldP spid="23" grpId="0"/>
      <p:bldP spid="24" grpId="0"/>
      <p:bldP spid="2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8674" name="Picture 13" descr="Cover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89513" y="4621213"/>
            <a:ext cx="3362325" cy="1479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5" name="Picture 12" descr="Cove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9350" y="3836988"/>
            <a:ext cx="3405188" cy="966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6" name="Picture 11" descr="Cove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6350" y="3381375"/>
            <a:ext cx="2754313" cy="1520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7" name="Picture 10" descr="Cove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1900" y="2484438"/>
            <a:ext cx="3433763" cy="819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8" name="Picture 9" descr="Cover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1900" y="1273175"/>
            <a:ext cx="3562350" cy="1365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9" name="Picture 8" descr="Cover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7038" y="155575"/>
            <a:ext cx="3670300" cy="2406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80" name="Picture 7" descr="Cover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98700" y="2146300"/>
            <a:ext cx="2959100" cy="14970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81" name="Picture 4" descr="Cover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435100"/>
            <a:ext cx="2827338" cy="4419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1"/>
          <p:cNvSpPr txBox="1"/>
          <p:nvPr/>
        </p:nvSpPr>
        <p:spPr>
          <a:xfrm>
            <a:off x="228600" y="304800"/>
            <a:ext cx="433514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0" hangingPunct="0">
              <a:buNone/>
            </a:pPr>
            <a:r>
              <a:rPr lang="en-GB" altLang="x-none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III/G</a:t>
            </a:r>
            <a:r>
              <a:rPr lang="en-US" altLang="en-GB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HI NHỚ</a:t>
            </a:r>
            <a:r>
              <a:rPr lang="en-GB" altLang="x-none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: SGK/ 90</a:t>
            </a:r>
            <a:endParaRPr lang="en-GB" altLang="x-none" sz="3200" b="1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TextBox 17"/>
          <p:cNvSpPr txBox="1"/>
          <p:nvPr/>
        </p:nvSpPr>
        <p:spPr>
          <a:xfrm>
            <a:off x="2732088" y="750888"/>
            <a:ext cx="2990850" cy="7699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0" hangingPunct="0">
              <a:buNone/>
            </a:pPr>
            <a:r>
              <a:rPr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Thông điệp</a:t>
            </a:r>
            <a:endParaRPr sz="4400" b="1" i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455738" y="1839913"/>
            <a:ext cx="4110037" cy="6159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0" hangingPunct="0">
              <a:buNone/>
            </a:pPr>
            <a:r>
              <a:rPr sz="340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Thông điệp nhân văn: </a:t>
            </a:r>
            <a:endParaRPr sz="34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363663" y="3146425"/>
            <a:ext cx="4354512" cy="6159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0" hangingPunct="0">
              <a:buNone/>
            </a:pPr>
            <a:r>
              <a:rPr sz="340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Thông điệp nghệ thuật: </a:t>
            </a:r>
            <a:endParaRPr sz="34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363663" y="2465388"/>
            <a:ext cx="6713537" cy="5857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buNone/>
            </a:pPr>
            <a:r>
              <a:rPr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Hi sinh vì cuộc sống con người.</a:t>
            </a:r>
            <a:endParaRPr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362075" y="3898900"/>
            <a:ext cx="6988175" cy="15700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buNone/>
            </a:pPr>
            <a:r>
              <a:rPr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Tác phẩm nghệ thuật: Nghệ thuật vị nhân sinh (phải bám sát v</a:t>
            </a:r>
            <a:r>
              <a:rPr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o cuộc đời, vì con người m</a:t>
            </a:r>
            <a:r>
              <a:rPr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phụng sự)</a:t>
            </a:r>
            <a:endParaRPr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363663" y="5468938"/>
            <a:ext cx="7421562" cy="1076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buNone/>
            </a:pPr>
            <a:r>
              <a:rPr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Nghệ sĩ đích thực: Quan tâm đến sự sống của con người</a:t>
            </a:r>
            <a:endParaRPr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41300" y="15240"/>
            <a:ext cx="7772400" cy="651510"/>
          </a:xfrm>
        </p:spPr>
        <p:txBody>
          <a:bodyPr vert="horz" wrap="square" lIns="91440" tIns="45720" rIns="91440" bIns="45720" anchor="ctr" anchorCtr="0"/>
          <a:p>
            <a:pPr algn="l">
              <a:buClrTx/>
              <a:buSzTx/>
              <a:buFontTx/>
              <a:buNone/>
            </a:pPr>
            <a:r>
              <a:rPr lang="en-GB" altLang="x-none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IV/ L</a:t>
            </a:r>
            <a:r>
              <a:rPr lang="en-US" altLang="en-GB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UYỆN TẬP</a:t>
            </a:r>
            <a:endParaRPr lang="en-US" altLang="en-GB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/>
      <p:bldP spid="24" grpId="0"/>
      <p:bldP spid="25" grpId="0"/>
      <p:bldP spid="26" grpId="0"/>
      <p:bldP spid="2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  <p:pic>
        <p:nvPicPr>
          <p:cNvPr id="7" name="Content Placeholder 6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" name="文本框 27"/>
          <p:cNvSpPr txBox="1"/>
          <p:nvPr/>
        </p:nvSpPr>
        <p:spPr>
          <a:xfrm>
            <a:off x="1112812" y="5461755"/>
            <a:ext cx="437358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spcBef>
                <a:spcPct val="50000"/>
              </a:spcBef>
            </a:pP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  Hen -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endParaRPr lang="en-US" sz="3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Noi o O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" y="-635"/>
            <a:ext cx="6243955" cy="5069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Noi lam viec cua O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955" y="0"/>
            <a:ext cx="5948045" cy="506857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文本框 27"/>
          <p:cNvSpPr txBox="1"/>
          <p:nvPr/>
        </p:nvSpPr>
        <p:spPr>
          <a:xfrm>
            <a:off x="6243146" y="5472266"/>
            <a:ext cx="523415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spcBef>
                <a:spcPct val="50000"/>
              </a:spcBef>
            </a:pP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  Hen -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endParaRPr lang="en-US" sz="3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" name="MH_Entry_1"/>
          <p:cNvSpPr/>
          <p:nvPr>
            <p:custDataLst>
              <p:tags r:id="rId1"/>
            </p:custDataLst>
          </p:nvPr>
        </p:nvSpPr>
        <p:spPr>
          <a:xfrm>
            <a:off x="206879" y="121917"/>
            <a:ext cx="4016089" cy="498614"/>
          </a:xfrm>
          <a:prstGeom prst="roundRect">
            <a:avLst>
              <a:gd name="adj" fmla="val 912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l"/>
            <a:r>
              <a:rPr lang="en-US" altLang="zh-CN" sz="4000" b="1" spc="2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2. </a:t>
            </a:r>
            <a:r>
              <a:rPr lang="en-US" altLang="zh-CN" sz="4000" b="1" spc="20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Tác</a:t>
            </a:r>
            <a:r>
              <a:rPr lang="en-US" altLang="zh-CN" sz="4000" b="1" spc="2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spc="20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phẩm</a:t>
            </a:r>
            <a:endParaRPr lang="zh-CN" altLang="en-US" sz="4000" b="1" spc="200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4" name="AutoShape 13"/>
          <p:cNvSpPr>
            <a:spLocks noChangeArrowheads="1"/>
          </p:cNvSpPr>
          <p:nvPr/>
        </p:nvSpPr>
        <p:spPr bwMode="auto">
          <a:xfrm>
            <a:off x="7393940" y="0"/>
            <a:ext cx="5643245" cy="3287395"/>
          </a:xfrm>
          <a:prstGeom prst="cloudCallout">
            <a:avLst>
              <a:gd name="adj1" fmla="val -39706"/>
              <a:gd name="adj2" fmla="val 74874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p>
            <a:pPr indent="0" algn="ctr">
              <a:buFontTx/>
              <a:buNone/>
            </a:pP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Trình bày sự ra đời của tác phẩm và vị trí của đoạn trích</a:t>
            </a:r>
            <a:endParaRPr lang="en-US" sz="3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3" name="文本框 26"/>
          <p:cNvSpPr txBox="1"/>
          <p:nvPr/>
        </p:nvSpPr>
        <p:spPr>
          <a:xfrm>
            <a:off x="207010" y="1643380"/>
            <a:ext cx="1127379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spcBef>
                <a:spcPct val="50000"/>
              </a:spcBef>
            </a:pP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Vị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endParaRPr lang="en-US" sz="3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文本框 27"/>
          <p:cNvSpPr txBox="1"/>
          <p:nvPr/>
        </p:nvSpPr>
        <p:spPr>
          <a:xfrm>
            <a:off x="207010" y="840105"/>
            <a:ext cx="115938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spcBef>
                <a:spcPct val="50000"/>
              </a:spcBef>
            </a:pP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Xuất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Content Placeholder 14"/>
          <p:cNvPicPr>
            <a:picLocks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850" y="2202815"/>
            <a:ext cx="3268980" cy="4733290"/>
          </a:xfrm>
          <a:prstGeom prst="rect">
            <a:avLst/>
          </a:prstGeom>
        </p:spPr>
      </p:pic>
      <p:sp>
        <p:nvSpPr>
          <p:cNvPr id="2" name="Subtitle 4"/>
          <p:cNvSpPr>
            <a:spLocks noGrp="1"/>
          </p:cNvSpPr>
          <p:nvPr/>
        </p:nvSpPr>
        <p:spPr>
          <a:xfrm>
            <a:off x="207010" y="2823845"/>
            <a:ext cx="8001000" cy="121031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SzPct val="60000"/>
              <a:buNone/>
            </a:pP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GB" altLang="x-none" b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 loại: </a:t>
            </a:r>
            <a:r>
              <a:rPr lang="en-GB" altLang="x-none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Truyện ngắn.</a:t>
            </a:r>
            <a:endParaRPr lang="en-GB" altLang="x-none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indent="0" algn="l">
              <a:buSzPct val="60000"/>
              <a:buNone/>
            </a:pPr>
            <a:r>
              <a:rPr lang="en-US" altLang="en-GB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PTBĐ: tự sự kết hợp miêu tả và biểu cảm</a:t>
            </a:r>
            <a:endParaRPr lang="en-US" altLang="en-GB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  <p:bldP spid="14" grpId="0" bldLvl="0" animBg="1"/>
      <p:bldP spid="14" grpId="1" bldLvl="0" animBg="1"/>
      <p:bldP spid="33" grpId="0"/>
      <p:bldP spid="34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" name="文本框 26"/>
          <p:cNvSpPr txBox="1"/>
          <p:nvPr/>
        </p:nvSpPr>
        <p:spPr>
          <a:xfrm>
            <a:off x="444278" y="190872"/>
            <a:ext cx="5910146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spcBef>
                <a:spcPct val="0"/>
              </a:spcBef>
            </a:pPr>
            <a:r>
              <a:rPr lang="en-US" altLang="zh-CN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Bố</a:t>
            </a:r>
            <a:r>
              <a:rPr lang="en-US" altLang="zh-CN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cục</a:t>
            </a:r>
            <a:r>
              <a:rPr lang="en-US" altLang="zh-CN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 </a:t>
            </a:r>
            <a:r>
              <a:rPr lang="en-US" altLang="zh-C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 </a:t>
            </a:r>
            <a:r>
              <a:rPr lang="en-US" altLang="zh-CN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phần</a:t>
            </a:r>
            <a:endParaRPr lang="zh-CN" altLang="en-US" sz="3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15925" y="933450"/>
            <a:ext cx="6960235" cy="657225"/>
          </a:xfrm>
          <a:prstGeom prst="rect">
            <a:avLst/>
          </a:prstGeom>
        </p:spPr>
        <p:txBody>
          <a:bodyPr wrap="square">
            <a:spAutoFit/>
          </a:bodyPr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altLang="en-US" sz="3200" b="1" dirty="0">
                <a:solidFill>
                  <a:schemeClr val="hlink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+mn-ea"/>
              </a:rPr>
              <a:t>- Phần 1: </a:t>
            </a:r>
            <a:r>
              <a:rPr lang="en-US" altLang="en-US" sz="32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+mn-ea"/>
              </a:rPr>
              <a:t>“Khi hai người </a:t>
            </a:r>
            <a:r>
              <a:rPr lang="en-US" alt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…</a:t>
            </a:r>
            <a:r>
              <a:rPr lang="en-US" altLang="en-US" sz="32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+mn-ea"/>
              </a:rPr>
              <a:t>.tảng đá”:</a:t>
            </a:r>
            <a:endParaRPr lang="en-US" sz="3200" dirty="0">
              <a:effectLst/>
              <a:latin typeface="Calibri" panose="020F0502020204030204"/>
              <a:ea typeface="Calibri" panose="020F0502020204030204"/>
              <a:cs typeface="Times New Roman" panose="02020603050405020304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058025" y="1007110"/>
            <a:ext cx="5024120" cy="583565"/>
          </a:xfrm>
          <a:prstGeom prst="rect">
            <a:avLst/>
          </a:prstGeom>
        </p:spPr>
        <p:txBody>
          <a:bodyPr wrap="square">
            <a:spAutoFit/>
          </a:bodyPr>
          <a:p>
            <a:pPr eaLnBrk="0" hangingPunct="0">
              <a:buNone/>
            </a:pPr>
            <a:r>
              <a:rPr lang="vi-VN" altLang="en-US" sz="3200" b="1" i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+mn-ea"/>
              </a:rPr>
              <a:t>Giôn-xi đối diện với cái chết</a:t>
            </a:r>
            <a:endParaRPr lang="vi-VN" altLang="en-US" sz="3200" b="1" i="1" dirty="0">
              <a:solidFill>
                <a:srgbClr val="0066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82600" y="1916430"/>
            <a:ext cx="7099935" cy="657225"/>
          </a:xfrm>
          <a:prstGeom prst="rect">
            <a:avLst/>
          </a:prstGeom>
        </p:spPr>
        <p:txBody>
          <a:bodyPr wrap="square">
            <a:spAutoFit/>
          </a:bodyPr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alt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+mn-ea"/>
              </a:rPr>
              <a:t>- Phần 2:</a:t>
            </a:r>
            <a:r>
              <a:rPr lang="en-US" altLang="en-US" sz="32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+mn-ea"/>
              </a:rPr>
              <a:t> .”Sáng hôm sau</a:t>
            </a:r>
            <a:r>
              <a:rPr lang="en-US" alt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…</a:t>
            </a:r>
            <a:r>
              <a:rPr lang="en-US" altLang="en-US" sz="32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+mn-ea"/>
              </a:rPr>
              <a:t>.thế thôi” :</a:t>
            </a:r>
            <a:endParaRPr lang="en-US" sz="3200" dirty="0">
              <a:effectLst/>
              <a:latin typeface="Calibri" panose="020F0502020204030204"/>
              <a:ea typeface="Calibri" panose="020F0502020204030204"/>
              <a:cs typeface="Times New Roman" panose="02020603050405020304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092950" y="1990090"/>
            <a:ext cx="4954270" cy="583565"/>
          </a:xfrm>
          <a:prstGeom prst="rect">
            <a:avLst/>
          </a:prstGeom>
        </p:spPr>
        <p:txBody>
          <a:bodyPr wrap="square">
            <a:spAutoFit/>
          </a:bodyPr>
          <a:p>
            <a:pPr eaLnBrk="0" hangingPunct="0">
              <a:buNone/>
            </a:pPr>
            <a:r>
              <a:rPr lang="vi-VN" altLang="en-US" sz="3200" b="1" i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+mn-ea"/>
              </a:rPr>
              <a:t>Giôn –xi vượt qua cái chết</a:t>
            </a:r>
            <a:endParaRPr lang="vi-VN" altLang="en-US" sz="3200" b="1" i="1" dirty="0">
              <a:solidFill>
                <a:srgbClr val="0066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82600" y="2741930"/>
            <a:ext cx="3307715" cy="657225"/>
          </a:xfrm>
          <a:prstGeom prst="rect">
            <a:avLst/>
          </a:prstGeom>
        </p:spPr>
        <p:txBody>
          <a:bodyPr wrap="square">
            <a:spAutoFit/>
          </a:bodyPr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- Phần 3:</a:t>
            </a:r>
            <a:r>
              <a:rPr lang="pl-PL" sz="3200" b="1" dirty="0">
                <a:solidFill>
                  <a:srgbClr val="FF0000"/>
                </a:solidFill>
                <a:effectLst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Còn</a:t>
            </a:r>
            <a:r>
              <a:rPr lang="en-US" sz="3200" b="1" dirty="0">
                <a:solidFill>
                  <a:schemeClr val="tx1"/>
                </a:solidFill>
                <a:effectLst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lại:</a:t>
            </a:r>
            <a:endParaRPr lang="en-US" sz="3200" b="1" dirty="0" err="1">
              <a:solidFill>
                <a:schemeClr val="tx1"/>
              </a:solidFill>
              <a:effectLst/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606165" y="2774315"/>
            <a:ext cx="5678170" cy="583565"/>
          </a:xfrm>
          <a:prstGeom prst="rect">
            <a:avLst/>
          </a:prstGeom>
        </p:spPr>
        <p:txBody>
          <a:bodyPr wrap="square">
            <a:spAutoFit/>
          </a:bodyPr>
          <a:p>
            <a:pPr eaLnBrk="0" hangingPunct="0">
              <a:buNone/>
            </a:pPr>
            <a:r>
              <a:rPr lang="vi-VN" altLang="en-US" sz="3200" b="1" i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+mn-ea"/>
              </a:rPr>
              <a:t>Bí mật về chiếc lá cuối cùng</a:t>
            </a:r>
            <a:endParaRPr lang="vi-VN" altLang="en-US" sz="3200" b="1" i="1" dirty="0">
              <a:solidFill>
                <a:srgbClr val="0066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" name="Subtitle 1"/>
          <p:cNvSpPr/>
          <p:nvPr>
            <p:ph type="subTitle"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37" grpId="0"/>
      <p:bldP spid="20" grpId="0"/>
      <p:bldP spid="28" grpId="0"/>
      <p:bldP spid="29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0340" y="150495"/>
            <a:ext cx="10972800" cy="582613"/>
          </a:xfrm>
        </p:spPr>
        <p:txBody>
          <a:bodyPr/>
          <a:p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ĐỌC - HIỂU VĂN BẢN</a:t>
            </a:r>
            <a:endParaRPr lang="en-US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180340" y="938530"/>
            <a:ext cx="7140575" cy="6604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marL="571500" lvl="0" indent="-571500" algn="l" defTabSz="914400" eaLnBrk="0" hangingPunct="0">
              <a:spcBef>
                <a:spcPct val="5000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en-US" sz="3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1. Diễn biến tâm trạng của Giôn-xi</a:t>
            </a:r>
            <a:endParaRPr lang="en-US" altLang="en-US" sz="37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4" name="AutoShape 13"/>
          <p:cNvSpPr>
            <a:spLocks noChangeArrowheads="1"/>
          </p:cNvSpPr>
          <p:nvPr/>
        </p:nvSpPr>
        <p:spPr bwMode="auto">
          <a:xfrm>
            <a:off x="6965315" y="0"/>
            <a:ext cx="5643245" cy="3287395"/>
          </a:xfrm>
          <a:prstGeom prst="cloudCallout">
            <a:avLst>
              <a:gd name="adj1" fmla="val -39706"/>
              <a:gd name="adj2" fmla="val 74874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p>
            <a:pPr marL="0" lvl="0" indent="0" algn="ctr" defTabSz="914400" eaLnBrk="0" hangingPunct="0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en-US" sz="3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Em có nhận xét gì về ho</a:t>
            </a:r>
            <a:r>
              <a:rPr lang="en-US" altLang="en-US" sz="30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à</a:t>
            </a:r>
            <a:r>
              <a:rPr lang="en-US" altLang="en-US" sz="3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 cảnh sống của Giôn-xi lúc bấy giờ? (</a:t>
            </a:r>
            <a:r>
              <a:rPr sz="3000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+mn-ea"/>
              </a:rPr>
              <a:t>Cô l</a:t>
            </a:r>
            <a:r>
              <a:rPr sz="3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à</a:t>
            </a:r>
            <a:r>
              <a:rPr sz="3000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+mn-ea"/>
              </a:rPr>
              <a:t>m nghề gì? Cuộc sống như thế n</a:t>
            </a:r>
            <a:r>
              <a:rPr sz="3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à</a:t>
            </a:r>
            <a:r>
              <a:rPr sz="3000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+mn-ea"/>
              </a:rPr>
              <a:t>o?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+mn-ea"/>
              </a:rPr>
              <a:t>)</a:t>
            </a:r>
            <a:endParaRPr lang="en-US" sz="3000" i="1" dirty="0" smtClean="0">
              <a:solidFill>
                <a:schemeClr val="tx1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7423" name="Text Box 25"/>
          <p:cNvSpPr txBox="1"/>
          <p:nvPr/>
        </p:nvSpPr>
        <p:spPr>
          <a:xfrm>
            <a:off x="283528" y="1803718"/>
            <a:ext cx="4378325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0" hangingPunct="0">
              <a:spcBef>
                <a:spcPct val="5000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a/ Ho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cảnh sống:</a:t>
            </a:r>
            <a:endParaRPr lang="en-US" altLang="en-US" sz="40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424" name="Text Box 26"/>
          <p:cNvSpPr txBox="1"/>
          <p:nvPr/>
        </p:nvSpPr>
        <p:spPr>
          <a:xfrm>
            <a:off x="379095" y="2512060"/>
            <a:ext cx="11573510" cy="25533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0" hangingPunct="0">
              <a:spcBef>
                <a:spcPct val="5000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</a:rPr>
              <a:t>- </a:t>
            </a:r>
            <a:r>
              <a:rPr lang="vi-VN" altLang="en-US" sz="4000" dirty="0">
                <a:solidFill>
                  <a:schemeClr val="tx1"/>
                </a:solidFill>
                <a:latin typeface="Times New Roman" panose="02020603050405020304" pitchFamily="18" charset="0"/>
              </a:rPr>
              <a:t>N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</a:rPr>
              <a:t>ữ hoạ sĩ nghèo. </a:t>
            </a:r>
            <a:endParaRPr lang="en-US" altLang="en-US" sz="4000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marL="0" lvl="0" indent="0" defTabSz="914400" eaLnBrk="0" hangingPunct="0">
              <a:spcBef>
                <a:spcPct val="5000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</a:rPr>
              <a:t>- Bị sưng phổi nặng</a:t>
            </a:r>
            <a:endParaRPr lang="en-US" altLang="en-US" sz="4000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marL="0" lvl="0" indent="0" defTabSz="914400" eaLnBrk="0" hangingPunct="0">
              <a:spcBef>
                <a:spcPct val="5000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</a:rPr>
              <a:t>- Nghèo khó không có tiền lo thuốc thang </a:t>
            </a:r>
            <a:endParaRPr lang="en-US" altLang="en-US" sz="40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>
            <a:off x="7092315" y="127000"/>
            <a:ext cx="5643245" cy="3287395"/>
          </a:xfrm>
          <a:prstGeom prst="cloudCallout">
            <a:avLst>
              <a:gd name="adj1" fmla="val -39706"/>
              <a:gd name="adj2" fmla="val 74874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p>
            <a:pPr algn="ctr" eaLnBrk="0" hangingPunct="0">
              <a:buNone/>
            </a:pPr>
            <a:r>
              <a:rPr lang="en-US" altLang="en-US" sz="3000" i="1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+mn-ea"/>
              </a:rPr>
              <a:t>Qua những thông tin trên, em có nhận xét gì về ho</a:t>
            </a:r>
            <a:r>
              <a:rPr lang="en-US" altLang="en-US" sz="30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à</a:t>
            </a:r>
            <a:r>
              <a:rPr lang="en-US" altLang="en-US" sz="3000" i="1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+mn-ea"/>
              </a:rPr>
              <a:t>n cảnh sống của Giôn-xi lúc bấy giờ?</a:t>
            </a:r>
            <a:endParaRPr lang="en-US" altLang="en-US" sz="3000" i="1" dirty="0" smtClean="0">
              <a:solidFill>
                <a:schemeClr val="tx1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7427" name="Text Box 29"/>
          <p:cNvSpPr txBox="1"/>
          <p:nvPr/>
        </p:nvSpPr>
        <p:spPr>
          <a:xfrm>
            <a:off x="450215" y="5193030"/>
            <a:ext cx="1076769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0" hangingPunct="0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en-US" sz="4000" i="1" dirty="0">
                <a:solidFill>
                  <a:schemeClr val="tx1"/>
                </a:solidFill>
                <a:latin typeface="Times New Roman" panose="02020603050405020304" pitchFamily="18" charset="0"/>
              </a:rPr>
              <a:t>-&gt; Tuyệt vọng, chán nản, không muốn sống.</a:t>
            </a:r>
            <a:endParaRPr lang="en-US" altLang="en-US" sz="4000" i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3">
                                            <p:txEl>
                                              <p:charRg st="0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7423">
                                            <p:txEl>
                                              <p:charRg st="0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4">
                                            <p:txEl>
                                              <p:charRg st="0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7424">
                                            <p:txEl>
                                              <p:charRg st="0" end="2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742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4">
                                            <p:txEl>
                                              <p:char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7424">
                                            <p:txEl>
                                              <p:char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7">
                                            <p:txEl>
                                              <p:charRg st="0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7427">
                                            <p:txEl>
                                              <p:charRg st="0" end="2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14" grpId="0" bldLvl="0" animBg="1"/>
      <p:bldP spid="14" grpId="1" bldLvl="0" animBg="1"/>
      <p:bldP spid="7" grpId="0" bldLvl="0" animBg="1"/>
      <p:bldP spid="7" grpId="1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" name="Picture 4" descr="HInh ve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333615" y="2683510"/>
            <a:ext cx="4858385" cy="41744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AutoShape 13"/>
          <p:cNvSpPr>
            <a:spLocks noChangeArrowheads="1"/>
          </p:cNvSpPr>
          <p:nvPr/>
        </p:nvSpPr>
        <p:spPr bwMode="auto">
          <a:xfrm>
            <a:off x="5435600" y="-102870"/>
            <a:ext cx="8128635" cy="4365625"/>
          </a:xfrm>
          <a:prstGeom prst="cloudCallout">
            <a:avLst>
              <a:gd name="adj1" fmla="val -39706"/>
              <a:gd name="adj2" fmla="val 74874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p>
            <a:pPr algn="ctr" eaLnBrk="0" hangingPunct="0">
              <a:buNone/>
            </a:pPr>
            <a:r>
              <a:rPr lang="en-US" altLang="en-US" sz="3000" i="1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+mn-ea"/>
              </a:rPr>
              <a:t>Phân tích diễn biến tâm trạng của nhân vật Giôn-xi ở 2 thời điểm: </a:t>
            </a:r>
            <a:endParaRPr lang="en-US" altLang="en-US" sz="3000" i="1" dirty="0">
              <a:solidFill>
                <a:schemeClr val="tx1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  <a:sym typeface="+mn-ea"/>
            </a:endParaRPr>
          </a:p>
          <a:p>
            <a:pPr algn="ctr" eaLnBrk="0" hangingPunct="0">
              <a:buNone/>
            </a:pPr>
            <a:r>
              <a:rPr lang="en-US" altLang="en-US" sz="30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+mn-ea"/>
              </a:rPr>
              <a:t>- Lúc đầu: trước khi lá thường xuân rụng</a:t>
            </a:r>
            <a:endParaRPr lang="en-US" altLang="en-US" sz="3000" i="1" dirty="0" smtClean="0">
              <a:solidFill>
                <a:schemeClr val="tx1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  <a:sym typeface="+mn-ea"/>
            </a:endParaRPr>
          </a:p>
          <a:p>
            <a:pPr algn="ctr" eaLnBrk="0" hangingPunct="0">
              <a:buNone/>
            </a:pPr>
            <a:r>
              <a:rPr lang="en-US" altLang="en-US" sz="30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+mn-ea"/>
              </a:rPr>
              <a:t>- Sau khi lá thường xuân rụng.</a:t>
            </a:r>
            <a:endParaRPr lang="en-US" altLang="en-US" sz="3000" i="1" dirty="0" smtClean="0">
              <a:solidFill>
                <a:schemeClr val="tx1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245745" y="240665"/>
            <a:ext cx="4841875" cy="6604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eaLnBrk="1" hangingPunct="1">
              <a:buNone/>
            </a:pPr>
            <a:r>
              <a:rPr lang="en-US" altLang="en-US" sz="3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b.</a:t>
            </a:r>
            <a:r>
              <a:rPr lang="en-US" alt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Diễn biến tâm trạng:</a:t>
            </a:r>
            <a:endParaRPr lang="en-US" altLang="en-US" sz="3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366395" y="980440"/>
            <a:ext cx="2350770" cy="6604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eaLnBrk="1" hangingPunct="1">
              <a:buNone/>
            </a:pPr>
            <a:r>
              <a:rPr lang="en-US" altLang="en-US" sz="3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* Lúc đầu:</a:t>
            </a:r>
            <a:endParaRPr lang="en-US" altLang="en-US" sz="37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6386" name="Rectangle 1"/>
          <p:cNvSpPr/>
          <p:nvPr/>
        </p:nvSpPr>
        <p:spPr>
          <a:xfrm>
            <a:off x="177800" y="1892300"/>
            <a:ext cx="1166622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>
              <a:buNone/>
            </a:pP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áng vẻ: cặp mắt mở to, thẩn thờ</a:t>
            </a:r>
            <a:r>
              <a:rPr lang="vi-VN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"/>
          <p:cNvSpPr/>
          <p:nvPr/>
        </p:nvSpPr>
        <p:spPr>
          <a:xfrm>
            <a:off x="177800" y="2863215"/>
            <a:ext cx="8382000" cy="13220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buNone/>
            </a:pP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Giọng nói: thều thào, đém từng chiếc lá.</a:t>
            </a: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87" name="Rectangle 2"/>
          <p:cNvSpPr/>
          <p:nvPr/>
        </p:nvSpPr>
        <p:spPr>
          <a:xfrm>
            <a:off x="245745" y="4450080"/>
            <a:ext cx="6981825" cy="1938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>
              <a:spcBef>
                <a:spcPct val="50000"/>
              </a:spcBef>
              <a:buNone/>
            </a:pPr>
            <a:r>
              <a:rPr lang="en-US" alt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 Tâm trạng : chán nản, tuyệt vọng, buông xuôi, thờ ơ với sự sống của chính bản thân mình.</a:t>
            </a:r>
            <a:endParaRPr lang="en-US" altLang="en-US" sz="4000" b="1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bldLvl="0" animBg="1"/>
      <p:bldP spid="10" grpId="0"/>
      <p:bldP spid="10" grpId="1"/>
      <p:bldP spid="16386" grpId="0"/>
      <p:bldP spid="16386" grpId="1"/>
      <p:bldP spid="11" grpId="0"/>
      <p:bldP spid="11" grpId="1"/>
      <p:bldP spid="16387" grpId="0"/>
      <p:bldP spid="1638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3556" name="Picture 4" descr="HInh ve"/>
          <p:cNvPicPr>
            <a:picLocks noGrp="1" noChangeAspect="1"/>
          </p:cNvPicPr>
          <p:nvPr>
            <p:ph sz="quarter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838200"/>
            <a:ext cx="9144000" cy="5840095"/>
          </a:xfrm>
        </p:spPr>
      </p:pic>
      <p:sp>
        <p:nvSpPr>
          <p:cNvPr id="7" name="AutoShape 13"/>
          <p:cNvSpPr>
            <a:spLocks noChangeArrowheads="1"/>
          </p:cNvSpPr>
          <p:nvPr/>
        </p:nvSpPr>
        <p:spPr bwMode="auto">
          <a:xfrm>
            <a:off x="4636770" y="-73025"/>
            <a:ext cx="8128635" cy="4365625"/>
          </a:xfrm>
          <a:prstGeom prst="cloudCallout">
            <a:avLst>
              <a:gd name="adj1" fmla="val -39706"/>
              <a:gd name="adj2" fmla="val 74874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p>
            <a:pPr eaLnBrk="0" hangingPunct="0">
              <a:buNone/>
            </a:pPr>
            <a:r>
              <a:rPr lang="en-US" altLang="en-US" sz="3000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+mn-ea"/>
              </a:rPr>
              <a:t>*Chiếc lá cuối cùng mỏng manh chứa đựng một sức sống bền bỉ, mãnh liệt đã giúp Giôn-xi vượt qua cái chết.Vì sao chiếc lá không rụng? chúng ta sẽ tiếp tục tìm hiểu.</a:t>
            </a:r>
            <a:endParaRPr lang="en-US" altLang="en-US" sz="3000" i="1" dirty="0" smtClean="0">
              <a:solidFill>
                <a:schemeClr val="tx1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bldLvl="0" animBg="1"/>
    </p:bldLst>
  </p:timing>
</p:sld>
</file>

<file path=ppt/tags/tag1.xml><?xml version="1.0" encoding="utf-8"?>
<p:tagLst xmlns:p="http://schemas.openxmlformats.org/presentationml/2006/main">
  <p:tag name="MH" val="20150429225421"/>
  <p:tag name="MH_LIBRARY" val="CONTENTS"/>
  <p:tag name="MH_TYPE" val="ENTRY"/>
  <p:tag name="ID" val="547142"/>
  <p:tag name="MH_ORDER" val="1"/>
</p:tagLst>
</file>

<file path=ppt/theme/theme1.xml><?xml version="1.0" encoding="utf-8"?>
<a:theme xmlns:a="http://schemas.openxmlformats.org/drawingml/2006/main" name="Blue Waves">
  <a:themeElements>
    <a:clrScheme name="Blue Wave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66CC"/>
      </a:accent1>
      <a:accent2>
        <a:srgbClr val="3399FF"/>
      </a:accent2>
      <a:accent3>
        <a:srgbClr val="FFFFFF"/>
      </a:accent3>
      <a:accent4>
        <a:srgbClr val="000000"/>
      </a:accent4>
      <a:accent5>
        <a:srgbClr val="AAB8E2"/>
      </a:accent5>
      <a:accent6>
        <a:srgbClr val="2D8AE7"/>
      </a:accent6>
      <a:hlink>
        <a:srgbClr val="CC3300"/>
      </a:hlink>
      <a:folHlink>
        <a:srgbClr val="996600"/>
      </a:folHlink>
    </a:clrScheme>
    <a:fontScheme name="Blue Wav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Blue Wav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66CC"/>
        </a:accent1>
        <a:accent2>
          <a:srgbClr val="3399FF"/>
        </a:accent2>
        <a:accent3>
          <a:srgbClr val="FFFFFF"/>
        </a:accent3>
        <a:accent4>
          <a:srgbClr val="000000"/>
        </a:accent4>
        <a:accent5>
          <a:srgbClr val="AAB8E2"/>
        </a:accent5>
        <a:accent6>
          <a:srgbClr val="2D8AE7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7363</Words>
  <Application>WPS Presentation</Application>
  <PresentationFormat>Widescreen</PresentationFormat>
  <Paragraphs>276</Paragraphs>
  <Slides>34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45" baseType="lpstr">
      <vt:lpstr>Arial</vt:lpstr>
      <vt:lpstr>SimSun</vt:lpstr>
      <vt:lpstr>Wingdings</vt:lpstr>
      <vt:lpstr>Times New Roman</vt:lpstr>
      <vt:lpstr>Microsoft YaHei</vt:lpstr>
      <vt:lpstr>Calibri</vt:lpstr>
      <vt:lpstr>Times New Roman</vt:lpstr>
      <vt:lpstr>Wingdings 3</vt:lpstr>
      <vt:lpstr>Arial Unicode MS</vt:lpstr>
      <vt:lpstr>Wingdings 3</vt:lpstr>
      <vt:lpstr>Blue Waves</vt:lpstr>
      <vt:lpstr>PowerPoint 演示文稿</vt:lpstr>
      <vt:lpstr>I. ĐỌC - TÌM HIỂU CHUNG</vt:lpstr>
      <vt:lpstr>PowerPoint 演示文稿</vt:lpstr>
      <vt:lpstr>PowerPoint 演示文稿</vt:lpstr>
      <vt:lpstr>PowerPoint 演示文稿</vt:lpstr>
      <vt:lpstr>PowerPoint 演示文稿</vt:lpstr>
      <vt:lpstr>I. ĐỌC - HIỂU VĂN BẢN</vt:lpstr>
      <vt:lpstr>PowerPoint 演示文稿</vt:lpstr>
      <vt:lpstr>PowerPoint 演示文稿</vt:lpstr>
      <vt:lpstr>PowerPoint 演示文稿</vt:lpstr>
      <vt:lpstr>*Lúc sau: Khi chiếc lá vẫn còn:</vt:lpstr>
      <vt:lpstr>PowerPoint 演示文稿</vt:lpstr>
      <vt:lpstr>PowerPoint 演示文稿</vt:lpstr>
      <vt:lpstr>PowerPoint 演示文稿</vt:lpstr>
      <vt:lpstr>PowerPoint 演示文稿</vt:lpstr>
      <vt:lpstr>Sự thờ ơ, vô cảm của con người</vt:lpstr>
      <vt:lpstr>PowerPoint 演示文稿</vt:lpstr>
      <vt:lpstr>PowerPoint 演示文稿</vt:lpstr>
      <vt:lpstr> 2. Cụ Bơ-men</vt:lpstr>
      <vt:lpstr>PowerPoint 演示文稿</vt:lpstr>
      <vt:lpstr>PowerPoint 演示文稿</vt:lpstr>
      <vt:lpstr>PowerPoint 演示文稿</vt:lpstr>
      <vt:lpstr>*Tấm lòng yêu thương của cụ Bơ-mơn dành cho Giôn-xi:</vt:lpstr>
      <vt:lpstr>Cảm nhận của em về nhân vật này</vt:lpstr>
      <vt:lpstr>* Chiếc lá giống như thật: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IV/ LUYỆN TẬP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asus</cp:lastModifiedBy>
  <cp:revision>11</cp:revision>
  <dcterms:created xsi:type="dcterms:W3CDTF">2021-10-21T00:22:00Z</dcterms:created>
  <dcterms:modified xsi:type="dcterms:W3CDTF">2022-11-07T03:20:22Z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C82A17775C974877A89576F14530ADC4</vt:lpwstr>
  </property>
  <property fmtid="{D5CDD505-2E9C-101B-9397-08002B2CF9AE}" pid="3" name="KSOProductBuildVer">
    <vt:lpwstr>1033-11.2.0.11380</vt:lpwstr>
  </property>
</Properties>
</file>