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8" d="100"/>
          <a:sy n="78" d="100"/>
        </p:scale>
        <p:origin x="-1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ết kế chưa có tên (3)"/>
          <p:cNvPicPr>
            <a:picLocks noChangeAspect="1"/>
          </p:cNvPicPr>
          <p:nvPr/>
        </p:nvPicPr>
        <p:blipFill>
          <a:blip r:embed="rId1"/>
          <a:stretch>
            <a:fillRect/>
          </a:stretch>
        </p:blipFill>
        <p:spPr>
          <a:xfrm>
            <a:off x="0" y="0"/>
            <a:ext cx="12192000" cy="6858000"/>
          </a:xfrm>
          <a:prstGeom prst="rect">
            <a:avLst/>
          </a:prstGeom>
        </p:spPr>
      </p:pic>
      <p:sp>
        <p:nvSpPr>
          <p:cNvPr id="2" name="Title 1"/>
          <p:cNvSpPr>
            <a:spLocks noGrp="1"/>
          </p:cNvSpPr>
          <p:nvPr>
            <p:ph type="ctrTitle"/>
          </p:nvPr>
        </p:nvSpPr>
        <p:spPr>
          <a:xfrm>
            <a:off x="2710180" y="2969895"/>
            <a:ext cx="6771640" cy="1153160"/>
          </a:xfrm>
        </p:spPr>
        <p:txBody>
          <a:bodyPr>
            <a:noAutofit/>
          </a:bodyPr>
          <a:lstStyle/>
          <a:p>
            <a:r>
              <a:rPr lang="vi-VN" altLang="en-US" sz="9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CÂU GHÉP</a:t>
            </a:r>
            <a:endParaRPr lang="vi-VN" altLang="en-US" sz="9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Subtitle 2"/>
          <p:cNvSpPr>
            <a:spLocks noGrp="1"/>
          </p:cNvSpPr>
          <p:nvPr>
            <p:ph type="subTitle" idx="1"/>
          </p:nvPr>
        </p:nvSpPr>
        <p:spPr>
          <a:xfrm>
            <a:off x="1619250" y="5092065"/>
            <a:ext cx="9048750" cy="165735"/>
          </a:xfrm>
        </p:spPr>
        <p:txBody>
          <a:bodyPr>
            <a:normAutofit fontScale="25000" lnSpcReduction="10000"/>
          </a:bodyPr>
          <a:lstStyle/>
          <a:p>
            <a:endParaRPr lang="en-US"/>
          </a:p>
        </p:txBody>
      </p:sp>
      <p:sp>
        <p:nvSpPr>
          <p:cNvPr id="5" name="Title 1"/>
          <p:cNvSpPr txBox="1"/>
          <p:nvPr/>
        </p:nvSpPr>
        <p:spPr>
          <a:xfrm>
            <a:off x="2435860" y="1451991"/>
            <a:ext cx="2867660" cy="1153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vi-VN" altLang="en-US" sz="9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Title 1"/>
          <p:cNvSpPr txBox="1"/>
          <p:nvPr/>
        </p:nvSpPr>
        <p:spPr>
          <a:xfrm>
            <a:off x="2350516" y="1451991"/>
            <a:ext cx="6771640" cy="1153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Tiết 47:</a:t>
            </a:r>
            <a:endParaRPr lang="vi-V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ết kế chưa có tên (7)"/>
          <p:cNvPicPr>
            <a:picLocks noGrp="1" noChangeAspect="1"/>
          </p:cNvPicPr>
          <p:nvPr>
            <p:ph sz="half" idx="1"/>
          </p:nvPr>
        </p:nvPicPr>
        <p:blipFill>
          <a:blip r:embed="rId1"/>
          <a:stretch>
            <a:fillRect/>
          </a:stretch>
        </p:blipFill>
        <p:spPr>
          <a:xfrm>
            <a:off x="0" y="0"/>
            <a:ext cx="12192000" cy="6857365"/>
          </a:xfrm>
          <a:prstGeom prst="rect">
            <a:avLst/>
          </a:prstGeom>
        </p:spPr>
      </p:pic>
      <p:sp>
        <p:nvSpPr>
          <p:cNvPr id="2" name="Title 1"/>
          <p:cNvSpPr>
            <a:spLocks noGrp="1"/>
          </p:cNvSpPr>
          <p:nvPr>
            <p:ph type="title"/>
          </p:nvPr>
        </p:nvSpPr>
        <p:spPr>
          <a:xfrm>
            <a:off x="1991360" y="2445385"/>
            <a:ext cx="8208645" cy="1325880"/>
          </a:xfrm>
        </p:spPr>
        <p:txBody>
          <a:bodyPr>
            <a:normAutofit fontScale="90000"/>
          </a:bodyPr>
          <a:lstStyle/>
          <a:p>
            <a:r>
              <a:rPr lang="vi-VN" altLang="en-US" sz="7335">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II. Cách nối các vế câu </a:t>
            </a:r>
            <a:br>
              <a:rPr lang="vi-VN" altLang="en-US" sz="7335">
                <a:solidFill>
                  <a:schemeClr val="accent4"/>
                </a:solidFill>
                <a:effectLst/>
              </a:rPr>
            </a:br>
            <a:endParaRPr lang="vi-VN" altLang="en-US" sz="7335">
              <a:solidFill>
                <a:schemeClr val="accent4"/>
              </a:solidFill>
              <a:effectLst/>
            </a:endParaRPr>
          </a:p>
        </p:txBody>
      </p:sp>
      <p:sp>
        <p:nvSpPr>
          <p:cNvPr id="4" name="Content Placeholder 3"/>
          <p:cNvSpPr>
            <a:spLocks noGrp="1"/>
          </p:cNvSpPr>
          <p:nvPr>
            <p:ph sz="half" idx="2"/>
          </p:nvPr>
        </p:nvSpPr>
        <p:spPr>
          <a:xfrm>
            <a:off x="10333355" y="5426075"/>
            <a:ext cx="1020445" cy="751205"/>
          </a:xfrm>
        </p:spPr>
        <p:txBody>
          <a:bodyPr/>
          <a:lstStyle/>
          <a:p>
            <a:pPr marL="0" indent="0">
              <a:buNone/>
            </a:pPr>
            <a:r>
              <a:rPr lang="vi-VN" altLang="en-US" sz="100">
                <a:latin typeface="Times New Roman" panose="02020603050405020304" charset="0"/>
                <a:cs typeface="Times New Roman" panose="02020603050405020304" charset="0"/>
              </a:rPr>
              <a:t>.</a:t>
            </a:r>
            <a:endParaRPr lang="vi-VN" altLang="en-US" sz="100">
              <a:latin typeface="Times New Roman" panose="02020603050405020304" charset="0"/>
              <a:cs typeface="Times New Roman" panose="02020603050405020304" charset="0"/>
            </a:endParaRPr>
          </a:p>
        </p:txBody>
      </p:sp>
      <p:sp>
        <p:nvSpPr>
          <p:cNvPr id="7" name="Text Box 6"/>
          <p:cNvSpPr txBox="1"/>
          <p:nvPr/>
        </p:nvSpPr>
        <p:spPr>
          <a:xfrm>
            <a:off x="1991360" y="3030220"/>
            <a:ext cx="7932420" cy="768350"/>
          </a:xfrm>
          <a:prstGeom prst="rect">
            <a:avLst/>
          </a:prstGeom>
          <a:noFill/>
        </p:spPr>
        <p:txBody>
          <a:bodyPr wrap="square" rtlCol="0" anchor="t">
            <a:spAutoFit/>
          </a:bodyPr>
          <a:lstStyle/>
          <a:p>
            <a:r>
              <a:rPr lang="vi-VN" altLang="en-US" sz="4400">
                <a:solidFill>
                  <a:schemeClr val="accent4">
                    <a:lumMod val="50000"/>
                  </a:schemeClr>
                </a:solidFill>
                <a:effectLst/>
                <a:latin typeface="Times New Roman" panose="02020603050405020304" charset="0"/>
                <a:cs typeface="Times New Roman" panose="02020603050405020304" charset="0"/>
                <a:sym typeface="+mn-ea"/>
              </a:rPr>
              <a:t>1. Tìm hiểu ví dụ:</a:t>
            </a:r>
            <a:endParaRPr lang="en-US" sz="4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sz="half" idx="2"/>
          </p:nvPr>
        </p:nvSpPr>
        <p:spPr/>
        <p:txBody>
          <a:bodyPr/>
          <a:lstStyle/>
          <a:p>
            <a:pPr marL="0" indent="0">
              <a:buNone/>
            </a:pPr>
            <a:endParaRPr lang="en-US"/>
          </a:p>
        </p:txBody>
      </p:sp>
      <p:pic>
        <p:nvPicPr>
          <p:cNvPr id="9" name="Content Placeholder 4" descr="screenshot_1668863403"/>
          <p:cNvPicPr>
            <a:picLocks noGrp="1" noChangeAspect="1"/>
          </p:cNvPicPr>
          <p:nvPr>
            <p:ph sz="half" idx="1"/>
          </p:nvPr>
        </p:nvPicPr>
        <p:blipFill>
          <a:blip r:embed="rId1"/>
          <a:stretch>
            <a:fillRect/>
          </a:stretch>
        </p:blipFill>
        <p:spPr>
          <a:xfrm>
            <a:off x="-635" y="-635"/>
            <a:ext cx="12192000" cy="6858635"/>
          </a:xfrm>
          <a:prstGeom prst="rect">
            <a:avLst/>
          </a:prstGeom>
        </p:spPr>
      </p:pic>
      <p:sp>
        <p:nvSpPr>
          <p:cNvPr id="21" name="文本框 4"/>
          <p:cNvSpPr txBox="1"/>
          <p:nvPr/>
        </p:nvSpPr>
        <p:spPr>
          <a:xfrm>
            <a:off x="1980549" y="149190"/>
            <a:ext cx="2686716" cy="52322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defTabSz="457200"/>
            <a:r>
              <a:rPr lang="en-US" altLang="zh-CN" sz="2800" b="1" dirty="0" err="1" smtClean="0">
                <a:solidFill>
                  <a:prstClr val="black"/>
                </a:solidFill>
                <a:latin typeface="Times New Roman" panose="02020603050405020304" charset="0"/>
                <a:ea typeface="Microsoft YaHei" panose="020B0503020204020204" charset="-122"/>
                <a:cs typeface="Times New Roman" panose="02020603050405020304" charset="0"/>
              </a:rPr>
              <a:t>Câu</a:t>
            </a:r>
            <a:r>
              <a:rPr lang="en-US" altLang="zh-CN" sz="2800" b="1" dirty="0" smtClean="0">
                <a:solidFill>
                  <a:prstClr val="black"/>
                </a:solidFill>
                <a:latin typeface="Times New Roman" panose="02020603050405020304" charset="0"/>
                <a:ea typeface="Microsoft YaHei" panose="020B0503020204020204" charset="-122"/>
                <a:cs typeface="Times New Roman" panose="02020603050405020304" charset="0"/>
              </a:rPr>
              <a:t> </a:t>
            </a:r>
            <a:r>
              <a:rPr lang="en-US" altLang="zh-CN" sz="2800" b="1" dirty="0" err="1" smtClean="0">
                <a:solidFill>
                  <a:prstClr val="black"/>
                </a:solidFill>
                <a:latin typeface="Times New Roman" panose="02020603050405020304" charset="0"/>
                <a:ea typeface="Microsoft YaHei" panose="020B0503020204020204" charset="-122"/>
                <a:cs typeface="Times New Roman" panose="02020603050405020304" charset="0"/>
              </a:rPr>
              <a:t>ghép</a:t>
            </a:r>
            <a:endParaRPr lang="zh-CN" altLang="en-US" sz="2800" b="1" dirty="0">
              <a:solidFill>
                <a:prstClr val="black"/>
              </a:solidFill>
              <a:latin typeface="Times New Roman" panose="02020603050405020304" charset="0"/>
              <a:ea typeface="Microsoft YaHei" panose="020B0503020204020204" charset="-122"/>
              <a:cs typeface="Times New Roman" panose="02020603050405020304" charset="0"/>
            </a:endParaRPr>
          </a:p>
        </p:txBody>
      </p:sp>
      <p:sp>
        <p:nvSpPr>
          <p:cNvPr id="22" name="文本框 4"/>
          <p:cNvSpPr txBox="1"/>
          <p:nvPr/>
        </p:nvSpPr>
        <p:spPr>
          <a:xfrm>
            <a:off x="7437120" y="156906"/>
            <a:ext cx="3505200" cy="52322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defTabSz="457200"/>
            <a:r>
              <a:rPr lang="en-US" altLang="zh-CN" sz="2800" b="1" dirty="0" err="1" smtClean="0">
                <a:solidFill>
                  <a:prstClr val="black"/>
                </a:solidFill>
                <a:latin typeface="Times New Roman" panose="02020603050405020304" charset="0"/>
                <a:ea typeface="Microsoft YaHei" panose="020B0503020204020204" charset="-122"/>
                <a:cs typeface="Times New Roman" panose="02020603050405020304" charset="0"/>
              </a:rPr>
              <a:t>Cách</a:t>
            </a:r>
            <a:r>
              <a:rPr lang="en-US" altLang="zh-CN" sz="2800" b="1" dirty="0" smtClean="0">
                <a:solidFill>
                  <a:prstClr val="black"/>
                </a:solidFill>
                <a:latin typeface="Times New Roman" panose="02020603050405020304" charset="0"/>
                <a:ea typeface="Microsoft YaHei" panose="020B0503020204020204" charset="-122"/>
                <a:cs typeface="Times New Roman" panose="02020603050405020304" charset="0"/>
              </a:rPr>
              <a:t> </a:t>
            </a:r>
            <a:r>
              <a:rPr lang="en-US" altLang="zh-CN" sz="2800" b="1" dirty="0" err="1" smtClean="0">
                <a:solidFill>
                  <a:prstClr val="black"/>
                </a:solidFill>
                <a:latin typeface="Times New Roman" panose="02020603050405020304" charset="0"/>
                <a:ea typeface="Microsoft YaHei" panose="020B0503020204020204" charset="-122"/>
                <a:cs typeface="Times New Roman" panose="02020603050405020304" charset="0"/>
              </a:rPr>
              <a:t>nối</a:t>
            </a:r>
            <a:r>
              <a:rPr lang="en-US" altLang="zh-CN" sz="2800" b="1" dirty="0" smtClean="0">
                <a:solidFill>
                  <a:prstClr val="black"/>
                </a:solidFill>
                <a:latin typeface="Times New Roman" panose="02020603050405020304" charset="0"/>
                <a:ea typeface="Microsoft YaHei" panose="020B0503020204020204" charset="-122"/>
                <a:cs typeface="Times New Roman" panose="02020603050405020304" charset="0"/>
              </a:rPr>
              <a:t>  </a:t>
            </a:r>
            <a:endParaRPr lang="zh-CN" altLang="en-US" sz="2800" b="1" dirty="0">
              <a:solidFill>
                <a:prstClr val="black"/>
              </a:solidFill>
              <a:latin typeface="Times New Roman" panose="02020603050405020304" charset="0"/>
              <a:ea typeface="Microsoft YaHei" panose="020B0503020204020204" charset="-122"/>
              <a:cs typeface="Times New Roman" panose="02020603050405020304" charset="0"/>
            </a:endParaRPr>
          </a:p>
        </p:txBody>
      </p:sp>
      <p:sp>
        <p:nvSpPr>
          <p:cNvPr id="12" name="Rounded Rectangle 11"/>
          <p:cNvSpPr/>
          <p:nvPr/>
        </p:nvSpPr>
        <p:spPr>
          <a:xfrm>
            <a:off x="389255" y="857250"/>
            <a:ext cx="5831205" cy="63627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9255" y="1678305"/>
            <a:ext cx="5831205" cy="81915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9255" y="2736215"/>
            <a:ext cx="5831205" cy="63627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9255" y="3611245"/>
            <a:ext cx="5831205" cy="63627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9255" y="4486275"/>
            <a:ext cx="5831205" cy="63627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08305" y="5361940"/>
            <a:ext cx="5831205" cy="819150"/>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857490" y="74993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57490" y="169989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857490" y="267144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857490" y="364299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857490" y="461454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857490" y="5586095"/>
            <a:ext cx="2867025" cy="743585"/>
          </a:xfrm>
          <a:prstGeom prst="round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6"/>
          <p:cNvSpPr txBox="1"/>
          <p:nvPr/>
        </p:nvSpPr>
        <p:spPr>
          <a:xfrm>
            <a:off x="1028700" y="945515"/>
            <a:ext cx="4552315" cy="460375"/>
          </a:xfrm>
          <a:prstGeom prst="rect">
            <a:avLst/>
          </a:prstGeom>
          <a:noFill/>
        </p:spPr>
        <p:txBody>
          <a:bodyPr wrap="none" rtlCol="0" anchor="t">
            <a:spAutoFit/>
          </a:bodyPr>
          <a:lstStyle/>
          <a:p>
            <a:pPr defTabSz="457200"/>
            <a:r>
              <a:rPr lang="en-US" sz="2400" b="1" dirty="0" smtClean="0">
                <a:solidFill>
                  <a:srgbClr val="000000"/>
                </a:solidFill>
                <a:latin typeface="Times New Roman" panose="02020603050405020304" charset="0"/>
                <a:cs typeface="Times New Roman" panose="02020603050405020304" charset="0"/>
                <a:sym typeface="+mn-ea"/>
              </a:rPr>
              <a:t>1. </a:t>
            </a:r>
            <a:r>
              <a:rPr lang="en-US" sz="2400" b="1" dirty="0" err="1" smtClean="0">
                <a:solidFill>
                  <a:srgbClr val="000000"/>
                </a:solidFill>
                <a:latin typeface="Times New Roman" panose="02020603050405020304" charset="0"/>
                <a:cs typeface="Times New Roman" panose="02020603050405020304" charset="0"/>
                <a:sym typeface="+mn-ea"/>
              </a:rPr>
              <a:t>Vì</a:t>
            </a:r>
            <a:r>
              <a:rPr lang="en-US" sz="2400" b="1" dirty="0" smtClean="0">
                <a:solidFill>
                  <a:srgbClr val="000000"/>
                </a:solidFill>
                <a:latin typeface="Times New Roman" panose="02020603050405020304" charset="0"/>
                <a:cs typeface="Times New Roman" panose="02020603050405020304" charset="0"/>
                <a:sym typeface="+mn-ea"/>
              </a:rPr>
              <a:t> </a:t>
            </a:r>
            <a:r>
              <a:rPr lang="en-US" sz="2400" b="1" dirty="0" err="1">
                <a:solidFill>
                  <a:srgbClr val="000000"/>
                </a:solidFill>
                <a:latin typeface="Times New Roman" panose="02020603050405020304" charset="0"/>
                <a:cs typeface="Times New Roman" panose="02020603050405020304" charset="0"/>
                <a:sym typeface="+mn-ea"/>
              </a:rPr>
              <a:t>trời</a:t>
            </a:r>
            <a:r>
              <a:rPr lang="en-US" sz="2400" b="1" dirty="0">
                <a:solidFill>
                  <a:srgbClr val="000000"/>
                </a:solidFill>
                <a:latin typeface="Times New Roman" panose="02020603050405020304" charset="0"/>
                <a:cs typeface="Times New Roman" panose="02020603050405020304" charset="0"/>
                <a:sym typeface="+mn-ea"/>
              </a:rPr>
              <a:t> </a:t>
            </a:r>
            <a:r>
              <a:rPr lang="en-US" sz="2400" b="1" dirty="0" err="1">
                <a:solidFill>
                  <a:srgbClr val="000000"/>
                </a:solidFill>
                <a:latin typeface="Times New Roman" panose="02020603050405020304" charset="0"/>
                <a:cs typeface="Times New Roman" panose="02020603050405020304" charset="0"/>
                <a:sym typeface="+mn-ea"/>
              </a:rPr>
              <a:t>mưa</a:t>
            </a:r>
            <a:r>
              <a:rPr lang="en-US" sz="2400" b="1" dirty="0">
                <a:solidFill>
                  <a:srgbClr val="000000"/>
                </a:solidFill>
                <a:latin typeface="Times New Roman" panose="02020603050405020304" charset="0"/>
                <a:cs typeface="Times New Roman" panose="02020603050405020304" charset="0"/>
                <a:sym typeface="+mn-ea"/>
              </a:rPr>
              <a:t> to </a:t>
            </a:r>
            <a:r>
              <a:rPr lang="en-US" sz="2400" b="1" dirty="0" err="1">
                <a:solidFill>
                  <a:srgbClr val="000000"/>
                </a:solidFill>
                <a:latin typeface="Times New Roman" panose="02020603050405020304" charset="0"/>
                <a:cs typeface="Times New Roman" panose="02020603050405020304" charset="0"/>
                <a:sym typeface="+mn-ea"/>
              </a:rPr>
              <a:t>nên</a:t>
            </a:r>
            <a:r>
              <a:rPr lang="en-US" sz="2400" b="1" dirty="0">
                <a:solidFill>
                  <a:srgbClr val="000000"/>
                </a:solidFill>
                <a:latin typeface="Times New Roman" panose="02020603050405020304" charset="0"/>
                <a:cs typeface="Times New Roman" panose="02020603050405020304" charset="0"/>
                <a:sym typeface="+mn-ea"/>
              </a:rPr>
              <a:t> </a:t>
            </a:r>
            <a:r>
              <a:rPr lang="en-US" sz="2400" b="1" dirty="0" err="1">
                <a:solidFill>
                  <a:srgbClr val="000000"/>
                </a:solidFill>
                <a:latin typeface="Times New Roman" panose="02020603050405020304" charset="0"/>
                <a:cs typeface="Times New Roman" panose="02020603050405020304" charset="0"/>
                <a:sym typeface="+mn-ea"/>
              </a:rPr>
              <a:t>đường</a:t>
            </a:r>
            <a:r>
              <a:rPr lang="en-US" sz="2400" b="1" dirty="0">
                <a:solidFill>
                  <a:srgbClr val="000000"/>
                </a:solidFill>
                <a:latin typeface="Times New Roman" panose="02020603050405020304" charset="0"/>
                <a:cs typeface="Times New Roman" panose="02020603050405020304" charset="0"/>
                <a:sym typeface="+mn-ea"/>
              </a:rPr>
              <a:t> </a:t>
            </a:r>
            <a:r>
              <a:rPr lang="en-US" sz="2400" b="1" dirty="0" err="1">
                <a:solidFill>
                  <a:srgbClr val="000000"/>
                </a:solidFill>
                <a:latin typeface="Times New Roman" panose="02020603050405020304" charset="0"/>
                <a:cs typeface="Times New Roman" panose="02020603050405020304" charset="0"/>
                <a:sym typeface="+mn-ea"/>
              </a:rPr>
              <a:t>trơn</a:t>
            </a:r>
            <a:r>
              <a:rPr lang="en-US" sz="2400" b="1" dirty="0">
                <a:solidFill>
                  <a:srgbClr val="000066"/>
                </a:solidFill>
                <a:latin typeface="Times New Roman" panose="02020603050405020304" charset="0"/>
                <a:cs typeface="Times New Roman" panose="02020603050405020304" charset="0"/>
                <a:sym typeface="+mn-ea"/>
              </a:rPr>
              <a:t>.</a:t>
            </a:r>
            <a:endParaRPr lang="en-US" sz="2400"/>
          </a:p>
        </p:txBody>
      </p:sp>
      <p:sp>
        <p:nvSpPr>
          <p:cNvPr id="28" name="Text Box 27"/>
          <p:cNvSpPr txBox="1"/>
          <p:nvPr/>
        </p:nvSpPr>
        <p:spPr>
          <a:xfrm>
            <a:off x="437515" y="1699895"/>
            <a:ext cx="5662930" cy="829945"/>
          </a:xfrm>
          <a:prstGeom prst="rect">
            <a:avLst/>
          </a:prstGeom>
          <a:noFill/>
        </p:spPr>
        <p:txBody>
          <a:bodyPr wrap="square" rtlCol="0" anchor="t">
            <a:spAutoFit/>
          </a:bodyPr>
          <a:lstStyle/>
          <a:p>
            <a:pPr defTabSz="457200">
              <a:spcBef>
                <a:spcPct val="50000"/>
              </a:spcBef>
            </a:pPr>
            <a:r>
              <a:rPr lang="en-US" altLang="en-US" sz="2400" b="1" dirty="0" smtClean="0">
                <a:solidFill>
                  <a:srgbClr val="000000"/>
                </a:solidFill>
                <a:latin typeface="Times New Roman" panose="02020603050405020304" charset="0"/>
                <a:cs typeface="Times New Roman" panose="02020603050405020304" charset="0"/>
                <a:sym typeface="+mn-ea"/>
              </a:rPr>
              <a:t>2. </a:t>
            </a:r>
            <a:r>
              <a:rPr lang="en-US" altLang="en-US" sz="2400" b="1" dirty="0" err="1" smtClean="0">
                <a:solidFill>
                  <a:srgbClr val="000000"/>
                </a:solidFill>
                <a:latin typeface="Times New Roman" panose="02020603050405020304" charset="0"/>
                <a:cs typeface="Times New Roman" panose="02020603050405020304" charset="0"/>
                <a:sym typeface="+mn-ea"/>
              </a:rPr>
              <a:t>Tôi</a:t>
            </a:r>
            <a:r>
              <a:rPr lang="en-US" altLang="en-US" sz="2400" b="1" dirty="0" smtClean="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im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lặng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cúi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đầu</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xuống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đất</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lòng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thắt</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lại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khóe</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mắt</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đã</a:t>
            </a:r>
            <a:r>
              <a:rPr lang="en-US" altLang="en-US" sz="2400" b="1" dirty="0">
                <a:solidFill>
                  <a:srgbClr val="000000"/>
                </a:solidFill>
                <a:latin typeface="Times New Roman" panose="02020603050405020304" charset="0"/>
                <a:cs typeface="Times New Roman" panose="02020603050405020304" charset="0"/>
                <a:sym typeface="+mn-ea"/>
              </a:rPr>
              <a:t> cay </a:t>
            </a:r>
            <a:r>
              <a:rPr lang="en-US" altLang="en-US" sz="2400" b="1" dirty="0" err="1">
                <a:solidFill>
                  <a:srgbClr val="000000"/>
                </a:solidFill>
                <a:latin typeface="Times New Roman" panose="02020603050405020304" charset="0"/>
                <a:cs typeface="Times New Roman" panose="02020603050405020304" charset="0"/>
                <a:sym typeface="+mn-ea"/>
              </a:rPr>
              <a:t>cay</a:t>
            </a:r>
            <a:r>
              <a:rPr lang="en-US" altLang="en-US" sz="2400" b="1" dirty="0">
                <a:solidFill>
                  <a:srgbClr val="000000"/>
                </a:solidFill>
                <a:latin typeface="Times New Roman" panose="02020603050405020304" charset="0"/>
                <a:cs typeface="Times New Roman" panose="02020603050405020304" charset="0"/>
                <a:sym typeface="+mn-ea"/>
              </a:rPr>
              <a:t>.</a:t>
            </a:r>
            <a:endParaRPr lang="en-US" sz="2400"/>
          </a:p>
        </p:txBody>
      </p:sp>
      <p:sp>
        <p:nvSpPr>
          <p:cNvPr id="29" name="Text Box 28"/>
          <p:cNvSpPr txBox="1"/>
          <p:nvPr/>
        </p:nvSpPr>
        <p:spPr>
          <a:xfrm>
            <a:off x="1296035" y="2823845"/>
            <a:ext cx="4017645" cy="460375"/>
          </a:xfrm>
          <a:prstGeom prst="rect">
            <a:avLst/>
          </a:prstGeom>
          <a:noFill/>
        </p:spPr>
        <p:txBody>
          <a:bodyPr wrap="none" rtlCol="0" anchor="t">
            <a:spAutoFit/>
          </a:bodyPr>
          <a:lstStyle/>
          <a:p>
            <a:pPr defTabSz="457200"/>
            <a:r>
              <a:rPr lang="en-US" sz="2400" b="1" dirty="0" smtClean="0">
                <a:solidFill>
                  <a:prstClr val="black"/>
                </a:solidFill>
                <a:latin typeface="Times New Roman" panose="02020603050405020304" charset="0"/>
                <a:cs typeface="Times New Roman" panose="02020603050405020304" charset="0"/>
                <a:sym typeface="+mn-ea"/>
              </a:rPr>
              <a:t>3. </a:t>
            </a:r>
            <a:r>
              <a:rPr lang="en-US" sz="2400" b="1" dirty="0" err="1" smtClean="0">
                <a:solidFill>
                  <a:prstClr val="black"/>
                </a:solidFill>
                <a:latin typeface="Times New Roman" panose="02020603050405020304" charset="0"/>
                <a:cs typeface="Times New Roman" panose="02020603050405020304" charset="0"/>
                <a:sym typeface="+mn-ea"/>
              </a:rPr>
              <a:t>Trời</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chưa</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sáng</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nó</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đã</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dậy</a:t>
            </a:r>
            <a:r>
              <a:rPr lang="en-US" sz="2400" b="1" dirty="0" smtClean="0">
                <a:solidFill>
                  <a:prstClr val="black"/>
                </a:solidFill>
                <a:latin typeface="Times New Roman" panose="02020603050405020304" charset="0"/>
                <a:cs typeface="Times New Roman" panose="02020603050405020304" charset="0"/>
                <a:sym typeface="+mn-ea"/>
              </a:rPr>
              <a:t>.</a:t>
            </a:r>
            <a:endParaRPr lang="en-US" sz="2400"/>
          </a:p>
        </p:txBody>
      </p:sp>
      <p:sp>
        <p:nvSpPr>
          <p:cNvPr id="30" name="Text Box 29"/>
          <p:cNvSpPr txBox="1"/>
          <p:nvPr/>
        </p:nvSpPr>
        <p:spPr>
          <a:xfrm>
            <a:off x="787400" y="3699510"/>
            <a:ext cx="5073015" cy="460375"/>
          </a:xfrm>
          <a:prstGeom prst="rect">
            <a:avLst/>
          </a:prstGeom>
          <a:noFill/>
        </p:spPr>
        <p:txBody>
          <a:bodyPr wrap="none" rtlCol="0" anchor="t">
            <a:spAutoFit/>
          </a:bodyPr>
          <a:lstStyle/>
          <a:p>
            <a:pPr defTabSz="457200"/>
            <a:r>
              <a:rPr lang="en-US" sz="2400" b="1" dirty="0" smtClean="0">
                <a:solidFill>
                  <a:prstClr val="black"/>
                </a:solidFill>
                <a:latin typeface="Times New Roman" panose="02020603050405020304" charset="0"/>
                <a:cs typeface="Times New Roman" panose="02020603050405020304" charset="0"/>
                <a:sym typeface="+mn-ea"/>
              </a:rPr>
              <a:t>4. </a:t>
            </a:r>
            <a:r>
              <a:rPr lang="en-US" sz="2400" b="1" dirty="0" err="1" smtClean="0">
                <a:solidFill>
                  <a:prstClr val="black"/>
                </a:solidFill>
                <a:latin typeface="Times New Roman" panose="02020603050405020304" charset="0"/>
                <a:cs typeface="Times New Roman" panose="02020603050405020304" charset="0"/>
                <a:sym typeface="+mn-ea"/>
              </a:rPr>
              <a:t>Em</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học</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gỏi</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nên</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mọi</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a:solidFill>
                  <a:prstClr val="black"/>
                </a:solidFill>
                <a:latin typeface="Times New Roman" panose="02020603050405020304" charset="0"/>
                <a:cs typeface="Times New Roman" panose="02020603050405020304" charset="0"/>
                <a:sym typeface="+mn-ea"/>
              </a:rPr>
              <a:t>ng</a:t>
            </a:r>
            <a:r>
              <a:rPr lang="vi-VN" sz="2400" b="1" dirty="0">
                <a:solidFill>
                  <a:prstClr val="black"/>
                </a:solidFill>
                <a:latin typeface="Times New Roman" panose="02020603050405020304" charset="0"/>
                <a:cs typeface="Times New Roman" panose="02020603050405020304" charset="0"/>
                <a:sym typeface="+mn-ea"/>
              </a:rPr>
              <a:t>ư</a:t>
            </a:r>
            <a:r>
              <a:rPr lang="en-US" sz="2400" b="1" dirty="0" err="1">
                <a:solidFill>
                  <a:prstClr val="black"/>
                </a:solidFill>
                <a:latin typeface="Times New Roman" panose="02020603050405020304" charset="0"/>
                <a:cs typeface="Times New Roman" panose="02020603050405020304" charset="0"/>
                <a:sym typeface="+mn-ea"/>
              </a:rPr>
              <a:t>ời</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yêu</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quý</a:t>
            </a:r>
            <a:r>
              <a:rPr lang="en-US" sz="2400" b="1" dirty="0">
                <a:solidFill>
                  <a:prstClr val="black"/>
                </a:solidFill>
                <a:latin typeface="Times New Roman" panose="02020603050405020304" charset="0"/>
                <a:cs typeface="Times New Roman" panose="02020603050405020304" charset="0"/>
                <a:sym typeface="+mn-ea"/>
              </a:rPr>
              <a:t>.</a:t>
            </a:r>
            <a:endParaRPr lang="en-US" sz="2400"/>
          </a:p>
        </p:txBody>
      </p:sp>
      <p:sp>
        <p:nvSpPr>
          <p:cNvPr id="31" name="Text Box 30"/>
          <p:cNvSpPr txBox="1"/>
          <p:nvPr/>
        </p:nvSpPr>
        <p:spPr>
          <a:xfrm>
            <a:off x="720725" y="4574540"/>
            <a:ext cx="5095875" cy="460375"/>
          </a:xfrm>
          <a:prstGeom prst="rect">
            <a:avLst/>
          </a:prstGeom>
          <a:noFill/>
        </p:spPr>
        <p:txBody>
          <a:bodyPr wrap="none" rtlCol="0" anchor="t">
            <a:spAutoFit/>
          </a:bodyPr>
          <a:lstStyle/>
          <a:p>
            <a:pPr defTabSz="457200"/>
            <a:r>
              <a:rPr lang="en-US" sz="2400" b="1" dirty="0" smtClean="0">
                <a:solidFill>
                  <a:prstClr val="black"/>
                </a:solidFill>
                <a:latin typeface="Times New Roman" panose="02020603050405020304" charset="0"/>
                <a:cs typeface="Times New Roman" panose="02020603050405020304" charset="0"/>
                <a:sym typeface="+mn-ea"/>
              </a:rPr>
              <a:t>5. Anh </a:t>
            </a:r>
            <a:r>
              <a:rPr lang="en-US" sz="2400" b="1" dirty="0" err="1">
                <a:solidFill>
                  <a:prstClr val="black"/>
                </a:solidFill>
                <a:latin typeface="Times New Roman" panose="02020603050405020304" charset="0"/>
                <a:cs typeface="Times New Roman" panose="02020603050405020304" charset="0"/>
                <a:sym typeface="+mn-ea"/>
              </a:rPr>
              <a:t>đi</a:t>
            </a:r>
            <a:r>
              <a:rPr lang="en-US" sz="2400" b="1" dirty="0">
                <a:solidFill>
                  <a:prstClr val="black"/>
                </a:solidFill>
                <a:latin typeface="Times New Roman" panose="02020603050405020304" charset="0"/>
                <a:cs typeface="Times New Roman" panose="02020603050405020304" charset="0"/>
                <a:sym typeface="+mn-ea"/>
              </a:rPr>
              <a:t> đ</a:t>
            </a:r>
            <a:r>
              <a:rPr lang="vi-VN" sz="2400" b="1" dirty="0">
                <a:solidFill>
                  <a:prstClr val="black"/>
                </a:solidFill>
                <a:latin typeface="Times New Roman" panose="02020603050405020304" charset="0"/>
                <a:cs typeface="Times New Roman" panose="02020603050405020304" charset="0"/>
                <a:sym typeface="+mn-ea"/>
              </a:rPr>
              <a:t>ư</a:t>
            </a:r>
            <a:r>
              <a:rPr lang="en-US" sz="2400" b="1" dirty="0" err="1">
                <a:solidFill>
                  <a:prstClr val="black"/>
                </a:solidFill>
                <a:latin typeface="Times New Roman" panose="02020603050405020304" charset="0"/>
                <a:cs typeface="Times New Roman" panose="02020603050405020304" charset="0"/>
                <a:sym typeface="+mn-ea"/>
              </a:rPr>
              <a:t>ờng</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này</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em</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đi</a:t>
            </a:r>
            <a:r>
              <a:rPr lang="en-US" sz="2400" b="1" dirty="0">
                <a:solidFill>
                  <a:prstClr val="black"/>
                </a:solidFill>
                <a:latin typeface="Times New Roman" panose="02020603050405020304" charset="0"/>
                <a:cs typeface="Times New Roman" panose="02020603050405020304" charset="0"/>
                <a:sym typeface="+mn-ea"/>
              </a:rPr>
              <a:t> đ</a:t>
            </a:r>
            <a:r>
              <a:rPr lang="vi-VN" sz="2400" b="1" dirty="0">
                <a:solidFill>
                  <a:prstClr val="black"/>
                </a:solidFill>
                <a:latin typeface="Times New Roman" panose="02020603050405020304" charset="0"/>
                <a:cs typeface="Times New Roman" panose="02020603050405020304" charset="0"/>
                <a:sym typeface="+mn-ea"/>
              </a:rPr>
              <a:t>ư</a:t>
            </a:r>
            <a:r>
              <a:rPr lang="en-US" sz="2400" b="1" dirty="0" err="1">
                <a:solidFill>
                  <a:prstClr val="black"/>
                </a:solidFill>
                <a:latin typeface="Times New Roman" panose="02020603050405020304" charset="0"/>
                <a:cs typeface="Times New Roman" panose="02020603050405020304" charset="0"/>
                <a:sym typeface="+mn-ea"/>
              </a:rPr>
              <a:t>ờng</a:t>
            </a:r>
            <a:r>
              <a:rPr lang="en-US" sz="2400" b="1" dirty="0">
                <a:solidFill>
                  <a:prstClr val="black"/>
                </a:solidFill>
                <a:latin typeface="Times New Roman" panose="02020603050405020304" charset="0"/>
                <a:cs typeface="Times New Roman" panose="02020603050405020304" charset="0"/>
                <a:sym typeface="+mn-ea"/>
              </a:rPr>
              <a:t> </a:t>
            </a:r>
            <a:r>
              <a:rPr lang="en-US" sz="2400" b="1" dirty="0" err="1">
                <a:solidFill>
                  <a:prstClr val="black"/>
                </a:solidFill>
                <a:latin typeface="Times New Roman" panose="02020603050405020304" charset="0"/>
                <a:cs typeface="Times New Roman" panose="02020603050405020304" charset="0"/>
                <a:sym typeface="+mn-ea"/>
              </a:rPr>
              <a:t>nọ</a:t>
            </a:r>
            <a:r>
              <a:rPr lang="en-US" sz="2400" b="1" dirty="0">
                <a:solidFill>
                  <a:prstClr val="black"/>
                </a:solidFill>
                <a:latin typeface="Times New Roman" panose="02020603050405020304" charset="0"/>
                <a:cs typeface="Times New Roman" panose="02020603050405020304" charset="0"/>
                <a:sym typeface="+mn-ea"/>
              </a:rPr>
              <a:t>.</a:t>
            </a:r>
            <a:endParaRPr lang="en-US" sz="2400"/>
          </a:p>
        </p:txBody>
      </p:sp>
      <p:sp>
        <p:nvSpPr>
          <p:cNvPr id="32" name="Text Box 31"/>
          <p:cNvSpPr txBox="1"/>
          <p:nvPr/>
        </p:nvSpPr>
        <p:spPr>
          <a:xfrm>
            <a:off x="528320" y="5361940"/>
            <a:ext cx="5591175" cy="829945"/>
          </a:xfrm>
          <a:prstGeom prst="rect">
            <a:avLst/>
          </a:prstGeom>
          <a:noFill/>
        </p:spPr>
        <p:txBody>
          <a:bodyPr wrap="square" rtlCol="0" anchor="t">
            <a:spAutoFit/>
          </a:bodyPr>
          <a:lstStyle/>
          <a:p>
            <a:pPr defTabSz="457200"/>
            <a:r>
              <a:rPr lang="en-US" sz="2400" b="1" dirty="0" smtClean="0">
                <a:solidFill>
                  <a:prstClr val="black"/>
                </a:solidFill>
                <a:latin typeface="Times New Roman" panose="02020603050405020304" charset="0"/>
                <a:cs typeface="Times New Roman" panose="02020603050405020304" charset="0"/>
                <a:sym typeface="+mn-ea"/>
              </a:rPr>
              <a:t>6. </a:t>
            </a:r>
            <a:r>
              <a:rPr lang="en-US" sz="2400" b="1" dirty="0" err="1">
                <a:solidFill>
                  <a:prstClr val="black"/>
                </a:solidFill>
                <a:latin typeface="Times New Roman" panose="02020603050405020304" charset="0"/>
                <a:cs typeface="Times New Roman" panose="02020603050405020304" charset="0"/>
                <a:sym typeface="+mn-ea"/>
              </a:rPr>
              <a:t>N</a:t>
            </a:r>
            <a:r>
              <a:rPr lang="en-US" sz="2400" b="1" dirty="0" err="1" smtClean="0">
                <a:solidFill>
                  <a:prstClr val="black"/>
                </a:solidFill>
                <a:latin typeface="Times New Roman" panose="02020603050405020304" charset="0"/>
                <a:cs typeface="Times New Roman" panose="02020603050405020304" charset="0"/>
                <a:sym typeface="+mn-ea"/>
              </a:rPr>
              <a:t>ước</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sông</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dâng</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lên</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bao</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nhiêu</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đồi</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núi</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lên</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cao</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bấy</a:t>
            </a:r>
            <a:r>
              <a:rPr lang="en-US" sz="2400" b="1" dirty="0" smtClean="0">
                <a:solidFill>
                  <a:prstClr val="black"/>
                </a:solidFill>
                <a:latin typeface="Times New Roman" panose="02020603050405020304" charset="0"/>
                <a:cs typeface="Times New Roman" panose="02020603050405020304" charset="0"/>
                <a:sym typeface="+mn-ea"/>
              </a:rPr>
              <a:t> </a:t>
            </a:r>
            <a:r>
              <a:rPr lang="en-US" sz="2400" b="1" dirty="0" err="1" smtClean="0">
                <a:solidFill>
                  <a:prstClr val="black"/>
                </a:solidFill>
                <a:latin typeface="Times New Roman" panose="02020603050405020304" charset="0"/>
                <a:cs typeface="Times New Roman" panose="02020603050405020304" charset="0"/>
                <a:sym typeface="+mn-ea"/>
              </a:rPr>
              <a:t>nhiêu</a:t>
            </a:r>
            <a:r>
              <a:rPr lang="en-US" sz="2400" b="1" dirty="0" smtClean="0">
                <a:solidFill>
                  <a:prstClr val="black"/>
                </a:solidFill>
                <a:latin typeface="Times New Roman" panose="02020603050405020304" charset="0"/>
                <a:cs typeface="Times New Roman" panose="02020603050405020304" charset="0"/>
                <a:sym typeface="+mn-ea"/>
              </a:rPr>
              <a:t>.</a:t>
            </a:r>
            <a:endParaRPr lang="en-US" sz="2400"/>
          </a:p>
        </p:txBody>
      </p:sp>
      <p:sp>
        <p:nvSpPr>
          <p:cNvPr id="33" name="Text Box 32"/>
          <p:cNvSpPr txBox="1"/>
          <p:nvPr/>
        </p:nvSpPr>
        <p:spPr>
          <a:xfrm>
            <a:off x="7988300" y="706755"/>
            <a:ext cx="2954020" cy="829945"/>
          </a:xfrm>
          <a:prstGeom prst="rect">
            <a:avLst/>
          </a:prstGeom>
          <a:noFill/>
        </p:spPr>
        <p:txBody>
          <a:bodyPr wrap="squar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a.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1 </a:t>
            </a:r>
            <a:r>
              <a:rPr lang="en-US" sz="2400" b="1" dirty="0" err="1">
                <a:solidFill>
                  <a:srgbClr val="0000FF"/>
                </a:solidFill>
                <a:latin typeface="Times New Roman" panose="02020603050405020304" charset="0"/>
                <a:cs typeface="Times New Roman" panose="02020603050405020304" charset="0"/>
                <a:sym typeface="+mn-ea"/>
              </a:rPr>
              <a:t>quan</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hệ</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từ</a:t>
            </a:r>
            <a:endParaRPr lang="en-US" sz="2400"/>
          </a:p>
        </p:txBody>
      </p:sp>
      <p:sp>
        <p:nvSpPr>
          <p:cNvPr id="34" name="Text Box 33"/>
          <p:cNvSpPr txBox="1"/>
          <p:nvPr/>
        </p:nvSpPr>
        <p:spPr>
          <a:xfrm>
            <a:off x="7988300" y="1706880"/>
            <a:ext cx="2593975" cy="829945"/>
          </a:xfrm>
          <a:prstGeom prst="rect">
            <a:avLst/>
          </a:prstGeom>
          <a:noFill/>
        </p:spPr>
        <p:txBody>
          <a:bodyPr wrap="squar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b.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1 </a:t>
            </a:r>
            <a:r>
              <a:rPr lang="en-US" sz="2400" b="1" dirty="0" err="1">
                <a:solidFill>
                  <a:srgbClr val="0000FF"/>
                </a:solidFill>
                <a:latin typeface="Times New Roman" panose="02020603050405020304" charset="0"/>
                <a:cs typeface="Times New Roman" panose="02020603050405020304" charset="0"/>
                <a:sym typeface="+mn-ea"/>
              </a:rPr>
              <a:t>cặp</a:t>
            </a:r>
            <a:r>
              <a:rPr lang="en-US" sz="2400" b="1" dirty="0">
                <a:solidFill>
                  <a:srgbClr val="0000FF"/>
                </a:solidFill>
                <a:latin typeface="Times New Roman" panose="02020603050405020304" charset="0"/>
                <a:cs typeface="Times New Roman" panose="02020603050405020304" charset="0"/>
                <a:sym typeface="+mn-ea"/>
              </a:rPr>
              <a:t> </a:t>
            </a:r>
            <a:r>
              <a:rPr lang="en-US" sz="2400" b="1" dirty="0" smtClean="0">
                <a:solidFill>
                  <a:srgbClr val="0000FF"/>
                </a:solidFill>
                <a:latin typeface="Times New Roman" panose="02020603050405020304" charset="0"/>
                <a:cs typeface="Times New Roman" panose="02020603050405020304" charset="0"/>
                <a:sym typeface="+mn-ea"/>
              </a:rPr>
              <a:t>QHT</a:t>
            </a:r>
            <a:endParaRPr lang="en-US" sz="2400"/>
          </a:p>
        </p:txBody>
      </p:sp>
      <p:sp>
        <p:nvSpPr>
          <p:cNvPr id="35" name="Text Box 34"/>
          <p:cNvSpPr txBox="1"/>
          <p:nvPr/>
        </p:nvSpPr>
        <p:spPr>
          <a:xfrm>
            <a:off x="7988300" y="2660650"/>
            <a:ext cx="2637790" cy="829945"/>
          </a:xfrm>
          <a:prstGeom prst="rect">
            <a:avLst/>
          </a:prstGeom>
          <a:noFill/>
        </p:spPr>
        <p:txBody>
          <a:bodyPr wrap="squar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c.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1 </a:t>
            </a:r>
            <a:r>
              <a:rPr lang="en-US" sz="2400" b="1" dirty="0" err="1">
                <a:solidFill>
                  <a:srgbClr val="0000FF"/>
                </a:solidFill>
                <a:latin typeface="Times New Roman" panose="02020603050405020304" charset="0"/>
                <a:cs typeface="Times New Roman" panose="02020603050405020304" charset="0"/>
                <a:sym typeface="+mn-ea"/>
              </a:rPr>
              <a:t>cặp</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p</a:t>
            </a:r>
            <a:r>
              <a:rPr lang="en-US" sz="2400" b="1" dirty="0" err="1" smtClean="0">
                <a:solidFill>
                  <a:srgbClr val="0000FF"/>
                </a:solidFill>
                <a:latin typeface="Times New Roman" panose="02020603050405020304" charset="0"/>
                <a:cs typeface="Times New Roman" panose="02020603050405020304" charset="0"/>
                <a:sym typeface="+mn-ea"/>
              </a:rPr>
              <a:t>hó</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từ</a:t>
            </a:r>
            <a:endParaRPr lang="en-US" sz="2400"/>
          </a:p>
        </p:txBody>
      </p:sp>
      <p:sp>
        <p:nvSpPr>
          <p:cNvPr id="36" name="Text Box 35"/>
          <p:cNvSpPr txBox="1"/>
          <p:nvPr/>
        </p:nvSpPr>
        <p:spPr>
          <a:xfrm>
            <a:off x="7988300" y="3784600"/>
            <a:ext cx="2783205" cy="460375"/>
          </a:xfrm>
          <a:prstGeom prst="rect">
            <a:avLst/>
          </a:prstGeom>
          <a:noFill/>
        </p:spPr>
        <p:txBody>
          <a:bodyPr wrap="non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d.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dấu</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câu</a:t>
            </a:r>
            <a:endParaRPr lang="en-US" sz="2400"/>
          </a:p>
        </p:txBody>
      </p:sp>
      <p:sp>
        <p:nvSpPr>
          <p:cNvPr id="37" name="Text Box 36"/>
          <p:cNvSpPr txBox="1"/>
          <p:nvPr/>
        </p:nvSpPr>
        <p:spPr>
          <a:xfrm>
            <a:off x="7988300" y="4614545"/>
            <a:ext cx="2783205" cy="829945"/>
          </a:xfrm>
          <a:prstGeom prst="rect">
            <a:avLst/>
          </a:prstGeom>
          <a:noFill/>
        </p:spPr>
        <p:txBody>
          <a:bodyPr wrap="squar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e.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cặp</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đại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từ</a:t>
            </a:r>
            <a:endParaRPr lang="en-US" sz="2400"/>
          </a:p>
        </p:txBody>
      </p:sp>
      <p:sp>
        <p:nvSpPr>
          <p:cNvPr id="38" name="Text Box 37"/>
          <p:cNvSpPr txBox="1"/>
          <p:nvPr/>
        </p:nvSpPr>
        <p:spPr>
          <a:xfrm>
            <a:off x="7988300" y="5542915"/>
            <a:ext cx="2736215" cy="829945"/>
          </a:xfrm>
          <a:prstGeom prst="rect">
            <a:avLst/>
          </a:prstGeom>
          <a:noFill/>
        </p:spPr>
        <p:txBody>
          <a:bodyPr wrap="square" rtlCol="0" anchor="t">
            <a:spAutoFit/>
          </a:bodyPr>
          <a:lstStyle/>
          <a:p>
            <a:pPr defTabSz="457200"/>
            <a:r>
              <a:rPr lang="en-US" sz="2400" b="1" dirty="0" smtClean="0">
                <a:solidFill>
                  <a:srgbClr val="0000FF"/>
                </a:solidFill>
                <a:latin typeface="Times New Roman" panose="02020603050405020304" charset="0"/>
                <a:cs typeface="Times New Roman" panose="02020603050405020304" charset="0"/>
                <a:sym typeface="+mn-ea"/>
              </a:rPr>
              <a:t>g. </a:t>
            </a:r>
            <a:r>
              <a:rPr lang="en-US" sz="2400" b="1" dirty="0" err="1" smtClean="0">
                <a:solidFill>
                  <a:srgbClr val="0000FF"/>
                </a:solidFill>
                <a:latin typeface="Times New Roman" panose="02020603050405020304" charset="0"/>
                <a:cs typeface="Times New Roman" panose="02020603050405020304" charset="0"/>
                <a:sym typeface="+mn-ea"/>
              </a:rPr>
              <a:t>Nối</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a:solidFill>
                  <a:srgbClr val="0000FF"/>
                </a:solidFill>
                <a:latin typeface="Times New Roman" panose="02020603050405020304" charset="0"/>
                <a:cs typeface="Times New Roman" panose="02020603050405020304" charset="0"/>
                <a:sym typeface="+mn-ea"/>
              </a:rPr>
              <a:t>bằng</a:t>
            </a:r>
            <a:r>
              <a:rPr lang="en-US" sz="2400" b="1" dirty="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bằng</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cặp</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chỉ</a:t>
            </a:r>
            <a:r>
              <a:rPr lang="en-US" sz="2400" b="1" dirty="0" smtClean="0">
                <a:solidFill>
                  <a:srgbClr val="0000FF"/>
                </a:solidFill>
                <a:latin typeface="Times New Roman" panose="02020603050405020304" charset="0"/>
                <a:cs typeface="Times New Roman" panose="02020603050405020304" charset="0"/>
                <a:sym typeface="+mn-ea"/>
              </a:rPr>
              <a:t> </a:t>
            </a:r>
            <a:r>
              <a:rPr lang="en-US" sz="2400" b="1" dirty="0" err="1" smtClean="0">
                <a:solidFill>
                  <a:srgbClr val="0000FF"/>
                </a:solidFill>
                <a:latin typeface="Times New Roman" panose="02020603050405020304" charset="0"/>
                <a:cs typeface="Times New Roman" panose="02020603050405020304" charset="0"/>
                <a:sym typeface="+mn-ea"/>
              </a:rPr>
              <a:t>từ</a:t>
            </a:r>
            <a:endParaRPr lang="en-US" sz="2400"/>
          </a:p>
        </p:txBody>
      </p:sp>
      <p:cxnSp>
        <p:nvCxnSpPr>
          <p:cNvPr id="39" name="Straight Connector 38"/>
          <p:cNvCxnSpPr>
            <a:stCxn id="12" idx="3"/>
            <a:endCxn id="19" idx="1"/>
          </p:cNvCxnSpPr>
          <p:nvPr/>
        </p:nvCxnSpPr>
        <p:spPr>
          <a:xfrm>
            <a:off x="6220460" y="1175385"/>
            <a:ext cx="1637030" cy="89662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a:stCxn id="13" idx="3"/>
            <a:endCxn id="23" idx="1"/>
          </p:cNvCxnSpPr>
          <p:nvPr/>
        </p:nvCxnSpPr>
        <p:spPr>
          <a:xfrm>
            <a:off x="6220460" y="2087880"/>
            <a:ext cx="1637030" cy="1927225"/>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p:cNvCxnSpPr>
            <a:stCxn id="14" idx="3"/>
            <a:endCxn id="20" idx="1"/>
          </p:cNvCxnSpPr>
          <p:nvPr/>
        </p:nvCxnSpPr>
        <p:spPr>
          <a:xfrm flipV="1">
            <a:off x="6220460" y="3043555"/>
            <a:ext cx="1637030" cy="10795"/>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a:stCxn id="15" idx="3"/>
            <a:endCxn id="18" idx="1"/>
          </p:cNvCxnSpPr>
          <p:nvPr/>
        </p:nvCxnSpPr>
        <p:spPr>
          <a:xfrm flipV="1">
            <a:off x="6220460" y="1122045"/>
            <a:ext cx="1637030" cy="2807335"/>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p:cNvCxnSpPr>
            <a:stCxn id="16" idx="3"/>
            <a:endCxn id="25" idx="1"/>
          </p:cNvCxnSpPr>
          <p:nvPr/>
        </p:nvCxnSpPr>
        <p:spPr>
          <a:xfrm>
            <a:off x="6220460" y="4804410"/>
            <a:ext cx="1637030" cy="1153795"/>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p:cNvCxnSpPr>
            <a:stCxn id="17" idx="3"/>
            <a:endCxn id="24" idx="1"/>
          </p:cNvCxnSpPr>
          <p:nvPr/>
        </p:nvCxnSpPr>
        <p:spPr>
          <a:xfrm flipV="1">
            <a:off x="6239510" y="4986655"/>
            <a:ext cx="1617980" cy="78486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5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blinds(horizontal)">
                                      <p:cBhvr>
                                        <p:cTn id="139" dur="500"/>
                                        <p:tgtEl>
                                          <p:spTgt spid="39"/>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blinds(horizontal)">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blinds(horizontal)">
                                      <p:cBhvr>
                                        <p:cTn id="149" dur="500"/>
                                        <p:tgtEl>
                                          <p:spTgt spid="41"/>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linds(horizontal)">
                                      <p:cBhvr>
                                        <p:cTn id="154" dur="50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nodeType="click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blinds(horizontal)">
                                      <p:cBhvr>
                                        <p:cTn id="159" dur="500"/>
                                        <p:tgtEl>
                                          <p:spTgt spid="43"/>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nodeType="click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blinds(horizontal)">
                                      <p:cBhvr>
                                        <p:cTn id="1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3" grpId="0" animBg="1"/>
      <p:bldP spid="23" grpId="1" animBg="1"/>
      <p:bldP spid="24" grpId="0" animBg="1"/>
      <p:bldP spid="24" grpId="1" animBg="1"/>
      <p:bldP spid="25" grpId="0" animBg="1"/>
      <p:bldP spid="25" grpId="1" animBg="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9" name="Content Placeholder 4" descr="screenshot_1668863403"/>
          <p:cNvPicPr>
            <a:picLocks noGrp="1" noChangeAspect="1"/>
          </p:cNvPicPr>
          <p:nvPr>
            <p:ph sz="half" idx="1"/>
          </p:nvPr>
        </p:nvPicPr>
        <p:blipFill>
          <a:blip r:embed="rId1"/>
          <a:stretch>
            <a:fillRect/>
          </a:stretch>
        </p:blipFill>
        <p:spPr>
          <a:xfrm>
            <a:off x="0" y="0"/>
            <a:ext cx="12191365" cy="6858000"/>
          </a:xfrm>
          <a:prstGeom prst="rect">
            <a:avLst/>
          </a:prstGeom>
        </p:spPr>
      </p:pic>
      <p:sp>
        <p:nvSpPr>
          <p:cNvPr id="8" name="Thought Bubble: Cloud 3"/>
          <p:cNvSpPr/>
          <p:nvPr/>
        </p:nvSpPr>
        <p:spPr>
          <a:xfrm>
            <a:off x="7903210" y="130175"/>
            <a:ext cx="4104640" cy="3200400"/>
          </a:xfrm>
          <a:prstGeom prst="cloudCallou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vi-VN" sz="2400" dirty="0" smtClean="0">
                <a:solidFill>
                  <a:prstClr val="black"/>
                </a:solidFill>
                <a:latin typeface="Times New Roman" panose="02020603050405020304" charset="0"/>
                <a:cs typeface="Times New Roman" panose="02020603050405020304" charset="0"/>
              </a:rPr>
              <a:t>Từ các ví dụ trên, nối các vế của câu ghép được bằng những cách nào? </a:t>
            </a:r>
            <a:endParaRPr lang="en-US" sz="2400" b="1" dirty="0">
              <a:solidFill>
                <a:prstClr val="black"/>
              </a:solidFill>
              <a:latin typeface="Times New Roman" panose="02020603050405020304" charset="0"/>
              <a:cs typeface="Times New Roman" panose="02020603050405020304" charset="0"/>
            </a:endParaRPr>
          </a:p>
        </p:txBody>
      </p:sp>
      <p:sp>
        <p:nvSpPr>
          <p:cNvPr id="33803" name="Text Box 11"/>
          <p:cNvSpPr txBox="1">
            <a:spLocks noChangeArrowheads="1"/>
          </p:cNvSpPr>
          <p:nvPr/>
        </p:nvSpPr>
        <p:spPr bwMode="auto">
          <a:xfrm>
            <a:off x="361950" y="1947974"/>
            <a:ext cx="7848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ts val="0"/>
              </a:spcBef>
              <a:buFontTx/>
              <a:buNone/>
            </a:pPr>
            <a:r>
              <a:rPr lang="en-US" altLang="en-US" sz="3000" b="1" dirty="0" err="1">
                <a:solidFill>
                  <a:srgbClr val="0070C0"/>
                </a:solidFill>
                <a:latin typeface="Times New Roman" panose="02020603050405020304" charset="0"/>
              </a:rPr>
              <a:t>Có</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hai</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cách</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nối</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các</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vế</a:t>
            </a:r>
            <a:r>
              <a:rPr lang="en-US" altLang="en-US" sz="3000" b="1" dirty="0">
                <a:solidFill>
                  <a:srgbClr val="0070C0"/>
                </a:solidFill>
                <a:latin typeface="Times New Roman" panose="02020603050405020304" charset="0"/>
              </a:rPr>
              <a:t> </a:t>
            </a:r>
            <a:r>
              <a:rPr lang="en-US" altLang="en-US" sz="3000" b="1" dirty="0" err="1">
                <a:solidFill>
                  <a:srgbClr val="0070C0"/>
                </a:solidFill>
                <a:latin typeface="Times New Roman" panose="02020603050405020304" charset="0"/>
              </a:rPr>
              <a:t>câu</a:t>
            </a:r>
            <a:r>
              <a:rPr lang="en-US" altLang="en-US" sz="3000" b="1" dirty="0">
                <a:solidFill>
                  <a:srgbClr val="0070C0"/>
                </a:solidFill>
                <a:latin typeface="Times New Roman" panose="02020603050405020304" charset="0"/>
              </a:rPr>
              <a:t>:</a:t>
            </a:r>
            <a:endParaRPr lang="en-US" altLang="en-US" sz="3000" b="1" dirty="0">
              <a:solidFill>
                <a:srgbClr val="0070C0"/>
              </a:solidFill>
              <a:latin typeface="Times New Roman" panose="02020603050405020304" charset="0"/>
            </a:endParaRPr>
          </a:p>
          <a:p>
            <a:pPr defTabSz="457200">
              <a:spcBef>
                <a:spcPts val="0"/>
              </a:spcBef>
              <a:buFontTx/>
              <a:buNone/>
            </a:pP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Dùng</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những</a:t>
            </a:r>
            <a:r>
              <a:rPr lang="en-US" altLang="en-US" sz="3000" b="1" i="1" dirty="0">
                <a:solidFill>
                  <a:prstClr val="black"/>
                </a:solidFill>
              </a:rPr>
              <a:t> </a:t>
            </a:r>
            <a:r>
              <a:rPr lang="en-US" altLang="en-US" sz="3000" b="1" i="1" dirty="0" err="1">
                <a:solidFill>
                  <a:prstClr val="black"/>
                </a:solidFill>
                <a:latin typeface="Times New Roman" panose="02020603050405020304" charset="0"/>
              </a:rPr>
              <a:t>từ</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có</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tác</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dụng</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nối</a:t>
            </a:r>
            <a:r>
              <a:rPr lang="en-US" altLang="en-US" sz="3000" b="1" i="1" dirty="0">
                <a:solidFill>
                  <a:prstClr val="black"/>
                </a:solidFill>
                <a:latin typeface="Times New Roman" panose="02020603050405020304" charset="0"/>
              </a:rPr>
              <a:t>:</a:t>
            </a:r>
            <a:endParaRPr lang="en-US" altLang="en-US" sz="3000" b="1" i="1" dirty="0">
              <a:solidFill>
                <a:prstClr val="black"/>
              </a:solidFill>
              <a:latin typeface="Times New Roman" panose="02020603050405020304" charset="0"/>
            </a:endParaRPr>
          </a:p>
          <a:p>
            <a:pPr defTabSz="457200">
              <a:spcBef>
                <a:spcPts val="0"/>
              </a:spcBef>
              <a:buFontTx/>
              <a:buNone/>
            </a:pPr>
            <a:r>
              <a:rPr lang="en-US" altLang="en-US" sz="3000" dirty="0">
                <a:solidFill>
                  <a:prstClr val="black"/>
                </a:solidFill>
                <a:latin typeface="Times New Roman" panose="02020603050405020304" charset="0"/>
              </a:rPr>
              <a:t>    + </a:t>
            </a:r>
            <a:r>
              <a:rPr lang="en-US" altLang="en-US" sz="3000" dirty="0" err="1">
                <a:solidFill>
                  <a:prstClr val="black"/>
                </a:solidFill>
                <a:latin typeface="Times New Roman" panose="02020603050405020304" charset="0"/>
              </a:rPr>
              <a:t>Nối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bằng</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một</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quan</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hệ</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a:t>
            </a:r>
            <a:endParaRPr lang="en-US" altLang="en-US" sz="3000" dirty="0">
              <a:solidFill>
                <a:prstClr val="black"/>
              </a:solidFill>
              <a:latin typeface="Times New Roman" panose="02020603050405020304" charset="0"/>
            </a:endParaRPr>
          </a:p>
          <a:p>
            <a:pPr defTabSz="457200">
              <a:spcBef>
                <a:spcPts val="0"/>
              </a:spcBef>
              <a:buFontTx/>
              <a:buNone/>
            </a:pPr>
            <a:r>
              <a:rPr lang="en-US" altLang="en-US" sz="3000" dirty="0">
                <a:solidFill>
                  <a:prstClr val="black"/>
                </a:solidFill>
                <a:latin typeface="Times New Roman" panose="02020603050405020304" charset="0"/>
              </a:rPr>
              <a:t>    + </a:t>
            </a:r>
            <a:r>
              <a:rPr lang="en-US" altLang="en-US" sz="3000" dirty="0" err="1">
                <a:solidFill>
                  <a:prstClr val="black"/>
                </a:solidFill>
                <a:latin typeface="Times New Roman" panose="02020603050405020304" charset="0"/>
              </a:rPr>
              <a:t>Nối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bằng</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một</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cặp</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quan</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hệ</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a:t>
            </a:r>
            <a:endParaRPr lang="en-US" altLang="en-US" sz="3000" dirty="0">
              <a:solidFill>
                <a:prstClr val="black"/>
              </a:solidFill>
              <a:latin typeface="Times New Roman" panose="02020603050405020304" charset="0"/>
            </a:endParaRPr>
          </a:p>
          <a:p>
            <a:pPr defTabSz="457200">
              <a:spcBef>
                <a:spcPts val="0"/>
              </a:spcBef>
              <a:buFontTx/>
              <a:buNone/>
            </a:pPr>
            <a:r>
              <a:rPr lang="en-US" altLang="en-US" sz="3000" dirty="0">
                <a:solidFill>
                  <a:prstClr val="black"/>
                </a:solidFill>
                <a:latin typeface="Times New Roman" panose="02020603050405020304" charset="0"/>
              </a:rPr>
              <a:t>    + </a:t>
            </a:r>
            <a:r>
              <a:rPr lang="en-US" altLang="en-US" sz="3000" dirty="0" err="1">
                <a:solidFill>
                  <a:prstClr val="black"/>
                </a:solidFill>
                <a:latin typeface="Times New Roman" panose="02020603050405020304" charset="0"/>
              </a:rPr>
              <a:t>Nối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bằng</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một</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cặp</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phó</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đại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 hay </a:t>
            </a:r>
            <a:r>
              <a:rPr lang="en-US" altLang="en-US" sz="3000" dirty="0" err="1">
                <a:solidFill>
                  <a:prstClr val="black"/>
                </a:solidFill>
                <a:latin typeface="Times New Roman" panose="02020603050405020304" charset="0"/>
              </a:rPr>
              <a:t>chỉ</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thường</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đi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đôi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với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nhau</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cặp</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từ</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hô</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ứng</a:t>
            </a:r>
            <a:r>
              <a:rPr lang="en-US" altLang="en-US" sz="3000" dirty="0">
                <a:solidFill>
                  <a:prstClr val="black"/>
                </a:solidFill>
                <a:latin typeface="Times New Roman" panose="02020603050405020304" charset="0"/>
              </a:rPr>
              <a:t>).</a:t>
            </a:r>
            <a:endParaRPr lang="en-US" altLang="en-US" sz="3000" dirty="0">
              <a:solidFill>
                <a:prstClr val="black"/>
              </a:solidFill>
              <a:latin typeface="Times New Roman" panose="02020603050405020304" charset="0"/>
            </a:endParaRPr>
          </a:p>
          <a:p>
            <a:pPr marL="0" indent="0" defTabSz="457200">
              <a:spcBef>
                <a:spcPts val="0"/>
              </a:spcBef>
              <a:buFontTx/>
              <a:buNone/>
            </a:pPr>
            <a:r>
              <a:rPr lang="en-US" altLang="en-US" sz="3000" b="1" i="1" dirty="0" smtClean="0">
                <a:solidFill>
                  <a:prstClr val="black"/>
                </a:solidFill>
                <a:latin typeface="Times New Roman" panose="02020603050405020304" charset="0"/>
              </a:rPr>
              <a:t>- </a:t>
            </a:r>
            <a:r>
              <a:rPr lang="en-US" altLang="en-US" sz="3000" b="1" i="1" dirty="0" err="1" smtClean="0">
                <a:solidFill>
                  <a:prstClr val="black"/>
                </a:solidFill>
                <a:latin typeface="Times New Roman" panose="02020603050405020304" charset="0"/>
              </a:rPr>
              <a:t>Không</a:t>
            </a:r>
            <a:r>
              <a:rPr lang="en-US" altLang="en-US" sz="3000" b="1" i="1" dirty="0" smtClean="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dùng</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từ</a:t>
            </a:r>
            <a:r>
              <a:rPr lang="en-US" altLang="en-US" sz="3000" b="1" i="1" dirty="0">
                <a:solidFill>
                  <a:prstClr val="black"/>
                </a:solidFill>
                <a:latin typeface="Times New Roman" panose="02020603050405020304" charset="0"/>
              </a:rPr>
              <a:t> </a:t>
            </a:r>
            <a:r>
              <a:rPr lang="en-US" altLang="en-US" sz="3000" b="1" i="1" dirty="0" err="1">
                <a:solidFill>
                  <a:prstClr val="black"/>
                </a:solidFill>
                <a:latin typeface="Times New Roman" panose="02020603050405020304" charset="0"/>
              </a:rPr>
              <a:t>nối</a:t>
            </a:r>
            <a:r>
              <a:rPr lang="en-US" altLang="en-US" sz="3000" b="1" i="1" dirty="0">
                <a:solidFill>
                  <a:prstClr val="black"/>
                </a:solidFill>
                <a:latin typeface="Times New Roman" panose="02020603050405020304" charset="0"/>
              </a:rPr>
              <a:t>: </a:t>
            </a:r>
            <a:endParaRPr lang="en-US" altLang="en-US" sz="3000" b="1" i="1" dirty="0">
              <a:solidFill>
                <a:prstClr val="black"/>
              </a:solidFill>
              <a:latin typeface="Times New Roman" panose="02020603050405020304" charset="0"/>
            </a:endParaRPr>
          </a:p>
          <a:p>
            <a:pPr defTabSz="457200">
              <a:spcBef>
                <a:spcPts val="0"/>
              </a:spcBef>
              <a:buFontTx/>
              <a:buNone/>
            </a:pPr>
            <a:r>
              <a:rPr lang="en-US" altLang="en-US" sz="3000" dirty="0" smtClean="0">
                <a:solidFill>
                  <a:prstClr val="black"/>
                </a:solidFill>
                <a:latin typeface="Times New Roman" panose="02020603050405020304" charset="0"/>
              </a:rPr>
              <a:t>     </a:t>
            </a:r>
            <a:r>
              <a:rPr lang="en-US" altLang="en-US" sz="3000" dirty="0" err="1" smtClean="0">
                <a:solidFill>
                  <a:prstClr val="black"/>
                </a:solidFill>
                <a:latin typeface="Times New Roman" panose="02020603050405020304" charset="0"/>
              </a:rPr>
              <a:t>Dùng</a:t>
            </a:r>
            <a:r>
              <a:rPr lang="en-US" altLang="en-US" sz="3000" dirty="0" smtClean="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dấu</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phẩy</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dấu</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chấm</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phẩy</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hoặc</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dấu</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hai</a:t>
            </a:r>
            <a:r>
              <a:rPr lang="en-US" altLang="en-US" sz="3000" dirty="0">
                <a:solidFill>
                  <a:prstClr val="black"/>
                </a:solidFill>
                <a:latin typeface="Times New Roman" panose="02020603050405020304" charset="0"/>
              </a:rPr>
              <a:t> </a:t>
            </a:r>
            <a:r>
              <a:rPr lang="en-US" altLang="en-US" sz="3000" dirty="0" err="1">
                <a:solidFill>
                  <a:prstClr val="black"/>
                </a:solidFill>
                <a:latin typeface="Times New Roman" panose="02020603050405020304" charset="0"/>
              </a:rPr>
              <a:t>chấm</a:t>
            </a:r>
            <a:r>
              <a:rPr lang="en-US" altLang="en-US" sz="3000" dirty="0" smtClean="0">
                <a:solidFill>
                  <a:prstClr val="black"/>
                </a:solidFill>
                <a:latin typeface="Times New Roman" panose="02020603050405020304" charset="0"/>
              </a:rPr>
              <a:t>.</a:t>
            </a:r>
            <a:endParaRPr lang="en-US" altLang="en-US" sz="3000" dirty="0">
              <a:solidFill>
                <a:prstClr val="black"/>
              </a:solidFill>
              <a:latin typeface="Times New Roman" panose="02020603050405020304" charset="0"/>
            </a:endParaRPr>
          </a:p>
        </p:txBody>
      </p:sp>
      <p:pic>
        <p:nvPicPr>
          <p:cNvPr id="12" name="Content Placeholder 11" descr="screenshot_1668941036"/>
          <p:cNvPicPr>
            <a:picLocks noGrp="1" noChangeAspect="1"/>
          </p:cNvPicPr>
          <p:nvPr>
            <p:ph sz="half" idx="2"/>
          </p:nvPr>
        </p:nvPicPr>
        <p:blipFill>
          <a:blip r:embed="rId2"/>
          <a:stretch>
            <a:fillRect/>
          </a:stretch>
        </p:blipFill>
        <p:spPr>
          <a:xfrm>
            <a:off x="361950" y="129540"/>
            <a:ext cx="4331970" cy="1818005"/>
          </a:xfrm>
          <a:prstGeom prst="rect">
            <a:avLst/>
          </a:prstGeom>
        </p:spPr>
      </p:pic>
      <p:sp>
        <p:nvSpPr>
          <p:cNvPr id="13" name="Text Box 12"/>
          <p:cNvSpPr txBox="1"/>
          <p:nvPr/>
        </p:nvSpPr>
        <p:spPr>
          <a:xfrm>
            <a:off x="1537018" y="365125"/>
            <a:ext cx="2109470" cy="1124585"/>
          </a:xfrm>
          <a:prstGeom prst="rect">
            <a:avLst/>
          </a:prstGeom>
          <a:noFill/>
        </p:spPr>
        <p:txBody>
          <a:bodyPr wrap="none" rtlCol="0" anchor="t">
            <a:spAutoFit/>
          </a:bodyPr>
          <a:lstStyle/>
          <a:p>
            <a:pPr algn="ctr" defTabSz="457200">
              <a:lnSpc>
                <a:spcPct val="120000"/>
              </a:lnSpc>
              <a:spcBef>
                <a:spcPct val="20000"/>
              </a:spcBef>
              <a:buClr>
                <a:srgbClr val="0563C1"/>
              </a:buClr>
            </a:pPr>
            <a: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t>2. Ghi nhớ </a:t>
            </a:r>
            <a:b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br>
            <a: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t>(SGK/T112)</a:t>
            </a:r>
            <a:r>
              <a:rPr lang="vi-VN" altLang="en-US" sz="2800" b="1" dirty="0" smtClean="0">
                <a:solidFill>
                  <a:srgbClr val="000000"/>
                </a:solidFill>
                <a:latin typeface="Times New Roman" panose="02020603050405020304" charset="0"/>
                <a:cs typeface="Times New Roman" panose="02020603050405020304" charset="0"/>
                <a:sym typeface="+mn-ea"/>
              </a:rPr>
              <a:t> </a:t>
            </a:r>
            <a:endParaRPr lang="vi-VN" altLang="en-US" sz="2800" b="1" dirty="0" smtClean="0">
              <a:solidFill>
                <a:srgbClr val="0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1" nodeType="click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3803"/>
                                        </p:tgtEl>
                                        <p:attrNameLst>
                                          <p:attrName>style.visibility</p:attrName>
                                        </p:attrNameLst>
                                      </p:cBhvr>
                                      <p:to>
                                        <p:strVal val="visible"/>
                                      </p:to>
                                    </p:set>
                                    <p:animEffect transition="in" filter="blinds(horizontal)">
                                      <p:cBhvr>
                                        <p:cTn id="31" dur="500"/>
                                        <p:tgtEl>
                                          <p:spTgt spid="3380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3803">
                                            <p:txEl>
                                              <p:pRg st="0" end="0"/>
                                            </p:txEl>
                                          </p:spTgt>
                                        </p:tgtEl>
                                        <p:attrNameLst>
                                          <p:attrName>style.visibility</p:attrName>
                                        </p:attrNameLst>
                                      </p:cBhvr>
                                      <p:to>
                                        <p:strVal val="visible"/>
                                      </p:to>
                                    </p:set>
                                    <p:anim calcmode="lin" valueType="num">
                                      <p:cBhvr additive="base">
                                        <p:cTn id="36" dur="500"/>
                                        <p:tgtEl>
                                          <p:spTgt spid="33803">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380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803">
                                            <p:txEl>
                                              <p:pRg st="1" end="1"/>
                                            </p:txEl>
                                          </p:spTgt>
                                        </p:tgtEl>
                                        <p:attrNameLst>
                                          <p:attrName>style.visibility</p:attrName>
                                        </p:attrNameLst>
                                      </p:cBhvr>
                                      <p:to>
                                        <p:strVal val="visible"/>
                                      </p:to>
                                    </p:set>
                                    <p:animEffect transition="in" filter="fade">
                                      <p:cBhvr>
                                        <p:cTn id="42" dur="500"/>
                                        <p:tgtEl>
                                          <p:spTgt spid="3380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3803">
                                            <p:txEl>
                                              <p:pRg st="2" end="2"/>
                                            </p:txEl>
                                          </p:spTgt>
                                        </p:tgtEl>
                                        <p:attrNameLst>
                                          <p:attrName>style.visibility</p:attrName>
                                        </p:attrNameLst>
                                      </p:cBhvr>
                                      <p:to>
                                        <p:strVal val="visible"/>
                                      </p:to>
                                    </p:set>
                                    <p:animEffect transition="in" filter="blinds(horizontal)">
                                      <p:cBhvr>
                                        <p:cTn id="47" dur="500"/>
                                        <p:tgtEl>
                                          <p:spTgt spid="3380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3803">
                                            <p:txEl>
                                              <p:pRg st="3" end="3"/>
                                            </p:txEl>
                                          </p:spTgt>
                                        </p:tgtEl>
                                        <p:attrNameLst>
                                          <p:attrName>style.visibility</p:attrName>
                                        </p:attrNameLst>
                                      </p:cBhvr>
                                      <p:to>
                                        <p:strVal val="visible"/>
                                      </p:to>
                                    </p:set>
                                    <p:animEffect transition="in" filter="blinds(horizontal)">
                                      <p:cBhvr>
                                        <p:cTn id="52" dur="500"/>
                                        <p:tgtEl>
                                          <p:spTgt spid="3380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3803">
                                            <p:txEl>
                                              <p:pRg st="4" end="4"/>
                                            </p:txEl>
                                          </p:spTgt>
                                        </p:tgtEl>
                                        <p:attrNameLst>
                                          <p:attrName>style.visibility</p:attrName>
                                        </p:attrNameLst>
                                      </p:cBhvr>
                                      <p:to>
                                        <p:strVal val="visible"/>
                                      </p:to>
                                    </p:set>
                                    <p:animEffect transition="in" filter="blinds(horizontal)">
                                      <p:cBhvr>
                                        <p:cTn id="57" dur="500"/>
                                        <p:tgtEl>
                                          <p:spTgt spid="3380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803">
                                            <p:txEl>
                                              <p:pRg st="5" end="5"/>
                                            </p:txEl>
                                          </p:spTgt>
                                        </p:tgtEl>
                                        <p:attrNameLst>
                                          <p:attrName>style.visibility</p:attrName>
                                        </p:attrNameLst>
                                      </p:cBhvr>
                                      <p:to>
                                        <p:strVal val="visible"/>
                                      </p:to>
                                    </p:set>
                                    <p:animEffect transition="in" filter="fade">
                                      <p:cBhvr>
                                        <p:cTn id="62" dur="500"/>
                                        <p:tgtEl>
                                          <p:spTgt spid="3380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3803">
                                            <p:txEl>
                                              <p:pRg st="6" end="6"/>
                                            </p:txEl>
                                          </p:spTgt>
                                        </p:tgtEl>
                                        <p:attrNameLst>
                                          <p:attrName>style.visibility</p:attrName>
                                        </p:attrNameLst>
                                      </p:cBhvr>
                                      <p:to>
                                        <p:strVal val="visible"/>
                                      </p:to>
                                    </p:set>
                                    <p:animEffect transition="in" filter="blinds(horizontal)">
                                      <p:cBhvr>
                                        <p:cTn id="67" dur="500"/>
                                        <p:tgtEl>
                                          <p:spTgt spid="33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33803" grpId="0"/>
      <p:bldP spid="33803"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ale"/>
          <p:cNvPicPr>
            <a:picLocks noGrp="1" noChangeAspect="1"/>
          </p:cNvPicPr>
          <p:nvPr>
            <p:ph sz="half" idx="1"/>
          </p:nvPr>
        </p:nvPicPr>
        <p:blipFill>
          <a:blip r:embed="rId1"/>
          <a:stretch>
            <a:fillRect/>
          </a:stretch>
        </p:blipFill>
        <p:spPr>
          <a:xfrm>
            <a:off x="0" y="-635"/>
            <a:ext cx="12256770" cy="6858000"/>
          </a:xfrm>
          <a:prstGeom prst="rect">
            <a:avLst/>
          </a:prstGeom>
        </p:spPr>
      </p:pic>
      <p:sp>
        <p:nvSpPr>
          <p:cNvPr id="4" name="Content Placeholder 3"/>
          <p:cNvSpPr>
            <a:spLocks noGrp="1"/>
          </p:cNvSpPr>
          <p:nvPr>
            <p:ph sz="half" idx="2"/>
          </p:nvPr>
        </p:nvSpPr>
        <p:spPr>
          <a:xfrm>
            <a:off x="7680325" y="898525"/>
            <a:ext cx="3458210" cy="4782820"/>
          </a:xfrm>
        </p:spPr>
        <p:txBody>
          <a:bodyPr/>
          <a:lstStyle/>
          <a:p>
            <a:pPr marL="0" indent="0">
              <a:buNone/>
            </a:pPr>
            <a:r>
              <a:rPr lang="vi-VN" altLang="en-US" sz="3600">
                <a:solidFill>
                  <a:srgbClr val="FF0000"/>
                </a:solidFill>
                <a:latin typeface="Times New Roman" panose="02020603050405020304" charset="0"/>
                <a:cs typeface="Times New Roman" panose="02020603050405020304" charset="0"/>
              </a:rPr>
              <a:t>Luật chơi:</a:t>
            </a:r>
            <a:r>
              <a:rPr lang="vi-VN" altLang="en-US" sz="3600">
                <a:latin typeface="Times New Roman" panose="02020603050405020304" charset="0"/>
                <a:cs typeface="Times New Roman" panose="02020603050405020304" charset="0"/>
              </a:rPr>
              <a:t> Dựa vào những câu đã cho em </a:t>
            </a:r>
            <a:r>
              <a:rPr lang="vi-VN" altLang="en-US" sz="3600" b="1">
                <a:latin typeface="Times New Roman" panose="02020603050405020304" charset="0"/>
                <a:cs typeface="Times New Roman" panose="02020603050405020304" charset="0"/>
              </a:rPr>
              <a:t>dùng những từ có tác dụng</a:t>
            </a:r>
            <a:r>
              <a:rPr lang="vi-VN" altLang="en-US" sz="3600">
                <a:latin typeface="Times New Roman" panose="02020603050405020304" charset="0"/>
                <a:cs typeface="Times New Roman" panose="02020603050405020304" charset="0"/>
              </a:rPr>
              <a:t> </a:t>
            </a:r>
            <a:r>
              <a:rPr lang="vi-VN" altLang="en-US" sz="3600" b="1">
                <a:latin typeface="Times New Roman" panose="02020603050405020304" charset="0"/>
                <a:cs typeface="Times New Roman" panose="02020603050405020304" charset="0"/>
              </a:rPr>
              <a:t>nối</a:t>
            </a:r>
            <a:r>
              <a:rPr lang="vi-VN" altLang="en-US" sz="3600">
                <a:latin typeface="Times New Roman" panose="02020603050405020304" charset="0"/>
                <a:cs typeface="Times New Roman" panose="02020603050405020304" charset="0"/>
              </a:rPr>
              <a:t> thích hợp điền vào chỗ trống để câu đó hoàn chỉnh.</a:t>
            </a:r>
            <a:endParaRPr lang="vi-VN" altLang="en-US"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ale (1)"/>
          <p:cNvPicPr>
            <a:picLocks noGrp="1" noChangeAspect="1"/>
          </p:cNvPicPr>
          <p:nvPr>
            <p:ph sz="half" idx="1"/>
          </p:nvPr>
        </p:nvPicPr>
        <p:blipFill>
          <a:blip r:embed="rId1"/>
          <a:stretch>
            <a:fillRect/>
          </a:stretch>
        </p:blipFill>
        <p:spPr>
          <a:xfrm>
            <a:off x="0" y="0"/>
            <a:ext cx="12192635" cy="6858635"/>
          </a:xfrm>
          <a:prstGeom prst="rect">
            <a:avLst/>
          </a:prstGeom>
        </p:spPr>
      </p:pic>
      <p:pic>
        <p:nvPicPr>
          <p:cNvPr id="8" name="Content Placeholder 7" descr="screenshot_1668960437"/>
          <p:cNvPicPr>
            <a:picLocks noGrp="1" noChangeAspect="1"/>
          </p:cNvPicPr>
          <p:nvPr>
            <p:ph sz="half" idx="2"/>
          </p:nvPr>
        </p:nvPicPr>
        <p:blipFill>
          <a:blip r:embed="rId2"/>
          <a:stretch>
            <a:fillRect/>
          </a:stretch>
        </p:blipFill>
        <p:spPr>
          <a:xfrm>
            <a:off x="4695190" y="2462530"/>
            <a:ext cx="11049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ale (2)"/>
          <p:cNvPicPr>
            <a:picLocks noGrp="1" noChangeAspect="1"/>
          </p:cNvPicPr>
          <p:nvPr>
            <p:ph sz="half" idx="1"/>
          </p:nvPr>
        </p:nvPicPr>
        <p:blipFill>
          <a:blip r:embed="rId1"/>
          <a:stretch>
            <a:fillRect/>
          </a:stretch>
        </p:blipFill>
        <p:spPr>
          <a:xfrm>
            <a:off x="0" y="0"/>
            <a:ext cx="12192635" cy="6857365"/>
          </a:xfrm>
          <a:prstGeom prst="rect">
            <a:avLst/>
          </a:prstGeom>
        </p:spPr>
      </p:pic>
      <p:pic>
        <p:nvPicPr>
          <p:cNvPr id="8" name="Content Placeholder 7" descr="screenshot_1668960437"/>
          <p:cNvPicPr>
            <a:picLocks noChangeAspect="1"/>
          </p:cNvPicPr>
          <p:nvPr/>
        </p:nvPicPr>
        <p:blipFill>
          <a:blip r:embed="rId2"/>
          <a:stretch>
            <a:fillRect/>
          </a:stretch>
        </p:blipFill>
        <p:spPr>
          <a:xfrm>
            <a:off x="6076950" y="2482850"/>
            <a:ext cx="1076325" cy="792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sale (3)"/>
          <p:cNvPicPr>
            <a:picLocks noGrp="1" noChangeAspect="1"/>
          </p:cNvPicPr>
          <p:nvPr>
            <p:ph sz="half" idx="1"/>
          </p:nvPr>
        </p:nvPicPr>
        <p:blipFill>
          <a:blip r:embed="rId1"/>
          <a:stretch>
            <a:fillRect/>
          </a:stretch>
        </p:blipFill>
        <p:spPr>
          <a:xfrm>
            <a:off x="-635" y="-635"/>
            <a:ext cx="12192635" cy="6858000"/>
          </a:xfrm>
          <a:prstGeom prst="rect">
            <a:avLst/>
          </a:prstGeom>
        </p:spPr>
      </p:pic>
      <p:pic>
        <p:nvPicPr>
          <p:cNvPr id="8" name="Content Placeholder 7" descr="screenshot_1668960437"/>
          <p:cNvPicPr>
            <a:picLocks noGrp="1" noChangeAspect="1"/>
          </p:cNvPicPr>
          <p:nvPr>
            <p:ph sz="half" idx="2"/>
          </p:nvPr>
        </p:nvPicPr>
        <p:blipFill>
          <a:blip r:embed="rId2"/>
          <a:stretch>
            <a:fillRect/>
          </a:stretch>
        </p:blipFill>
        <p:spPr>
          <a:xfrm>
            <a:off x="-635" y="4662170"/>
            <a:ext cx="972820" cy="715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le (4)"/>
          <p:cNvPicPr>
            <a:picLocks noGrp="1" noChangeAspect="1"/>
          </p:cNvPicPr>
          <p:nvPr>
            <p:ph sz="half" idx="1"/>
          </p:nvPr>
        </p:nvPicPr>
        <p:blipFill>
          <a:blip r:embed="rId1"/>
          <a:stretch>
            <a:fillRect/>
          </a:stretch>
        </p:blipFill>
        <p:spPr>
          <a:xfrm>
            <a:off x="-635" y="-635"/>
            <a:ext cx="12192635" cy="6858635"/>
          </a:xfrm>
          <a:prstGeom prst="rect">
            <a:avLst/>
          </a:prstGeom>
        </p:spPr>
      </p:pic>
      <p:sp>
        <p:nvSpPr>
          <p:cNvPr id="2" name="Title 1"/>
          <p:cNvSpPr>
            <a:spLocks noGrp="1"/>
          </p:cNvSpPr>
          <p:nvPr>
            <p:ph type="title"/>
          </p:nvPr>
        </p:nvSpPr>
        <p:spPr>
          <a:xfrm>
            <a:off x="3123565" y="2466975"/>
            <a:ext cx="5943600" cy="1325880"/>
          </a:xfrm>
        </p:spPr>
        <p:txBody>
          <a:bodyPr>
            <a:noAutofit/>
          </a:bodyPr>
          <a:lstStyle/>
          <a:p>
            <a:r>
              <a:rPr lang="vi-VN" altLang="en-US" sz="80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III. Luyện tập</a:t>
            </a:r>
            <a:endParaRPr lang="vi-VN" altLang="en-US" sz="80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Content Placeholder 3"/>
          <p:cNvSpPr>
            <a:spLocks noGrp="1"/>
          </p:cNvSpPr>
          <p:nvPr>
            <p:ph sz="half" idx="2"/>
          </p:nvPr>
        </p:nvSpPr>
        <p:spPr/>
        <p:txBody>
          <a:bodyPr/>
          <a:lstStyle/>
          <a:p>
            <a:pPr marL="0" indent="0">
              <a:buNone/>
            </a:pPr>
            <a:r>
              <a:rPr lang="vi-VN" altLang="en-US" sz="100"/>
              <a:t>.</a:t>
            </a:r>
            <a:endParaRPr lang="vi-VN" altLang="en-US" sz="10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0"/>
            <a:ext cx="12192635" cy="6858000"/>
          </a:xfrm>
          <a:prstGeom prst="rect">
            <a:avLst/>
          </a:prstGeom>
        </p:spPr>
      </p:pic>
      <p:sp>
        <p:nvSpPr>
          <p:cNvPr id="5" name="Title 4"/>
          <p:cNvSpPr>
            <a:spLocks noGrp="1"/>
          </p:cNvSpPr>
          <p:nvPr>
            <p:ph type="title"/>
          </p:nvPr>
        </p:nvSpPr>
        <p:spPr>
          <a:xfrm>
            <a:off x="226695" y="74930"/>
            <a:ext cx="11710670" cy="927735"/>
          </a:xfrm>
        </p:spPr>
        <p:txBody>
          <a:bodyPr>
            <a:normAutofit fontScale="90000"/>
          </a:bodyPr>
          <a:lstStyle/>
          <a:p>
            <a:r>
              <a:rPr lang="vi-VN" altLang="en-US" sz="3110" b="1"/>
              <a:t>1. Tìm câu ghép trong các đoạn trích dưới đây. Cho biết trong mỗi câu ghép, các vế câu được nối với nhau bằng những cách nào.</a:t>
            </a:r>
            <a:endParaRPr lang="vi-VN" altLang="en-US" sz="3110" b="1"/>
          </a:p>
        </p:txBody>
      </p:sp>
      <p:sp>
        <p:nvSpPr>
          <p:cNvPr id="6" name="Content Placeholder 5"/>
          <p:cNvSpPr>
            <a:spLocks noGrp="1"/>
          </p:cNvSpPr>
          <p:nvPr>
            <p:ph sz="half" idx="2"/>
          </p:nvPr>
        </p:nvSpPr>
        <p:spPr>
          <a:xfrm>
            <a:off x="71120" y="1121410"/>
            <a:ext cx="12022455" cy="5561330"/>
          </a:xfrm>
        </p:spPr>
        <p:txBody>
          <a:bodyPr>
            <a:noAutofit/>
          </a:bodyPr>
          <a:lstStyle/>
          <a:p>
            <a:pPr marL="0" indent="0">
              <a:buNone/>
            </a:pPr>
            <a:r>
              <a:rPr lang="vi-VN" altLang="en-US" sz="2000">
                <a:latin typeface="Times New Roman" panose="02020603050405020304" charset="0"/>
                <a:cs typeface="Times New Roman" panose="02020603050405020304" charset="0"/>
              </a:rPr>
              <a:t>a) – Dần buông chị ra, đi con! Dần ngoan lắm nhỉ! U van Dần, u lạy Dần! Dần hãy để cho chị đi với u, đừng giữ chị nữa. Chị con có đi, u mới có tiền nộp sưu, thầy Dần mới được về với Dần chứ! Sáng ngày người ta đánh trói thầy Dần như thế, Dần có thương không. Nếu Dần không buông chị ra, chốc nữa ông lí vào đây, ông ấy trói nốt cả u, trói nốt cả Dần nữa đấy.</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                                                                                                                             (Ngô Tất Tố, Tắt đèn)</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b) Cô tôi chưa dứt câu, cổ họng tôi đã nghẹn ứ khóc không ra tiếng. Giá những cổ tục(14) đã đày đọa mẹ tôi là một vật như hòn đá hay cục thuỷ tinh, đầu mẩu gỗ, tôi quyết vồ ngay lấy mà cắn, mà nhai, mà nghiến cho kì nát vụn mới thôi.</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                                                                                                                  (Nguyên Hồng, Những ngày thơ ấu)</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c) Rồi hai con mắt long lanh của cô tôi chằm chặp đưa nhìn tôi. Tôi lại im lặng cúi đầu xuống đất: lòng tôi càng thắt lại, khóe mắt tôi đã cay cay.</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                                                                                                                   (Nguyên Hồng, Những ngày thơ ấu)</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d) Một hôm, tôi phàn nàn việc ấy với Binh Tư. Binh Tư là một người láng giềng khác của tôi. Hắn làm nghề ăn trộm nên vốn không ưa lão Hạc bởi vì lão lương thiện quá. Hắn bĩu môi và bảo:</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 Lão làm bộ đấy!</a:t>
            </a:r>
            <a:endParaRPr lang="vi-VN" altLang="en-US" sz="2000">
              <a:latin typeface="Times New Roman" panose="02020603050405020304" charset="0"/>
              <a:cs typeface="Times New Roman" panose="02020603050405020304" charset="0"/>
            </a:endParaRPr>
          </a:p>
          <a:p>
            <a:pPr marL="0" indent="0">
              <a:buNone/>
            </a:pPr>
            <a:r>
              <a:rPr lang="vi-VN" altLang="en-US" sz="2000">
                <a:latin typeface="Times New Roman" panose="02020603050405020304" charset="0"/>
                <a:cs typeface="Times New Roman" panose="02020603050405020304" charset="0"/>
              </a:rPr>
              <a:t>                                                                                                                               (Nam Cao, Lão Hạc)</a:t>
            </a:r>
            <a:endParaRPr lang="vi-VN" altLang="en-US" sz="2000">
              <a:latin typeface="Times New Roman" panose="02020603050405020304" charset="0"/>
              <a:cs typeface="Times New Roman" panose="02020603050405020304" charset="0"/>
            </a:endParaRPr>
          </a:p>
          <a:p>
            <a:pPr marL="0" indent="0">
              <a:buNone/>
            </a:pPr>
            <a:endParaRPr lang="vi-V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2" end="2"/>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3" dur="500"/>
                                        <p:tgtEl>
                                          <p:spTgt spid="6">
                                            <p:txEl>
                                              <p:pRg st="4" end="4"/>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3" dur="500"/>
                                        <p:tgtEl>
                                          <p:spTgt spid="6">
                                            <p:txEl>
                                              <p:pRg st="6" end="6"/>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additive="base">
                                        <p:cTn id="46"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47" dur="500"/>
                                        <p:tgtEl>
                                          <p:spTgt spid="6">
                                            <p:txEl>
                                              <p:pRg st="7" end="7"/>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 calcmode="lin" valueType="num">
                                      <p:cBhvr additive="base">
                                        <p:cTn id="50"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635" y="-635"/>
            <a:ext cx="12192000" cy="6858635"/>
          </a:xfrm>
          <a:prstGeom prst="rect">
            <a:avLst/>
          </a:prstGeom>
        </p:spPr>
      </p:pic>
      <p:sp>
        <p:nvSpPr>
          <p:cNvPr id="5" name="Title 4"/>
          <p:cNvSpPr>
            <a:spLocks noGrp="1"/>
          </p:cNvSpPr>
          <p:nvPr>
            <p:ph type="title"/>
          </p:nvPr>
        </p:nvSpPr>
        <p:spPr>
          <a:xfrm>
            <a:off x="172085" y="0"/>
            <a:ext cx="10515600" cy="1325563"/>
          </a:xfrm>
        </p:spPr>
        <p:txBody>
          <a:bodyPr/>
          <a:lstStyle/>
          <a:p>
            <a:r>
              <a:rPr lang="vi-VN" altLang="en-US"/>
              <a:t>Trả lời:</a:t>
            </a:r>
            <a:endParaRPr lang="vi-VN" altLang="en-US"/>
          </a:p>
        </p:txBody>
      </p:sp>
      <p:sp>
        <p:nvSpPr>
          <p:cNvPr id="6" name="Content Placeholder 5"/>
          <p:cNvSpPr>
            <a:spLocks noGrp="1"/>
          </p:cNvSpPr>
          <p:nvPr>
            <p:ph sz="half" idx="2"/>
          </p:nvPr>
        </p:nvSpPr>
        <p:spPr>
          <a:xfrm>
            <a:off x="172720" y="1212215"/>
            <a:ext cx="11794490" cy="4965065"/>
          </a:xfrm>
        </p:spPr>
        <p:txBody>
          <a:bodyPr>
            <a:noAutofit/>
          </a:bodyPr>
          <a:lstStyle/>
          <a:p>
            <a:pPr marL="0" indent="0">
              <a:buNone/>
            </a:pPr>
            <a:r>
              <a:rPr lang="en-US" sz="2300" b="1">
                <a:latin typeface="Times New Roman" panose="02020603050405020304" charset="0"/>
                <a:cs typeface="Times New Roman" panose="02020603050405020304" charset="0"/>
              </a:rPr>
              <a:t>a) </a:t>
            </a:r>
            <a:r>
              <a:rPr lang="en-US" sz="2300">
                <a:latin typeface="Times New Roman" panose="02020603050405020304" charset="0"/>
                <a:cs typeface="Times New Roman" panose="02020603050405020304" charset="0"/>
              </a:rPr>
              <a:t>Câu ghép:</a:t>
            </a:r>
            <a:endParaRPr lang="en-US" sz="2300">
              <a:latin typeface="Times New Roman" panose="02020603050405020304" charset="0"/>
              <a:cs typeface="Times New Roman" panose="02020603050405020304" charset="0"/>
            </a:endParaRPr>
          </a:p>
          <a:p>
            <a:pPr marL="0" indent="0">
              <a:buNone/>
            </a:pPr>
            <a:r>
              <a:rPr lang="vi-VN" altLang="en-US" sz="2300">
                <a:latin typeface="Times New Roman" panose="02020603050405020304" charset="0"/>
                <a:cs typeface="Times New Roman" panose="02020603050405020304" charset="0"/>
              </a:rPr>
              <a:t>-</a:t>
            </a:r>
            <a:r>
              <a:rPr lang="en-US" sz="2300">
                <a:latin typeface="Times New Roman" panose="02020603050405020304" charset="0"/>
                <a:cs typeface="Times New Roman" panose="02020603050405020304" charset="0"/>
              </a:rPr>
              <a:t> U van Dần, u lạy Dần! ( không dùng từ nối)</a:t>
            </a:r>
            <a:endParaRPr lang="en-US" sz="2300">
              <a:latin typeface="Times New Roman" panose="02020603050405020304" charset="0"/>
              <a:cs typeface="Times New Roman" panose="02020603050405020304" charset="0"/>
            </a:endParaRPr>
          </a:p>
          <a:p>
            <a:pPr marL="0" indent="0">
              <a:buNone/>
            </a:pPr>
            <a:r>
              <a:rPr lang="vi-VN" altLang="en-US" sz="2300">
                <a:latin typeface="Times New Roman" panose="02020603050405020304" charset="0"/>
                <a:cs typeface="Times New Roman" panose="02020603050405020304" charset="0"/>
              </a:rPr>
              <a:t>-</a:t>
            </a:r>
            <a:r>
              <a:rPr lang="en-US" sz="2300">
                <a:latin typeface="Times New Roman" panose="02020603050405020304" charset="0"/>
                <a:cs typeface="Times New Roman" panose="02020603050405020304" charset="0"/>
              </a:rPr>
              <a:t> Chị con có đi, u mới có tiền nộp sưu, thầy Dần mới được về với Dần chứ! ( không dùng từ nối)</a:t>
            </a:r>
            <a:endParaRPr lang="en-US" sz="2300">
              <a:latin typeface="Times New Roman" panose="02020603050405020304" charset="0"/>
              <a:cs typeface="Times New Roman" panose="02020603050405020304" charset="0"/>
            </a:endParaRPr>
          </a:p>
          <a:p>
            <a:pPr marL="0" indent="0">
              <a:buNone/>
            </a:pPr>
            <a:r>
              <a:rPr lang="vi-VN" altLang="en-US" sz="2300">
                <a:latin typeface="Times New Roman" panose="02020603050405020304" charset="0"/>
                <a:cs typeface="Times New Roman" panose="02020603050405020304" charset="0"/>
              </a:rPr>
              <a:t>-</a:t>
            </a:r>
            <a:r>
              <a:rPr lang="en-US" sz="2300">
                <a:latin typeface="Times New Roman" panose="02020603050405020304" charset="0"/>
                <a:cs typeface="Times New Roman" panose="02020603050405020304" charset="0"/>
              </a:rPr>
              <a:t> Sáng nay người ta đánh trói thầy Dần như thế, Dần có thương không? (không dùng từ nối)</a:t>
            </a:r>
            <a:endParaRPr lang="en-US" sz="2300">
              <a:latin typeface="Times New Roman" panose="02020603050405020304" charset="0"/>
              <a:cs typeface="Times New Roman" panose="02020603050405020304" charset="0"/>
            </a:endParaRPr>
          </a:p>
          <a:p>
            <a:pPr marL="0" indent="0">
              <a:buNone/>
            </a:pPr>
            <a:r>
              <a:rPr lang="vi-VN" altLang="en-US" sz="2300">
                <a:latin typeface="Times New Roman" panose="02020603050405020304" charset="0"/>
                <a:cs typeface="Times New Roman" panose="02020603050405020304" charset="0"/>
              </a:rPr>
              <a:t>-</a:t>
            </a:r>
            <a:r>
              <a:rPr lang="en-US" sz="2300">
                <a:latin typeface="Times New Roman" panose="02020603050405020304" charset="0"/>
                <a:cs typeface="Times New Roman" panose="02020603050405020304" charset="0"/>
              </a:rPr>
              <a:t> Nếu Dần không buông chị ra, chốc nữa ông lí vào đây, ông ấy trói nốt cả u, trói nốt cả Dần đấy. (có dùng từ nối)</a:t>
            </a:r>
            <a:endParaRPr lang="en-US" sz="2300">
              <a:latin typeface="Times New Roman" panose="02020603050405020304" charset="0"/>
              <a:cs typeface="Times New Roman" panose="02020603050405020304" charset="0"/>
            </a:endParaRPr>
          </a:p>
          <a:p>
            <a:pPr marL="0" indent="0">
              <a:buNone/>
            </a:pPr>
            <a:r>
              <a:rPr lang="en-US" sz="2300" b="1">
                <a:latin typeface="Times New Roman" panose="02020603050405020304" charset="0"/>
                <a:cs typeface="Times New Roman" panose="02020603050405020304" charset="0"/>
              </a:rPr>
              <a:t>b) </a:t>
            </a:r>
            <a:r>
              <a:rPr lang="en-US" sz="2300">
                <a:latin typeface="Times New Roman" panose="02020603050405020304" charset="0"/>
                <a:cs typeface="Times New Roman" panose="02020603050405020304" charset="0"/>
              </a:rPr>
              <a:t>Cô tôi chưa dứt câu, cổ họng tôi đã nghẹn ứ, khóc không ra tiếng. (Không dùng từ nối)</a:t>
            </a:r>
            <a:endParaRPr lang="en-US" sz="2300">
              <a:latin typeface="Times New Roman" panose="02020603050405020304" charset="0"/>
              <a:cs typeface="Times New Roman" panose="02020603050405020304" charset="0"/>
            </a:endParaRPr>
          </a:p>
          <a:p>
            <a:pPr marL="0" indent="0">
              <a:buNone/>
            </a:pPr>
            <a:r>
              <a:rPr lang="en-US" sz="2300">
                <a:latin typeface="Times New Roman" panose="02020603050405020304" charset="0"/>
                <a:cs typeface="Times New Roman" panose="02020603050405020304" charset="0"/>
              </a:rPr>
              <a:t>Giá những cổ tục đầy đọa mẹ tôi là một vật như hòn đá hay cục thủy tinh, đầu mẩu gỗ, tôi quyết định vồ lấy ngay mà cắn, mà nhai, mà nghiến cho kì nát vụn mới thôi (có dùng từ nối)</a:t>
            </a:r>
            <a:endParaRPr lang="en-US" sz="2300">
              <a:latin typeface="Times New Roman" panose="02020603050405020304" charset="0"/>
              <a:cs typeface="Times New Roman" panose="02020603050405020304" charset="0"/>
            </a:endParaRPr>
          </a:p>
          <a:p>
            <a:pPr marL="0" indent="0">
              <a:buNone/>
            </a:pPr>
            <a:r>
              <a:rPr lang="en-US" sz="2300" b="1">
                <a:latin typeface="Times New Roman" panose="02020603050405020304" charset="0"/>
                <a:cs typeface="Times New Roman" panose="02020603050405020304" charset="0"/>
              </a:rPr>
              <a:t>c)</a:t>
            </a:r>
            <a:r>
              <a:rPr lang="en-US" sz="2300">
                <a:latin typeface="Times New Roman" panose="02020603050405020304" charset="0"/>
                <a:cs typeface="Times New Roman" panose="02020603050405020304" charset="0"/>
              </a:rPr>
              <a:t> Tôi im lặng cúi đầu xuống đất: lòng tôi càng thắt lại, khóe mắt đã cay cay. (không dùng từ nối)</a:t>
            </a:r>
            <a:endParaRPr lang="en-US" sz="2300">
              <a:latin typeface="Times New Roman" panose="02020603050405020304" charset="0"/>
              <a:cs typeface="Times New Roman" panose="02020603050405020304" charset="0"/>
            </a:endParaRPr>
          </a:p>
          <a:p>
            <a:pPr marL="0" indent="0">
              <a:buNone/>
            </a:pPr>
            <a:r>
              <a:rPr lang="en-US" sz="2300" b="1">
                <a:latin typeface="Times New Roman" panose="02020603050405020304" charset="0"/>
                <a:cs typeface="Times New Roman" panose="02020603050405020304" charset="0"/>
              </a:rPr>
              <a:t>d) </a:t>
            </a:r>
            <a:r>
              <a:rPr lang="en-US" sz="2300">
                <a:latin typeface="Times New Roman" panose="02020603050405020304" charset="0"/>
                <a:cs typeface="Times New Roman" panose="02020603050405020304" charset="0"/>
              </a:rPr>
              <a:t>Hắn làm nghề ăn trộm nên vốn không ưa lão Hạc bởi vì lương thiện quá. (có dùng từ nối)</a:t>
            </a:r>
            <a:endParaRPr lang="en-US" sz="23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iết kế chưa có tên (5)"/>
          <p:cNvPicPr>
            <a:picLocks noGrp="1" noChangeAspect="1"/>
          </p:cNvPicPr>
          <p:nvPr>
            <p:ph sz="half" idx="1"/>
          </p:nvPr>
        </p:nvPicPr>
        <p:blipFill>
          <a:blip r:embed="rId1"/>
          <a:stretch>
            <a:fillRect/>
          </a:stretch>
        </p:blipFill>
        <p:spPr>
          <a:xfrm>
            <a:off x="-635" y="-635"/>
            <a:ext cx="12192635" cy="6858635"/>
          </a:xfrm>
          <a:prstGeom prst="rect">
            <a:avLst/>
          </a:prstGeom>
        </p:spPr>
      </p:pic>
      <p:sp>
        <p:nvSpPr>
          <p:cNvPr id="5" name="Title 4"/>
          <p:cNvSpPr>
            <a:spLocks noGrp="1"/>
          </p:cNvSpPr>
          <p:nvPr>
            <p:ph type="title"/>
          </p:nvPr>
        </p:nvSpPr>
        <p:spPr>
          <a:xfrm>
            <a:off x="548640" y="2142141"/>
            <a:ext cx="10997184" cy="1325880"/>
          </a:xfrm>
        </p:spPr>
        <p:txBody>
          <a:bodyPr>
            <a:noAutofit/>
          </a:bodyPr>
          <a:lstStyle/>
          <a:p>
            <a:r>
              <a:rPr lang="vi-V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 Đặc điểm của câu ghép</a:t>
            </a:r>
            <a:endParaRPr lang="vi-V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0"/>
            <a:ext cx="12191365" cy="6858635"/>
          </a:xfrm>
          <a:prstGeom prst="rect">
            <a:avLst/>
          </a:prstGeom>
        </p:spPr>
      </p:pic>
      <p:sp>
        <p:nvSpPr>
          <p:cNvPr id="5" name="Title 4"/>
          <p:cNvSpPr>
            <a:spLocks noGrp="1"/>
          </p:cNvSpPr>
          <p:nvPr>
            <p:ph type="title"/>
          </p:nvPr>
        </p:nvSpPr>
        <p:spPr>
          <a:xfrm>
            <a:off x="148590" y="106045"/>
            <a:ext cx="11894185" cy="1325880"/>
          </a:xfrm>
        </p:spPr>
        <p:txBody>
          <a:bodyPr>
            <a:normAutofit/>
          </a:bodyPr>
          <a:lstStyle/>
          <a:p>
            <a:r>
              <a:rPr lang="vi-VN" altLang="en-US" b="1"/>
              <a:t>2. Với mỗi cặp quan hệ từ dưới đây, hãy đặt một câu ghép.</a:t>
            </a:r>
            <a:endParaRPr lang="vi-VN" altLang="en-US" b="1"/>
          </a:p>
        </p:txBody>
      </p:sp>
      <p:sp>
        <p:nvSpPr>
          <p:cNvPr id="6" name="Content Placeholder 5"/>
          <p:cNvSpPr>
            <a:spLocks noGrp="1"/>
          </p:cNvSpPr>
          <p:nvPr>
            <p:ph sz="half" idx="2"/>
          </p:nvPr>
        </p:nvSpPr>
        <p:spPr>
          <a:xfrm>
            <a:off x="557530" y="1712595"/>
            <a:ext cx="10860405" cy="4745355"/>
          </a:xfrm>
        </p:spPr>
        <p:txBody>
          <a:bodyPr/>
          <a:lstStyle/>
          <a:p>
            <a:pPr marL="0" indent="0">
              <a:buNone/>
            </a:pPr>
            <a:r>
              <a:rPr lang="en-US" sz="3600">
                <a:latin typeface="Times New Roman" panose="02020603050405020304" charset="0"/>
                <a:cs typeface="Times New Roman" panose="02020603050405020304" charset="0"/>
              </a:rPr>
              <a:t>a) vì… nên… (hoặc bởi vì… cho nên…; sở dĩ… là vì…).</a:t>
            </a:r>
            <a:endParaRPr lang="en-US" sz="3600">
              <a:latin typeface="Times New Roman" panose="02020603050405020304" charset="0"/>
              <a:cs typeface="Times New Roman" panose="02020603050405020304" charset="0"/>
            </a:endParaRPr>
          </a:p>
          <a:p>
            <a:pPr marL="0" indent="0">
              <a:buNone/>
            </a:pPr>
            <a:r>
              <a:rPr lang="en-US" sz="3600">
                <a:latin typeface="Times New Roman" panose="02020603050405020304" charset="0"/>
                <a:cs typeface="Times New Roman" panose="02020603050405020304" charset="0"/>
              </a:rPr>
              <a:t>b) nếu… thì… (hoặc hễ… thì; giá… thì…).</a:t>
            </a:r>
            <a:endParaRPr lang="en-US" sz="3600">
              <a:latin typeface="Times New Roman" panose="02020603050405020304" charset="0"/>
              <a:cs typeface="Times New Roman" panose="02020603050405020304" charset="0"/>
            </a:endParaRPr>
          </a:p>
          <a:p>
            <a:pPr marL="0" indent="0">
              <a:buNone/>
            </a:pPr>
            <a:r>
              <a:rPr lang="en-US" sz="3600">
                <a:latin typeface="Times New Roman" panose="02020603050405020304" charset="0"/>
                <a:cs typeface="Times New Roman" panose="02020603050405020304" charset="0"/>
              </a:rPr>
              <a:t>c) tuy… nhưng… (hoặc mặc dù… nhưng…).</a:t>
            </a:r>
            <a:endParaRPr lang="en-US" sz="3600">
              <a:latin typeface="Times New Roman" panose="02020603050405020304" charset="0"/>
              <a:cs typeface="Times New Roman" panose="02020603050405020304" charset="0"/>
            </a:endParaRPr>
          </a:p>
          <a:p>
            <a:pPr marL="0" indent="0">
              <a:buNone/>
            </a:pPr>
            <a:r>
              <a:rPr lang="en-US" sz="3600">
                <a:latin typeface="Times New Roman" panose="02020603050405020304" charset="0"/>
                <a:cs typeface="Times New Roman" panose="02020603050405020304" charset="0"/>
              </a:rPr>
              <a:t>d) không những…mà… (hoặc không chỉ… mà…; chẳng những… mà…).</a:t>
            </a:r>
            <a:endParaRPr lang="en-US"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635"/>
            <a:ext cx="12191365" cy="6858635"/>
          </a:xfrm>
          <a:prstGeom prst="rect">
            <a:avLst/>
          </a:prstGeom>
        </p:spPr>
      </p:pic>
      <p:sp>
        <p:nvSpPr>
          <p:cNvPr id="5" name="Title 4"/>
          <p:cNvSpPr>
            <a:spLocks noGrp="1"/>
          </p:cNvSpPr>
          <p:nvPr>
            <p:ph type="title"/>
          </p:nvPr>
        </p:nvSpPr>
        <p:spPr>
          <a:xfrm>
            <a:off x="536575" y="699135"/>
            <a:ext cx="10515600" cy="1325563"/>
          </a:xfrm>
        </p:spPr>
        <p:txBody>
          <a:bodyPr/>
          <a:lstStyle/>
          <a:p>
            <a:r>
              <a:rPr lang="vi-VN" altLang="en-US"/>
              <a:t>Trả lời:</a:t>
            </a:r>
            <a:endParaRPr lang="vi-VN" altLang="en-US"/>
          </a:p>
        </p:txBody>
      </p:sp>
      <p:sp>
        <p:nvSpPr>
          <p:cNvPr id="6" name="Content Placeholder 5"/>
          <p:cNvSpPr>
            <a:spLocks noGrp="1"/>
          </p:cNvSpPr>
          <p:nvPr>
            <p:ph sz="half" idx="2"/>
          </p:nvPr>
        </p:nvSpPr>
        <p:spPr>
          <a:xfrm>
            <a:off x="1931670" y="2182495"/>
            <a:ext cx="8328660" cy="2493010"/>
          </a:xfrm>
        </p:spPr>
        <p:txBody>
          <a:bodyPr/>
          <a:lstStyle/>
          <a:p>
            <a:pPr marL="0" indent="0">
              <a:buNone/>
            </a:pPr>
            <a:r>
              <a:rPr lang="en-US" sz="3200" b="1">
                <a:latin typeface="Times New Roman" panose="02020603050405020304" charset="0"/>
                <a:cs typeface="Times New Roman" panose="02020603050405020304" charset="0"/>
              </a:rPr>
              <a:t>a) </a:t>
            </a:r>
            <a:r>
              <a:rPr lang="en-US" sz="3200">
                <a:solidFill>
                  <a:srgbClr val="FF0000"/>
                </a:solidFill>
                <a:latin typeface="Times New Roman" panose="02020603050405020304" charset="0"/>
                <a:cs typeface="Times New Roman" panose="02020603050405020304" charset="0"/>
              </a:rPr>
              <a:t>Vì</a:t>
            </a:r>
            <a:r>
              <a:rPr lang="en-US" sz="3200">
                <a:latin typeface="Times New Roman" panose="02020603050405020304" charset="0"/>
                <a:cs typeface="Times New Roman" panose="02020603050405020304" charset="0"/>
              </a:rPr>
              <a:t> kiêu căng </a:t>
            </a:r>
            <a:r>
              <a:rPr lang="en-US" sz="3200">
                <a:solidFill>
                  <a:srgbClr val="FF0000"/>
                </a:solidFill>
                <a:latin typeface="Times New Roman" panose="02020603050405020304" charset="0"/>
                <a:cs typeface="Times New Roman" panose="02020603050405020304" charset="0"/>
              </a:rPr>
              <a:t>nên</a:t>
            </a:r>
            <a:r>
              <a:rPr lang="en-US" sz="3200">
                <a:latin typeface="Times New Roman" panose="02020603050405020304" charset="0"/>
                <a:cs typeface="Times New Roman" panose="02020603050405020304" charset="0"/>
              </a:rPr>
              <a:t> Dế Mèn hại chết Dế Choắt.</a:t>
            </a:r>
            <a:endParaRPr lang="en-US" sz="3200">
              <a:latin typeface="Times New Roman" panose="02020603050405020304" charset="0"/>
              <a:cs typeface="Times New Roman" panose="02020603050405020304" charset="0"/>
            </a:endParaRPr>
          </a:p>
          <a:p>
            <a:pPr marL="0" indent="0">
              <a:buNone/>
            </a:pPr>
            <a:r>
              <a:rPr lang="en-US" sz="3200" b="1">
                <a:latin typeface="Times New Roman" panose="02020603050405020304" charset="0"/>
                <a:cs typeface="Times New Roman" panose="02020603050405020304" charset="0"/>
              </a:rPr>
              <a:t>b)</a:t>
            </a:r>
            <a:r>
              <a:rPr lang="en-US" sz="3200">
                <a:latin typeface="Times New Roman" panose="02020603050405020304" charset="0"/>
                <a:cs typeface="Times New Roman" panose="02020603050405020304" charset="0"/>
              </a:rPr>
              <a:t> </a:t>
            </a:r>
            <a:r>
              <a:rPr lang="en-US" sz="3200">
                <a:solidFill>
                  <a:srgbClr val="FF0000"/>
                </a:solidFill>
                <a:latin typeface="Times New Roman" panose="02020603050405020304" charset="0"/>
                <a:cs typeface="Times New Roman" panose="02020603050405020304" charset="0"/>
              </a:rPr>
              <a:t>Nếu</a:t>
            </a:r>
            <a:r>
              <a:rPr lang="en-US" sz="3200">
                <a:latin typeface="Times New Roman" panose="02020603050405020304" charset="0"/>
                <a:cs typeface="Times New Roman" panose="02020603050405020304" charset="0"/>
              </a:rPr>
              <a:t> tình yêu đẹp </a:t>
            </a:r>
            <a:r>
              <a:rPr lang="en-US" sz="3200">
                <a:solidFill>
                  <a:srgbClr val="FF0000"/>
                </a:solidFill>
                <a:latin typeface="Times New Roman" panose="02020603050405020304" charset="0"/>
                <a:cs typeface="Times New Roman" panose="02020603050405020304" charset="0"/>
              </a:rPr>
              <a:t>thì</a:t>
            </a:r>
            <a:r>
              <a:rPr lang="en-US" sz="3200">
                <a:latin typeface="Times New Roman" panose="02020603050405020304" charset="0"/>
                <a:cs typeface="Times New Roman" panose="02020603050405020304" charset="0"/>
              </a:rPr>
              <a:t> tình yêu sẽ bền vững.</a:t>
            </a:r>
            <a:endParaRPr lang="en-US" sz="3200">
              <a:latin typeface="Times New Roman" panose="02020603050405020304" charset="0"/>
              <a:cs typeface="Times New Roman" panose="02020603050405020304" charset="0"/>
            </a:endParaRPr>
          </a:p>
          <a:p>
            <a:pPr marL="0" indent="0">
              <a:buNone/>
            </a:pPr>
            <a:r>
              <a:rPr lang="en-US" sz="3200" b="1">
                <a:latin typeface="Times New Roman" panose="02020603050405020304" charset="0"/>
                <a:cs typeface="Times New Roman" panose="02020603050405020304" charset="0"/>
              </a:rPr>
              <a:t>c) </a:t>
            </a:r>
            <a:r>
              <a:rPr lang="en-US" sz="3200">
                <a:solidFill>
                  <a:srgbClr val="FF0000"/>
                </a:solidFill>
                <a:latin typeface="Times New Roman" panose="02020603050405020304" charset="0"/>
                <a:cs typeface="Times New Roman" panose="02020603050405020304" charset="0"/>
              </a:rPr>
              <a:t>Tuy</a:t>
            </a:r>
            <a:r>
              <a:rPr lang="en-US" sz="3200">
                <a:latin typeface="Times New Roman" panose="02020603050405020304" charset="0"/>
                <a:cs typeface="Times New Roman" panose="02020603050405020304" charset="0"/>
              </a:rPr>
              <a:t> khó khăn </a:t>
            </a:r>
            <a:r>
              <a:rPr lang="en-US" sz="3200">
                <a:solidFill>
                  <a:srgbClr val="FF0000"/>
                </a:solidFill>
                <a:latin typeface="Times New Roman" panose="02020603050405020304" charset="0"/>
                <a:cs typeface="Times New Roman" panose="02020603050405020304" charset="0"/>
              </a:rPr>
              <a:t>nhưng</a:t>
            </a:r>
            <a:r>
              <a:rPr lang="en-US" sz="3200">
                <a:latin typeface="Times New Roman" panose="02020603050405020304" charset="0"/>
                <a:cs typeface="Times New Roman" panose="02020603050405020304" charset="0"/>
              </a:rPr>
              <a:t> không được chùn bước.</a:t>
            </a:r>
            <a:endParaRPr lang="en-US" sz="3200">
              <a:latin typeface="Times New Roman" panose="02020603050405020304" charset="0"/>
              <a:cs typeface="Times New Roman" panose="02020603050405020304" charset="0"/>
            </a:endParaRPr>
          </a:p>
          <a:p>
            <a:pPr marL="0" indent="0">
              <a:buNone/>
            </a:pPr>
            <a:r>
              <a:rPr lang="en-US" sz="3200" b="1">
                <a:latin typeface="Times New Roman" panose="02020603050405020304" charset="0"/>
                <a:cs typeface="Times New Roman" panose="02020603050405020304" charset="0"/>
              </a:rPr>
              <a:t>d)</a:t>
            </a:r>
            <a:r>
              <a:rPr lang="en-US" sz="3200">
                <a:latin typeface="Times New Roman" panose="02020603050405020304" charset="0"/>
                <a:cs typeface="Times New Roman" panose="02020603050405020304" charset="0"/>
              </a:rPr>
              <a:t> </a:t>
            </a:r>
            <a:r>
              <a:rPr lang="en-US" sz="3200">
                <a:solidFill>
                  <a:srgbClr val="FF0000"/>
                </a:solidFill>
                <a:latin typeface="Times New Roman" panose="02020603050405020304" charset="0"/>
                <a:cs typeface="Times New Roman" panose="02020603050405020304" charset="0"/>
              </a:rPr>
              <a:t>Không những</a:t>
            </a:r>
            <a:r>
              <a:rPr lang="en-US" sz="3200">
                <a:latin typeface="Times New Roman" panose="02020603050405020304" charset="0"/>
                <a:cs typeface="Times New Roman" panose="02020603050405020304" charset="0"/>
              </a:rPr>
              <a:t> đẹp trai </a:t>
            </a:r>
            <a:r>
              <a:rPr lang="en-US" sz="3200">
                <a:solidFill>
                  <a:srgbClr val="FF0000"/>
                </a:solidFill>
                <a:latin typeface="Times New Roman" panose="02020603050405020304" charset="0"/>
                <a:cs typeface="Times New Roman" panose="02020603050405020304" charset="0"/>
              </a:rPr>
              <a:t>mà </a:t>
            </a:r>
            <a:r>
              <a:rPr lang="en-US" sz="3200">
                <a:latin typeface="Times New Roman" panose="02020603050405020304" charset="0"/>
                <a:cs typeface="Times New Roman" panose="02020603050405020304" charset="0"/>
              </a:rPr>
              <a:t>anh ấy còn học giỏi.</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6"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0"/>
            <a:ext cx="12191365" cy="6857365"/>
          </a:xfrm>
          <a:prstGeom prst="rect">
            <a:avLst/>
          </a:prstGeom>
        </p:spPr>
      </p:pic>
      <p:sp>
        <p:nvSpPr>
          <p:cNvPr id="5" name="Title 4"/>
          <p:cNvSpPr>
            <a:spLocks noGrp="1"/>
          </p:cNvSpPr>
          <p:nvPr>
            <p:ph type="title"/>
          </p:nvPr>
        </p:nvSpPr>
        <p:spPr>
          <a:xfrm>
            <a:off x="838200" y="354330"/>
            <a:ext cx="10515600" cy="1325563"/>
          </a:xfrm>
        </p:spPr>
        <p:txBody>
          <a:bodyPr>
            <a:normAutofit fontScale="90000"/>
          </a:bodyPr>
          <a:lstStyle/>
          <a:p>
            <a:r>
              <a:rPr lang="vi-VN" altLang="en-US"/>
              <a:t>3. Chuyển những câu ghép em vừa đặt được thành những câu ghép mới bằng một trong hai cách sau:</a:t>
            </a:r>
            <a:endParaRPr lang="vi-VN" altLang="en-US"/>
          </a:p>
        </p:txBody>
      </p:sp>
      <p:sp>
        <p:nvSpPr>
          <p:cNvPr id="6" name="Content Placeholder 5"/>
          <p:cNvSpPr>
            <a:spLocks noGrp="1"/>
          </p:cNvSpPr>
          <p:nvPr>
            <p:ph sz="half" idx="2"/>
          </p:nvPr>
        </p:nvSpPr>
        <p:spPr>
          <a:xfrm>
            <a:off x="837565" y="1825625"/>
            <a:ext cx="10516235" cy="4351655"/>
          </a:xfrm>
        </p:spPr>
        <p:txBody>
          <a:bodyPr/>
          <a:lstStyle/>
          <a:p>
            <a:pPr marL="0" indent="0">
              <a:buNone/>
            </a:pPr>
            <a:r>
              <a:rPr lang="en-US" sz="3200">
                <a:latin typeface="Times New Roman" panose="02020603050405020304" charset="0"/>
                <a:cs typeface="Times New Roman" panose="02020603050405020304" charset="0"/>
              </a:rPr>
              <a:t>a) Bỏ bớt một quan hệ từ.</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rPr>
              <a:t>b) Đảo lại trật tự các vế câu.</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6"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635"/>
            <a:ext cx="12192000" cy="6858635"/>
          </a:xfrm>
          <a:prstGeom prst="rect">
            <a:avLst/>
          </a:prstGeom>
        </p:spPr>
      </p:pic>
      <p:sp>
        <p:nvSpPr>
          <p:cNvPr id="5" name="Title 4"/>
          <p:cNvSpPr>
            <a:spLocks noGrp="1"/>
          </p:cNvSpPr>
          <p:nvPr>
            <p:ph type="title"/>
          </p:nvPr>
        </p:nvSpPr>
        <p:spPr>
          <a:xfrm>
            <a:off x="838200" y="198755"/>
            <a:ext cx="10515600" cy="1325563"/>
          </a:xfrm>
        </p:spPr>
        <p:txBody>
          <a:bodyPr/>
          <a:lstStyle/>
          <a:p>
            <a:r>
              <a:rPr lang="vi-VN" altLang="en-US"/>
              <a:t>Trả lời:</a:t>
            </a:r>
            <a:endParaRPr lang="vi-VN" altLang="en-US"/>
          </a:p>
        </p:txBody>
      </p:sp>
      <p:graphicFrame>
        <p:nvGraphicFramePr>
          <p:cNvPr id="7" name="Content Placeholder 6"/>
          <p:cNvGraphicFramePr>
            <a:graphicFrameLocks noGrp="1"/>
          </p:cNvGraphicFramePr>
          <p:nvPr>
            <p:ph sz="half" idx="2"/>
          </p:nvPr>
        </p:nvGraphicFramePr>
        <p:xfrm>
          <a:off x="339725" y="1524635"/>
          <a:ext cx="11563350" cy="5053965"/>
        </p:xfrm>
        <a:graphic>
          <a:graphicData uri="http://schemas.openxmlformats.org/drawingml/2006/table">
            <a:tbl>
              <a:tblPr firstRow="1" bandRow="1">
                <a:tableStyleId>{5C22544A-7EE6-4342-B048-85BDC9FD1C3A}</a:tableStyleId>
              </a:tblPr>
              <a:tblGrid>
                <a:gridCol w="3854450"/>
                <a:gridCol w="3854450"/>
                <a:gridCol w="3854450"/>
              </a:tblGrid>
              <a:tr h="689610">
                <a:tc>
                  <a:txBody>
                    <a:bodyPr/>
                    <a:lstStyle/>
                    <a:p>
                      <a:pPr algn="ctr">
                        <a:buNone/>
                      </a:pPr>
                      <a:r>
                        <a:rPr lang="vi-VN" altLang="en-US" sz="2800">
                          <a:latin typeface="Times New Roman" panose="02020603050405020304" charset="0"/>
                          <a:cs typeface="Times New Roman" panose="02020603050405020304" charset="0"/>
                        </a:rPr>
                        <a:t>Câu ghép đã đặt</a:t>
                      </a:r>
                      <a:endParaRPr lang="vi-VN" altLang="en-US" sz="2800">
                        <a:latin typeface="Times New Roman" panose="02020603050405020304" charset="0"/>
                        <a:cs typeface="Times New Roman" panose="02020603050405020304" charset="0"/>
                      </a:endParaRPr>
                    </a:p>
                  </a:txBody>
                  <a:tcPr/>
                </a:tc>
                <a:tc>
                  <a:txBody>
                    <a:bodyPr/>
                    <a:lstStyle/>
                    <a:p>
                      <a:pPr algn="ctr">
                        <a:buNone/>
                      </a:pPr>
                      <a:r>
                        <a:rPr lang="vi-VN" altLang="en-US" sz="2800">
                          <a:latin typeface="Times New Roman" panose="02020603050405020304" charset="0"/>
                          <a:cs typeface="Times New Roman" panose="02020603050405020304" charset="0"/>
                        </a:rPr>
                        <a:t>Bỏ bớt 1 QHT</a:t>
                      </a:r>
                      <a:endParaRPr lang="vi-VN" altLang="en-US" sz="2800">
                        <a:latin typeface="Times New Roman" panose="02020603050405020304" charset="0"/>
                        <a:cs typeface="Times New Roman" panose="02020603050405020304" charset="0"/>
                      </a:endParaRPr>
                    </a:p>
                  </a:txBody>
                  <a:tcPr/>
                </a:tc>
                <a:tc>
                  <a:txBody>
                    <a:bodyPr/>
                    <a:lstStyle/>
                    <a:p>
                      <a:pPr algn="ctr">
                        <a:buNone/>
                      </a:pPr>
                      <a:r>
                        <a:rPr lang="vi-VN" altLang="en-US" sz="2800">
                          <a:latin typeface="Times New Roman" panose="02020603050405020304" charset="0"/>
                          <a:cs typeface="Times New Roman" panose="02020603050405020304" charset="0"/>
                        </a:rPr>
                        <a:t>Đảo trật tự các vế câu</a:t>
                      </a:r>
                      <a:endParaRPr lang="vi-VN" altLang="en-US" sz="2800">
                        <a:latin typeface="Times New Roman" panose="02020603050405020304" charset="0"/>
                        <a:cs typeface="Times New Roman" panose="02020603050405020304" charset="0"/>
                      </a:endParaRPr>
                    </a:p>
                  </a:txBody>
                  <a:tcPr/>
                </a:tc>
              </a:tr>
              <a:tr h="1090930">
                <a:tc>
                  <a:txBody>
                    <a:bodyPr/>
                    <a:lstStyle/>
                    <a:p>
                      <a:pPr>
                        <a:buNone/>
                      </a:pPr>
                      <a:r>
                        <a:rPr lang="vi-VN" altLang="en-US" sz="2800">
                          <a:latin typeface="Times New Roman" panose="02020603050405020304" charset="0"/>
                          <a:cs typeface="Times New Roman" panose="02020603050405020304" charset="0"/>
                        </a:rPr>
                        <a:t>Vì kiêu căng nên Dế Mèn hại chết Dế Choắt.</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Vì kiêu căng, Dế Mèn hại chết Dế Choắt.</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Dế Mnè hại chết Dế Choắt vì kiêu căng. </a:t>
                      </a:r>
                      <a:endParaRPr lang="vi-VN" altLang="en-US" sz="2800">
                        <a:latin typeface="Times New Roman" panose="02020603050405020304" charset="0"/>
                        <a:cs typeface="Times New Roman" panose="02020603050405020304" charset="0"/>
                      </a:endParaRPr>
                    </a:p>
                  </a:txBody>
                  <a:tcPr/>
                </a:tc>
              </a:tr>
              <a:tr h="1090930">
                <a:tc>
                  <a:txBody>
                    <a:bodyPr/>
                    <a:lstStyle/>
                    <a:p>
                      <a:pPr>
                        <a:buNone/>
                      </a:pPr>
                      <a:r>
                        <a:rPr lang="vi-VN" altLang="en-US" sz="2800">
                          <a:latin typeface="Times New Roman" panose="02020603050405020304" charset="0"/>
                          <a:cs typeface="Times New Roman" panose="02020603050405020304" charset="0"/>
                        </a:rPr>
                        <a:t>Nếu tình yêu đẹp thì tình yêu sẽ bền vững.</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Nếu tình yêu đẹp, tình yêu sẽ bền vững.</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Tình yêu sẽ bền vững nếu tình yêu đẹp.</a:t>
                      </a:r>
                      <a:endParaRPr lang="vi-VN" altLang="en-US" sz="2800">
                        <a:latin typeface="Times New Roman" panose="02020603050405020304" charset="0"/>
                        <a:cs typeface="Times New Roman" panose="02020603050405020304" charset="0"/>
                      </a:endParaRPr>
                    </a:p>
                  </a:txBody>
                  <a:tcPr/>
                </a:tc>
              </a:tr>
              <a:tr h="1091565">
                <a:tc>
                  <a:txBody>
                    <a:bodyPr/>
                    <a:lstStyle/>
                    <a:p>
                      <a:pPr>
                        <a:buNone/>
                      </a:pPr>
                      <a:r>
                        <a:rPr lang="vi-VN" altLang="en-US" sz="2800">
                          <a:latin typeface="Times New Roman" panose="02020603050405020304" charset="0"/>
                          <a:cs typeface="Times New Roman" panose="02020603050405020304" charset="0"/>
                        </a:rPr>
                        <a:t>Tuy khó khăn nhưng không được chùn bước.</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Tuy khó khăn, không được chùn bước.</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Không được chùn bước vì khó khăn.</a:t>
                      </a:r>
                      <a:endParaRPr lang="vi-VN" altLang="en-US" sz="2800">
                        <a:latin typeface="Times New Roman" panose="02020603050405020304" charset="0"/>
                        <a:cs typeface="Times New Roman" panose="02020603050405020304" charset="0"/>
                      </a:endParaRPr>
                    </a:p>
                  </a:txBody>
                  <a:tcPr/>
                </a:tc>
              </a:tr>
              <a:tr h="1090930">
                <a:tc>
                  <a:txBody>
                    <a:bodyPr/>
                    <a:lstStyle/>
                    <a:p>
                      <a:pPr>
                        <a:buNone/>
                      </a:pPr>
                      <a:r>
                        <a:rPr lang="vi-VN" altLang="en-US" sz="2800">
                          <a:latin typeface="Times New Roman" panose="02020603050405020304" charset="0"/>
                          <a:cs typeface="Times New Roman" panose="02020603050405020304" charset="0"/>
                        </a:rPr>
                        <a:t>Không những đẹp trai mà anh ấy còn học giỏi.</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Không những đẹp trai, còn học giỏi.</a:t>
                      </a:r>
                      <a:endParaRPr lang="vi-VN" altLang="en-US" sz="2800">
                        <a:latin typeface="Times New Roman" panose="02020603050405020304" charset="0"/>
                        <a:cs typeface="Times New Roman" panose="02020603050405020304" charset="0"/>
                      </a:endParaRPr>
                    </a:p>
                  </a:txBody>
                  <a:tcPr/>
                </a:tc>
                <a:tc>
                  <a:txBody>
                    <a:bodyPr/>
                    <a:lstStyle/>
                    <a:p>
                      <a:pPr>
                        <a:buNone/>
                      </a:pPr>
                      <a:r>
                        <a:rPr lang="vi-VN" altLang="en-US" sz="2800">
                          <a:latin typeface="Times New Roman" panose="02020603050405020304" charset="0"/>
                          <a:cs typeface="Times New Roman" panose="02020603050405020304" charset="0"/>
                        </a:rPr>
                        <a:t>Anh ấy học giỏi lại đẹp trai.</a:t>
                      </a:r>
                      <a:endParaRPr lang="vi-VN" altLang="en-US" sz="2800">
                        <a:latin typeface="Times New Roman" panose="02020603050405020304" charset="0"/>
                        <a:cs typeface="Times New Roman" panose="0202060305040502030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635" y="-635"/>
            <a:ext cx="12192000" cy="6858635"/>
          </a:xfrm>
          <a:prstGeom prst="rect">
            <a:avLst/>
          </a:prstGeom>
        </p:spPr>
      </p:pic>
      <p:sp>
        <p:nvSpPr>
          <p:cNvPr id="5" name="Title 4"/>
          <p:cNvSpPr>
            <a:spLocks noGrp="1"/>
          </p:cNvSpPr>
          <p:nvPr>
            <p:ph type="title"/>
          </p:nvPr>
        </p:nvSpPr>
        <p:spPr>
          <a:xfrm>
            <a:off x="568960" y="365125"/>
            <a:ext cx="11033125" cy="1325880"/>
          </a:xfrm>
        </p:spPr>
        <p:txBody>
          <a:bodyPr>
            <a:normAutofit/>
          </a:bodyPr>
          <a:lstStyle/>
          <a:p>
            <a:r>
              <a:rPr lang="vi-VN" altLang="en-US" b="1"/>
              <a:t>4. Đặt câu ghép với mỗi cặp từ hô ứng dưới đây:</a:t>
            </a:r>
            <a:endParaRPr lang="vi-VN" altLang="en-US" b="1"/>
          </a:p>
        </p:txBody>
      </p:sp>
      <p:sp>
        <p:nvSpPr>
          <p:cNvPr id="6" name="Content Placeholder 5"/>
          <p:cNvSpPr>
            <a:spLocks noGrp="1"/>
          </p:cNvSpPr>
          <p:nvPr>
            <p:ph sz="half" idx="2"/>
          </p:nvPr>
        </p:nvSpPr>
        <p:spPr>
          <a:xfrm>
            <a:off x="1086485" y="1691005"/>
            <a:ext cx="10515600" cy="4351655"/>
          </a:xfrm>
        </p:spPr>
        <p:txBody>
          <a:bodyPr/>
          <a:lstStyle/>
          <a:p>
            <a:pPr marL="0" indent="0">
              <a:buNone/>
            </a:pPr>
            <a:r>
              <a:rPr lang="en-US" sz="3200">
                <a:latin typeface="Times New Roman" panose="02020603050405020304" charset="0"/>
                <a:cs typeface="Times New Roman" panose="02020603050405020304" charset="0"/>
              </a:rPr>
              <a:t>a) … vừa… đã… (hoặc … mới… đã; …chưa… đã…)</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rPr>
              <a:t>b) ….đâu… đấy (hoặc …nào… nấy; … sao…. vậy…)</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rPr>
              <a:t>c) … càng… càng…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6"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shot_1668863403"/>
          <p:cNvPicPr>
            <a:picLocks noGrp="1" noChangeAspect="1"/>
          </p:cNvPicPr>
          <p:nvPr>
            <p:ph sz="half" idx="1"/>
          </p:nvPr>
        </p:nvPicPr>
        <p:blipFill>
          <a:blip r:embed="rId1"/>
          <a:stretch>
            <a:fillRect/>
          </a:stretch>
        </p:blipFill>
        <p:spPr>
          <a:xfrm>
            <a:off x="0" y="-635"/>
            <a:ext cx="12191365" cy="6858635"/>
          </a:xfrm>
          <a:prstGeom prst="rect">
            <a:avLst/>
          </a:prstGeom>
        </p:spPr>
      </p:pic>
      <p:sp>
        <p:nvSpPr>
          <p:cNvPr id="5" name="Title 4"/>
          <p:cNvSpPr>
            <a:spLocks noGrp="1"/>
          </p:cNvSpPr>
          <p:nvPr>
            <p:ph type="title"/>
          </p:nvPr>
        </p:nvSpPr>
        <p:spPr/>
        <p:txBody>
          <a:bodyPr/>
          <a:lstStyle/>
          <a:p>
            <a:r>
              <a:rPr lang="vi-VN" altLang="en-US"/>
              <a:t>Trả lời:</a:t>
            </a:r>
            <a:endParaRPr lang="vi-VN" altLang="en-US"/>
          </a:p>
        </p:txBody>
      </p:sp>
      <p:sp>
        <p:nvSpPr>
          <p:cNvPr id="6" name="Content Placeholder 5"/>
          <p:cNvSpPr>
            <a:spLocks noGrp="1"/>
          </p:cNvSpPr>
          <p:nvPr>
            <p:ph sz="half" idx="2"/>
          </p:nvPr>
        </p:nvSpPr>
        <p:spPr>
          <a:xfrm>
            <a:off x="838200" y="1604645"/>
            <a:ext cx="10516235" cy="4486275"/>
          </a:xfrm>
        </p:spPr>
        <p:txBody>
          <a:bodyPr>
            <a:noAutofit/>
          </a:bodyPr>
          <a:lstStyle/>
          <a:p>
            <a:pPr marL="0" indent="0">
              <a:buNone/>
            </a:pPr>
            <a:r>
              <a:rPr lang="en-US" sz="2700" b="1">
                <a:latin typeface="Times New Roman" panose="02020603050405020304" charset="0"/>
                <a:cs typeface="Times New Roman" panose="02020603050405020304" charset="0"/>
              </a:rPr>
              <a:t>a) </a:t>
            </a:r>
            <a:r>
              <a:rPr lang="en-US" sz="2700">
                <a:latin typeface="Times New Roman" panose="02020603050405020304" charset="0"/>
                <a:cs typeface="Times New Roman" panose="02020603050405020304" charset="0"/>
              </a:rPr>
              <a:t>Chúng tôi chưa đến nơi thì xe đã hết xăng.</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Em trai vừa ngã, nó đã chạy đến nơi.</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Mẹ nó vừa tới nơi nó đã đòi đi về.</a:t>
            </a:r>
            <a:endParaRPr lang="en-US" sz="2700">
              <a:latin typeface="Times New Roman" panose="02020603050405020304" charset="0"/>
              <a:cs typeface="Times New Roman" panose="02020603050405020304" charset="0"/>
            </a:endParaRPr>
          </a:p>
          <a:p>
            <a:pPr marL="0" indent="0">
              <a:buNone/>
            </a:pPr>
            <a:r>
              <a:rPr lang="en-US" sz="2700" b="1">
                <a:latin typeface="Times New Roman" panose="02020603050405020304" charset="0"/>
                <a:cs typeface="Times New Roman" panose="02020603050405020304" charset="0"/>
              </a:rPr>
              <a:t>b)</a:t>
            </a:r>
            <a:r>
              <a:rPr lang="en-US" sz="2700">
                <a:latin typeface="Times New Roman" panose="02020603050405020304" charset="0"/>
                <a:cs typeface="Times New Roman" panose="02020603050405020304" charset="0"/>
              </a:rPr>
              <a:t> Ăn cây nào rào cây nấy.</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Tôi đi đâu, nó đi đấy.</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Tôi đi đến đâu con Lu đã theo đến đấy.</a:t>
            </a:r>
            <a:endParaRPr lang="en-US" sz="2700">
              <a:latin typeface="Times New Roman" panose="02020603050405020304" charset="0"/>
              <a:cs typeface="Times New Roman" panose="02020603050405020304" charset="0"/>
            </a:endParaRPr>
          </a:p>
          <a:p>
            <a:pPr marL="0" indent="0">
              <a:buNone/>
            </a:pPr>
            <a:r>
              <a:rPr lang="en-US" sz="2700" b="1">
                <a:latin typeface="Times New Roman" panose="02020603050405020304" charset="0"/>
                <a:cs typeface="Times New Roman" panose="02020603050405020304" charset="0"/>
              </a:rPr>
              <a:t>c) </a:t>
            </a:r>
            <a:r>
              <a:rPr lang="en-US" sz="2700">
                <a:latin typeface="Times New Roman" panose="02020603050405020304" charset="0"/>
                <a:cs typeface="Times New Roman" panose="02020603050405020304" charset="0"/>
              </a:rPr>
              <a:t>Chúng ta càng lên cao, chúng ta càng nhìn được xa.</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Tôi càng lớn, tôi càng thấy mình trẻ con.</a:t>
            </a:r>
            <a:endParaRPr lang="en-US" sz="2700">
              <a:latin typeface="Times New Roman" panose="02020603050405020304" charset="0"/>
              <a:cs typeface="Times New Roman" panose="02020603050405020304" charset="0"/>
            </a:endParaRPr>
          </a:p>
          <a:p>
            <a:pPr marL="0" indent="0">
              <a:buNone/>
            </a:pPr>
            <a:r>
              <a:rPr lang="en-US" sz="2700">
                <a:latin typeface="Times New Roman" panose="02020603050405020304" charset="0"/>
                <a:cs typeface="Times New Roman" panose="02020603050405020304" charset="0"/>
              </a:rPr>
              <a:t>Trời càng mưa to, đường càng lầy lội.</a:t>
            </a:r>
            <a:endParaRPr lang="en-US" sz="27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iết kế chưa có tên (3)"/>
          <p:cNvPicPr>
            <a:picLocks noGrp="1" noChangeAspect="1"/>
          </p:cNvPicPr>
          <p:nvPr>
            <p:ph sz="half" idx="1"/>
          </p:nvPr>
        </p:nvPicPr>
        <p:blipFill>
          <a:blip r:embed="rId1"/>
          <a:stretch>
            <a:fillRect/>
          </a:stretch>
        </p:blipFill>
        <p:spPr>
          <a:xfrm>
            <a:off x="0" y="0"/>
            <a:ext cx="12192000" cy="6858000"/>
          </a:xfrm>
          <a:prstGeom prst="rect">
            <a:avLst/>
          </a:prstGeom>
        </p:spPr>
      </p:pic>
      <p:sp>
        <p:nvSpPr>
          <p:cNvPr id="4" name="Content Placeholder 3"/>
          <p:cNvSpPr>
            <a:spLocks noGrp="1"/>
          </p:cNvSpPr>
          <p:nvPr>
            <p:ph sz="half" idx="2"/>
          </p:nvPr>
        </p:nvSpPr>
        <p:spPr>
          <a:xfrm>
            <a:off x="2560955" y="2084070"/>
            <a:ext cx="7261860" cy="2454275"/>
          </a:xfrm>
        </p:spPr>
        <p:txBody>
          <a:bodyPr>
            <a:noAutofit/>
          </a:bodyPr>
          <a:lstStyle/>
          <a:p>
            <a:pPr marL="0" indent="0">
              <a:buNone/>
            </a:pPr>
            <a:r>
              <a:rPr lang="vi-VN" altLang="en-US" sz="3200">
                <a:solidFill>
                  <a:schemeClr val="accent4">
                    <a:lumMod val="50000"/>
                  </a:schemeClr>
                </a:solidFill>
                <a:latin typeface="Times New Roman" panose="02020603050405020304" charset="0"/>
                <a:cs typeface="Times New Roman" panose="02020603050405020304" charset="0"/>
              </a:rPr>
              <a:t>Hướng dẫn về nhà:</a:t>
            </a:r>
            <a:endParaRPr lang="vi-VN" altLang="en-US" sz="3200">
              <a:solidFill>
                <a:schemeClr val="accent4">
                  <a:lumMod val="50000"/>
                </a:schemeClr>
              </a:solidFill>
              <a:latin typeface="Times New Roman" panose="02020603050405020304" charset="0"/>
              <a:cs typeface="Times New Roman" panose="02020603050405020304" charset="0"/>
            </a:endParaRPr>
          </a:p>
          <a:p>
            <a:pPr marL="0" indent="0">
              <a:buNone/>
            </a:pPr>
            <a:r>
              <a:rPr lang="vi-VN" altLang="en-US" sz="3200">
                <a:solidFill>
                  <a:schemeClr val="accent4">
                    <a:lumMod val="50000"/>
                  </a:schemeClr>
                </a:solidFill>
                <a:latin typeface="Times New Roman" panose="02020603050405020304" charset="0"/>
                <a:cs typeface="Times New Roman" panose="02020603050405020304" charset="0"/>
              </a:rPr>
              <a:t>1. Làm bài tập 5 (SGK / T114)</a:t>
            </a:r>
            <a:endParaRPr lang="vi-VN" altLang="en-US" sz="3200">
              <a:solidFill>
                <a:schemeClr val="accent4">
                  <a:lumMod val="50000"/>
                </a:schemeClr>
              </a:solidFill>
              <a:latin typeface="Times New Roman" panose="02020603050405020304" charset="0"/>
              <a:cs typeface="Times New Roman" panose="02020603050405020304" charset="0"/>
            </a:endParaRPr>
          </a:p>
          <a:p>
            <a:pPr marL="0" indent="0">
              <a:buNone/>
            </a:pPr>
            <a:r>
              <a:rPr lang="vi-VN" altLang="en-US" sz="3200">
                <a:solidFill>
                  <a:schemeClr val="accent4">
                    <a:lumMod val="50000"/>
                  </a:schemeClr>
                </a:solidFill>
                <a:latin typeface="Times New Roman" panose="02020603050405020304" charset="0"/>
                <a:cs typeface="Times New Roman" panose="02020603050405020304" charset="0"/>
              </a:rPr>
              <a:t>2. Chuẩn bị bài “Tìm hiểu chung về văn bản thuyết minh.”</a:t>
            </a:r>
            <a:endParaRPr lang="vi-VN" altLang="en-US" sz="3200">
              <a:solidFill>
                <a:schemeClr val="accent4">
                  <a:lumMod val="50000"/>
                </a:schemeClr>
              </a:solidFill>
              <a:latin typeface="Times New Roman" panose="02020603050405020304" charset="0"/>
              <a:cs typeface="Times New Roman" panose="02020603050405020304" charset="0"/>
            </a:endParaRPr>
          </a:p>
          <a:p>
            <a:pPr marL="0" indent="0">
              <a:buNone/>
            </a:pPr>
            <a:r>
              <a:rPr lang="vi-VN" altLang="en-US" sz="3200">
                <a:solidFill>
                  <a:schemeClr val="accent4">
                    <a:lumMod val="50000"/>
                  </a:schemeClr>
                </a:solidFill>
                <a:latin typeface="Times New Roman" panose="02020603050405020304" charset="0"/>
                <a:cs typeface="Times New Roman" panose="02020603050405020304" charset="0"/>
              </a:rPr>
              <a:t>3. Học lại ghi nhớ (SGK / T112)</a:t>
            </a:r>
            <a:endParaRPr lang="vi-VN" altLang="en-US" sz="3200">
              <a:solidFill>
                <a:schemeClr val="accent4">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iết kế chưa có tên (3)"/>
          <p:cNvPicPr>
            <a:picLocks noGrp="1" noChangeAspect="1"/>
          </p:cNvPicPr>
          <p:nvPr>
            <p:ph sz="half" idx="1"/>
          </p:nvPr>
        </p:nvPicPr>
        <p:blipFill>
          <a:blip r:embed="rId1"/>
          <a:stretch>
            <a:fillRect/>
          </a:stretch>
        </p:blipFill>
        <p:spPr>
          <a:xfrm>
            <a:off x="0" y="0"/>
            <a:ext cx="12192000" cy="6858000"/>
          </a:xfrm>
          <a:prstGeom prst="rect">
            <a:avLst/>
          </a:prstGeom>
        </p:spPr>
      </p:pic>
      <p:sp>
        <p:nvSpPr>
          <p:cNvPr id="4" name="Content Placeholder 3"/>
          <p:cNvSpPr>
            <a:spLocks noGrp="1"/>
          </p:cNvSpPr>
          <p:nvPr>
            <p:ph sz="half" idx="2"/>
          </p:nvPr>
        </p:nvSpPr>
        <p:spPr>
          <a:xfrm>
            <a:off x="2334260" y="2569210"/>
            <a:ext cx="9104630" cy="2454275"/>
          </a:xfrm>
        </p:spPr>
        <p:txBody>
          <a:bodyPr>
            <a:noAutofit/>
          </a:bodyPr>
          <a:lstStyle/>
          <a:p>
            <a:pPr marL="0" indent="0">
              <a:buNone/>
            </a:pPr>
            <a:r>
              <a:rPr lang="vi-V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rPr>
              <a:t>THANK YOU</a:t>
            </a:r>
            <a:endParaRPr lang="vi-V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1668863403"/>
          <p:cNvPicPr>
            <a:picLocks noGrp="1" noChangeAspect="1"/>
          </p:cNvPicPr>
          <p:nvPr>
            <p:ph sz="half" idx="1"/>
          </p:nvPr>
        </p:nvPicPr>
        <p:blipFill>
          <a:blip r:embed="rId1"/>
          <a:stretch>
            <a:fillRect/>
          </a:stretch>
        </p:blipFill>
        <p:spPr>
          <a:xfrm>
            <a:off x="0" y="0"/>
            <a:ext cx="12191365" cy="6858635"/>
          </a:xfrm>
          <a:prstGeom prst="rect">
            <a:avLst/>
          </a:prstGeom>
        </p:spPr>
      </p:pic>
      <p:sp>
        <p:nvSpPr>
          <p:cNvPr id="4" name="Content Placeholder 3"/>
          <p:cNvSpPr>
            <a:spLocks noGrp="1"/>
          </p:cNvSpPr>
          <p:nvPr>
            <p:ph sz="half" idx="2"/>
          </p:nvPr>
        </p:nvSpPr>
        <p:spPr>
          <a:xfrm>
            <a:off x="773430" y="1146810"/>
            <a:ext cx="10516235" cy="5546090"/>
          </a:xfrm>
        </p:spPr>
        <p:txBody>
          <a:bodyPr>
            <a:normAutofit lnSpcReduction="10000"/>
          </a:bodyPr>
          <a:lstStyle/>
          <a:p>
            <a:pPr marL="0" indent="0" algn="just" defTabSz="457200">
              <a:spcBef>
                <a:spcPct val="20000"/>
              </a:spcBef>
              <a:buClr>
                <a:srgbClr val="0563C1"/>
              </a:buClr>
              <a:buFont typeface="Wingdings" panose="05000000000000000000" pitchFamily="2" charset="2"/>
              <a:buNone/>
            </a:pPr>
            <a:r>
              <a:rPr lang="vi-VN" altLang="en-US" dirty="0">
                <a:solidFill>
                  <a:srgbClr val="000000"/>
                </a:solidFill>
                <a:cs typeface="Times New Roman" panose="02020603050405020304" charset="0"/>
                <a:sym typeface="+mn-ea"/>
              </a:rPr>
              <a:t>    </a:t>
            </a:r>
            <a:r>
              <a:rPr lang="en-US" altLang="en-US" dirty="0">
                <a:solidFill>
                  <a:srgbClr val="000000"/>
                </a:solidFill>
                <a:latin typeface="Times New Roman" panose="02020603050405020304" charset="0"/>
                <a:cs typeface="Times New Roman" panose="02020603050405020304" charset="0"/>
                <a:sym typeface="+mn-ea"/>
              </a:rPr>
              <a:t>(1) </a:t>
            </a:r>
            <a:r>
              <a:rPr lang="en-US" altLang="en-US" dirty="0" err="1">
                <a:solidFill>
                  <a:srgbClr val="000000"/>
                </a:solidFill>
                <a:latin typeface="Times New Roman" panose="02020603050405020304" charset="0"/>
                <a:cs typeface="Times New Roman" panose="02020603050405020304" charset="0"/>
                <a:sym typeface="+mn-ea"/>
              </a:rPr>
              <a:t>Hàng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năm</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cứ</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vào</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cuối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thu</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lá</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ngoài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đường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rụng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nhiều</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và</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trên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không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có</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những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đám</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mây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bàng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bạc</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lòng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lại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nao</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nức</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những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kỷ</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niệm</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mơn</a:t>
            </a:r>
            <a:r>
              <a:rPr lang="en-US" altLang="en-US" dirty="0">
                <a:solidFill>
                  <a:srgbClr val="000000"/>
                </a:solidFill>
                <a:latin typeface="Times New Roman" panose="02020603050405020304" charset="0"/>
                <a:cs typeface="Times New Roman" panose="02020603050405020304" charset="0"/>
                <a:sym typeface="+mn-ea"/>
              </a:rPr>
              <a:t> man </a:t>
            </a:r>
            <a:r>
              <a:rPr lang="en-US" altLang="en-US" dirty="0" err="1">
                <a:solidFill>
                  <a:srgbClr val="000000"/>
                </a:solidFill>
                <a:latin typeface="Times New Roman" panose="02020603050405020304" charset="0"/>
                <a:cs typeface="Times New Roman" panose="02020603050405020304" charset="0"/>
                <a:sym typeface="+mn-ea"/>
              </a:rPr>
              <a:t>của</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buổi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tựu</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trường</a:t>
            </a:r>
            <a:r>
              <a:rPr lang="en-US" altLang="en-US" dirty="0">
                <a:solidFill>
                  <a:srgbClr val="000000"/>
                </a:solidFill>
                <a:latin typeface="Times New Roman" panose="02020603050405020304" charset="0"/>
                <a:cs typeface="Times New Roman" panose="02020603050405020304" charset="0"/>
                <a:sym typeface="+mn-ea"/>
              </a:rPr>
              <a:t>.</a:t>
            </a:r>
            <a:endParaRPr lang="en-US" altLang="en-US" u="none" dirty="0">
              <a:solidFill>
                <a:srgbClr val="000000"/>
              </a:solidFill>
              <a:latin typeface="Times New Roman" panose="02020603050405020304" charset="0"/>
              <a:cs typeface="Times New Roman" panose="02020603050405020304" charset="0"/>
            </a:endParaRPr>
          </a:p>
          <a:p>
            <a:pPr marL="0" indent="0" algn="just" defTabSz="457200">
              <a:spcBef>
                <a:spcPct val="20000"/>
              </a:spcBef>
              <a:buClr>
                <a:srgbClr val="0563C1"/>
              </a:buClr>
              <a:buFont typeface="Wingdings" panose="05000000000000000000" pitchFamily="2" charset="2"/>
              <a:buNone/>
            </a:pPr>
            <a:r>
              <a:rPr lang="en-US" altLang="en-US" b="1" dirty="0">
                <a:solidFill>
                  <a:srgbClr val="000000"/>
                </a:solidFill>
                <a:latin typeface="Times New Roman" panose="02020603050405020304" charset="0"/>
                <a:cs typeface="Times New Roman" panose="02020603050405020304" charset="0"/>
                <a:sym typeface="+mn-ea"/>
              </a:rPr>
              <a:t>	(2)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quên</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thế</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nào</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được</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những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cảm</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giác</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trong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sáng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ấy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nảy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nở</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trong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lòng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như</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mấy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cành</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hoa</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tươi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mỉm</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cười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giữa</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bầu</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trời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quang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đãng</a:t>
            </a:r>
            <a:r>
              <a:rPr lang="en-US" altLang="en-US" b="1" dirty="0">
                <a:solidFill>
                  <a:srgbClr val="000000"/>
                </a:solidFill>
                <a:latin typeface="Times New Roman" panose="02020603050405020304" charset="0"/>
                <a:cs typeface="Times New Roman" panose="02020603050405020304" charset="0"/>
                <a:sym typeface="+mn-ea"/>
              </a:rPr>
              <a:t>.</a:t>
            </a:r>
            <a:endParaRPr lang="en-US" altLang="en-US" b="1" u="none" dirty="0">
              <a:solidFill>
                <a:srgbClr val="000000"/>
              </a:solidFill>
              <a:latin typeface="Times New Roman" panose="02020603050405020304" charset="0"/>
              <a:cs typeface="Times New Roman" panose="02020603050405020304" charset="0"/>
            </a:endParaRPr>
          </a:p>
          <a:p>
            <a:pPr marL="0" indent="0" algn="just" defTabSz="457200">
              <a:spcBef>
                <a:spcPct val="20000"/>
              </a:spcBef>
              <a:buClr>
                <a:srgbClr val="0563C1"/>
              </a:buClr>
              <a:buFont typeface="Wingdings" panose="05000000000000000000" pitchFamily="2" charset="2"/>
              <a:buNone/>
            </a:pPr>
            <a:r>
              <a:rPr lang="en-US" altLang="en-US" dirty="0">
                <a:solidFill>
                  <a:srgbClr val="000000"/>
                </a:solidFill>
                <a:latin typeface="Times New Roman" panose="02020603050405020304" charset="0"/>
                <a:cs typeface="Times New Roman" panose="02020603050405020304" charset="0"/>
                <a:sym typeface="+mn-ea"/>
              </a:rPr>
              <a:t>	(3) </a:t>
            </a:r>
            <a:r>
              <a:rPr lang="en-US" altLang="en-US" dirty="0" err="1">
                <a:solidFill>
                  <a:srgbClr val="000000"/>
                </a:solidFill>
                <a:latin typeface="Times New Roman" panose="02020603050405020304" charset="0"/>
                <a:cs typeface="Times New Roman" panose="02020603050405020304" charset="0"/>
                <a:sym typeface="+mn-ea"/>
              </a:rPr>
              <a:t>Những</a:t>
            </a:r>
            <a:r>
              <a:rPr lang="en-US" altLang="en-US" dirty="0">
                <a:solidFill>
                  <a:srgbClr val="000000"/>
                </a:solidFill>
                <a:latin typeface="Times New Roman" panose="02020603050405020304" charset="0"/>
                <a:cs typeface="Times New Roman" panose="02020603050405020304" charset="0"/>
                <a:sym typeface="+mn-ea"/>
              </a:rPr>
              <a:t> ý </a:t>
            </a:r>
            <a:r>
              <a:rPr lang="en-US" altLang="en-US" dirty="0" err="1">
                <a:solidFill>
                  <a:srgbClr val="000000"/>
                </a:solidFill>
                <a:latin typeface="Times New Roman" panose="02020603050405020304" charset="0"/>
                <a:cs typeface="Times New Roman" panose="02020603050405020304" charset="0"/>
                <a:sym typeface="+mn-ea"/>
              </a:rPr>
              <a:t>tưởng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chưa</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lần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nào</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ghi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lên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giấy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vì</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hồi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không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biết</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ghi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và</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ngày</a:t>
            </a:r>
            <a:r>
              <a:rPr lang="en-US" altLang="en-US" dirty="0">
                <a:solidFill>
                  <a:srgbClr val="000000"/>
                </a:solidFill>
                <a:latin typeface="Times New Roman" panose="02020603050405020304" charset="0"/>
                <a:cs typeface="Times New Roman" panose="02020603050405020304" charset="0"/>
                <a:sym typeface="+mn-ea"/>
              </a:rPr>
              <a:t> nay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không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nhớ</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hết</a:t>
            </a:r>
            <a:r>
              <a:rPr lang="en-US" altLang="en-US" dirty="0">
                <a:solidFill>
                  <a:srgbClr val="000000"/>
                </a:solidFill>
                <a:latin typeface="Times New Roman" panose="02020603050405020304" charset="0"/>
                <a:cs typeface="Times New Roman" panose="02020603050405020304" charset="0"/>
                <a:sym typeface="+mn-ea"/>
              </a:rPr>
              <a:t>. (4) </a:t>
            </a:r>
            <a:r>
              <a:rPr lang="en-US" altLang="en-US" dirty="0" err="1">
                <a:solidFill>
                  <a:srgbClr val="000000"/>
                </a:solidFill>
                <a:latin typeface="Times New Roman" panose="02020603050405020304" charset="0"/>
                <a:cs typeface="Times New Roman" panose="02020603050405020304" charset="0"/>
                <a:sym typeface="+mn-ea"/>
              </a:rPr>
              <a:t>Nhưng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mỗi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lần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thấy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mấy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em</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nhỏ</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rụt</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rè</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núp</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dưới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nón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mẹ</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lần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đầu</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tiên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đến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trường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lòng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lại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tưng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bừng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rộn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rã</a:t>
            </a:r>
            <a:r>
              <a:rPr lang="en-US" altLang="en-US" dirty="0">
                <a:solidFill>
                  <a:srgbClr val="000000"/>
                </a:solidFill>
                <a:latin typeface="Times New Roman" panose="02020603050405020304" charset="0"/>
                <a:cs typeface="Times New Roman" panose="02020603050405020304" charset="0"/>
                <a:sym typeface="+mn-ea"/>
              </a:rPr>
              <a:t>. </a:t>
            </a:r>
            <a:r>
              <a:rPr lang="en-US" altLang="en-US" b="1" dirty="0">
                <a:solidFill>
                  <a:srgbClr val="000000"/>
                </a:solidFill>
                <a:latin typeface="Times New Roman" panose="02020603050405020304" charset="0"/>
                <a:cs typeface="Times New Roman" panose="02020603050405020304" charset="0"/>
                <a:sym typeface="+mn-ea"/>
              </a:rPr>
              <a:t>(5) </a:t>
            </a:r>
            <a:r>
              <a:rPr lang="en-US" altLang="en-US" b="1" dirty="0" err="1">
                <a:solidFill>
                  <a:srgbClr val="000000"/>
                </a:solidFill>
                <a:latin typeface="Times New Roman" panose="02020603050405020304" charset="0"/>
                <a:cs typeface="Times New Roman" panose="02020603050405020304" charset="0"/>
                <a:sym typeface="+mn-ea"/>
              </a:rPr>
              <a:t>Buổi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mai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hôm</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ấy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một</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buổi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mai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đầy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sương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thu</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và</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gió</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lạnh</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mẹ</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âu</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yếm</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nắm</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tay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dẫn</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trên</a:t>
            </a:r>
            <a:r>
              <a:rPr lang="en-US" altLang="en-US" b="1" dirty="0">
                <a:solidFill>
                  <a:srgbClr val="000000"/>
                </a:solidFill>
                <a:latin typeface="Times New Roman" panose="02020603050405020304" charset="0"/>
                <a:cs typeface="Times New Roman" panose="02020603050405020304" charset="0"/>
                <a:sym typeface="+mn-ea"/>
              </a:rPr>
              <a:t> con </a:t>
            </a:r>
            <a:r>
              <a:rPr lang="en-US" altLang="en-US" b="1" dirty="0" err="1">
                <a:solidFill>
                  <a:srgbClr val="000000"/>
                </a:solidFill>
                <a:latin typeface="Times New Roman" panose="02020603050405020304" charset="0"/>
                <a:cs typeface="Times New Roman" panose="02020603050405020304" charset="0"/>
                <a:sym typeface="+mn-ea"/>
              </a:rPr>
              <a:t>đường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làng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dài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và</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hẹp</a:t>
            </a:r>
            <a:r>
              <a:rPr lang="en-US" altLang="en-US" dirty="0">
                <a:solidFill>
                  <a:srgbClr val="000000"/>
                </a:solidFill>
                <a:latin typeface="Times New Roman" panose="02020603050405020304" charset="0"/>
                <a:cs typeface="Times New Roman" panose="02020603050405020304" charset="0"/>
                <a:sym typeface="+mn-ea"/>
              </a:rPr>
              <a:t>. (6) Con </a:t>
            </a:r>
            <a:r>
              <a:rPr lang="en-US" altLang="en-US" dirty="0" err="1">
                <a:solidFill>
                  <a:srgbClr val="000000"/>
                </a:solidFill>
                <a:latin typeface="Times New Roman" panose="02020603050405020304" charset="0"/>
                <a:cs typeface="Times New Roman" panose="02020603050405020304" charset="0"/>
                <a:sym typeface="+mn-ea"/>
              </a:rPr>
              <a:t>đường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này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tôi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đã</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quen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đi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lại</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lắm</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lần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nhưng</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lần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này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tự</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nhiên</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thấy</a:t>
            </a:r>
            <a:r>
              <a:rPr lang="en-US" altLang="en-US" dirty="0">
                <a:solidFill>
                  <a:srgbClr val="000000"/>
                </a:solidFill>
                <a:latin typeface="Times New Roman" panose="02020603050405020304" charset="0"/>
                <a:cs typeface="Times New Roman" panose="02020603050405020304" charset="0"/>
                <a:sym typeface="+mn-ea"/>
              </a:rPr>
              <a:t> </a:t>
            </a:r>
            <a:r>
              <a:rPr lang="en-US" altLang="en-US" dirty="0" err="1">
                <a:solidFill>
                  <a:srgbClr val="000000"/>
                </a:solidFill>
                <a:latin typeface="Times New Roman" panose="02020603050405020304" charset="0"/>
                <a:cs typeface="Times New Roman" panose="02020603050405020304" charset="0"/>
                <a:sym typeface="+mn-ea"/>
              </a:rPr>
              <a:t>lạ</a:t>
            </a:r>
            <a:r>
              <a:rPr lang="en-US" altLang="en-US" dirty="0">
                <a:solidFill>
                  <a:srgbClr val="000000"/>
                </a:solidFill>
                <a:latin typeface="Times New Roman" panose="02020603050405020304" charset="0"/>
                <a:cs typeface="Times New Roman" panose="02020603050405020304" charset="0"/>
                <a:sym typeface="+mn-ea"/>
              </a:rPr>
              <a:t>.(</a:t>
            </a:r>
            <a:r>
              <a:rPr lang="en-US" altLang="en-US" b="1" dirty="0">
                <a:solidFill>
                  <a:srgbClr val="000000"/>
                </a:solidFill>
                <a:latin typeface="Times New Roman" panose="02020603050405020304" charset="0"/>
                <a:cs typeface="Times New Roman" panose="02020603050405020304" charset="0"/>
                <a:sym typeface="+mn-ea"/>
              </a:rPr>
              <a:t>7) </a:t>
            </a:r>
            <a:r>
              <a:rPr lang="en-US" altLang="en-US" b="1" dirty="0" err="1">
                <a:solidFill>
                  <a:srgbClr val="000000"/>
                </a:solidFill>
                <a:latin typeface="Times New Roman" panose="02020603050405020304" charset="0"/>
                <a:cs typeface="Times New Roman" panose="02020603050405020304" charset="0"/>
                <a:sym typeface="+mn-ea"/>
              </a:rPr>
              <a:t>Cảnh</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vật</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chung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quanh</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đều</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thay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đổi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vì</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chính</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lòng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đang</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có</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sự</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thay</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đổi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lớn</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hôm</a:t>
            </a:r>
            <a:r>
              <a:rPr lang="en-US" altLang="en-US" b="1" dirty="0">
                <a:solidFill>
                  <a:srgbClr val="000000"/>
                </a:solidFill>
                <a:latin typeface="Times New Roman" panose="02020603050405020304" charset="0"/>
                <a:cs typeface="Times New Roman" panose="02020603050405020304" charset="0"/>
                <a:sym typeface="+mn-ea"/>
              </a:rPr>
              <a:t> nay </a:t>
            </a:r>
            <a:r>
              <a:rPr lang="en-US" altLang="en-US" b="1" dirty="0" err="1">
                <a:solidFill>
                  <a:srgbClr val="000000"/>
                </a:solidFill>
                <a:latin typeface="Times New Roman" panose="02020603050405020304" charset="0"/>
                <a:cs typeface="Times New Roman" panose="02020603050405020304" charset="0"/>
                <a:sym typeface="+mn-ea"/>
              </a:rPr>
              <a:t>tôi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đi</a:t>
            </a:r>
            <a:r>
              <a:rPr lang="en-US" altLang="en-US" b="1" dirty="0">
                <a:solidFill>
                  <a:srgbClr val="000000"/>
                </a:solidFill>
                <a:latin typeface="Times New Roman" panose="02020603050405020304" charset="0"/>
                <a:cs typeface="Times New Roman" panose="02020603050405020304" charset="0"/>
                <a:sym typeface="+mn-ea"/>
              </a:rPr>
              <a:t> </a:t>
            </a:r>
            <a:r>
              <a:rPr lang="en-US" altLang="en-US" b="1" dirty="0" err="1">
                <a:solidFill>
                  <a:srgbClr val="000000"/>
                </a:solidFill>
                <a:latin typeface="Times New Roman" panose="02020603050405020304" charset="0"/>
                <a:cs typeface="Times New Roman" panose="02020603050405020304" charset="0"/>
                <a:sym typeface="+mn-ea"/>
              </a:rPr>
              <a:t>học</a:t>
            </a:r>
            <a:r>
              <a:rPr lang="en-US" altLang="en-US" b="1" dirty="0">
                <a:solidFill>
                  <a:srgbClr val="000000"/>
                </a:solidFill>
                <a:latin typeface="Times New Roman" panose="02020603050405020304" charset="0"/>
                <a:cs typeface="Times New Roman" panose="02020603050405020304" charset="0"/>
                <a:sym typeface="+mn-ea"/>
              </a:rPr>
              <a:t>.</a:t>
            </a:r>
            <a:endParaRPr lang="en-US" altLang="en-US" b="1" u="none" dirty="0">
              <a:solidFill>
                <a:srgbClr val="000000"/>
              </a:solidFill>
              <a:latin typeface="Times New Roman" panose="02020603050405020304" charset="0"/>
              <a:cs typeface="Times New Roman" panose="02020603050405020304" charset="0"/>
            </a:endParaRPr>
          </a:p>
          <a:p>
            <a:pPr algn="just" defTabSz="457200">
              <a:spcBef>
                <a:spcPct val="20000"/>
              </a:spcBef>
              <a:buClr>
                <a:srgbClr val="0563C1"/>
              </a:buClr>
              <a:buFont typeface="Wingdings" panose="05000000000000000000" pitchFamily="2" charset="2"/>
              <a:buNone/>
            </a:pPr>
            <a:r>
              <a:rPr lang="en-US" altLang="en-US" dirty="0">
                <a:solidFill>
                  <a:srgbClr val="0000CC"/>
                </a:solidFill>
                <a:latin typeface="Times New Roman" panose="02020603050405020304" charset="0"/>
                <a:cs typeface="Times New Roman" panose="02020603050405020304" charset="0"/>
                <a:sym typeface="+mn-ea"/>
              </a:rPr>
              <a:t>				     						 </a:t>
            </a:r>
            <a:r>
              <a:rPr lang="vi-VN" altLang="en-US" dirty="0">
                <a:solidFill>
                  <a:srgbClr val="0000CC"/>
                </a:solidFill>
                <a:latin typeface="Times New Roman" panose="02020603050405020304" charset="0"/>
                <a:cs typeface="Times New Roman" panose="02020603050405020304" charset="0"/>
                <a:sym typeface="+mn-ea"/>
              </a:rPr>
              <a:t>                   </a:t>
            </a:r>
            <a:r>
              <a:rPr lang="en-US" altLang="en-US" i="1" dirty="0">
                <a:solidFill>
                  <a:srgbClr val="000000"/>
                </a:solidFill>
                <a:latin typeface="Times New Roman" panose="02020603050405020304" charset="0"/>
                <a:cs typeface="Times New Roman" panose="02020603050405020304" charset="0"/>
                <a:sym typeface="+mn-ea"/>
              </a:rPr>
              <a:t>(Thanh </a:t>
            </a:r>
            <a:r>
              <a:rPr lang="en-US" altLang="en-US" i="1" dirty="0" err="1">
                <a:solidFill>
                  <a:srgbClr val="000000"/>
                </a:solidFill>
                <a:latin typeface="Times New Roman" panose="02020603050405020304" charset="0"/>
                <a:cs typeface="Times New Roman" panose="02020603050405020304" charset="0"/>
                <a:sym typeface="+mn-ea"/>
              </a:rPr>
              <a:t>Tịnh</a:t>
            </a:r>
            <a:r>
              <a:rPr lang="en-US" altLang="en-US" i="1" dirty="0">
                <a:solidFill>
                  <a:srgbClr val="000000"/>
                </a:solidFill>
                <a:latin typeface="Times New Roman" panose="02020603050405020304" charset="0"/>
                <a:cs typeface="Times New Roman" panose="02020603050405020304" charset="0"/>
                <a:sym typeface="+mn-ea"/>
              </a:rPr>
              <a:t>, </a:t>
            </a:r>
            <a:r>
              <a:rPr lang="en-US" altLang="en-US" i="1" dirty="0" err="1">
                <a:solidFill>
                  <a:srgbClr val="000000"/>
                </a:solidFill>
                <a:latin typeface="Times New Roman" panose="02020603050405020304" charset="0"/>
                <a:cs typeface="Times New Roman" panose="02020603050405020304" charset="0"/>
                <a:sym typeface="+mn-ea"/>
              </a:rPr>
              <a:t>Tôi</a:t>
            </a:r>
            <a:r>
              <a:rPr lang="en-US" altLang="en-US" i="1" dirty="0">
                <a:solidFill>
                  <a:srgbClr val="000000"/>
                </a:solidFill>
                <a:latin typeface="Times New Roman" panose="02020603050405020304" charset="0"/>
                <a:cs typeface="Times New Roman" panose="02020603050405020304" charset="0"/>
                <a:sym typeface="+mn-ea"/>
              </a:rPr>
              <a:t> </a:t>
            </a:r>
            <a:r>
              <a:rPr lang="en-US" altLang="en-US" i="1" dirty="0" err="1">
                <a:solidFill>
                  <a:srgbClr val="000000"/>
                </a:solidFill>
                <a:latin typeface="Times New Roman" panose="02020603050405020304" charset="0"/>
                <a:cs typeface="Times New Roman" panose="02020603050405020304" charset="0"/>
                <a:sym typeface="+mn-ea"/>
              </a:rPr>
              <a:t>đi</a:t>
            </a:r>
            <a:r>
              <a:rPr lang="en-US" altLang="en-US" i="1" dirty="0">
                <a:solidFill>
                  <a:srgbClr val="000000"/>
                </a:solidFill>
                <a:latin typeface="Times New Roman" panose="02020603050405020304" charset="0"/>
                <a:cs typeface="Times New Roman" panose="02020603050405020304" charset="0"/>
                <a:sym typeface="+mn-ea"/>
              </a:rPr>
              <a:t> </a:t>
            </a:r>
            <a:r>
              <a:rPr lang="en-US" altLang="en-US" i="1" dirty="0" err="1">
                <a:solidFill>
                  <a:srgbClr val="000000"/>
                </a:solidFill>
                <a:latin typeface="Times New Roman" panose="02020603050405020304" charset="0"/>
                <a:cs typeface="Times New Roman" panose="02020603050405020304" charset="0"/>
                <a:sym typeface="+mn-ea"/>
              </a:rPr>
              <a:t>học</a:t>
            </a:r>
            <a:r>
              <a:rPr lang="en-US" altLang="en-US" i="1" dirty="0">
                <a:solidFill>
                  <a:srgbClr val="000000"/>
                </a:solidFill>
                <a:latin typeface="Times New Roman" panose="02020603050405020304" charset="0"/>
                <a:cs typeface="Times New Roman" panose="02020603050405020304" charset="0"/>
                <a:sym typeface="+mn-ea"/>
              </a:rPr>
              <a:t>)</a:t>
            </a:r>
            <a:endParaRPr lang="en-US" altLang="en-US" i="1" u="none" dirty="0">
              <a:solidFill>
                <a:srgbClr val="000000"/>
              </a:solidFill>
              <a:latin typeface="Times New Roman" panose="02020603050405020304" charset="0"/>
              <a:cs typeface="Times New Roman" panose="02020603050405020304" charset="0"/>
            </a:endParaRPr>
          </a:p>
          <a:p>
            <a:pPr marL="0" indent="0">
              <a:buNone/>
            </a:pPr>
            <a:endParaRPr lang="en-US">
              <a:latin typeface="Times New Roman" panose="02020603050405020304" charset="0"/>
            </a:endParaRPr>
          </a:p>
        </p:txBody>
      </p:sp>
      <p:sp>
        <p:nvSpPr>
          <p:cNvPr id="7" name="Text Box 6"/>
          <p:cNvSpPr txBox="1"/>
          <p:nvPr/>
        </p:nvSpPr>
        <p:spPr>
          <a:xfrm>
            <a:off x="155567" y="198755"/>
            <a:ext cx="4767716" cy="757130"/>
          </a:xfrm>
          <a:prstGeom prst="rect">
            <a:avLst/>
          </a:prstGeom>
          <a:noFill/>
        </p:spPr>
        <p:txBody>
          <a:bodyPr wrap="none" rtlCol="0" anchor="t">
            <a:spAutoFit/>
          </a:bodyPr>
          <a:lstStyle/>
          <a:p>
            <a:pPr algn="ctr" defTabSz="457200">
              <a:lnSpc>
                <a:spcPct val="120000"/>
              </a:lnSpc>
              <a:spcBef>
                <a:spcPct val="20000"/>
              </a:spcBef>
              <a:buClr>
                <a:srgbClr val="0563C1"/>
              </a:buClr>
            </a:pPr>
            <a:r>
              <a:rPr lang="en-US" altLang="en-US" sz="3600" b="1" dirty="0" smtClean="0">
                <a:solidFill>
                  <a:schemeClr val="accent4">
                    <a:lumMod val="50000"/>
                  </a:schemeClr>
                </a:solidFill>
                <a:latin typeface="Times New Roman" panose="02020603050405020304" charset="0"/>
                <a:cs typeface="Times New Roman" panose="02020603050405020304" charset="0"/>
                <a:sym typeface="+mn-ea"/>
              </a:rPr>
              <a:t>1</a:t>
            </a:r>
            <a:r>
              <a:rPr lang="vi-VN" altLang="en-US" sz="3600" b="1" dirty="0" smtClean="0">
                <a:solidFill>
                  <a:schemeClr val="accent4">
                    <a:lumMod val="50000"/>
                  </a:schemeClr>
                </a:solidFill>
                <a:latin typeface="Times New Roman" panose="02020603050405020304" charset="0"/>
                <a:cs typeface="Times New Roman" panose="02020603050405020304" charset="0"/>
                <a:sym typeface="+mn-ea"/>
              </a:rPr>
              <a:t>. Ví Dụ</a:t>
            </a:r>
            <a:r>
              <a:rPr lang="vi-VN" altLang="en-US" sz="3600" b="1" smtClean="0">
                <a:solidFill>
                  <a:schemeClr val="accent4">
                    <a:lumMod val="50000"/>
                  </a:schemeClr>
                </a:solidFill>
                <a:latin typeface="Times New Roman" panose="02020603050405020304" charset="0"/>
                <a:cs typeface="Times New Roman" panose="02020603050405020304" charset="0"/>
                <a:sym typeface="+mn-ea"/>
              </a:rPr>
              <a:t>:</a:t>
            </a:r>
            <a:r>
              <a:rPr lang="vi-VN" altLang="en-US" sz="3600" b="1" smtClean="0">
                <a:solidFill>
                  <a:srgbClr val="000000"/>
                </a:solidFill>
                <a:latin typeface="Times New Roman" panose="02020603050405020304" charset="0"/>
                <a:cs typeface="Times New Roman" panose="02020603050405020304" charset="0"/>
                <a:sym typeface="+mn-ea"/>
              </a:rPr>
              <a:t> </a:t>
            </a:r>
            <a:r>
              <a:rPr lang="en-US" altLang="en-US" sz="3600" b="1" smtClean="0">
                <a:solidFill>
                  <a:srgbClr val="000000"/>
                </a:solidFill>
                <a:latin typeface="Times New Roman" panose="02020603050405020304" charset="0"/>
                <a:cs typeface="Times New Roman" panose="02020603050405020304" charset="0"/>
                <a:sym typeface="+mn-ea"/>
              </a:rPr>
              <a:t>Sgk trang 111</a:t>
            </a:r>
            <a:endParaRPr lang="vi-VN" altLang="en-US" sz="3600" b="1" dirty="0" smtClean="0">
              <a:solidFill>
                <a:srgbClr val="0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_1668863403"/>
          <p:cNvPicPr>
            <a:picLocks noGrp="1" noChangeAspect="1"/>
          </p:cNvPicPr>
          <p:nvPr>
            <p:ph sz="half" idx="1"/>
          </p:nvPr>
        </p:nvPicPr>
        <p:blipFill>
          <a:blip r:embed="rId1"/>
          <a:stretch>
            <a:fillRect/>
          </a:stretch>
        </p:blipFill>
        <p:spPr>
          <a:xfrm>
            <a:off x="0" y="0"/>
            <a:ext cx="12191365" cy="6858635"/>
          </a:xfrm>
          <a:prstGeom prst="rect">
            <a:avLst/>
          </a:prstGeom>
        </p:spPr>
      </p:pic>
      <p:sp>
        <p:nvSpPr>
          <p:cNvPr id="5" name="Title 4"/>
          <p:cNvSpPr>
            <a:spLocks noGrp="1"/>
          </p:cNvSpPr>
          <p:nvPr>
            <p:ph type="title"/>
          </p:nvPr>
        </p:nvSpPr>
        <p:spPr/>
        <p:txBody>
          <a:bodyPr>
            <a:normAutofit fontScale="90000"/>
          </a:bodyPr>
          <a:lstStyle/>
          <a:p>
            <a:r>
              <a:rPr lang="en-US" sz="3555" smtClean="0">
                <a:solidFill>
                  <a:prstClr val="black"/>
                </a:solidFill>
                <a:latin typeface="Times New Roman" panose="02020603050405020304" charset="0"/>
                <a:cs typeface="Times New Roman" panose="02020603050405020304" charset="0"/>
                <a:sym typeface="+mn-ea"/>
              </a:rPr>
              <a:t>1. </a:t>
            </a:r>
            <a:r>
              <a:rPr lang="vi-VN" sz="3555" smtClean="0">
                <a:solidFill>
                  <a:prstClr val="black"/>
                </a:solidFill>
                <a:latin typeface="Times New Roman" panose="02020603050405020304" charset="0"/>
                <a:cs typeface="Times New Roman" panose="02020603050405020304" charset="0"/>
                <a:sym typeface="+mn-ea"/>
              </a:rPr>
              <a:t>Tìm </a:t>
            </a:r>
            <a:r>
              <a:rPr lang="vi-VN" sz="3555" dirty="0">
                <a:solidFill>
                  <a:prstClr val="black"/>
                </a:solidFill>
                <a:latin typeface="Times New Roman" panose="02020603050405020304" charset="0"/>
                <a:cs typeface="Times New Roman" panose="02020603050405020304" charset="0"/>
                <a:sym typeface="+mn-ea"/>
              </a:rPr>
              <a:t>các cụm C-V trong những </a:t>
            </a:r>
            <a:r>
              <a:rPr lang="en-US" sz="3555" dirty="0" smtClean="0">
                <a:solidFill>
                  <a:prstClr val="black"/>
                </a:solidFill>
                <a:latin typeface="Times New Roman" panose="02020603050405020304" charset="0"/>
                <a:cs typeface="Times New Roman" panose="02020603050405020304" charset="0"/>
                <a:sym typeface="+mn-ea"/>
              </a:rPr>
              <a:t>2, 5 </a:t>
            </a:r>
            <a:r>
              <a:rPr lang="en-US" sz="3555" dirty="0" err="1" smtClean="0">
                <a:solidFill>
                  <a:prstClr val="black"/>
                </a:solidFill>
                <a:latin typeface="Times New Roman" panose="02020603050405020304" charset="0"/>
                <a:cs typeface="Times New Roman" panose="02020603050405020304" charset="0"/>
                <a:sym typeface="+mn-ea"/>
              </a:rPr>
              <a:t>và</a:t>
            </a:r>
            <a:r>
              <a:rPr lang="en-US" sz="3555" dirty="0" smtClean="0">
                <a:solidFill>
                  <a:prstClr val="black"/>
                </a:solidFill>
                <a:latin typeface="Times New Roman" panose="02020603050405020304" charset="0"/>
                <a:cs typeface="Times New Roman" panose="02020603050405020304" charset="0"/>
                <a:sym typeface="+mn-ea"/>
              </a:rPr>
              <a:t> 7</a:t>
            </a:r>
            <a:r>
              <a:rPr lang="vi-VN" sz="3555" dirty="0" smtClean="0">
                <a:solidFill>
                  <a:prstClr val="black"/>
                </a:solidFill>
                <a:latin typeface="Times New Roman" panose="02020603050405020304" charset="0"/>
                <a:cs typeface="Times New Roman" panose="02020603050405020304" charset="0"/>
                <a:sym typeface="+mn-ea"/>
              </a:rPr>
              <a:t>?</a:t>
            </a:r>
            <a:br>
              <a:rPr lang="vi-VN" sz="3555" u="none">
                <a:solidFill>
                  <a:prstClr val="black"/>
                </a:solidFill>
                <a:latin typeface="Times New Roman" panose="02020603050405020304" charset="0"/>
                <a:cs typeface="Times New Roman" panose="02020603050405020304" charset="0"/>
              </a:rPr>
            </a:br>
            <a:r>
              <a:rPr lang="en-US" sz="3555" smtClean="0">
                <a:solidFill>
                  <a:prstClr val="black"/>
                </a:solidFill>
                <a:latin typeface="Times New Roman" panose="02020603050405020304" charset="0"/>
                <a:cs typeface="Times New Roman" panose="02020603050405020304" charset="0"/>
                <a:sym typeface="+mn-ea"/>
              </a:rPr>
              <a:t>2.</a:t>
            </a:r>
            <a:r>
              <a:rPr lang="en-US" sz="3555" smtClean="0">
                <a:solidFill>
                  <a:prstClr val="black"/>
                </a:solidFill>
                <a:latin typeface="Times New Roman" panose="02020603050405020304" charset="0"/>
                <a:cs typeface="Times New Roman" panose="02020603050405020304" charset="0"/>
                <a:sym typeface="+mn-ea"/>
              </a:rPr>
              <a:t> </a:t>
            </a:r>
            <a:r>
              <a:rPr lang="vi-VN" sz="3555" dirty="0" smtClean="0">
                <a:solidFill>
                  <a:prstClr val="black"/>
                </a:solidFill>
                <a:latin typeface="Times New Roman" panose="02020603050405020304" charset="0"/>
                <a:cs typeface="Times New Roman" panose="02020603050405020304" charset="0"/>
                <a:sym typeface="+mn-ea"/>
              </a:rPr>
              <a:t>Phân </a:t>
            </a:r>
            <a:r>
              <a:rPr lang="vi-VN" sz="3555" dirty="0">
                <a:solidFill>
                  <a:prstClr val="black"/>
                </a:solidFill>
                <a:latin typeface="Times New Roman" panose="02020603050405020304" charset="0"/>
                <a:cs typeface="Times New Roman" panose="02020603050405020304" charset="0"/>
                <a:sym typeface="+mn-ea"/>
              </a:rPr>
              <a:t>tích cấu tạo của các câu </a:t>
            </a:r>
            <a:r>
              <a:rPr lang="vi-VN" sz="3555" dirty="0" smtClean="0">
                <a:solidFill>
                  <a:prstClr val="black"/>
                </a:solidFill>
                <a:latin typeface="Times New Roman" panose="02020603050405020304" charset="0"/>
                <a:cs typeface="Times New Roman" panose="02020603050405020304" charset="0"/>
                <a:sym typeface="+mn-ea"/>
              </a:rPr>
              <a:t>đó</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và</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điền</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vào</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phiếu</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học</a:t>
            </a:r>
            <a:r>
              <a:rPr lang="en-US" sz="3555" dirty="0" smtClean="0">
                <a:solidFill>
                  <a:prstClr val="black"/>
                </a:solidFill>
                <a:latin typeface="Times New Roman" panose="02020603050405020304" charset="0"/>
                <a:cs typeface="Times New Roman" panose="02020603050405020304" charset="0"/>
                <a:sym typeface="+mn-ea"/>
              </a:rPr>
              <a:t> </a:t>
            </a:r>
            <a:r>
              <a:rPr lang="en-US" sz="3555" dirty="0" err="1" smtClean="0">
                <a:solidFill>
                  <a:prstClr val="black"/>
                </a:solidFill>
                <a:latin typeface="Times New Roman" panose="02020603050405020304" charset="0"/>
                <a:cs typeface="Times New Roman" panose="02020603050405020304" charset="0"/>
                <a:sym typeface="+mn-ea"/>
              </a:rPr>
              <a:t>tập</a:t>
            </a:r>
            <a:r>
              <a:rPr lang="vi-VN" sz="3555" dirty="0" smtClean="0">
                <a:solidFill>
                  <a:prstClr val="black"/>
                </a:solidFill>
                <a:latin typeface="Times New Roman" panose="02020603050405020304" charset="0"/>
                <a:cs typeface="Times New Roman" panose="02020603050405020304" charset="0"/>
                <a:sym typeface="+mn-ea"/>
              </a:rPr>
              <a:t>?</a:t>
            </a:r>
            <a:br>
              <a:rPr lang="vi-VN" sz="3555" u="none" dirty="0">
                <a:solidFill>
                  <a:prstClr val="black"/>
                </a:solidFill>
                <a:latin typeface="Times New Roman" panose="02020603050405020304" charset="0"/>
                <a:cs typeface="Times New Roman" panose="02020603050405020304" charset="0"/>
              </a:rPr>
            </a:br>
            <a:endParaRPr lang="en-US" sz="3555">
              <a:latin typeface="Times New Roman" panose="02020603050405020304" charset="0"/>
              <a:cs typeface="Times New Roman" panose="02020603050405020304" charset="0"/>
            </a:endParaRPr>
          </a:p>
        </p:txBody>
      </p:sp>
      <p:sp>
        <p:nvSpPr>
          <p:cNvPr id="7" name="Content Placeholder 6"/>
          <p:cNvSpPr>
            <a:spLocks noGrp="1"/>
          </p:cNvSpPr>
          <p:nvPr>
            <p:ph sz="half" idx="2"/>
          </p:nvPr>
        </p:nvSpPr>
        <p:spPr>
          <a:xfrm>
            <a:off x="837565" y="1373505"/>
            <a:ext cx="10516235" cy="2367280"/>
          </a:xfrm>
        </p:spPr>
        <p:txBody>
          <a:bodyPr/>
          <a:lstStyle/>
          <a:p>
            <a:pPr marL="0" indent="0" algn="just" defTabSz="457200">
              <a:spcBef>
                <a:spcPct val="20000"/>
              </a:spcBef>
              <a:buClr>
                <a:srgbClr val="0563C1"/>
              </a:buClr>
              <a:buFont typeface="Wingdings" panose="05000000000000000000" pitchFamily="2" charset="2"/>
              <a:buNone/>
            </a:pPr>
            <a:r>
              <a:rPr lang="vi-VN" altLang="en-US" b="1" dirty="0">
                <a:solidFill>
                  <a:srgbClr val="000000"/>
                </a:solidFill>
                <a:cs typeface="Times New Roman" panose="02020603050405020304" charset="0"/>
                <a:sym typeface="+mn-ea"/>
              </a:rPr>
              <a:t>     </a:t>
            </a:r>
            <a:r>
              <a:rPr lang="en-US" altLang="en-US" sz="2400" b="1" dirty="0">
                <a:solidFill>
                  <a:srgbClr val="000000"/>
                </a:solidFill>
                <a:latin typeface="Times New Roman" panose="02020603050405020304" charset="0"/>
                <a:cs typeface="Times New Roman" panose="02020603050405020304" charset="0"/>
                <a:sym typeface="+mn-ea"/>
              </a:rPr>
              <a:t>(2)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quên</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thế</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nào</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được</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những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cảm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giác</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trong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sáng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ấy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nảy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nở</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trong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lòng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như</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mấy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cành</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hoa</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tươi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mỉm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cười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giữa</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bầu</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trời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quang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đãng</a:t>
            </a:r>
            <a:r>
              <a:rPr lang="en-US" altLang="en-US" sz="2400" b="1" dirty="0">
                <a:solidFill>
                  <a:srgbClr val="000000"/>
                </a:solidFill>
                <a:latin typeface="Times New Roman" panose="02020603050405020304" charset="0"/>
                <a:cs typeface="Times New Roman" panose="02020603050405020304" charset="0"/>
                <a:sym typeface="+mn-ea"/>
              </a:rPr>
              <a:t>.</a:t>
            </a:r>
            <a:endParaRPr lang="en-US" altLang="en-US" sz="2400" b="1" u="none" dirty="0">
              <a:solidFill>
                <a:srgbClr val="000000"/>
              </a:solidFill>
              <a:latin typeface="Times New Roman" panose="02020603050405020304" charset="0"/>
              <a:cs typeface="Times New Roman" panose="02020603050405020304" charset="0"/>
            </a:endParaRPr>
          </a:p>
          <a:p>
            <a:pPr marL="0" indent="0" algn="just" defTabSz="457200">
              <a:spcBef>
                <a:spcPct val="20000"/>
              </a:spcBef>
              <a:buClr>
                <a:srgbClr val="0563C1"/>
              </a:buClr>
              <a:buFont typeface="Wingdings" panose="05000000000000000000" pitchFamily="2" charset="2"/>
              <a:buNone/>
            </a:pPr>
            <a:r>
              <a:rPr lang="en-US" altLang="en-US" sz="2400" dirty="0">
                <a:solidFill>
                  <a:srgbClr val="000000"/>
                </a:solidFill>
                <a:latin typeface="Times New Roman" panose="02020603050405020304" charset="0"/>
                <a:cs typeface="Times New Roman" panose="02020603050405020304" charset="0"/>
                <a:sym typeface="+mn-ea"/>
              </a:rPr>
              <a:t>	</a:t>
            </a:r>
            <a:r>
              <a:rPr lang="en-US" altLang="en-US" sz="2400" b="1" dirty="0" smtClean="0">
                <a:solidFill>
                  <a:srgbClr val="000000"/>
                </a:solidFill>
                <a:latin typeface="Times New Roman" panose="02020603050405020304" charset="0"/>
                <a:cs typeface="Times New Roman" panose="02020603050405020304" charset="0"/>
                <a:sym typeface="+mn-ea"/>
              </a:rPr>
              <a:t>(</a:t>
            </a:r>
            <a:r>
              <a:rPr lang="en-US" altLang="en-US" sz="2400" b="1" dirty="0">
                <a:solidFill>
                  <a:srgbClr val="000000"/>
                </a:solidFill>
                <a:latin typeface="Times New Roman" panose="02020603050405020304" charset="0"/>
                <a:cs typeface="Times New Roman" panose="02020603050405020304" charset="0"/>
                <a:sym typeface="+mn-ea"/>
              </a:rPr>
              <a:t>5) </a:t>
            </a:r>
            <a:r>
              <a:rPr lang="en-US" altLang="en-US" sz="2400" b="1" dirty="0" err="1">
                <a:solidFill>
                  <a:srgbClr val="000000"/>
                </a:solidFill>
                <a:latin typeface="Times New Roman" panose="02020603050405020304" charset="0"/>
                <a:cs typeface="Times New Roman" panose="02020603050405020304" charset="0"/>
                <a:sym typeface="+mn-ea"/>
              </a:rPr>
              <a:t>Buổi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mai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hôm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ấy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một</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buổi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mai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đầy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sương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thu</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và</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gió</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lạnh</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mẹ</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âu</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yếm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nắm</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tay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dẫn</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trên</a:t>
            </a:r>
            <a:r>
              <a:rPr lang="en-US" altLang="en-US" sz="2400" b="1" dirty="0">
                <a:solidFill>
                  <a:srgbClr val="000000"/>
                </a:solidFill>
                <a:latin typeface="Times New Roman" panose="02020603050405020304" charset="0"/>
                <a:cs typeface="Times New Roman" panose="02020603050405020304" charset="0"/>
                <a:sym typeface="+mn-ea"/>
              </a:rPr>
              <a:t> con </a:t>
            </a:r>
            <a:r>
              <a:rPr lang="en-US" altLang="en-US" sz="2400" b="1" dirty="0" err="1">
                <a:solidFill>
                  <a:srgbClr val="000000"/>
                </a:solidFill>
                <a:latin typeface="Times New Roman" panose="02020603050405020304" charset="0"/>
                <a:cs typeface="Times New Roman" panose="02020603050405020304" charset="0"/>
                <a:sym typeface="+mn-ea"/>
              </a:rPr>
              <a:t>đường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làng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dài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và</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hẹp</a:t>
            </a:r>
            <a:r>
              <a:rPr lang="en-US" altLang="en-US" sz="2400" dirty="0">
                <a:solidFill>
                  <a:srgbClr val="000000"/>
                </a:solidFill>
                <a:latin typeface="Times New Roman" panose="02020603050405020304" charset="0"/>
                <a:cs typeface="Times New Roman" panose="02020603050405020304" charset="0"/>
                <a:sym typeface="+mn-ea"/>
              </a:rPr>
              <a:t>. </a:t>
            </a:r>
            <a:endParaRPr lang="en-US" altLang="en-US" sz="2400" u="none" dirty="0" smtClean="0">
              <a:solidFill>
                <a:srgbClr val="000000"/>
              </a:solidFill>
              <a:latin typeface="Times New Roman" panose="02020603050405020304" charset="0"/>
              <a:cs typeface="Times New Roman" panose="02020603050405020304" charset="0"/>
            </a:endParaRPr>
          </a:p>
          <a:p>
            <a:pPr marL="0" indent="0" algn="just" defTabSz="457200">
              <a:spcBef>
                <a:spcPct val="20000"/>
              </a:spcBef>
              <a:buClr>
                <a:srgbClr val="0563C1"/>
              </a:buClr>
              <a:buFont typeface="Wingdings" panose="05000000000000000000" pitchFamily="2" charset="2"/>
              <a:buNone/>
            </a:pP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smtClean="0">
                <a:solidFill>
                  <a:srgbClr val="000000"/>
                </a:solidFill>
                <a:latin typeface="Times New Roman" panose="02020603050405020304" charset="0"/>
                <a:cs typeface="Times New Roman" panose="02020603050405020304" charset="0"/>
                <a:sym typeface="+mn-ea"/>
              </a:rPr>
              <a:t>     </a:t>
            </a:r>
            <a:r>
              <a:rPr lang="vi-VN" altLang="en-US" sz="2400" b="1" dirty="0" smtClean="0">
                <a:solidFill>
                  <a:srgbClr val="000000"/>
                </a:solidFill>
                <a:latin typeface="Times New Roman" panose="02020603050405020304" charset="0"/>
                <a:cs typeface="Times New Roman" panose="02020603050405020304" charset="0"/>
                <a:sym typeface="+mn-ea"/>
              </a:rPr>
              <a:t>(</a:t>
            </a:r>
            <a:r>
              <a:rPr lang="en-US" altLang="en-US" sz="2400" b="1" dirty="0" smtClean="0">
                <a:solidFill>
                  <a:srgbClr val="000000"/>
                </a:solidFill>
                <a:latin typeface="Times New Roman" panose="02020603050405020304" charset="0"/>
                <a:cs typeface="Times New Roman" panose="02020603050405020304" charset="0"/>
                <a:sym typeface="+mn-ea"/>
              </a:rPr>
              <a:t>7</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Cảnh</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vật</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chung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quanh</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đều</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thay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đổi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vì</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chính</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lòng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đang</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có</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sự</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thay</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đổi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lớn</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hôm</a:t>
            </a:r>
            <a:r>
              <a:rPr lang="en-US" altLang="en-US" sz="2400" b="1" dirty="0">
                <a:solidFill>
                  <a:srgbClr val="000000"/>
                </a:solidFill>
                <a:latin typeface="Times New Roman" panose="02020603050405020304" charset="0"/>
                <a:cs typeface="Times New Roman" panose="02020603050405020304" charset="0"/>
                <a:sym typeface="+mn-ea"/>
              </a:rPr>
              <a:t> nay </a:t>
            </a:r>
            <a:r>
              <a:rPr lang="en-US" altLang="en-US" sz="2400" b="1" dirty="0" err="1">
                <a:solidFill>
                  <a:srgbClr val="000000"/>
                </a:solidFill>
                <a:latin typeface="Times New Roman" panose="02020603050405020304" charset="0"/>
                <a:cs typeface="Times New Roman" panose="02020603050405020304" charset="0"/>
                <a:sym typeface="+mn-ea"/>
              </a:rPr>
              <a:t>tôi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đi</a:t>
            </a:r>
            <a:r>
              <a:rPr lang="en-US" altLang="en-US" sz="2400" b="1" dirty="0">
                <a:solidFill>
                  <a:srgbClr val="000000"/>
                </a:solidFill>
                <a:latin typeface="Times New Roman" panose="02020603050405020304" charset="0"/>
                <a:cs typeface="Times New Roman" panose="02020603050405020304" charset="0"/>
                <a:sym typeface="+mn-ea"/>
              </a:rPr>
              <a:t> </a:t>
            </a:r>
            <a:r>
              <a:rPr lang="en-US" altLang="en-US" sz="2400" b="1" dirty="0" err="1">
                <a:solidFill>
                  <a:srgbClr val="000000"/>
                </a:solidFill>
                <a:latin typeface="Times New Roman" panose="02020603050405020304" charset="0"/>
                <a:cs typeface="Times New Roman" panose="02020603050405020304" charset="0"/>
                <a:sym typeface="+mn-ea"/>
              </a:rPr>
              <a:t>học</a:t>
            </a:r>
            <a:r>
              <a:rPr lang="en-US" altLang="en-US" sz="2400" b="1" dirty="0">
                <a:solidFill>
                  <a:srgbClr val="000000"/>
                </a:solidFill>
                <a:latin typeface="Times New Roman" panose="02020603050405020304" charset="0"/>
                <a:cs typeface="Times New Roman" panose="02020603050405020304" charset="0"/>
                <a:sym typeface="+mn-ea"/>
              </a:rPr>
              <a:t>.</a:t>
            </a:r>
            <a:endParaRPr lang="en-US" altLang="en-US" sz="2400" b="1" u="none" dirty="0">
              <a:solidFill>
                <a:srgbClr val="000000"/>
              </a:solidFill>
              <a:latin typeface="Times New Roman" panose="02020603050405020304" charset="0"/>
              <a:cs typeface="Times New Roman" panose="02020603050405020304" charset="0"/>
            </a:endParaRPr>
          </a:p>
          <a:p>
            <a:pPr marL="0" indent="0">
              <a:buNone/>
            </a:pPr>
            <a:endParaRPr lang="en-US" sz="2400">
              <a:latin typeface="Times New Roman" panose="02020603050405020304" charset="0"/>
              <a:cs typeface="Times New Roman" panose="02020603050405020304" charset="0"/>
            </a:endParaRPr>
          </a:p>
        </p:txBody>
      </p:sp>
      <p:sp>
        <p:nvSpPr>
          <p:cNvPr id="8" name="Rectangles 7"/>
          <p:cNvSpPr/>
          <p:nvPr/>
        </p:nvSpPr>
        <p:spPr>
          <a:xfrm>
            <a:off x="667385" y="3740785"/>
            <a:ext cx="10877550" cy="2824480"/>
          </a:xfrm>
          <a:prstGeom prst="rect">
            <a:avLst/>
          </a:prstGeom>
          <a:solidFill>
            <a:srgbClr val="F4F0E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pPr>
            <a:endParaRPr lang="en-US"/>
          </a:p>
        </p:txBody>
      </p:sp>
      <p:cxnSp>
        <p:nvCxnSpPr>
          <p:cNvPr id="9" name="Straight Connector 8"/>
          <p:cNvCxnSpPr/>
          <p:nvPr/>
        </p:nvCxnSpPr>
        <p:spPr>
          <a:xfrm>
            <a:off x="667385" y="4188460"/>
            <a:ext cx="10844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405" y="4636135"/>
            <a:ext cx="10844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36875" y="4636135"/>
            <a:ext cx="5080" cy="190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83475" y="3714115"/>
            <a:ext cx="18415" cy="282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572625" y="3714115"/>
            <a:ext cx="18415" cy="282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41955" y="5546725"/>
            <a:ext cx="858075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15"/>
          <p:cNvSpPr txBox="1"/>
          <p:nvPr/>
        </p:nvSpPr>
        <p:spPr>
          <a:xfrm>
            <a:off x="3259455" y="3780155"/>
            <a:ext cx="1814830" cy="368300"/>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en-US" altLang="en-US" b="1" dirty="0" err="1" smtClean="0">
                <a:ln>
                  <a:noFill/>
                </a:ln>
                <a:effectLst/>
                <a:latin typeface="Times New Roman" panose="02020603050405020304" charset="0"/>
                <a:sym typeface="+mn-ea"/>
              </a:rPr>
              <a:t>Kiểu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cấu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tạo</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câu</a:t>
            </a:r>
            <a:endParaRPr lang="en-US"/>
          </a:p>
        </p:txBody>
      </p:sp>
      <p:sp>
        <p:nvSpPr>
          <p:cNvPr id="17" name="Text Box 16"/>
          <p:cNvSpPr txBox="1"/>
          <p:nvPr/>
        </p:nvSpPr>
        <p:spPr>
          <a:xfrm>
            <a:off x="7919085" y="3780790"/>
            <a:ext cx="1236980" cy="368300"/>
          </a:xfrm>
          <a:prstGeom prst="rect">
            <a:avLst/>
          </a:prstGeom>
          <a:noFill/>
        </p:spPr>
        <p:txBody>
          <a:bodyPr wrap="none" rtlCol="0" anchor="t">
            <a:spAutoFit/>
          </a:bodyPr>
          <a:lstStyle/>
          <a:p>
            <a:r>
              <a:rPr lang="en-US" altLang="en-US" b="1" dirty="0" err="1" smtClean="0">
                <a:ln>
                  <a:noFill/>
                </a:ln>
                <a:effectLst/>
                <a:latin typeface="Times New Roman" panose="02020603050405020304" charset="0"/>
                <a:sym typeface="+mn-ea"/>
              </a:rPr>
              <a:t>Câu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cụ</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thể</a:t>
            </a:r>
            <a:endParaRPr lang="en-US"/>
          </a:p>
        </p:txBody>
      </p:sp>
      <p:sp>
        <p:nvSpPr>
          <p:cNvPr id="18" name="Text Box 17"/>
          <p:cNvSpPr txBox="1"/>
          <p:nvPr/>
        </p:nvSpPr>
        <p:spPr>
          <a:xfrm>
            <a:off x="10007600" y="3780790"/>
            <a:ext cx="1052830" cy="368300"/>
          </a:xfrm>
          <a:prstGeom prst="rect">
            <a:avLst/>
          </a:prstGeom>
          <a:noFill/>
        </p:spPr>
        <p:txBody>
          <a:bodyPr wrap="none" rtlCol="0" anchor="t">
            <a:spAutoFit/>
          </a:bodyPr>
          <a:lstStyle/>
          <a:p>
            <a:pPr marL="0">
              <a:spcBef>
                <a:spcPts val="0"/>
              </a:spcBef>
              <a:spcAft>
                <a:spcPts val="0"/>
              </a:spcAft>
            </a:pPr>
            <a:r>
              <a:rPr lang="en-US" b="1" dirty="0" err="1" smtClean="0">
                <a:latin typeface="Times New Roman" panose="02020603050405020304" charset="0"/>
                <a:cs typeface="Times New Roman" panose="02020603050405020304" charset="0"/>
                <a:sym typeface="+mn-ea"/>
              </a:rPr>
              <a:t>Kiểu</a:t>
            </a:r>
            <a:r>
              <a:rPr lang="en-US" b="1" dirty="0" smtClean="0">
                <a:latin typeface="Times New Roman" panose="02020603050405020304" charset="0"/>
                <a:cs typeface="Times New Roman" panose="02020603050405020304" charset="0"/>
                <a:sym typeface="+mn-ea"/>
              </a:rPr>
              <a:t> </a:t>
            </a:r>
            <a:r>
              <a:rPr lang="en-US" b="1" dirty="0" err="1" smtClean="0">
                <a:latin typeface="Times New Roman" panose="02020603050405020304" charset="0"/>
                <a:cs typeface="Times New Roman" panose="02020603050405020304" charset="0"/>
                <a:sym typeface="+mn-ea"/>
              </a:rPr>
              <a:t>câu</a:t>
            </a:r>
            <a:endParaRPr lang="en-US"/>
          </a:p>
        </p:txBody>
      </p:sp>
      <p:sp>
        <p:nvSpPr>
          <p:cNvPr id="19" name="Text Box 18"/>
          <p:cNvSpPr txBox="1"/>
          <p:nvPr/>
        </p:nvSpPr>
        <p:spPr>
          <a:xfrm>
            <a:off x="3018155" y="4208145"/>
            <a:ext cx="2297430" cy="368300"/>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en-US" altLang="en-US" b="1" dirty="0" err="1" smtClean="0">
                <a:ln>
                  <a:noFill/>
                </a:ln>
                <a:effectLst/>
                <a:latin typeface="Times New Roman" panose="02020603050405020304" charset="0"/>
                <a:sym typeface="+mn-ea"/>
              </a:rPr>
              <a:t>Câu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có</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một</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cụm</a:t>
            </a:r>
            <a:r>
              <a:rPr lang="en-US" altLang="en-US" b="1" dirty="0" smtClean="0">
                <a:ln>
                  <a:noFill/>
                </a:ln>
                <a:effectLst/>
                <a:latin typeface="Times New Roman" panose="02020603050405020304" charset="0"/>
                <a:sym typeface="+mn-ea"/>
              </a:rPr>
              <a:t> </a:t>
            </a:r>
            <a:r>
              <a:rPr lang="en-US" altLang="en-US" b="1" dirty="0" smtClean="0">
                <a:ln>
                  <a:noFill/>
                </a:ln>
                <a:solidFill>
                  <a:srgbClr val="CC0000"/>
                </a:solidFill>
                <a:effectLst/>
                <a:latin typeface="Times New Roman" panose="02020603050405020304" charset="0"/>
                <a:sym typeface="+mn-ea"/>
              </a:rPr>
              <a:t>C -V</a:t>
            </a:r>
            <a:endParaRPr lang="en-US"/>
          </a:p>
        </p:txBody>
      </p:sp>
      <p:sp>
        <p:nvSpPr>
          <p:cNvPr id="20" name="Text Box 19"/>
          <p:cNvSpPr txBox="1"/>
          <p:nvPr/>
        </p:nvSpPr>
        <p:spPr>
          <a:xfrm>
            <a:off x="909320" y="5123180"/>
            <a:ext cx="2108835" cy="9220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ts val="0"/>
              </a:spcBef>
              <a:spcAft>
                <a:spcPts val="0"/>
              </a:spcAft>
              <a:buClrTx/>
              <a:buSzTx/>
              <a:buFontTx/>
              <a:buNone/>
            </a:pPr>
            <a:r>
              <a:rPr lang="en-US" altLang="en-US" b="1" dirty="0" err="1" smtClean="0">
                <a:ln>
                  <a:noFill/>
                </a:ln>
                <a:effectLst/>
                <a:latin typeface="Times New Roman" panose="02020603050405020304" charset="0"/>
                <a:sym typeface="+mn-ea"/>
              </a:rPr>
              <a:t>Câu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có</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hai</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hoặc</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nhiều</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cụm</a:t>
            </a:r>
            <a:r>
              <a:rPr lang="en-US" altLang="en-US" b="1" dirty="0" smtClean="0">
                <a:ln>
                  <a:noFill/>
                </a:ln>
                <a:effectLst/>
                <a:latin typeface="Times New Roman" panose="02020603050405020304" charset="0"/>
                <a:sym typeface="+mn-ea"/>
              </a:rPr>
              <a:t> </a:t>
            </a:r>
            <a:r>
              <a:rPr lang="en-US" altLang="en-US" b="1" dirty="0" smtClean="0">
                <a:ln>
                  <a:noFill/>
                </a:ln>
                <a:solidFill>
                  <a:srgbClr val="CC0000"/>
                </a:solidFill>
                <a:effectLst/>
                <a:latin typeface="Times New Roman" panose="02020603050405020304" charset="0"/>
                <a:sym typeface="+mn-ea"/>
              </a:rPr>
              <a:t>C - V</a:t>
            </a:r>
            <a:endParaRPr kumimoji="0" lang="en-US" altLang="en-US" b="1" i="0" u="none" strike="noStrike" cap="none" normalizeH="0" baseline="0" dirty="0" smtClean="0">
              <a:ln>
                <a:noFill/>
              </a:ln>
              <a:solidFill>
                <a:srgbClr val="CC0000"/>
              </a:solidFill>
              <a:effectLst/>
              <a:latin typeface="Times New Roman" panose="02020603050405020304" charset="0"/>
            </a:endParaRPr>
          </a:p>
          <a:p>
            <a:pPr marL="0" marR="0" lvl="0" indent="0" algn="l" defTabSz="914400" rtl="0" eaLnBrk="1" fontAlgn="base" latinLnBrk="0" hangingPunct="1">
              <a:lnSpc>
                <a:spcPct val="100000"/>
              </a:lnSpc>
              <a:spcBef>
                <a:spcPts val="0"/>
              </a:spcBef>
              <a:spcAft>
                <a:spcPts val="0"/>
              </a:spcAft>
              <a:buClrTx/>
              <a:buSzTx/>
              <a:buFontTx/>
              <a:buNone/>
            </a:pPr>
            <a:endParaRPr lang="en-US"/>
          </a:p>
        </p:txBody>
      </p:sp>
      <p:sp>
        <p:nvSpPr>
          <p:cNvPr id="21" name="Text Box 20"/>
          <p:cNvSpPr txBox="1"/>
          <p:nvPr/>
        </p:nvSpPr>
        <p:spPr>
          <a:xfrm>
            <a:off x="3119120" y="4896485"/>
            <a:ext cx="4163060" cy="36830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ts val="0"/>
              </a:spcBef>
              <a:spcAft>
                <a:spcPts val="0"/>
              </a:spcAft>
              <a:buClrTx/>
              <a:buSzTx/>
              <a:buFontTx/>
              <a:buNone/>
            </a:pPr>
            <a:r>
              <a:rPr lang="en-US" altLang="en-US" b="1" dirty="0" err="1" smtClean="0">
                <a:ln>
                  <a:noFill/>
                </a:ln>
                <a:effectLst/>
                <a:latin typeface="Times New Roman" panose="02020603050405020304" charset="0"/>
                <a:sym typeface="+mn-ea"/>
              </a:rPr>
              <a:t>Cụm</a:t>
            </a:r>
            <a:r>
              <a:rPr lang="en-US" altLang="en-US" b="1" dirty="0" smtClean="0">
                <a:ln>
                  <a:noFill/>
                </a:ln>
                <a:effectLst/>
                <a:latin typeface="Times New Roman" panose="02020603050405020304" charset="0"/>
                <a:sym typeface="+mn-ea"/>
              </a:rPr>
              <a:t> </a:t>
            </a:r>
            <a:r>
              <a:rPr lang="en-US" altLang="en-US" b="1" dirty="0" smtClean="0">
                <a:ln>
                  <a:noFill/>
                </a:ln>
                <a:solidFill>
                  <a:srgbClr val="CC0000"/>
                </a:solidFill>
                <a:effectLst/>
                <a:latin typeface="Times New Roman" panose="02020603050405020304" charset="0"/>
                <a:sym typeface="+mn-ea"/>
              </a:rPr>
              <a:t>C - V</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nhỏ</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nằm</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trong</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cụm</a:t>
            </a:r>
            <a:r>
              <a:rPr lang="en-US" altLang="en-US" b="1" dirty="0" smtClean="0">
                <a:ln>
                  <a:noFill/>
                </a:ln>
                <a:effectLst/>
                <a:latin typeface="Times New Roman" panose="02020603050405020304" charset="0"/>
                <a:sym typeface="+mn-ea"/>
              </a:rPr>
              <a:t> </a:t>
            </a:r>
            <a:r>
              <a:rPr lang="en-US" altLang="en-US" b="1" dirty="0" smtClean="0">
                <a:ln>
                  <a:noFill/>
                </a:ln>
                <a:solidFill>
                  <a:srgbClr val="CC0000"/>
                </a:solidFill>
                <a:effectLst/>
                <a:latin typeface="Times New Roman" panose="02020603050405020304" charset="0"/>
                <a:sym typeface="+mn-ea"/>
              </a:rPr>
              <a:t>C - V</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lớn</a:t>
            </a:r>
            <a:endParaRPr lang="en-US"/>
          </a:p>
        </p:txBody>
      </p:sp>
      <p:sp>
        <p:nvSpPr>
          <p:cNvPr id="22" name="Text Box 21"/>
          <p:cNvSpPr txBox="1"/>
          <p:nvPr/>
        </p:nvSpPr>
        <p:spPr>
          <a:xfrm>
            <a:off x="3359150" y="5810250"/>
            <a:ext cx="3782695" cy="368300"/>
          </a:xfrm>
          <a:prstGeom prst="rect">
            <a:avLst/>
          </a:prstGeom>
          <a:noFill/>
        </p:spPr>
        <p:txBody>
          <a:bodyPr wrap="none" rtlCol="0" anchor="t">
            <a:spAutoFit/>
          </a:bodyPr>
          <a:lstStyle/>
          <a:p>
            <a:r>
              <a:rPr lang="en-US" altLang="en-US" b="1" dirty="0" err="1" smtClean="0">
                <a:ln>
                  <a:noFill/>
                </a:ln>
                <a:effectLst/>
                <a:latin typeface="Times New Roman" panose="02020603050405020304" charset="0"/>
                <a:sym typeface="+mn-ea"/>
              </a:rPr>
              <a:t>Các</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cụm</a:t>
            </a:r>
            <a:r>
              <a:rPr lang="en-US" altLang="en-US" b="1" dirty="0" smtClean="0">
                <a:ln>
                  <a:noFill/>
                </a:ln>
                <a:effectLst/>
                <a:latin typeface="Times New Roman" panose="02020603050405020304" charset="0"/>
                <a:sym typeface="+mn-ea"/>
              </a:rPr>
              <a:t> </a:t>
            </a:r>
            <a:r>
              <a:rPr lang="en-US" altLang="en-US" b="1" dirty="0" smtClean="0">
                <a:ln>
                  <a:noFill/>
                </a:ln>
                <a:solidFill>
                  <a:srgbClr val="CC0000"/>
                </a:solidFill>
                <a:effectLst/>
                <a:latin typeface="Times New Roman" panose="02020603050405020304" charset="0"/>
                <a:sym typeface="+mn-ea"/>
              </a:rPr>
              <a:t>C - V</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không</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bao</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chứa</a:t>
            </a:r>
            <a:r>
              <a:rPr lang="en-US" altLang="en-US" b="1" dirty="0" smtClean="0">
                <a:ln>
                  <a:noFill/>
                </a:ln>
                <a:effectLst/>
                <a:latin typeface="Times New Roman" panose="02020603050405020304" charset="0"/>
                <a:sym typeface="+mn-ea"/>
              </a:rPr>
              <a:t> </a:t>
            </a:r>
            <a:r>
              <a:rPr lang="en-US" altLang="en-US" b="1" dirty="0" err="1" smtClean="0">
                <a:ln>
                  <a:noFill/>
                </a:ln>
                <a:effectLst/>
                <a:latin typeface="Times New Roman" panose="02020603050405020304" charset="0"/>
                <a:sym typeface="+mn-ea"/>
              </a:rPr>
              <a:t>nhau</a:t>
            </a:r>
            <a:endParaRPr 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up)">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ppt_y</p:attrName>
                                        </p:attrNameLst>
                                      </p:cBhvr>
                                      <p:tavLst>
                                        <p:tav tm="0">
                                          <p:val>
                                            <p:strVal val="#ppt_y+#ppt_h*1.125000"/>
                                          </p:val>
                                        </p:tav>
                                        <p:tav tm="100000">
                                          <p:val>
                                            <p:strVal val="#ppt_y"/>
                                          </p:val>
                                        </p:tav>
                                      </p:tavLst>
                                    </p:anim>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p:tgtEl>
                                          <p:spTgt spid="17"/>
                                        </p:tgtEl>
                                        <p:attrNameLst>
                                          <p:attrName>ppt_y</p:attrName>
                                        </p:attrNameLst>
                                      </p:cBhvr>
                                      <p:tavLst>
                                        <p:tav tm="0">
                                          <p:val>
                                            <p:strVal val="#ppt_y+#ppt_h*1.125000"/>
                                          </p:val>
                                        </p:tav>
                                        <p:tav tm="100000">
                                          <p:val>
                                            <p:strVal val="#ppt_y"/>
                                          </p:val>
                                        </p:tav>
                                      </p:tavLst>
                                    </p:anim>
                                    <p:animEffect transition="in" filter="wipe(up)">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p:tgtEl>
                                          <p:spTgt spid="18"/>
                                        </p:tgtEl>
                                        <p:attrNameLst>
                                          <p:attrName>ppt_y</p:attrName>
                                        </p:attrNameLst>
                                      </p:cBhvr>
                                      <p:tavLst>
                                        <p:tav tm="0">
                                          <p:val>
                                            <p:strVal val="#ppt_y+#ppt_h*1.125000"/>
                                          </p:val>
                                        </p:tav>
                                        <p:tav tm="100000">
                                          <p:val>
                                            <p:strVal val="#ppt_y"/>
                                          </p:val>
                                        </p:tav>
                                      </p:tavLst>
                                    </p:anim>
                                    <p:animEffect transition="in" filter="wipe(up)">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p:tgtEl>
                                          <p:spTgt spid="20"/>
                                        </p:tgtEl>
                                        <p:attrNameLst>
                                          <p:attrName>ppt_y</p:attrName>
                                        </p:attrNameLst>
                                      </p:cBhvr>
                                      <p:tavLst>
                                        <p:tav tm="0">
                                          <p:val>
                                            <p:strVal val="#ppt_y+#ppt_h*1.125000"/>
                                          </p:val>
                                        </p:tav>
                                        <p:tav tm="100000">
                                          <p:val>
                                            <p:strVal val="#ppt_y"/>
                                          </p:val>
                                        </p:tav>
                                      </p:tavLst>
                                    </p:anim>
                                    <p:animEffect transition="in" filter="wipe(up)">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ppt_y</p:attrName>
                                        </p:attrNameLst>
                                      </p:cBhvr>
                                      <p:tavLst>
                                        <p:tav tm="0">
                                          <p:val>
                                            <p:strVal val="#ppt_y+#ppt_h*1.125000"/>
                                          </p:val>
                                        </p:tav>
                                        <p:tav tm="100000">
                                          <p:val>
                                            <p:strVal val="#ppt_y"/>
                                          </p:val>
                                        </p:tav>
                                      </p:tavLst>
                                    </p:anim>
                                    <p:animEffect transition="in" filter="wipe(up)">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p:tgtEl>
                                          <p:spTgt spid="22"/>
                                        </p:tgtEl>
                                        <p:attrNameLst>
                                          <p:attrName>ppt_y</p:attrName>
                                        </p:attrNameLst>
                                      </p:cBhvr>
                                      <p:tavLst>
                                        <p:tav tm="0">
                                          <p:val>
                                            <p:strVal val="#ppt_y+#ppt_h*1.125000"/>
                                          </p:val>
                                        </p:tav>
                                        <p:tav tm="100000">
                                          <p:val>
                                            <p:strVal val="#ppt_y"/>
                                          </p:val>
                                        </p:tav>
                                      </p:tavLst>
                                    </p:anim>
                                    <p:animEffect transition="in" filter="wipe(up)">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_1668863403"/>
          <p:cNvPicPr>
            <a:picLocks noGrp="1" noChangeAspect="1"/>
          </p:cNvPicPr>
          <p:nvPr>
            <p:ph sz="half" idx="1"/>
          </p:nvPr>
        </p:nvPicPr>
        <p:blipFill>
          <a:blip r:embed="rId1"/>
          <a:stretch>
            <a:fillRect/>
          </a:stretch>
        </p:blipFill>
        <p:spPr>
          <a:xfrm>
            <a:off x="0" y="-635"/>
            <a:ext cx="12192000" cy="6944995"/>
          </a:xfrm>
          <a:prstGeom prst="rect">
            <a:avLst/>
          </a:prstGeom>
        </p:spPr>
      </p:pic>
      <p:sp>
        <p:nvSpPr>
          <p:cNvPr id="2" name="Title 1"/>
          <p:cNvSpPr>
            <a:spLocks noGrp="1"/>
          </p:cNvSpPr>
          <p:nvPr>
            <p:ph type="title"/>
          </p:nvPr>
        </p:nvSpPr>
        <p:spPr>
          <a:xfrm>
            <a:off x="838200" y="365125"/>
            <a:ext cx="349885" cy="1325880"/>
          </a:xfrm>
        </p:spPr>
        <p:txBody>
          <a:bodyPr/>
          <a:lstStyle/>
          <a:p>
            <a:r>
              <a:rPr lang="vi-VN" altLang="en-US" sz="100"/>
              <a:t>.</a:t>
            </a:r>
            <a:endParaRPr lang="vi-VN" altLang="en-US" sz="100"/>
          </a:p>
        </p:txBody>
      </p:sp>
      <p:sp>
        <p:nvSpPr>
          <p:cNvPr id="4" name="Content Placeholder 3"/>
          <p:cNvSpPr>
            <a:spLocks noGrp="1"/>
          </p:cNvSpPr>
          <p:nvPr>
            <p:ph sz="half" idx="2"/>
          </p:nvPr>
        </p:nvSpPr>
        <p:spPr>
          <a:xfrm>
            <a:off x="405765" y="365125"/>
            <a:ext cx="11379200" cy="713105"/>
          </a:xfrm>
        </p:spPr>
        <p:txBody>
          <a:bodyPr>
            <a:noAutofit/>
          </a:bodyPr>
          <a:lstStyle/>
          <a:p>
            <a:pPr marL="0" indent="0">
              <a:buNone/>
            </a:pPr>
            <a:r>
              <a:rPr lang="vi-VN" altLang="en-US" b="1">
                <a:latin typeface="Times New Roman" panose="02020603050405020304" charset="0"/>
                <a:cs typeface="Times New Roman" panose="02020603050405020304" charset="0"/>
              </a:rPr>
              <a:t>(2) Tôi  quên thế nào được những cảm giác trong sáng ấy  nảy nở</a:t>
            </a:r>
            <a:r>
              <a:rPr lang="vi-VN" altLang="en-US" sz="3200">
                <a:latin typeface="Times New Roman" panose="02020603050405020304" charset="0"/>
                <a:cs typeface="Times New Roman" panose="02020603050405020304" charset="0"/>
              </a:rPr>
              <a:t> </a:t>
            </a:r>
            <a:endParaRPr lang="vi-VN" altLang="en-US" sz="3200">
              <a:latin typeface="Times New Roman" panose="02020603050405020304" charset="0"/>
              <a:cs typeface="Times New Roman" panose="02020603050405020304" charset="0"/>
            </a:endParaRPr>
          </a:p>
          <a:p>
            <a:pPr marL="0" indent="0">
              <a:buNone/>
            </a:pPr>
            <a:r>
              <a:rPr lang="vi-VN" altLang="en-US" sz="3200">
                <a:latin typeface="Times New Roman" panose="02020603050405020304" charset="0"/>
                <a:cs typeface="Times New Roman" panose="02020603050405020304" charset="0"/>
              </a:rPr>
              <a:t>                                                            </a:t>
            </a:r>
            <a:r>
              <a:rPr lang="vi-VN" altLang="en-US" sz="2400">
                <a:solidFill>
                  <a:srgbClr val="FF0000"/>
                </a:solidFill>
                <a:latin typeface="Times New Roman" panose="02020603050405020304" charset="0"/>
                <a:cs typeface="Times New Roman" panose="02020603050405020304" charset="0"/>
              </a:rPr>
              <a:t>  </a:t>
            </a:r>
            <a:r>
              <a:rPr lang="vi-VN" altLang="en-US" sz="2400">
                <a:latin typeface="Times New Roman" panose="02020603050405020304" charset="0"/>
                <a:cs typeface="Times New Roman" panose="02020603050405020304" charset="0"/>
              </a:rPr>
              <a:t>                                  </a:t>
            </a:r>
            <a:endParaRPr lang="vi-VN" altLang="en-US" sz="3200">
              <a:latin typeface="Times New Roman" panose="02020603050405020304" charset="0"/>
              <a:cs typeface="Times New Roman" panose="02020603050405020304" charset="0"/>
            </a:endParaRPr>
          </a:p>
          <a:p>
            <a:pPr marL="0" indent="0">
              <a:buNone/>
            </a:pPr>
            <a:r>
              <a:rPr lang="vi-VN" altLang="en-US" sz="3200">
                <a:latin typeface="Times New Roman" panose="02020603050405020304" charset="0"/>
                <a:cs typeface="Times New Roman" panose="02020603050405020304" charset="0"/>
              </a:rPr>
              <a:t>                                                     </a:t>
            </a:r>
            <a:endParaRPr lang="vi-VN" altLang="en-US" sz="3200">
              <a:latin typeface="Times New Roman" panose="02020603050405020304" charset="0"/>
              <a:cs typeface="Times New Roman" panose="02020603050405020304" charset="0"/>
            </a:endParaRPr>
          </a:p>
          <a:p>
            <a:pPr marL="0" indent="0">
              <a:buNone/>
            </a:pPr>
            <a:r>
              <a:rPr lang="vi-VN" altLang="en-US" b="1">
                <a:latin typeface="Times New Roman" panose="02020603050405020304" charset="0"/>
                <a:cs typeface="Times New Roman" panose="02020603050405020304" charset="0"/>
              </a:rPr>
              <a:t>trong lòng tôi như mấy cành hoa tươi  mỉm cười giữa bầu trời quang</a:t>
            </a:r>
            <a:endParaRPr lang="vi-VN" altLang="en-US" b="1">
              <a:latin typeface="Times New Roman" panose="02020603050405020304" charset="0"/>
              <a:cs typeface="Times New Roman" panose="02020603050405020304" charset="0"/>
            </a:endParaRPr>
          </a:p>
          <a:p>
            <a:pPr marL="0" indent="0">
              <a:buNone/>
            </a:pPr>
            <a:r>
              <a:rPr lang="vi-VN" altLang="en-US" sz="3200">
                <a:latin typeface="Times New Roman" panose="02020603050405020304" charset="0"/>
                <a:cs typeface="Times New Roman" panose="02020603050405020304" charset="0"/>
              </a:rPr>
              <a:t>                                        </a:t>
            </a:r>
            <a:r>
              <a:rPr lang="vi-VN" altLang="en-US" sz="2400">
                <a:solidFill>
                  <a:srgbClr val="FF0000"/>
                </a:solidFill>
                <a:latin typeface="Times New Roman" panose="02020603050405020304" charset="0"/>
                <a:cs typeface="Times New Roman" panose="02020603050405020304" charset="0"/>
              </a:rPr>
              <a:t>                                           </a:t>
            </a:r>
            <a:endParaRPr lang="vi-VN" altLang="en-US" sz="3200">
              <a:latin typeface="Times New Roman" panose="02020603050405020304" charset="0"/>
              <a:cs typeface="Times New Roman" panose="02020603050405020304" charset="0"/>
            </a:endParaRPr>
          </a:p>
          <a:p>
            <a:pPr marL="0" indent="0">
              <a:buNone/>
            </a:pPr>
            <a:r>
              <a:rPr lang="vi-VN" altLang="en-US" b="1">
                <a:latin typeface="Times New Roman" panose="02020603050405020304" charset="0"/>
                <a:cs typeface="Times New Roman" panose="02020603050405020304" charset="0"/>
              </a:rPr>
              <a:t>đãng.</a:t>
            </a:r>
            <a:endParaRPr lang="vi-VN" altLang="en-US" b="1">
              <a:latin typeface="Times New Roman" panose="02020603050405020304" charset="0"/>
              <a:cs typeface="Times New Roman" panose="02020603050405020304" charset="0"/>
            </a:endParaRPr>
          </a:p>
        </p:txBody>
      </p:sp>
      <p:cxnSp>
        <p:nvCxnSpPr>
          <p:cNvPr id="6" name="Straight Connector 5"/>
          <p:cNvCxnSpPr/>
          <p:nvPr/>
        </p:nvCxnSpPr>
        <p:spPr>
          <a:xfrm flipH="1">
            <a:off x="1584325" y="365125"/>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9198610" y="328930"/>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6238240" y="2021205"/>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385435" y="881380"/>
            <a:ext cx="3588385" cy="698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9386570" y="846455"/>
            <a:ext cx="1142365" cy="1079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05765" y="2571115"/>
            <a:ext cx="2148205" cy="10795"/>
          </a:xfrm>
          <a:prstGeom prst="line">
            <a:avLst/>
          </a:prstGeom>
        </p:spPr>
        <p:style>
          <a:lnRef idx="1">
            <a:schemeClr val="dk1"/>
          </a:lnRef>
          <a:fillRef idx="0">
            <a:schemeClr val="dk1"/>
          </a:fillRef>
          <a:effectRef idx="0">
            <a:schemeClr val="dk1"/>
          </a:effectRef>
          <a:fontRef idx="minor">
            <a:schemeClr val="tx1"/>
          </a:fontRef>
        </p:style>
      </p:cxnSp>
      <p:sp>
        <p:nvSpPr>
          <p:cNvPr id="16417" name="Line 33"/>
          <p:cNvSpPr>
            <a:spLocks noChangeShapeType="1"/>
          </p:cNvSpPr>
          <p:nvPr/>
        </p:nvSpPr>
        <p:spPr bwMode="auto">
          <a:xfrm>
            <a:off x="1900555" y="1323975"/>
            <a:ext cx="9328785" cy="50800"/>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 name="Line 33"/>
          <p:cNvSpPr>
            <a:spLocks noChangeShapeType="1"/>
          </p:cNvSpPr>
          <p:nvPr/>
        </p:nvSpPr>
        <p:spPr bwMode="auto">
          <a:xfrm flipV="1">
            <a:off x="911225" y="1349375"/>
            <a:ext cx="673100" cy="317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5" name="Line 33"/>
          <p:cNvSpPr>
            <a:spLocks noChangeShapeType="1"/>
          </p:cNvSpPr>
          <p:nvPr/>
        </p:nvSpPr>
        <p:spPr bwMode="auto">
          <a:xfrm>
            <a:off x="405765" y="3114040"/>
            <a:ext cx="11247120" cy="29210"/>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cxnSp>
        <p:nvCxnSpPr>
          <p:cNvPr id="17" name="Straight Connector 16"/>
          <p:cNvCxnSpPr/>
          <p:nvPr/>
        </p:nvCxnSpPr>
        <p:spPr>
          <a:xfrm flipV="1">
            <a:off x="3352165" y="2603500"/>
            <a:ext cx="2810510" cy="1079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303010" y="2592705"/>
            <a:ext cx="468122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30860" y="3686175"/>
            <a:ext cx="964565" cy="0"/>
          </a:xfrm>
          <a:prstGeom prst="line">
            <a:avLst/>
          </a:prstGeom>
        </p:spPr>
        <p:style>
          <a:lnRef idx="1">
            <a:schemeClr val="dk1"/>
          </a:lnRef>
          <a:fillRef idx="0">
            <a:schemeClr val="dk1"/>
          </a:fillRef>
          <a:effectRef idx="0">
            <a:schemeClr val="dk1"/>
          </a:effectRef>
          <a:fontRef idx="minor">
            <a:schemeClr val="tx1"/>
          </a:fontRef>
        </p:style>
      </p:cxnSp>
      <p:sp>
        <p:nvSpPr>
          <p:cNvPr id="21" name="Text Box 20"/>
          <p:cNvSpPr txBox="1"/>
          <p:nvPr/>
        </p:nvSpPr>
        <p:spPr>
          <a:xfrm>
            <a:off x="6303010" y="843915"/>
            <a:ext cx="1071245" cy="521970"/>
          </a:xfrm>
          <a:prstGeom prst="rect">
            <a:avLst/>
          </a:prstGeom>
          <a:noFill/>
        </p:spPr>
        <p:txBody>
          <a:bodyPr wrap="square" rtlCol="0" anchor="t">
            <a:spAutoFit/>
          </a:bodyPr>
          <a:lstStyle/>
          <a:p>
            <a:pPr algn="ctr" defTabSz="457200">
              <a:spcBef>
                <a:spcPct val="50000"/>
              </a:spcBef>
              <a:buFontTx/>
              <a:buNone/>
            </a:pPr>
            <a:r>
              <a:rPr lang="en-US" altLang="en-US" sz="2800" b="1" dirty="0">
                <a:solidFill>
                  <a:srgbClr val="CC0000"/>
                </a:solidFill>
                <a:latin typeface="Times New Roman" panose="02020603050405020304" charset="0"/>
                <a:sym typeface="+mn-ea"/>
              </a:rPr>
              <a:t>c</a:t>
            </a:r>
            <a:endParaRPr lang="en-US" sz="2800"/>
          </a:p>
        </p:txBody>
      </p:sp>
      <p:sp>
        <p:nvSpPr>
          <p:cNvPr id="22" name="Text Box 21"/>
          <p:cNvSpPr txBox="1"/>
          <p:nvPr/>
        </p:nvSpPr>
        <p:spPr>
          <a:xfrm>
            <a:off x="9443720" y="827405"/>
            <a:ext cx="1028065" cy="521970"/>
          </a:xfrm>
          <a:prstGeom prst="rect">
            <a:avLst/>
          </a:prstGeom>
          <a:noFill/>
        </p:spPr>
        <p:txBody>
          <a:bodyPr wrap="square" rtlCol="0" anchor="t">
            <a:spAutoFit/>
          </a:bodyPr>
          <a:lstStyle/>
          <a:p>
            <a:pPr algn="ctr" defTabSz="457200">
              <a:spcBef>
                <a:spcPct val="50000"/>
              </a:spcBef>
              <a:buFontTx/>
              <a:buNone/>
            </a:pPr>
            <a:r>
              <a:rPr lang="vi-VN" altLang="en-US" sz="2800" b="1">
                <a:solidFill>
                  <a:srgbClr val="FF0000"/>
                </a:solidFill>
                <a:latin typeface="Times New Roman" panose="02020603050405020304" charset="0"/>
                <a:cs typeface="Times New Roman" panose="02020603050405020304" charset="0"/>
              </a:rPr>
              <a:t>v</a:t>
            </a:r>
            <a:endParaRPr lang="vi-VN" altLang="en-US" sz="2800" b="1">
              <a:solidFill>
                <a:srgbClr val="FF0000"/>
              </a:solidFill>
              <a:latin typeface="Times New Roman" panose="02020603050405020304" charset="0"/>
              <a:cs typeface="Times New Roman" panose="02020603050405020304" charset="0"/>
            </a:endParaRPr>
          </a:p>
        </p:txBody>
      </p:sp>
      <p:sp>
        <p:nvSpPr>
          <p:cNvPr id="23" name="Text Box 22"/>
          <p:cNvSpPr txBox="1"/>
          <p:nvPr/>
        </p:nvSpPr>
        <p:spPr>
          <a:xfrm>
            <a:off x="4088765" y="2571115"/>
            <a:ext cx="1567180" cy="460375"/>
          </a:xfrm>
          <a:prstGeom prst="rect">
            <a:avLst/>
          </a:prstGeom>
          <a:noFill/>
        </p:spPr>
        <p:txBody>
          <a:bodyPr wrap="square" rtlCol="0" anchor="t">
            <a:spAutoFit/>
          </a:bodyPr>
          <a:lstStyle/>
          <a:p>
            <a:pPr algn="ctr" defTabSz="457200">
              <a:spcBef>
                <a:spcPct val="50000"/>
              </a:spcBef>
              <a:buFontTx/>
              <a:buNone/>
            </a:pPr>
            <a:r>
              <a:rPr lang="en-US" altLang="en-US" sz="2400" b="1" dirty="0">
                <a:solidFill>
                  <a:srgbClr val="CC0000"/>
                </a:solidFill>
                <a:latin typeface="Times New Roman" panose="02020603050405020304" charset="0"/>
                <a:sym typeface="+mn-ea"/>
              </a:rPr>
              <a:t>c</a:t>
            </a:r>
            <a:endParaRPr lang="en-US" sz="2400"/>
          </a:p>
        </p:txBody>
      </p:sp>
      <p:sp>
        <p:nvSpPr>
          <p:cNvPr id="24" name="Text Box 23"/>
          <p:cNvSpPr txBox="1"/>
          <p:nvPr/>
        </p:nvSpPr>
        <p:spPr>
          <a:xfrm>
            <a:off x="8091170" y="2571115"/>
            <a:ext cx="1104900" cy="460375"/>
          </a:xfrm>
          <a:prstGeom prst="rect">
            <a:avLst/>
          </a:prstGeom>
          <a:noFill/>
        </p:spPr>
        <p:txBody>
          <a:bodyPr wrap="square" rtlCol="0" anchor="t">
            <a:spAutoFit/>
          </a:bodyPr>
          <a:lstStyle/>
          <a:p>
            <a:pPr algn="ctr" defTabSz="457200">
              <a:spcBef>
                <a:spcPct val="50000"/>
              </a:spcBef>
              <a:buFontTx/>
              <a:buNone/>
            </a:pPr>
            <a:r>
              <a:rPr lang="vi-VN" altLang="en-US" sz="2400" b="1">
                <a:solidFill>
                  <a:srgbClr val="FF0000"/>
                </a:solidFill>
                <a:latin typeface="Times New Roman" panose="02020603050405020304" charset="0"/>
                <a:cs typeface="Times New Roman" panose="02020603050405020304" charset="0"/>
              </a:rPr>
              <a:t>v</a:t>
            </a:r>
            <a:endParaRPr lang="vi-VN" altLang="en-US" sz="2400" b="1">
              <a:solidFill>
                <a:srgbClr val="FF0000"/>
              </a:solidFill>
              <a:latin typeface="Times New Roman" panose="02020603050405020304" charset="0"/>
              <a:cs typeface="Times New Roman" panose="02020603050405020304" charset="0"/>
            </a:endParaRPr>
          </a:p>
        </p:txBody>
      </p:sp>
      <p:sp>
        <p:nvSpPr>
          <p:cNvPr id="25" name="Text Box 24"/>
          <p:cNvSpPr txBox="1"/>
          <p:nvPr/>
        </p:nvSpPr>
        <p:spPr>
          <a:xfrm>
            <a:off x="530860" y="1323975"/>
            <a:ext cx="1188085" cy="583565"/>
          </a:xfrm>
          <a:prstGeom prst="rect">
            <a:avLst/>
          </a:prstGeom>
          <a:noFill/>
        </p:spPr>
        <p:txBody>
          <a:bodyPr wrap="square" rtlCol="0" anchor="t">
            <a:spAutoFit/>
          </a:bodyPr>
          <a:lstStyle/>
          <a:p>
            <a:pPr algn="ctr" defTabSz="457200">
              <a:spcBef>
                <a:spcPct val="50000"/>
              </a:spcBef>
              <a:buFontTx/>
              <a:buNone/>
            </a:pPr>
            <a:r>
              <a:rPr lang="vi-VN" altLang="en-US" sz="3200">
                <a:latin typeface="Times New Roman" panose="02020603050405020304" charset="0"/>
                <a:cs typeface="Times New Roman" panose="02020603050405020304" charset="0"/>
              </a:rPr>
              <a:t>C</a:t>
            </a:r>
            <a:endParaRPr lang="vi-VN" altLang="en-US" sz="3200">
              <a:latin typeface="Times New Roman" panose="02020603050405020304" charset="0"/>
              <a:cs typeface="Times New Roman" panose="02020603050405020304" charset="0"/>
            </a:endParaRPr>
          </a:p>
        </p:txBody>
      </p:sp>
      <p:sp>
        <p:nvSpPr>
          <p:cNvPr id="26" name="Text Box 25"/>
          <p:cNvSpPr txBox="1"/>
          <p:nvPr/>
        </p:nvSpPr>
        <p:spPr>
          <a:xfrm>
            <a:off x="6052820" y="1323975"/>
            <a:ext cx="1024890" cy="583565"/>
          </a:xfrm>
          <a:prstGeom prst="rect">
            <a:avLst/>
          </a:prstGeom>
          <a:noFill/>
        </p:spPr>
        <p:txBody>
          <a:bodyPr wrap="square" rtlCol="0" anchor="t">
            <a:spAutoFit/>
          </a:bodyPr>
          <a:lstStyle/>
          <a:p>
            <a:pPr algn="ctr" defTabSz="457200">
              <a:spcBef>
                <a:spcPct val="50000"/>
              </a:spcBef>
              <a:buFontTx/>
              <a:buNone/>
            </a:pPr>
            <a:r>
              <a:rPr lang="vi-VN" altLang="en-US" sz="3200">
                <a:latin typeface="Times New Roman" panose="02020603050405020304" charset="0"/>
                <a:cs typeface="Times New Roman" panose="02020603050405020304" charset="0"/>
              </a:rPr>
              <a:t>V</a:t>
            </a:r>
            <a:endParaRPr lang="vi-VN" altLang="en-US" sz="3200">
              <a:latin typeface="Times New Roman" panose="02020603050405020304" charset="0"/>
              <a:cs typeface="Times New Roman" panose="02020603050405020304" charset="0"/>
            </a:endParaRPr>
          </a:p>
        </p:txBody>
      </p:sp>
      <p:sp>
        <p:nvSpPr>
          <p:cNvPr id="27" name="Text Box 26"/>
          <p:cNvSpPr txBox="1"/>
          <p:nvPr/>
        </p:nvSpPr>
        <p:spPr>
          <a:xfrm>
            <a:off x="838200" y="4349750"/>
            <a:ext cx="10701655" cy="2861310"/>
          </a:xfrm>
          <a:prstGeom prst="rect">
            <a:avLst/>
          </a:prstGeom>
          <a:noFill/>
        </p:spPr>
        <p:txBody>
          <a:bodyPr wrap="square" rtlCol="0" anchor="t">
            <a:spAutoFit/>
          </a:bodyPr>
          <a:lstStyle/>
          <a:p>
            <a:pPr defTabSz="457200">
              <a:spcBef>
                <a:spcPct val="50000"/>
              </a:spcBef>
              <a:buFontTx/>
              <a:buNone/>
            </a:pP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Câu</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có</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ba</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cụm</a:t>
            </a:r>
            <a:r>
              <a:rPr lang="en-US" altLang="en-US" sz="3600" dirty="0">
                <a:solidFill>
                  <a:prstClr val="black"/>
                </a:solidFill>
                <a:latin typeface="Times New Roman" panose="02020603050405020304" charset="0"/>
                <a:sym typeface="+mn-ea"/>
              </a:rPr>
              <a:t> </a:t>
            </a:r>
            <a:r>
              <a:rPr lang="en-US" altLang="en-US" sz="3600" b="1" dirty="0">
                <a:solidFill>
                  <a:prstClr val="black"/>
                </a:solidFill>
                <a:latin typeface="Times New Roman" panose="02020603050405020304" charset="0"/>
                <a:sym typeface="+mn-ea"/>
              </a:rPr>
              <a:t>C – V</a:t>
            </a:r>
            <a:endParaRPr lang="vi-VN" altLang="en-US" sz="3600" b="1" dirty="0">
              <a:solidFill>
                <a:prstClr val="black"/>
              </a:solidFill>
              <a:latin typeface="Times New Roman" panose="02020603050405020304" charset="0"/>
              <a:sym typeface="+mn-ea"/>
            </a:endParaRPr>
          </a:p>
          <a:p>
            <a:pPr defTabSz="457200">
              <a:spcBef>
                <a:spcPct val="50000"/>
              </a:spcBef>
              <a:buFontTx/>
              <a:buNone/>
            </a:pPr>
            <a:r>
              <a:rPr lang="en-US" altLang="en-US" sz="3600" dirty="0" smtClean="0">
                <a:solidFill>
                  <a:prstClr val="black"/>
                </a:solidFill>
                <a:latin typeface="Times New Roman" panose="02020603050405020304" charset="0"/>
                <a:sym typeface="+mn-ea"/>
              </a:rPr>
              <a:t>-  </a:t>
            </a:r>
            <a:r>
              <a:rPr lang="en-US" altLang="en-US" sz="3600" dirty="0">
                <a:solidFill>
                  <a:prstClr val="black"/>
                </a:solidFill>
                <a:latin typeface="Times New Roman" panose="02020603050405020304" charset="0"/>
                <a:sym typeface="+mn-ea"/>
              </a:rPr>
              <a:t>Hai </a:t>
            </a:r>
            <a:r>
              <a:rPr lang="en-US" altLang="en-US" sz="3600" dirty="0" err="1">
                <a:solidFill>
                  <a:prstClr val="black"/>
                </a:solidFill>
                <a:latin typeface="Times New Roman" panose="02020603050405020304" charset="0"/>
                <a:sym typeface="+mn-ea"/>
              </a:rPr>
              <a:t>cụm</a:t>
            </a:r>
            <a:r>
              <a:rPr lang="en-US" altLang="en-US" sz="3600" dirty="0">
                <a:solidFill>
                  <a:prstClr val="black"/>
                </a:solidFill>
                <a:latin typeface="Times New Roman" panose="02020603050405020304" charset="0"/>
                <a:sym typeface="+mn-ea"/>
              </a:rPr>
              <a:t> </a:t>
            </a:r>
            <a:r>
              <a:rPr lang="en-US" altLang="en-US" sz="3600" b="1" dirty="0">
                <a:solidFill>
                  <a:prstClr val="black"/>
                </a:solidFill>
                <a:latin typeface="Times New Roman" panose="02020603050405020304" charset="0"/>
                <a:sym typeface="+mn-ea"/>
              </a:rPr>
              <a:t>C - V</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nhỏ</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nằm</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trong</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vị</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ngữ</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của</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cụm</a:t>
            </a:r>
            <a:r>
              <a:rPr lang="en-US" altLang="en-US" sz="3600" dirty="0">
                <a:solidFill>
                  <a:prstClr val="black"/>
                </a:solidFill>
                <a:latin typeface="Times New Roman" panose="02020603050405020304" charset="0"/>
                <a:sym typeface="+mn-ea"/>
              </a:rPr>
              <a:t> </a:t>
            </a:r>
            <a:r>
              <a:rPr lang="en-US" altLang="en-US" sz="3600" b="1" dirty="0">
                <a:solidFill>
                  <a:prstClr val="black"/>
                </a:solidFill>
                <a:latin typeface="Times New Roman" panose="02020603050405020304" charset="0"/>
                <a:sym typeface="+mn-ea"/>
              </a:rPr>
              <a:t>C – V</a:t>
            </a:r>
            <a:r>
              <a:rPr lang="en-US" altLang="en-US" sz="3600" dirty="0">
                <a:solidFill>
                  <a:prstClr val="black"/>
                </a:solidFill>
                <a:latin typeface="Times New Roman" panose="02020603050405020304" charset="0"/>
                <a:sym typeface="+mn-ea"/>
              </a:rPr>
              <a:t> </a:t>
            </a:r>
            <a:r>
              <a:rPr lang="en-US" altLang="en-US" sz="3600" dirty="0" err="1">
                <a:solidFill>
                  <a:prstClr val="black"/>
                </a:solidFill>
                <a:latin typeface="Times New Roman" panose="02020603050405020304" charset="0"/>
                <a:sym typeface="+mn-ea"/>
              </a:rPr>
              <a:t>lớn</a:t>
            </a:r>
            <a:r>
              <a:rPr lang="en-US" altLang="en-US" sz="3600" dirty="0">
                <a:solidFill>
                  <a:prstClr val="black"/>
                </a:solidFill>
                <a:latin typeface="Times New Roman" panose="02020603050405020304" charset="0"/>
                <a:sym typeface="+mn-ea"/>
              </a:rPr>
              <a:t>.</a:t>
            </a:r>
            <a:endParaRPr lang="en-US" altLang="en-US" sz="3600" dirty="0">
              <a:solidFill>
                <a:prstClr val="black"/>
              </a:solidFill>
              <a:latin typeface="Times New Roman" panose="02020603050405020304" charset="0"/>
            </a:endParaRPr>
          </a:p>
          <a:p>
            <a:pPr defTabSz="457200">
              <a:spcBef>
                <a:spcPct val="50000"/>
              </a:spcBef>
              <a:buFontTx/>
              <a:buNone/>
            </a:pPr>
            <a:endParaRPr lang="vi-VN" altLang="en-US" sz="3600" b="1" dirty="0">
              <a:solidFill>
                <a:prstClr val="black"/>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nodeType="clickEffect">
                                  <p:stCondLst>
                                    <p:cond delay="0"/>
                                  </p:stCondLst>
                                  <p:childTnLst>
                                    <p:set>
                                      <p:cBhvr>
                                        <p:cTn id="40" dur="1000">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to="" calcmode="lin" valueType="num">
                                      <p:cBhvr>
                                        <p:cTn id="45" dur="1" fill="hold"/>
                                        <p:tgtEl>
                                          <p:spTgt spid="25"/>
                                        </p:tgtEl>
                                      </p:cBhvr>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417"/>
                                        </p:tgtEl>
                                        <p:attrNameLst>
                                          <p:attrName>style.visibility</p:attrName>
                                        </p:attrNameLst>
                                      </p:cBhvr>
                                      <p:to>
                                        <p:strVal val="visible"/>
                                      </p:to>
                                    </p:set>
                                    <p:animEffect transition="in" filter="blinds(horizontal)">
                                      <p:cBhvr>
                                        <p:cTn id="50" dur="500"/>
                                        <p:tgtEl>
                                          <p:spTgt spid="16417"/>
                                        </p:tgtEl>
                                      </p:cBhvr>
                                    </p:animEffect>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0" fill="hold"/>
                                        <p:tgtEl>
                                          <p:spTgt spid="15"/>
                                        </p:tgtEl>
                                        <p:attrNameLst>
                                          <p:attrName>ppt_x</p:attrName>
                                        </p:attrNameLst>
                                      </p:cBhvr>
                                      <p:tavLst>
                                        <p:tav tm="0">
                                          <p:val>
                                            <p:strVal val="#ppt_x"/>
                                          </p:val>
                                        </p:tav>
                                        <p:tav tm="100000">
                                          <p:val>
                                            <p:strVal val="#ppt_x"/>
                                          </p:val>
                                        </p:tav>
                                      </p:tavLst>
                                    </p:anim>
                                    <p:anim calcmode="lin" valueType="num">
                                      <p:cBhvr additive="base">
                                        <p:cTn id="56"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Lef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ox(in)">
                                      <p:cBhvr>
                                        <p:cTn id="66" dur="20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1" presetClass="entr" presetSubtype="0" fill="hold" nodeType="clickEffect">
                                  <p:stCondLst>
                                    <p:cond delay="0"/>
                                  </p:stCondLst>
                                  <p:childTnLst>
                                    <p:set>
                                      <p:cBhvr>
                                        <p:cTn id="85" dur="1000">
                                          <p:stCondLst>
                                            <p:cond delay="0"/>
                                          </p:stCondLst>
                                        </p:cTn>
                                        <p:tgtEl>
                                          <p:spTgt spid="1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edge">
                                      <p:cBhvr>
                                        <p:cTn id="90" dur="2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7" presetClass="entr" presetSubtype="4"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0" fill="hold"/>
                                        <p:tgtEl>
                                          <p:spTgt spid="8"/>
                                        </p:tgtEl>
                                        <p:attrNameLst>
                                          <p:attrName>ppt_x</p:attrName>
                                        </p:attrNameLst>
                                      </p:cBhvr>
                                      <p:tavLst>
                                        <p:tav tm="0">
                                          <p:val>
                                            <p:strVal val="#ppt_x"/>
                                          </p:val>
                                        </p:tav>
                                        <p:tav tm="100000">
                                          <p:val>
                                            <p:strVal val="#ppt_x"/>
                                          </p:val>
                                        </p:tav>
                                      </p:tavLst>
                                    </p:anim>
                                    <p:anim calcmode="lin" valueType="num">
                                      <p:cBhvr additive="base">
                                        <p:cTn id="9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box(in)">
                                      <p:cBhvr>
                                        <p:cTn id="101" dur="20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 to="" calcmode="lin" valueType="num">
                                      <p:cBhvr>
                                        <p:cTn id="106" dur="1" fill="hold"/>
                                        <p:tgtEl>
                                          <p:spTgt spid="23"/>
                                        </p:tgtEl>
                                      </p:cBhvr>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blinds(horizontal)">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randombar(horizontal)">
                                      <p:cBhvr>
                                        <p:cTn id="120" dur="500"/>
                                        <p:tgtEl>
                                          <p:spTgt spid="24"/>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circle(in)">
                                      <p:cBhvr>
                                        <p:cTn id="1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5" grpId="0"/>
      <p:bldP spid="26" grpId="0"/>
      <p:bldP spid="21" grpId="0"/>
      <p:bldP spid="22" grpId="0"/>
      <p:bldP spid="23"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shot_1668863403"/>
          <p:cNvPicPr>
            <a:picLocks noGrp="1" noChangeAspect="1"/>
          </p:cNvPicPr>
          <p:nvPr>
            <p:ph sz="half" idx="1"/>
          </p:nvPr>
        </p:nvPicPr>
        <p:blipFill>
          <a:blip r:embed="rId1"/>
          <a:stretch>
            <a:fillRect/>
          </a:stretch>
        </p:blipFill>
        <p:spPr>
          <a:xfrm>
            <a:off x="-635" y="0"/>
            <a:ext cx="12192000" cy="6858635"/>
          </a:xfrm>
          <a:prstGeom prst="rect">
            <a:avLst/>
          </a:prstGeom>
        </p:spPr>
      </p:pic>
      <p:sp>
        <p:nvSpPr>
          <p:cNvPr id="4" name="Content Placeholder 3"/>
          <p:cNvSpPr>
            <a:spLocks noGrp="1"/>
          </p:cNvSpPr>
          <p:nvPr>
            <p:ph sz="half" idx="2"/>
          </p:nvPr>
        </p:nvSpPr>
        <p:spPr>
          <a:xfrm>
            <a:off x="342265" y="285115"/>
            <a:ext cx="11431905" cy="6236335"/>
          </a:xfrm>
        </p:spPr>
        <p:txBody>
          <a:bodyPr/>
          <a:lstStyle/>
          <a:p>
            <a:pPr marL="0" indent="0">
              <a:buNone/>
            </a:pPr>
            <a:r>
              <a:rPr lang="vi-VN" altLang="en-US" b="1">
                <a:latin typeface="Times New Roman" panose="02020603050405020304" charset="0"/>
                <a:cs typeface="Times New Roman" panose="02020603050405020304" charset="0"/>
              </a:rPr>
              <a:t>(5) Buổi mai hôm ấy, một buổi mai đầy sương thu và gió lạnh, mẹ tôi  âu </a:t>
            </a:r>
            <a:endParaRPr lang="vi-VN" altLang="en-US" b="1">
              <a:latin typeface="Times New Roman" panose="02020603050405020304" charset="0"/>
              <a:cs typeface="Times New Roman" panose="02020603050405020304" charset="0"/>
            </a:endParaRPr>
          </a:p>
          <a:p>
            <a:pPr marL="0" indent="0">
              <a:buNone/>
            </a:pPr>
            <a:endParaRPr lang="vi-VN" altLang="en-US" b="1">
              <a:latin typeface="Times New Roman" panose="02020603050405020304" charset="0"/>
              <a:cs typeface="Times New Roman" panose="02020603050405020304" charset="0"/>
            </a:endParaRPr>
          </a:p>
          <a:p>
            <a:pPr marL="0" indent="0">
              <a:buNone/>
            </a:pPr>
            <a:endParaRPr lang="vi-VN" altLang="en-US" b="1">
              <a:latin typeface="Times New Roman" panose="02020603050405020304" charset="0"/>
              <a:cs typeface="Times New Roman" panose="02020603050405020304" charset="0"/>
            </a:endParaRPr>
          </a:p>
          <a:p>
            <a:pPr marL="0" indent="0">
              <a:buNone/>
            </a:pPr>
            <a:r>
              <a:rPr lang="vi-VN" altLang="en-US" b="1">
                <a:latin typeface="Times New Roman" panose="02020603050405020304" charset="0"/>
                <a:cs typeface="Times New Roman" panose="02020603050405020304" charset="0"/>
              </a:rPr>
              <a:t>yếm nắm tay tôi dẫn đi trên con đường làng dài và hẹp.</a:t>
            </a:r>
            <a:endParaRPr lang="vi-VN" altLang="en-US" b="1">
              <a:latin typeface="Times New Roman" panose="02020603050405020304" charset="0"/>
              <a:cs typeface="Times New Roman" panose="02020603050405020304" charset="0"/>
            </a:endParaRPr>
          </a:p>
        </p:txBody>
      </p:sp>
      <p:cxnSp>
        <p:nvCxnSpPr>
          <p:cNvPr id="7" name="Straight Connector 6"/>
          <p:cNvCxnSpPr/>
          <p:nvPr/>
        </p:nvCxnSpPr>
        <p:spPr>
          <a:xfrm flipH="1">
            <a:off x="10887710" y="285115"/>
            <a:ext cx="64770" cy="549910"/>
          </a:xfrm>
          <a:prstGeom prst="line">
            <a:avLst/>
          </a:prstGeom>
        </p:spPr>
        <p:style>
          <a:lnRef idx="1">
            <a:schemeClr val="dk1"/>
          </a:lnRef>
          <a:fillRef idx="0">
            <a:schemeClr val="dk1"/>
          </a:fillRef>
          <a:effectRef idx="0">
            <a:schemeClr val="dk1"/>
          </a:effectRef>
          <a:fontRef idx="minor">
            <a:schemeClr val="tx1"/>
          </a:fontRef>
        </p:style>
      </p:cxnSp>
      <p:sp>
        <p:nvSpPr>
          <p:cNvPr id="16417" name="Line 33"/>
          <p:cNvSpPr>
            <a:spLocks noChangeShapeType="1"/>
          </p:cNvSpPr>
          <p:nvPr/>
        </p:nvSpPr>
        <p:spPr bwMode="auto">
          <a:xfrm flipV="1">
            <a:off x="838200" y="899795"/>
            <a:ext cx="8822055" cy="1333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8" name="Line 33"/>
          <p:cNvSpPr>
            <a:spLocks noChangeShapeType="1"/>
          </p:cNvSpPr>
          <p:nvPr/>
        </p:nvSpPr>
        <p:spPr bwMode="auto">
          <a:xfrm flipV="1">
            <a:off x="342265" y="2438400"/>
            <a:ext cx="8639175" cy="317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9" name="Line 33"/>
          <p:cNvSpPr>
            <a:spLocks noChangeShapeType="1"/>
          </p:cNvSpPr>
          <p:nvPr/>
        </p:nvSpPr>
        <p:spPr bwMode="auto">
          <a:xfrm>
            <a:off x="11029315" y="899160"/>
            <a:ext cx="473075" cy="63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0" name="Line 33"/>
          <p:cNvSpPr>
            <a:spLocks noChangeShapeType="1"/>
          </p:cNvSpPr>
          <p:nvPr/>
        </p:nvSpPr>
        <p:spPr bwMode="auto">
          <a:xfrm>
            <a:off x="9840595" y="899160"/>
            <a:ext cx="914400" cy="63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1" name="Text Box 10"/>
          <p:cNvSpPr txBox="1"/>
          <p:nvPr/>
        </p:nvSpPr>
        <p:spPr>
          <a:xfrm>
            <a:off x="5166995" y="964565"/>
            <a:ext cx="1168400" cy="583565"/>
          </a:xfrm>
          <a:prstGeom prst="rect">
            <a:avLst/>
          </a:prstGeom>
          <a:noFill/>
        </p:spPr>
        <p:txBody>
          <a:bodyPr wrap="square" rtlCol="0" anchor="t">
            <a:spAutoFit/>
          </a:bodyPr>
          <a:lstStyle/>
          <a:p>
            <a:pPr algn="ctr" defTabSz="457200">
              <a:spcBef>
                <a:spcPct val="50000"/>
              </a:spcBef>
              <a:buFontTx/>
              <a:buNone/>
            </a:pPr>
            <a:r>
              <a:rPr lang="en-US" altLang="en-US" sz="3200">
                <a:solidFill>
                  <a:schemeClr val="tx1"/>
                </a:solidFill>
                <a:latin typeface="Times New Roman" panose="02020603050405020304" charset="0"/>
                <a:sym typeface="+mn-ea"/>
              </a:rPr>
              <a:t>TN</a:t>
            </a:r>
            <a:endParaRPr lang="en-US" altLang="en-US" sz="3200">
              <a:solidFill>
                <a:schemeClr val="tx1"/>
              </a:solidFill>
              <a:latin typeface="Times New Roman" panose="02020603050405020304" charset="0"/>
              <a:sym typeface="+mn-ea"/>
            </a:endParaRPr>
          </a:p>
        </p:txBody>
      </p:sp>
      <p:sp>
        <p:nvSpPr>
          <p:cNvPr id="12" name="Text Box 11"/>
          <p:cNvSpPr txBox="1"/>
          <p:nvPr/>
        </p:nvSpPr>
        <p:spPr>
          <a:xfrm>
            <a:off x="9840595" y="964565"/>
            <a:ext cx="1036320" cy="583565"/>
          </a:xfrm>
          <a:prstGeom prst="rect">
            <a:avLst/>
          </a:prstGeom>
          <a:noFill/>
        </p:spPr>
        <p:txBody>
          <a:bodyPr wrap="square" rtlCol="0" anchor="t">
            <a:spAutoFit/>
          </a:bodyPr>
          <a:lstStyle/>
          <a:p>
            <a:pPr algn="ctr" defTabSz="457200">
              <a:spcBef>
                <a:spcPct val="50000"/>
              </a:spcBef>
              <a:buFontTx/>
              <a:buNone/>
            </a:pPr>
            <a:r>
              <a:rPr lang="vi-VN" altLang="en-US" sz="3200">
                <a:solidFill>
                  <a:schemeClr val="tx1"/>
                </a:solidFill>
                <a:latin typeface="Times New Roman" panose="02020603050405020304" charset="0"/>
                <a:sym typeface="+mn-ea"/>
              </a:rPr>
              <a:t>C</a:t>
            </a:r>
            <a:endParaRPr lang="vi-VN" altLang="en-US" sz="3200">
              <a:solidFill>
                <a:schemeClr val="tx1"/>
              </a:solidFill>
              <a:latin typeface="Times New Roman" panose="02020603050405020304" charset="0"/>
              <a:sym typeface="+mn-ea"/>
            </a:endParaRPr>
          </a:p>
        </p:txBody>
      </p:sp>
      <p:sp>
        <p:nvSpPr>
          <p:cNvPr id="13" name="Text Box 12"/>
          <p:cNvSpPr txBox="1"/>
          <p:nvPr/>
        </p:nvSpPr>
        <p:spPr>
          <a:xfrm>
            <a:off x="4077335" y="2568575"/>
            <a:ext cx="1168400" cy="583565"/>
          </a:xfrm>
          <a:prstGeom prst="rect">
            <a:avLst/>
          </a:prstGeom>
          <a:noFill/>
        </p:spPr>
        <p:txBody>
          <a:bodyPr wrap="square" rtlCol="0" anchor="t">
            <a:spAutoFit/>
          </a:bodyPr>
          <a:lstStyle/>
          <a:p>
            <a:pPr algn="ctr" defTabSz="457200">
              <a:spcBef>
                <a:spcPct val="50000"/>
              </a:spcBef>
              <a:buFontTx/>
              <a:buNone/>
            </a:pPr>
            <a:r>
              <a:rPr lang="vi-VN" altLang="en-US" sz="3200">
                <a:solidFill>
                  <a:schemeClr val="tx1"/>
                </a:solidFill>
                <a:latin typeface="Times New Roman" panose="02020603050405020304" charset="0"/>
                <a:sym typeface="+mn-ea"/>
              </a:rPr>
              <a:t>V</a:t>
            </a:r>
            <a:endParaRPr lang="vi-VN" altLang="en-US" sz="3200">
              <a:solidFill>
                <a:schemeClr val="tx1"/>
              </a:solidFill>
              <a:latin typeface="Times New Roman" panose="02020603050405020304" charset="0"/>
              <a:sym typeface="+mn-ea"/>
            </a:endParaRPr>
          </a:p>
        </p:txBody>
      </p:sp>
      <p:sp>
        <p:nvSpPr>
          <p:cNvPr id="14" name="Text Box 13"/>
          <p:cNvSpPr txBox="1"/>
          <p:nvPr/>
        </p:nvSpPr>
        <p:spPr>
          <a:xfrm>
            <a:off x="605155" y="4648835"/>
            <a:ext cx="7679690" cy="645160"/>
          </a:xfrm>
          <a:prstGeom prst="rect">
            <a:avLst/>
          </a:prstGeom>
          <a:noFill/>
        </p:spPr>
        <p:txBody>
          <a:bodyPr wrap="square" rtlCol="0" anchor="t">
            <a:spAutoFit/>
          </a:bodyPr>
          <a:lstStyle/>
          <a:p>
            <a:pPr algn="ctr" defTabSz="457200">
              <a:spcBef>
                <a:spcPct val="50000"/>
              </a:spcBef>
              <a:buFontTx/>
              <a:buNone/>
            </a:pPr>
            <a:r>
              <a:rPr lang="vi-VN" altLang="en-US" sz="3600" b="1">
                <a:solidFill>
                  <a:schemeClr val="tx1"/>
                </a:solidFill>
                <a:latin typeface="Times New Roman" panose="02020603050405020304" charset="0"/>
                <a:sym typeface="+mn-ea"/>
              </a:rPr>
              <a:t>- Câu chỉ có một cụm C - V</a:t>
            </a:r>
            <a:endParaRPr lang="vi-VN" altLang="en-US" sz="3600" b="1">
              <a:solidFill>
                <a:schemeClr val="tx1"/>
              </a:solidFill>
              <a:latin typeface="Times New Roman" panose="02020603050405020304" charset="0"/>
              <a:sym typeface="+mn-ea"/>
            </a:endParaRPr>
          </a:p>
        </p:txBody>
      </p:sp>
      <p:cxnSp>
        <p:nvCxnSpPr>
          <p:cNvPr id="15" name="Straight Connector 14"/>
          <p:cNvCxnSpPr/>
          <p:nvPr/>
        </p:nvCxnSpPr>
        <p:spPr>
          <a:xfrm flipV="1">
            <a:off x="8166100" y="910590"/>
            <a:ext cx="1168400" cy="381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6417"/>
                                        </p:tgtEl>
                                        <p:attrNameLst>
                                          <p:attrName>style.visibility</p:attrName>
                                        </p:attrNameLst>
                                      </p:cBhvr>
                                      <p:to>
                                        <p:strVal val="visible"/>
                                      </p:to>
                                    </p:set>
                                    <p:animEffect transition="in" filter="dissolve">
                                      <p:cBhvr>
                                        <p:cTn id="24" dur="500"/>
                                        <p:tgtEl>
                                          <p:spTgt spid="164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ssolv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11" grpId="0"/>
      <p:bldP spid="11" grpId="1"/>
      <p:bldP spid="12" grpId="0"/>
      <p:bldP spid="12" grpId="1"/>
      <p:bldP spid="13" grpId="0"/>
      <p:bldP spid="13"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_1668863403"/>
          <p:cNvPicPr>
            <a:picLocks noGrp="1" noChangeAspect="1"/>
          </p:cNvPicPr>
          <p:nvPr>
            <p:ph sz="half" idx="1"/>
          </p:nvPr>
        </p:nvPicPr>
        <p:blipFill>
          <a:blip r:embed="rId1"/>
          <a:stretch>
            <a:fillRect/>
          </a:stretch>
        </p:blipFill>
        <p:spPr>
          <a:xfrm>
            <a:off x="0" y="-635"/>
            <a:ext cx="12191365" cy="6858635"/>
          </a:xfrm>
          <a:prstGeom prst="rect">
            <a:avLst/>
          </a:prstGeom>
        </p:spPr>
      </p:pic>
      <p:sp>
        <p:nvSpPr>
          <p:cNvPr id="6" name="Title 5"/>
          <p:cNvSpPr>
            <a:spLocks noGrp="1"/>
          </p:cNvSpPr>
          <p:nvPr>
            <p:ph type="title"/>
          </p:nvPr>
        </p:nvSpPr>
        <p:spPr/>
        <p:txBody>
          <a:bodyPr/>
          <a:lstStyle/>
          <a:p>
            <a:r>
              <a:rPr lang="vi-VN" altLang="en-US" sz="100"/>
              <a:t>.</a:t>
            </a:r>
            <a:endParaRPr lang="vi-VN" altLang="en-US" sz="100"/>
          </a:p>
        </p:txBody>
      </p:sp>
      <p:sp>
        <p:nvSpPr>
          <p:cNvPr id="7" name="Content Placeholder 6"/>
          <p:cNvSpPr>
            <a:spLocks noGrp="1"/>
          </p:cNvSpPr>
          <p:nvPr>
            <p:ph sz="half" idx="2"/>
          </p:nvPr>
        </p:nvSpPr>
        <p:spPr>
          <a:xfrm>
            <a:off x="309245" y="364490"/>
            <a:ext cx="11432540" cy="6006465"/>
          </a:xfrm>
        </p:spPr>
        <p:txBody>
          <a:bodyPr/>
          <a:lstStyle/>
          <a:p>
            <a:pPr marL="0" indent="0">
              <a:buNone/>
            </a:pPr>
            <a:r>
              <a:rPr lang="vi-VN" altLang="en-US" b="1">
                <a:latin typeface="Times New Roman" panose="02020603050405020304" charset="0"/>
                <a:cs typeface="Times New Roman" panose="02020603050405020304" charset="0"/>
              </a:rPr>
              <a:t>(7) Cảnh vật xung quanh tôi  đều thay đổi, vì chính lòng tôi  đang có sự </a:t>
            </a:r>
            <a:endParaRPr lang="vi-VN" altLang="en-US" b="1">
              <a:latin typeface="Times New Roman" panose="02020603050405020304" charset="0"/>
              <a:cs typeface="Times New Roman" panose="02020603050405020304" charset="0"/>
            </a:endParaRPr>
          </a:p>
          <a:p>
            <a:pPr marL="0" indent="0">
              <a:buNone/>
            </a:pPr>
            <a:endParaRPr lang="vi-VN" altLang="en-US" b="1">
              <a:latin typeface="Times New Roman" panose="02020603050405020304" charset="0"/>
              <a:cs typeface="Times New Roman" panose="02020603050405020304" charset="0"/>
            </a:endParaRPr>
          </a:p>
          <a:p>
            <a:pPr marL="0" indent="0">
              <a:buNone/>
            </a:pPr>
            <a:endParaRPr lang="vi-VN" altLang="en-US" b="1">
              <a:latin typeface="Times New Roman" panose="02020603050405020304" charset="0"/>
              <a:cs typeface="Times New Roman" panose="02020603050405020304" charset="0"/>
            </a:endParaRPr>
          </a:p>
          <a:p>
            <a:pPr marL="0" indent="0">
              <a:buNone/>
            </a:pPr>
            <a:r>
              <a:rPr lang="vi-VN" altLang="en-US" b="1">
                <a:latin typeface="Times New Roman" panose="02020603050405020304" charset="0"/>
                <a:cs typeface="Times New Roman" panose="02020603050405020304" charset="0"/>
              </a:rPr>
              <a:t>thay đổi lớn: hôm nay tôi  đi học.</a:t>
            </a:r>
            <a:endParaRPr lang="vi-VN" altLang="en-US" b="1">
              <a:latin typeface="Times New Roman" panose="02020603050405020304" charset="0"/>
              <a:cs typeface="Times New Roman" panose="02020603050405020304" charset="0"/>
            </a:endParaRPr>
          </a:p>
        </p:txBody>
      </p:sp>
      <p:cxnSp>
        <p:nvCxnSpPr>
          <p:cNvPr id="8" name="Straight Connector 7"/>
          <p:cNvCxnSpPr/>
          <p:nvPr/>
        </p:nvCxnSpPr>
        <p:spPr>
          <a:xfrm flipH="1">
            <a:off x="4753610" y="364490"/>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421495" y="364490"/>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4290060" y="1880870"/>
            <a:ext cx="64770" cy="5499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838200" y="900430"/>
            <a:ext cx="3785870" cy="317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18380" y="900430"/>
            <a:ext cx="190754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8166100" y="910590"/>
            <a:ext cx="1168400" cy="381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309245" y="2419985"/>
            <a:ext cx="1921510" cy="1079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511030" y="900430"/>
            <a:ext cx="1612900" cy="1016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407920" y="2419985"/>
            <a:ext cx="1343025"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873500" y="2419985"/>
            <a:ext cx="384175" cy="381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387215" y="2430780"/>
            <a:ext cx="926465" cy="0"/>
          </a:xfrm>
          <a:prstGeom prst="line">
            <a:avLst/>
          </a:prstGeom>
        </p:spPr>
        <p:style>
          <a:lnRef idx="1">
            <a:schemeClr val="dk1"/>
          </a:lnRef>
          <a:fillRef idx="0">
            <a:schemeClr val="dk1"/>
          </a:fillRef>
          <a:effectRef idx="0">
            <a:schemeClr val="dk1"/>
          </a:effectRef>
          <a:fontRef idx="minor">
            <a:schemeClr val="tx1"/>
          </a:fontRef>
        </p:style>
      </p:cxnSp>
      <p:sp>
        <p:nvSpPr>
          <p:cNvPr id="19" name="Text Box 18"/>
          <p:cNvSpPr txBox="1"/>
          <p:nvPr/>
        </p:nvSpPr>
        <p:spPr>
          <a:xfrm>
            <a:off x="2016125" y="914400"/>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C</a:t>
            </a:r>
            <a:endParaRPr lang="vi-VN" altLang="en-US" sz="2400">
              <a:latin typeface="Times New Roman" panose="02020603050405020304" charset="0"/>
              <a:cs typeface="Times New Roman" panose="02020603050405020304" charset="0"/>
            </a:endParaRPr>
          </a:p>
        </p:txBody>
      </p:sp>
      <p:sp>
        <p:nvSpPr>
          <p:cNvPr id="20" name="Text Box 19"/>
          <p:cNvSpPr txBox="1"/>
          <p:nvPr/>
        </p:nvSpPr>
        <p:spPr>
          <a:xfrm>
            <a:off x="5194300" y="914400"/>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V</a:t>
            </a:r>
            <a:endParaRPr lang="vi-VN" altLang="en-US" sz="2400">
              <a:latin typeface="Times New Roman" panose="02020603050405020304" charset="0"/>
              <a:cs typeface="Times New Roman" panose="02020603050405020304" charset="0"/>
            </a:endParaRPr>
          </a:p>
        </p:txBody>
      </p:sp>
      <p:sp>
        <p:nvSpPr>
          <p:cNvPr id="21" name="Text Box 20"/>
          <p:cNvSpPr txBox="1"/>
          <p:nvPr/>
        </p:nvSpPr>
        <p:spPr>
          <a:xfrm>
            <a:off x="8265795" y="903605"/>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C</a:t>
            </a:r>
            <a:endParaRPr lang="vi-VN" altLang="en-US" sz="2400">
              <a:latin typeface="Times New Roman" panose="02020603050405020304" charset="0"/>
              <a:cs typeface="Times New Roman" panose="02020603050405020304" charset="0"/>
            </a:endParaRPr>
          </a:p>
        </p:txBody>
      </p:sp>
      <p:sp>
        <p:nvSpPr>
          <p:cNvPr id="22" name="Text Box 21"/>
          <p:cNvSpPr txBox="1"/>
          <p:nvPr/>
        </p:nvSpPr>
        <p:spPr>
          <a:xfrm>
            <a:off x="9739630" y="914400"/>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V</a:t>
            </a:r>
            <a:endParaRPr lang="vi-VN" altLang="en-US" sz="2400">
              <a:latin typeface="Times New Roman" panose="02020603050405020304" charset="0"/>
              <a:cs typeface="Times New Roman" panose="02020603050405020304" charset="0"/>
            </a:endParaRPr>
          </a:p>
        </p:txBody>
      </p:sp>
      <p:sp>
        <p:nvSpPr>
          <p:cNvPr id="23" name="Text Box 22"/>
          <p:cNvSpPr txBox="1"/>
          <p:nvPr/>
        </p:nvSpPr>
        <p:spPr>
          <a:xfrm>
            <a:off x="2501265" y="2430780"/>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TN</a:t>
            </a:r>
            <a:endParaRPr lang="vi-VN" altLang="en-US" sz="2400">
              <a:latin typeface="Times New Roman" panose="02020603050405020304" charset="0"/>
              <a:cs typeface="Times New Roman" panose="02020603050405020304" charset="0"/>
            </a:endParaRPr>
          </a:p>
        </p:txBody>
      </p:sp>
      <p:sp>
        <p:nvSpPr>
          <p:cNvPr id="24" name="Text Box 23"/>
          <p:cNvSpPr txBox="1"/>
          <p:nvPr/>
        </p:nvSpPr>
        <p:spPr>
          <a:xfrm>
            <a:off x="3439160" y="2416175"/>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C</a:t>
            </a:r>
            <a:endParaRPr lang="vi-VN" altLang="en-US" sz="2400">
              <a:latin typeface="Times New Roman" panose="02020603050405020304" charset="0"/>
              <a:cs typeface="Times New Roman" panose="02020603050405020304" charset="0"/>
            </a:endParaRPr>
          </a:p>
        </p:txBody>
      </p:sp>
      <p:sp>
        <p:nvSpPr>
          <p:cNvPr id="25" name="Text Box 24"/>
          <p:cNvSpPr txBox="1"/>
          <p:nvPr/>
        </p:nvSpPr>
        <p:spPr>
          <a:xfrm>
            <a:off x="4209415" y="2416175"/>
            <a:ext cx="1155700" cy="460375"/>
          </a:xfrm>
          <a:prstGeom prst="rect">
            <a:avLst/>
          </a:prstGeom>
          <a:noFill/>
        </p:spPr>
        <p:txBody>
          <a:bodyPr wrap="square" rtlCol="0" anchor="t">
            <a:spAutoFit/>
          </a:bodyPr>
          <a:lstStyle/>
          <a:p>
            <a:pPr algn="ctr" defTabSz="457200">
              <a:spcBef>
                <a:spcPct val="50000"/>
              </a:spcBef>
              <a:buFontTx/>
              <a:buNone/>
            </a:pPr>
            <a:r>
              <a:rPr lang="vi-VN" altLang="en-US" sz="2400">
                <a:latin typeface="Times New Roman" panose="02020603050405020304" charset="0"/>
                <a:cs typeface="Times New Roman" panose="02020603050405020304" charset="0"/>
              </a:rPr>
              <a:t>V</a:t>
            </a:r>
            <a:endParaRPr lang="vi-VN" altLang="en-US" sz="2400">
              <a:latin typeface="Times New Roman" panose="02020603050405020304" charset="0"/>
              <a:cs typeface="Times New Roman" panose="02020603050405020304" charset="0"/>
            </a:endParaRPr>
          </a:p>
        </p:txBody>
      </p:sp>
      <p:sp>
        <p:nvSpPr>
          <p:cNvPr id="16417" name="Line 33"/>
          <p:cNvSpPr>
            <a:spLocks noChangeShapeType="1"/>
          </p:cNvSpPr>
          <p:nvPr/>
        </p:nvSpPr>
        <p:spPr bwMode="auto">
          <a:xfrm flipV="1">
            <a:off x="838200" y="1361440"/>
            <a:ext cx="5887720" cy="1333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6" name="Line 33"/>
          <p:cNvSpPr>
            <a:spLocks noChangeShapeType="1"/>
          </p:cNvSpPr>
          <p:nvPr/>
        </p:nvSpPr>
        <p:spPr bwMode="auto">
          <a:xfrm flipV="1">
            <a:off x="8166100" y="1337310"/>
            <a:ext cx="2957195" cy="2349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7" name="Line 33"/>
          <p:cNvSpPr>
            <a:spLocks noChangeShapeType="1"/>
          </p:cNvSpPr>
          <p:nvPr/>
        </p:nvSpPr>
        <p:spPr bwMode="auto">
          <a:xfrm flipV="1">
            <a:off x="309245" y="2891155"/>
            <a:ext cx="1921510" cy="63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8" name="Line 33"/>
          <p:cNvSpPr>
            <a:spLocks noChangeShapeType="1"/>
          </p:cNvSpPr>
          <p:nvPr/>
        </p:nvSpPr>
        <p:spPr bwMode="auto">
          <a:xfrm flipV="1">
            <a:off x="2407920" y="2901950"/>
            <a:ext cx="2957195" cy="23495"/>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9" name="Text Box 21"/>
          <p:cNvSpPr txBox="1">
            <a:spLocks noChangeArrowheads="1"/>
          </p:cNvSpPr>
          <p:nvPr/>
        </p:nvSpPr>
        <p:spPr bwMode="auto">
          <a:xfrm>
            <a:off x="1996102" y="1405644"/>
            <a:ext cx="35718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457200">
              <a:spcBef>
                <a:spcPct val="50000"/>
              </a:spcBef>
              <a:buFontTx/>
              <a:buNone/>
            </a:pPr>
            <a:r>
              <a:rPr lang="en-US" altLang="en-US" sz="2800" b="1" dirty="0" err="1" smtClean="0">
                <a:solidFill>
                  <a:srgbClr val="CC0000"/>
                </a:solidFill>
                <a:latin typeface="Times New Roman" panose="02020603050405020304" charset="0"/>
              </a:rPr>
              <a:t>Vế</a:t>
            </a:r>
            <a:r>
              <a:rPr lang="en-US" altLang="en-US" sz="2800" b="1" dirty="0" smtClean="0">
                <a:solidFill>
                  <a:srgbClr val="CC0000"/>
                </a:solidFill>
                <a:latin typeface="Times New Roman" panose="02020603050405020304" charset="0"/>
              </a:rPr>
              <a:t> 1</a:t>
            </a:r>
            <a:endParaRPr lang="en-US" altLang="en-US" sz="2800" b="1" dirty="0">
              <a:solidFill>
                <a:srgbClr val="CC0000"/>
              </a:solidFill>
              <a:latin typeface="Times New Roman" panose="02020603050405020304" charset="0"/>
            </a:endParaRPr>
          </a:p>
        </p:txBody>
      </p:sp>
      <p:sp>
        <p:nvSpPr>
          <p:cNvPr id="30" name="Text Box 21"/>
          <p:cNvSpPr txBox="1">
            <a:spLocks noChangeArrowheads="1"/>
          </p:cNvSpPr>
          <p:nvPr/>
        </p:nvSpPr>
        <p:spPr bwMode="auto">
          <a:xfrm>
            <a:off x="8089265" y="1421130"/>
            <a:ext cx="3264535" cy="5219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457200">
              <a:spcBef>
                <a:spcPct val="50000"/>
              </a:spcBef>
              <a:buFontTx/>
              <a:buNone/>
            </a:pPr>
            <a:r>
              <a:rPr lang="en-US" altLang="en-US" sz="2800" b="1" dirty="0" err="1" smtClean="0">
                <a:solidFill>
                  <a:srgbClr val="CC0000"/>
                </a:solidFill>
                <a:latin typeface="Times New Roman" panose="02020603050405020304" charset="0"/>
              </a:rPr>
              <a:t>Vế</a:t>
            </a:r>
            <a:r>
              <a:rPr lang="en-US" altLang="en-US" sz="2800" b="1" dirty="0" smtClean="0">
                <a:solidFill>
                  <a:srgbClr val="CC0000"/>
                </a:solidFill>
                <a:latin typeface="Times New Roman" panose="02020603050405020304" charset="0"/>
              </a:rPr>
              <a:t> </a:t>
            </a:r>
            <a:r>
              <a:rPr lang="vi-VN" altLang="en-US" sz="2800" b="1" dirty="0" smtClean="0">
                <a:solidFill>
                  <a:srgbClr val="CC0000"/>
                </a:solidFill>
                <a:latin typeface="Times New Roman" panose="02020603050405020304" charset="0"/>
              </a:rPr>
              <a:t>2</a:t>
            </a:r>
            <a:endParaRPr lang="vi-VN" altLang="en-US" sz="2800" b="1" dirty="0" smtClean="0">
              <a:solidFill>
                <a:srgbClr val="CC0000"/>
              </a:solidFill>
              <a:latin typeface="Times New Roman" panose="02020603050405020304" charset="0"/>
            </a:endParaRPr>
          </a:p>
        </p:txBody>
      </p:sp>
      <p:sp>
        <p:nvSpPr>
          <p:cNvPr id="31" name="Text Box 21"/>
          <p:cNvSpPr txBox="1">
            <a:spLocks noChangeArrowheads="1"/>
          </p:cNvSpPr>
          <p:nvPr/>
        </p:nvSpPr>
        <p:spPr bwMode="auto">
          <a:xfrm>
            <a:off x="2231052" y="2936629"/>
            <a:ext cx="3571875" cy="5219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457200">
              <a:spcBef>
                <a:spcPct val="50000"/>
              </a:spcBef>
              <a:buFontTx/>
              <a:buNone/>
            </a:pPr>
            <a:r>
              <a:rPr lang="en-US" altLang="en-US" sz="2800" b="1" dirty="0" err="1" smtClean="0">
                <a:solidFill>
                  <a:srgbClr val="CC0000"/>
                </a:solidFill>
                <a:latin typeface="Times New Roman" panose="02020603050405020304" charset="0"/>
              </a:rPr>
              <a:t>Vế</a:t>
            </a:r>
            <a:r>
              <a:rPr lang="en-US" altLang="en-US" sz="2800" b="1" dirty="0" smtClean="0">
                <a:solidFill>
                  <a:srgbClr val="CC0000"/>
                </a:solidFill>
                <a:latin typeface="Times New Roman" panose="02020603050405020304" charset="0"/>
              </a:rPr>
              <a:t> </a:t>
            </a:r>
            <a:r>
              <a:rPr lang="vi-VN" altLang="en-US" sz="2800" b="1" dirty="0" smtClean="0">
                <a:solidFill>
                  <a:srgbClr val="CC0000"/>
                </a:solidFill>
                <a:latin typeface="Times New Roman" panose="02020603050405020304" charset="0"/>
              </a:rPr>
              <a:t>3</a:t>
            </a:r>
            <a:endParaRPr lang="vi-VN" altLang="en-US" sz="2800" b="1" dirty="0" smtClean="0">
              <a:solidFill>
                <a:srgbClr val="CC0000"/>
              </a:solidFill>
              <a:latin typeface="Times New Roman" panose="02020603050405020304" charset="0"/>
            </a:endParaRPr>
          </a:p>
        </p:txBody>
      </p:sp>
      <p:sp>
        <p:nvSpPr>
          <p:cNvPr id="19469" name="Text Box 13"/>
          <p:cNvSpPr txBox="1">
            <a:spLocks noChangeArrowheads="1"/>
          </p:cNvSpPr>
          <p:nvPr/>
        </p:nvSpPr>
        <p:spPr bwMode="auto">
          <a:xfrm>
            <a:off x="412750" y="4091940"/>
            <a:ext cx="1107694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ts val="0"/>
              </a:spcBef>
              <a:buFontTx/>
              <a:buNone/>
            </a:pPr>
            <a:r>
              <a:rPr lang="en-US" altLang="en-US" sz="3600"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Câu</a:t>
            </a:r>
            <a:r>
              <a:rPr lang="en-US" altLang="en-US" sz="3600" dirty="0" smtClean="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có</a:t>
            </a:r>
            <a:r>
              <a:rPr lang="en-US" altLang="en-US" sz="3600" dirty="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ba</a:t>
            </a:r>
            <a:r>
              <a:rPr lang="en-US" altLang="en-US" sz="3600" dirty="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cụm</a:t>
            </a:r>
            <a:r>
              <a:rPr lang="en-US" altLang="en-US" sz="3600" dirty="0">
                <a:solidFill>
                  <a:prstClr val="black"/>
                </a:solidFill>
                <a:latin typeface="Times New Roman" panose="02020603050405020304" charset="0"/>
              </a:rPr>
              <a:t> </a:t>
            </a:r>
            <a:r>
              <a:rPr lang="en-US" altLang="en-US" sz="3600" b="1" dirty="0">
                <a:solidFill>
                  <a:prstClr val="black"/>
                </a:solidFill>
                <a:latin typeface="Times New Roman" panose="02020603050405020304" charset="0"/>
              </a:rPr>
              <a:t>C - </a:t>
            </a:r>
            <a:r>
              <a:rPr lang="en-US" altLang="en-US" sz="3600" b="1" dirty="0" smtClean="0">
                <a:solidFill>
                  <a:prstClr val="black"/>
                </a:solidFill>
                <a:latin typeface="Times New Roman" panose="02020603050405020304" charset="0"/>
              </a:rPr>
              <a:t>V</a:t>
            </a:r>
            <a:endParaRPr lang="en-US" altLang="en-US" sz="3600" dirty="0" smtClean="0">
              <a:solidFill>
                <a:prstClr val="black"/>
              </a:solidFill>
              <a:latin typeface="Times New Roman" panose="02020603050405020304" charset="0"/>
            </a:endParaRPr>
          </a:p>
          <a:p>
            <a:pPr defTabSz="457200">
              <a:spcBef>
                <a:spcPts val="0"/>
              </a:spcBef>
              <a:buFontTx/>
              <a:buNone/>
            </a:pPr>
            <a:r>
              <a:rPr lang="en-US" altLang="en-US" sz="3600"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Các</a:t>
            </a:r>
            <a:r>
              <a:rPr lang="en-US" altLang="en-US" sz="3600" dirty="0" smtClean="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cụm</a:t>
            </a:r>
            <a:r>
              <a:rPr lang="en-US" altLang="en-US" sz="3600" dirty="0">
                <a:solidFill>
                  <a:prstClr val="black"/>
                </a:solidFill>
                <a:latin typeface="Times New Roman" panose="02020603050405020304" charset="0"/>
              </a:rPr>
              <a:t> </a:t>
            </a:r>
            <a:r>
              <a:rPr lang="en-US" altLang="en-US" sz="3600" b="1" dirty="0">
                <a:solidFill>
                  <a:prstClr val="black"/>
                </a:solidFill>
                <a:latin typeface="Times New Roman" panose="02020603050405020304" charset="0"/>
              </a:rPr>
              <a:t>C - V</a:t>
            </a:r>
            <a:r>
              <a:rPr lang="en-US" altLang="en-US" sz="3600" dirty="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không</a:t>
            </a:r>
            <a:r>
              <a:rPr lang="en-US" altLang="en-US" sz="3600" dirty="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bao</a:t>
            </a:r>
            <a:r>
              <a:rPr lang="en-US" altLang="en-US" sz="3600" dirty="0">
                <a:solidFill>
                  <a:prstClr val="black"/>
                </a:solidFill>
                <a:latin typeface="Times New Roman" panose="02020603050405020304" charset="0"/>
              </a:rPr>
              <a:t> </a:t>
            </a:r>
            <a:r>
              <a:rPr lang="en-US" altLang="en-US" sz="3600" dirty="0" err="1">
                <a:solidFill>
                  <a:prstClr val="black"/>
                </a:solidFill>
                <a:latin typeface="Times New Roman" panose="02020603050405020304" charset="0"/>
              </a:rPr>
              <a:t>chứa</a:t>
            </a:r>
            <a:r>
              <a:rPr lang="en-US" altLang="en-US" sz="3600" dirty="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nhau</a:t>
            </a:r>
            <a:r>
              <a:rPr lang="en-US" altLang="en-US" sz="3600" b="1"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mỗi</a:t>
            </a:r>
            <a:r>
              <a:rPr lang="en-US" altLang="en-US" sz="3600"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cụm</a:t>
            </a:r>
            <a:r>
              <a:rPr lang="en-US" altLang="en-US" sz="3600"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là</a:t>
            </a:r>
            <a:r>
              <a:rPr lang="en-US" altLang="en-US" sz="3600" dirty="0" smtClean="0">
                <a:solidFill>
                  <a:prstClr val="black"/>
                </a:solidFill>
                <a:latin typeface="Times New Roman" panose="02020603050405020304" charset="0"/>
              </a:rPr>
              <a:t> 1 </a:t>
            </a:r>
            <a:r>
              <a:rPr lang="en-US" altLang="en-US" sz="3600" dirty="0" err="1" smtClean="0">
                <a:solidFill>
                  <a:prstClr val="black"/>
                </a:solidFill>
                <a:latin typeface="Times New Roman" panose="02020603050405020304" charset="0"/>
              </a:rPr>
              <a:t>vế</a:t>
            </a:r>
            <a:r>
              <a:rPr lang="en-US" altLang="en-US" sz="3600" dirty="0" smtClean="0">
                <a:solidFill>
                  <a:prstClr val="black"/>
                </a:solidFill>
                <a:latin typeface="Times New Roman" panose="02020603050405020304" charset="0"/>
              </a:rPr>
              <a:t> </a:t>
            </a:r>
            <a:r>
              <a:rPr lang="en-US" altLang="en-US" sz="3600" dirty="0" err="1" smtClean="0">
                <a:solidFill>
                  <a:prstClr val="black"/>
                </a:solidFill>
                <a:latin typeface="Times New Roman" panose="02020603050405020304" charset="0"/>
              </a:rPr>
              <a:t>câu</a:t>
            </a:r>
            <a:endParaRPr lang="en-US" altLang="en-US" sz="3600" dirty="0">
              <a:solidFill>
                <a:prstClr val="black"/>
              </a:solidFill>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dissolv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dissolv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ssolv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dissolv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ssolv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dissolv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dissolv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16417"/>
                                        </p:tgtEl>
                                        <p:attrNameLst>
                                          <p:attrName>style.visibility</p:attrName>
                                        </p:attrNameLst>
                                      </p:cBhvr>
                                      <p:to>
                                        <p:strVal val="visible"/>
                                      </p:to>
                                    </p:set>
                                    <p:animEffect transition="in" filter="dissolve">
                                      <p:cBhvr>
                                        <p:cTn id="109" dur="500"/>
                                        <p:tgtEl>
                                          <p:spTgt spid="16417"/>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dissolve">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dissolve">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dissolve">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dissolve">
                                      <p:cBhvr>
                                        <p:cTn id="129" dur="5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dissolve">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dissolve">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9469"/>
                                        </p:tgtEl>
                                        <p:attrNameLst>
                                          <p:attrName>style.visibility</p:attrName>
                                        </p:attrNameLst>
                                      </p:cBhvr>
                                      <p:to>
                                        <p:strVal val="visible"/>
                                      </p:to>
                                    </p:set>
                                    <p:animEffect transition="in" filter="dissolve">
                                      <p:cBhvr>
                                        <p:cTn id="144"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9" grpId="0" animBg="1"/>
      <p:bldP spid="29" grpId="1" animBg="1"/>
      <p:bldP spid="30" grpId="0" animBg="1"/>
      <p:bldP spid="30" grpId="1" animBg="1"/>
      <p:bldP spid="31" grpId="0" animBg="1"/>
      <p:bldP spid="31" grpId="1" animBg="1"/>
      <p:bldP spid="19469" grpId="0"/>
      <p:bldP spid="1946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_1668863403"/>
          <p:cNvPicPr>
            <a:picLocks noGrp="1" noChangeAspect="1"/>
          </p:cNvPicPr>
          <p:nvPr>
            <p:ph sz="half" idx="1"/>
          </p:nvPr>
        </p:nvPicPr>
        <p:blipFill>
          <a:blip r:embed="rId1"/>
          <a:stretch>
            <a:fillRect/>
          </a:stretch>
        </p:blipFill>
        <p:spPr>
          <a:xfrm>
            <a:off x="-151765" y="-635"/>
            <a:ext cx="12344400" cy="6858635"/>
          </a:xfrm>
          <a:prstGeom prst="rect">
            <a:avLst/>
          </a:prstGeom>
        </p:spPr>
      </p:pic>
      <p:sp>
        <p:nvSpPr>
          <p:cNvPr id="6" name="Title 5"/>
          <p:cNvSpPr>
            <a:spLocks noGrp="1"/>
          </p:cNvSpPr>
          <p:nvPr>
            <p:ph type="title"/>
          </p:nvPr>
        </p:nvSpPr>
        <p:spPr>
          <a:xfrm>
            <a:off x="3602990" y="246380"/>
            <a:ext cx="4683760" cy="1325880"/>
          </a:xfrm>
        </p:spPr>
        <p:txBody>
          <a:bodyPr/>
          <a:lstStyle/>
          <a:p>
            <a:r>
              <a:rPr lang="vi-VN" altLang="en-US" b="1"/>
              <a:t>PHIẾU HỌC TẬP</a:t>
            </a:r>
            <a:endParaRPr lang="vi-VN" altLang="en-US" b="1"/>
          </a:p>
        </p:txBody>
      </p:sp>
      <p:sp>
        <p:nvSpPr>
          <p:cNvPr id="7" name="Content Placeholder 6"/>
          <p:cNvSpPr>
            <a:spLocks noGrp="1"/>
          </p:cNvSpPr>
          <p:nvPr>
            <p:ph sz="half" idx="2"/>
          </p:nvPr>
        </p:nvSpPr>
        <p:spPr>
          <a:xfrm flipV="1">
            <a:off x="10602595" y="6177280"/>
            <a:ext cx="751205" cy="789305"/>
          </a:xfrm>
        </p:spPr>
        <p:txBody>
          <a:bodyPr/>
          <a:lstStyle/>
          <a:p>
            <a:pPr marL="0" indent="0">
              <a:buNone/>
            </a:pPr>
            <a:r>
              <a:rPr lang="vi-VN" altLang="en-US" sz="100">
                <a:latin typeface="Times New Roman" panose="02020603050405020304" charset="0"/>
                <a:cs typeface="Times New Roman" panose="02020603050405020304" charset="0"/>
              </a:rPr>
              <a:t>.</a:t>
            </a:r>
            <a:endParaRPr lang="vi-VN" altLang="en-US" sz="100">
              <a:latin typeface="Times New Roman" panose="02020603050405020304" charset="0"/>
              <a:cs typeface="Times New Roman" panose="02020603050405020304" charset="0"/>
            </a:endParaRPr>
          </a:p>
        </p:txBody>
      </p:sp>
      <p:sp>
        <p:nvSpPr>
          <p:cNvPr id="8" name="Rectangles 7"/>
          <p:cNvSpPr/>
          <p:nvPr/>
        </p:nvSpPr>
        <p:spPr>
          <a:xfrm>
            <a:off x="354330" y="1660525"/>
            <a:ext cx="11178540" cy="4839970"/>
          </a:xfrm>
          <a:prstGeom prst="rect">
            <a:avLst/>
          </a:prstGeom>
          <a:solidFill>
            <a:srgbClr val="F4F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65125" y="2188845"/>
            <a:ext cx="11178540" cy="1079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65125" y="2703830"/>
            <a:ext cx="11178540" cy="1079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070090" y="1660525"/>
            <a:ext cx="10795" cy="48939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985885" y="1660525"/>
            <a:ext cx="10795" cy="489394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415665" y="2706370"/>
            <a:ext cx="21590" cy="381571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415665" y="4495800"/>
            <a:ext cx="8214360" cy="0"/>
          </a:xfrm>
          <a:prstGeom prst="line">
            <a:avLst/>
          </a:prstGeom>
        </p:spPr>
        <p:style>
          <a:lnRef idx="1">
            <a:schemeClr val="dk1"/>
          </a:lnRef>
          <a:fillRef idx="0">
            <a:schemeClr val="dk1"/>
          </a:fillRef>
          <a:effectRef idx="0">
            <a:schemeClr val="dk1"/>
          </a:effectRef>
          <a:fontRef idx="minor">
            <a:schemeClr val="tx1"/>
          </a:fontRef>
        </p:style>
      </p:cxnSp>
      <p:sp>
        <p:nvSpPr>
          <p:cNvPr id="17" name="Text Box 16"/>
          <p:cNvSpPr txBox="1"/>
          <p:nvPr/>
        </p:nvSpPr>
        <p:spPr>
          <a:xfrm>
            <a:off x="1793240" y="1660525"/>
            <a:ext cx="376936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en-US" altLang="en-US" sz="2800" b="1" dirty="0" err="1" smtClean="0">
                <a:ln>
                  <a:noFill/>
                </a:ln>
                <a:effectLst/>
                <a:latin typeface="Times New Roman" panose="02020603050405020304" charset="0"/>
                <a:sym typeface="+mn-ea"/>
              </a:rPr>
              <a:t>Kiểu</a:t>
            </a:r>
            <a:r>
              <a:rPr lang="en-US" altLang="en-US" sz="2800" b="1" dirty="0" smtClean="0">
                <a:ln>
                  <a:noFill/>
                </a:ln>
                <a:effectLst/>
                <a:latin typeface="Times New Roman" panose="02020603050405020304" charset="0"/>
                <a:sym typeface="+mn-ea"/>
              </a:rPr>
              <a:t> </a:t>
            </a:r>
            <a:r>
              <a:rPr lang="en-US" altLang="en-US" sz="2800" b="1" dirty="0" err="1" smtClean="0">
                <a:ln>
                  <a:noFill/>
                </a:ln>
                <a:effectLst/>
                <a:latin typeface="Times New Roman" panose="02020603050405020304" charset="0"/>
                <a:sym typeface="+mn-ea"/>
              </a:rPr>
              <a:t>cấu</a:t>
            </a:r>
            <a:r>
              <a:rPr lang="en-US" altLang="en-US" sz="2800" b="1" dirty="0" smtClean="0">
                <a:ln>
                  <a:noFill/>
                </a:ln>
                <a:effectLst/>
                <a:latin typeface="Times New Roman" panose="02020603050405020304" charset="0"/>
                <a:sym typeface="+mn-ea"/>
              </a:rPr>
              <a:t> </a:t>
            </a:r>
            <a:r>
              <a:rPr lang="en-US" altLang="en-US" sz="2800" b="1" dirty="0" err="1" smtClean="0">
                <a:ln>
                  <a:noFill/>
                </a:ln>
                <a:effectLst/>
                <a:latin typeface="Times New Roman" panose="02020603050405020304" charset="0"/>
                <a:sym typeface="+mn-ea"/>
              </a:rPr>
              <a:t>tạo</a:t>
            </a:r>
            <a:r>
              <a:rPr lang="en-US" altLang="en-US" sz="2800" b="1" dirty="0" smtClean="0">
                <a:ln>
                  <a:noFill/>
                </a:ln>
                <a:effectLst/>
                <a:latin typeface="Times New Roman" panose="02020603050405020304" charset="0"/>
                <a:sym typeface="+mn-ea"/>
              </a:rPr>
              <a:t> </a:t>
            </a:r>
            <a:r>
              <a:rPr lang="en-US" altLang="en-US" sz="2800" b="1" dirty="0" err="1" smtClean="0">
                <a:ln>
                  <a:noFill/>
                </a:ln>
                <a:effectLst/>
                <a:latin typeface="Times New Roman" panose="02020603050405020304" charset="0"/>
                <a:sym typeface="+mn-ea"/>
              </a:rPr>
              <a:t>câu</a:t>
            </a:r>
            <a:endParaRPr lang="en-US" sz="2800"/>
          </a:p>
        </p:txBody>
      </p:sp>
      <p:sp>
        <p:nvSpPr>
          <p:cNvPr id="18" name="Text Box 17"/>
          <p:cNvSpPr txBox="1"/>
          <p:nvPr/>
        </p:nvSpPr>
        <p:spPr>
          <a:xfrm>
            <a:off x="6146165" y="1677670"/>
            <a:ext cx="376936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b="1">
                <a:latin typeface="Times New Roman" panose="02020603050405020304" charset="0"/>
                <a:cs typeface="Times New Roman" panose="02020603050405020304" charset="0"/>
              </a:rPr>
              <a:t>Câu cụ thể</a:t>
            </a:r>
            <a:endParaRPr lang="vi-VN" altLang="en-US" sz="2800" b="1">
              <a:latin typeface="Times New Roman" panose="02020603050405020304" charset="0"/>
              <a:cs typeface="Times New Roman" panose="02020603050405020304" charset="0"/>
            </a:endParaRPr>
          </a:p>
        </p:txBody>
      </p:sp>
      <p:sp>
        <p:nvSpPr>
          <p:cNvPr id="19" name="Text Box 18"/>
          <p:cNvSpPr txBox="1"/>
          <p:nvPr/>
        </p:nvSpPr>
        <p:spPr>
          <a:xfrm>
            <a:off x="8422640" y="1660525"/>
            <a:ext cx="376936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en-US" altLang="en-US" sz="2800" b="1" dirty="0" err="1" smtClean="0">
                <a:ln>
                  <a:noFill/>
                </a:ln>
                <a:effectLst/>
                <a:latin typeface="Times New Roman" panose="02020603050405020304" charset="0"/>
                <a:sym typeface="+mn-ea"/>
              </a:rPr>
              <a:t>Kiểu</a:t>
            </a:r>
            <a:r>
              <a:rPr lang="en-US" altLang="en-US" sz="2800" b="1" dirty="0" smtClean="0">
                <a:ln>
                  <a:noFill/>
                </a:ln>
                <a:effectLst/>
                <a:latin typeface="Times New Roman" panose="02020603050405020304" charset="0"/>
                <a:sym typeface="+mn-ea"/>
              </a:rPr>
              <a:t> </a:t>
            </a:r>
            <a:r>
              <a:rPr lang="en-US" altLang="en-US" sz="2800" b="1" dirty="0" err="1" smtClean="0">
                <a:ln>
                  <a:noFill/>
                </a:ln>
                <a:effectLst/>
                <a:latin typeface="Times New Roman" panose="02020603050405020304" charset="0"/>
                <a:sym typeface="+mn-ea"/>
              </a:rPr>
              <a:t>c</a:t>
            </a:r>
            <a:r>
              <a:rPr lang="vi-VN" altLang="en-US" sz="2800" b="1" dirty="0" err="1" smtClean="0">
                <a:ln>
                  <a:noFill/>
                </a:ln>
                <a:effectLst/>
                <a:latin typeface="Times New Roman" panose="02020603050405020304" charset="0"/>
                <a:sym typeface="+mn-ea"/>
              </a:rPr>
              <a:t>âu</a:t>
            </a:r>
            <a:endParaRPr lang="vi-VN" altLang="en-US" sz="2800" b="1" dirty="0" err="1" smtClean="0">
              <a:ln>
                <a:noFill/>
              </a:ln>
              <a:effectLst/>
              <a:latin typeface="Times New Roman" panose="02020603050405020304" charset="0"/>
              <a:sym typeface="+mn-ea"/>
            </a:endParaRPr>
          </a:p>
        </p:txBody>
      </p:sp>
      <p:sp>
        <p:nvSpPr>
          <p:cNvPr id="20" name="Text Box 19"/>
          <p:cNvSpPr txBox="1"/>
          <p:nvPr/>
        </p:nvSpPr>
        <p:spPr>
          <a:xfrm>
            <a:off x="1877060" y="2199640"/>
            <a:ext cx="376936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Câu có một cụm </a:t>
            </a:r>
            <a:r>
              <a:rPr lang="vi-VN" altLang="en-US" sz="2800">
                <a:solidFill>
                  <a:srgbClr val="FF0000"/>
                </a:solidFill>
                <a:latin typeface="Times New Roman" panose="02020603050405020304" charset="0"/>
                <a:cs typeface="Times New Roman" panose="02020603050405020304" charset="0"/>
              </a:rPr>
              <a:t>C - V</a:t>
            </a:r>
            <a:endParaRPr lang="vi-VN" altLang="en-US" sz="2800">
              <a:solidFill>
                <a:srgbClr val="FF0000"/>
              </a:solidFill>
              <a:latin typeface="Times New Roman" panose="02020603050405020304" charset="0"/>
              <a:cs typeface="Times New Roman" panose="02020603050405020304" charset="0"/>
            </a:endParaRPr>
          </a:p>
        </p:txBody>
      </p:sp>
      <p:sp>
        <p:nvSpPr>
          <p:cNvPr id="21" name="Text Box 20"/>
          <p:cNvSpPr txBox="1"/>
          <p:nvPr/>
        </p:nvSpPr>
        <p:spPr>
          <a:xfrm>
            <a:off x="546735" y="3932555"/>
            <a:ext cx="2767330" cy="95313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Câu có hai hoặc nhiều cụm </a:t>
            </a:r>
            <a:r>
              <a:rPr lang="vi-VN" altLang="en-US" sz="2800">
                <a:solidFill>
                  <a:srgbClr val="FF0000"/>
                </a:solidFill>
                <a:latin typeface="Times New Roman" panose="02020603050405020304" charset="0"/>
                <a:cs typeface="Times New Roman" panose="02020603050405020304" charset="0"/>
              </a:rPr>
              <a:t>C - V</a:t>
            </a:r>
            <a:endParaRPr lang="vi-VN" altLang="en-US" sz="2800">
              <a:solidFill>
                <a:srgbClr val="FF0000"/>
              </a:solidFill>
              <a:latin typeface="Times New Roman" panose="02020603050405020304" charset="0"/>
              <a:cs typeface="Times New Roman" panose="02020603050405020304" charset="0"/>
            </a:endParaRPr>
          </a:p>
        </p:txBody>
      </p:sp>
      <p:sp>
        <p:nvSpPr>
          <p:cNvPr id="22" name="Text Box 21"/>
          <p:cNvSpPr txBox="1"/>
          <p:nvPr/>
        </p:nvSpPr>
        <p:spPr>
          <a:xfrm>
            <a:off x="3314065" y="3131820"/>
            <a:ext cx="3769360" cy="95313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Cụm </a:t>
            </a:r>
            <a:r>
              <a:rPr lang="vi-VN" altLang="en-US" sz="2800">
                <a:solidFill>
                  <a:srgbClr val="FF0000"/>
                </a:solidFill>
                <a:latin typeface="Times New Roman" panose="02020603050405020304" charset="0"/>
                <a:cs typeface="Times New Roman" panose="02020603050405020304" charset="0"/>
              </a:rPr>
              <a:t>C - V</a:t>
            </a:r>
            <a:r>
              <a:rPr lang="vi-VN" altLang="en-US" sz="2800">
                <a:latin typeface="Times New Roman" panose="02020603050405020304" charset="0"/>
                <a:cs typeface="Times New Roman" panose="02020603050405020304" charset="0"/>
              </a:rPr>
              <a:t> nhỏ nằm trong cụm </a:t>
            </a:r>
            <a:r>
              <a:rPr lang="vi-VN" altLang="en-US" sz="2800">
                <a:solidFill>
                  <a:srgbClr val="FF0000"/>
                </a:solidFill>
                <a:latin typeface="Times New Roman" panose="02020603050405020304" charset="0"/>
                <a:cs typeface="Times New Roman" panose="02020603050405020304" charset="0"/>
              </a:rPr>
              <a:t>C - V</a:t>
            </a:r>
            <a:r>
              <a:rPr lang="vi-VN" altLang="en-US" sz="2800">
                <a:latin typeface="Times New Roman" panose="02020603050405020304" charset="0"/>
                <a:cs typeface="Times New Roman" panose="02020603050405020304" charset="0"/>
              </a:rPr>
              <a:t> lớn</a:t>
            </a:r>
            <a:endParaRPr lang="vi-VN" altLang="en-US" sz="2800">
              <a:latin typeface="Times New Roman" panose="02020603050405020304" charset="0"/>
              <a:cs typeface="Times New Roman" panose="02020603050405020304" charset="0"/>
            </a:endParaRPr>
          </a:p>
        </p:txBody>
      </p:sp>
      <p:sp>
        <p:nvSpPr>
          <p:cNvPr id="23" name="Text Box 22"/>
          <p:cNvSpPr txBox="1"/>
          <p:nvPr/>
        </p:nvSpPr>
        <p:spPr>
          <a:xfrm>
            <a:off x="3311525" y="5017135"/>
            <a:ext cx="3769360" cy="95313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Các cụm </a:t>
            </a:r>
            <a:r>
              <a:rPr lang="vi-VN" altLang="en-US" sz="2800">
                <a:solidFill>
                  <a:srgbClr val="FF0000"/>
                </a:solidFill>
                <a:latin typeface="Times New Roman" panose="02020603050405020304" charset="0"/>
                <a:cs typeface="Times New Roman" panose="02020603050405020304" charset="0"/>
              </a:rPr>
              <a:t>C - V</a:t>
            </a:r>
            <a:r>
              <a:rPr lang="vi-VN" altLang="en-US" sz="2800">
                <a:latin typeface="Times New Roman" panose="02020603050405020304" charset="0"/>
                <a:cs typeface="Times New Roman" panose="02020603050405020304" charset="0"/>
              </a:rPr>
              <a:t> không bao chứa nhau</a:t>
            </a:r>
            <a:endParaRPr lang="vi-VN" altLang="en-US" sz="2800">
              <a:latin typeface="Times New Roman" panose="02020603050405020304" charset="0"/>
              <a:cs typeface="Times New Roman" panose="02020603050405020304" charset="0"/>
            </a:endParaRPr>
          </a:p>
        </p:txBody>
      </p:sp>
      <p:sp>
        <p:nvSpPr>
          <p:cNvPr id="24" name="Text Box 23"/>
          <p:cNvSpPr txBox="1"/>
          <p:nvPr/>
        </p:nvSpPr>
        <p:spPr>
          <a:xfrm>
            <a:off x="7414895" y="2205990"/>
            <a:ext cx="123634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b="1">
                <a:solidFill>
                  <a:srgbClr val="FF0000"/>
                </a:solidFill>
                <a:latin typeface="Times New Roman" panose="02020603050405020304" charset="0"/>
                <a:cs typeface="Times New Roman" panose="02020603050405020304" charset="0"/>
              </a:rPr>
              <a:t>(5)</a:t>
            </a:r>
            <a:endParaRPr lang="vi-VN" altLang="en-US" sz="2800" b="1">
              <a:solidFill>
                <a:srgbClr val="FF0000"/>
              </a:solidFill>
              <a:latin typeface="Times New Roman" panose="02020603050405020304" charset="0"/>
              <a:cs typeface="Times New Roman" panose="02020603050405020304" charset="0"/>
            </a:endParaRPr>
          </a:p>
        </p:txBody>
      </p:sp>
      <p:sp>
        <p:nvSpPr>
          <p:cNvPr id="25" name="Text Box 24"/>
          <p:cNvSpPr txBox="1"/>
          <p:nvPr/>
        </p:nvSpPr>
        <p:spPr>
          <a:xfrm>
            <a:off x="7416800" y="3350895"/>
            <a:ext cx="123634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b="1">
                <a:solidFill>
                  <a:srgbClr val="FF0000"/>
                </a:solidFill>
                <a:latin typeface="Times New Roman" panose="02020603050405020304" charset="0"/>
                <a:cs typeface="Times New Roman" panose="02020603050405020304" charset="0"/>
              </a:rPr>
              <a:t>(2)</a:t>
            </a:r>
            <a:endParaRPr lang="vi-VN" altLang="en-US" sz="2800" b="1">
              <a:solidFill>
                <a:srgbClr val="FF0000"/>
              </a:solidFill>
              <a:latin typeface="Times New Roman" panose="02020603050405020304" charset="0"/>
              <a:cs typeface="Times New Roman" panose="02020603050405020304" charset="0"/>
            </a:endParaRPr>
          </a:p>
        </p:txBody>
      </p:sp>
      <p:sp>
        <p:nvSpPr>
          <p:cNvPr id="26" name="Text Box 25"/>
          <p:cNvSpPr txBox="1"/>
          <p:nvPr/>
        </p:nvSpPr>
        <p:spPr>
          <a:xfrm>
            <a:off x="7416800" y="5233035"/>
            <a:ext cx="123634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b="1">
                <a:solidFill>
                  <a:srgbClr val="FF0000"/>
                </a:solidFill>
                <a:latin typeface="Times New Roman" panose="02020603050405020304" charset="0"/>
                <a:cs typeface="Times New Roman" panose="02020603050405020304" charset="0"/>
              </a:rPr>
              <a:t>(7)</a:t>
            </a:r>
            <a:endParaRPr lang="vi-VN" altLang="en-US" sz="2800" b="1">
              <a:solidFill>
                <a:srgbClr val="FF0000"/>
              </a:solidFill>
              <a:latin typeface="Times New Roman" panose="02020603050405020304" charset="0"/>
              <a:cs typeface="Times New Roman" panose="02020603050405020304" charset="0"/>
            </a:endParaRPr>
          </a:p>
        </p:txBody>
      </p:sp>
      <p:sp>
        <p:nvSpPr>
          <p:cNvPr id="27" name="Text Box 26"/>
          <p:cNvSpPr txBox="1"/>
          <p:nvPr/>
        </p:nvSpPr>
        <p:spPr>
          <a:xfrm>
            <a:off x="8985250" y="2205990"/>
            <a:ext cx="254635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Câu đơn</a:t>
            </a:r>
            <a:endParaRPr lang="vi-VN" altLang="en-US" sz="2800">
              <a:latin typeface="Times New Roman" panose="02020603050405020304" charset="0"/>
              <a:cs typeface="Times New Roman" panose="02020603050405020304" charset="0"/>
            </a:endParaRPr>
          </a:p>
        </p:txBody>
      </p:sp>
      <p:sp>
        <p:nvSpPr>
          <p:cNvPr id="28" name="Text Box 27"/>
          <p:cNvSpPr txBox="1"/>
          <p:nvPr/>
        </p:nvSpPr>
        <p:spPr>
          <a:xfrm>
            <a:off x="8985250" y="2920365"/>
            <a:ext cx="2546350" cy="138366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Câu đơn mở rộng thành  phần</a:t>
            </a:r>
            <a:endParaRPr lang="vi-VN" altLang="en-US" sz="2800">
              <a:latin typeface="Times New Roman" panose="02020603050405020304" charset="0"/>
              <a:cs typeface="Times New Roman" panose="02020603050405020304" charset="0"/>
            </a:endParaRPr>
          </a:p>
        </p:txBody>
      </p:sp>
      <p:sp>
        <p:nvSpPr>
          <p:cNvPr id="29" name="Text Box 28"/>
          <p:cNvSpPr txBox="1"/>
          <p:nvPr/>
        </p:nvSpPr>
        <p:spPr>
          <a:xfrm>
            <a:off x="8989060" y="5233035"/>
            <a:ext cx="254635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pPr>
            <a:r>
              <a:rPr lang="vi-VN" altLang="en-US" sz="2800">
                <a:latin typeface="Times New Roman" panose="02020603050405020304" charset="0"/>
                <a:cs typeface="Times New Roman" panose="02020603050405020304" charset="0"/>
              </a:rPr>
              <a:t>Câu ghép</a:t>
            </a:r>
            <a:endParaRPr lang="vi-VN" altLang="en-US"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up)">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8" grpId="1" animBg="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_1668863403"/>
          <p:cNvPicPr>
            <a:picLocks noGrp="1" noChangeAspect="1"/>
          </p:cNvPicPr>
          <p:nvPr>
            <p:ph sz="half" idx="1"/>
          </p:nvPr>
        </p:nvPicPr>
        <p:blipFill>
          <a:blip r:embed="rId1"/>
          <a:stretch>
            <a:fillRect/>
          </a:stretch>
        </p:blipFill>
        <p:spPr>
          <a:xfrm>
            <a:off x="-635" y="-635"/>
            <a:ext cx="12192635" cy="6858635"/>
          </a:xfrm>
          <a:prstGeom prst="rect">
            <a:avLst/>
          </a:prstGeom>
        </p:spPr>
      </p:pic>
      <p:sp>
        <p:nvSpPr>
          <p:cNvPr id="6" name="Title 5"/>
          <p:cNvSpPr>
            <a:spLocks noGrp="1"/>
          </p:cNvSpPr>
          <p:nvPr>
            <p:ph type="title"/>
          </p:nvPr>
        </p:nvSpPr>
        <p:spPr>
          <a:xfrm>
            <a:off x="4999990" y="3444240"/>
            <a:ext cx="6797040" cy="1325880"/>
          </a:xfrm>
        </p:spPr>
        <p:txBody>
          <a:bodyPr>
            <a:normAutofit fontScale="90000"/>
          </a:bodyPr>
          <a:lstStyle/>
          <a:p>
            <a:r>
              <a:rPr lang="vi-VN" altLang="en-US"/>
              <a:t>Câu ghép là những câu do hai hoặc nhiều cụm C - V không bao chứa nhau tạo thành. Mỗi cụm C - V này được gọi là một vế câu.</a:t>
            </a:r>
            <a:endParaRPr lang="vi-VN" altLang="en-US"/>
          </a:p>
        </p:txBody>
      </p:sp>
      <p:sp>
        <p:nvSpPr>
          <p:cNvPr id="8" name="Thought Bubble: Cloud 3"/>
          <p:cNvSpPr/>
          <p:nvPr/>
        </p:nvSpPr>
        <p:spPr>
          <a:xfrm>
            <a:off x="238125" y="1560830"/>
            <a:ext cx="4264025" cy="3735705"/>
          </a:xfrm>
          <a:prstGeom prst="cloudCallou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vi-VN" sz="3200" i="1" dirty="0" smtClean="0">
                <a:solidFill>
                  <a:prstClr val="black"/>
                </a:solidFill>
              </a:rPr>
              <a:t> </a:t>
            </a:r>
            <a:r>
              <a:rPr lang="vi-VN" sz="4000" b="1" dirty="0" smtClean="0">
                <a:solidFill>
                  <a:prstClr val="black"/>
                </a:solidFill>
                <a:latin typeface="Times New Roman" panose="02020603050405020304" charset="0"/>
                <a:cs typeface="Times New Roman" panose="02020603050405020304" charset="0"/>
              </a:rPr>
              <a:t>Hãy cho biết thế nào là câu ghép?</a:t>
            </a:r>
            <a:endParaRPr lang="vi-VN" sz="4000" b="1" dirty="0" smtClean="0">
              <a:solidFill>
                <a:prstClr val="black"/>
              </a:solidFill>
              <a:latin typeface="Times New Roman" panose="02020603050405020304" charset="0"/>
              <a:cs typeface="Times New Roman" panose="02020603050405020304" charset="0"/>
            </a:endParaRPr>
          </a:p>
        </p:txBody>
      </p:sp>
      <p:pic>
        <p:nvPicPr>
          <p:cNvPr id="12" name="Content Placeholder 11" descr="screenshot_1668941036"/>
          <p:cNvPicPr>
            <a:picLocks noGrp="1" noChangeAspect="1"/>
          </p:cNvPicPr>
          <p:nvPr>
            <p:ph sz="half" idx="2"/>
          </p:nvPr>
        </p:nvPicPr>
        <p:blipFill>
          <a:blip r:embed="rId2"/>
          <a:stretch>
            <a:fillRect/>
          </a:stretch>
        </p:blipFill>
        <p:spPr>
          <a:xfrm>
            <a:off x="5298440" y="353695"/>
            <a:ext cx="5544820" cy="2218055"/>
          </a:xfrm>
          <a:prstGeom prst="rect">
            <a:avLst/>
          </a:prstGeom>
        </p:spPr>
      </p:pic>
      <p:sp>
        <p:nvSpPr>
          <p:cNvPr id="13" name="Text Box 12"/>
          <p:cNvSpPr txBox="1"/>
          <p:nvPr/>
        </p:nvSpPr>
        <p:spPr>
          <a:xfrm>
            <a:off x="7109778" y="758825"/>
            <a:ext cx="2109470" cy="1124585"/>
          </a:xfrm>
          <a:prstGeom prst="rect">
            <a:avLst/>
          </a:prstGeom>
          <a:noFill/>
        </p:spPr>
        <p:txBody>
          <a:bodyPr wrap="none" rtlCol="0" anchor="t">
            <a:spAutoFit/>
          </a:bodyPr>
          <a:lstStyle/>
          <a:p>
            <a:pPr algn="ctr" defTabSz="457200">
              <a:lnSpc>
                <a:spcPct val="120000"/>
              </a:lnSpc>
              <a:spcBef>
                <a:spcPct val="20000"/>
              </a:spcBef>
              <a:buClr>
                <a:srgbClr val="0563C1"/>
              </a:buClr>
            </a:pPr>
            <a: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t>2. Ghi nhớ </a:t>
            </a:r>
            <a:b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br>
            <a:r>
              <a:rPr lang="vi-VN" altLang="en-US" sz="2800" b="1" dirty="0" smtClean="0">
                <a:solidFill>
                  <a:schemeClr val="accent4">
                    <a:lumMod val="50000"/>
                  </a:schemeClr>
                </a:solidFill>
                <a:latin typeface="Times New Roman" panose="02020603050405020304" charset="0"/>
                <a:cs typeface="Times New Roman" panose="02020603050405020304" charset="0"/>
                <a:sym typeface="+mn-ea"/>
              </a:rPr>
              <a:t>(SGK/T112)</a:t>
            </a:r>
            <a:r>
              <a:rPr lang="vi-VN" altLang="en-US" sz="2800" b="1" dirty="0" smtClean="0">
                <a:solidFill>
                  <a:srgbClr val="000000"/>
                </a:solidFill>
                <a:latin typeface="Times New Roman" panose="02020603050405020304" charset="0"/>
                <a:cs typeface="Times New Roman" panose="02020603050405020304" charset="0"/>
                <a:sym typeface="+mn-ea"/>
              </a:rPr>
              <a:t> </a:t>
            </a:r>
            <a:endParaRPr lang="vi-VN" altLang="en-US" sz="2800" b="1" dirty="0" smtClean="0">
              <a:solidFill>
                <a:srgbClr val="0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1" nodeType="click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bldLvl="0" animBg="1"/>
      <p:bldP spid="8" grpId="1" bldLvl="0" animBg="1"/>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7969</Words>
  <Application>WPS Presentation</Application>
  <PresentationFormat>Custom</PresentationFormat>
  <Paragraphs>293</Paragraphs>
  <Slides>27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SimSun</vt:lpstr>
      <vt:lpstr>Wingdings</vt:lpstr>
      <vt:lpstr>Times New Roman</vt:lpstr>
      <vt:lpstr>Calibri</vt:lpstr>
      <vt:lpstr>Calibri Light</vt:lpstr>
      <vt:lpstr>Microsoft YaHei</vt:lpstr>
      <vt:lpstr>Arial Unicode MS</vt:lpstr>
      <vt:lpstr>Office Theme</vt:lpstr>
      <vt:lpstr>CÂU GHÉP</vt:lpstr>
      <vt:lpstr>I. Đặc điểm của câu ghép</vt:lpstr>
      <vt:lpstr>PowerPoint 演示文稿</vt:lpstr>
      <vt:lpstr>1. Tìm các cụm C-V trong những 2, 5 và 7? 2. Phân tích cấu tạo của các câu đó và điền vào phiếu học tập? </vt:lpstr>
      <vt:lpstr>.</vt:lpstr>
      <vt:lpstr>PowerPoint 演示文稿</vt:lpstr>
      <vt:lpstr>.</vt:lpstr>
      <vt:lpstr>PHIẾU HỌC TẬP</vt:lpstr>
      <vt:lpstr>Câu ghép là những câu do hai hoặc nhiều cụm C - V không bao chứa nhau tạo thành. Mỗi cụm C - V này được gọi là một vế câu.</vt:lpstr>
      <vt:lpstr>II. Cách nối các vế câu  </vt:lpstr>
      <vt:lpstr>PowerPoint 演示文稿</vt:lpstr>
      <vt:lpstr>PowerPoint 演示文稿</vt:lpstr>
      <vt:lpstr>PowerPoint 演示文稿</vt:lpstr>
      <vt:lpstr>PowerPoint 演示文稿</vt:lpstr>
      <vt:lpstr>PowerPoint 演示文稿</vt:lpstr>
      <vt:lpstr>PowerPoint 演示文稿</vt:lpstr>
      <vt:lpstr>III. Luyện tập</vt:lpstr>
      <vt:lpstr>1. Tìm câu ghép trong các đoạn trích dưới đây. Cho biết trong mỗi câu ghép, các vế câu được nối với nhau bằng những cách nào.</vt:lpstr>
      <vt:lpstr>Trả lời:</vt:lpstr>
      <vt:lpstr>2. Với mỗi cặp quan hệ từ dưới đây, hãy đặt một câu ghép.</vt:lpstr>
      <vt:lpstr>Trả lời:</vt:lpstr>
      <vt:lpstr>3. Chuyển những câu ghép em vừa đặt được thành những câu ghép mới bằng một trong hai cách sau:</vt:lpstr>
      <vt:lpstr>Trả lời:</vt:lpstr>
      <vt:lpstr>4. Đặt câu ghép với mỗi cặp từ hô ứng dưới đây:</vt:lpstr>
      <vt:lpstr>Trả lời:</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GHÉP</dc:title>
  <dc:creator/>
  <cp:lastModifiedBy>asus</cp:lastModifiedBy>
  <cp:revision>5</cp:revision>
  <dcterms:created xsi:type="dcterms:W3CDTF">2022-11-20T17:02:00Z</dcterms:created>
  <dcterms:modified xsi:type="dcterms:W3CDTF">2022-11-23T01:19:44Z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9EFDE2D3EFFD453FAD2550B8332B4D7F</vt:lpwstr>
  </property>
  <property fmtid="{D5CDD505-2E9C-101B-9397-08002B2CF9AE}" pid="3" name="KSOProductBuildVer">
    <vt:lpwstr>1033-11.2.0.11380</vt:lpwstr>
  </property>
</Properties>
</file>