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7" r:id="rId3"/>
    <p:sldId id="289" r:id="rId4"/>
    <p:sldId id="328" r:id="rId5"/>
    <p:sldId id="345" r:id="rId6"/>
    <p:sldId id="342" r:id="rId7"/>
    <p:sldId id="343" r:id="rId8"/>
    <p:sldId id="336" r:id="rId9"/>
    <p:sldId id="346" r:id="rId10"/>
    <p:sldId id="34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630"/>
    <a:srgbClr val="3F8158"/>
    <a:srgbClr val="003300"/>
    <a:srgbClr val="006600"/>
    <a:srgbClr val="1B3527"/>
    <a:srgbClr val="006666"/>
    <a:srgbClr val="2E923A"/>
    <a:srgbClr val="17391D"/>
    <a:srgbClr val="427E5F"/>
    <a:srgbClr val="1C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364" autoAdjust="0"/>
  </p:normalViewPr>
  <p:slideViewPr>
    <p:cSldViewPr>
      <p:cViewPr varScale="1">
        <p:scale>
          <a:sx n="86" d="100"/>
          <a:sy n="86" d="100"/>
        </p:scale>
        <p:origin x="876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911D-1E3E-4725-91F9-FF94F884CDBF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7393-C4C9-40A3-A388-FB24E9905DE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39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5" name="Subtitle 2"/>
          <p:cNvSpPr txBox="1"/>
          <p:nvPr/>
        </p:nvSpPr>
        <p:spPr>
          <a:xfrm>
            <a:off x="156116" y="285750"/>
            <a:ext cx="8683083" cy="485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TRA BÀI CŨ</a:t>
            </a:r>
            <a:endParaRPr kumimoji="0" lang="en-US" sz="28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lvl="0" algn="just"/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1-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nào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 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Cho </a:t>
            </a:r>
            <a:r>
              <a:rPr lang="en-US" sz="22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ví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algn="just">
              <a:spcAft>
                <a:spcPts val="0"/>
              </a:spcAft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2-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tích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cấu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trúc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algn="just">
              <a:spcAft>
                <a:spcPts val="0"/>
              </a:spcAft>
            </a:pP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Hàng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ngàn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ngọn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nến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rực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lấp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lánh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cành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lá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xanh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tươi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rất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nhiều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bức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tranh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màu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sắc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rực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rỡ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như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bức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bày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tủ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hàng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ra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trước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mặt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em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bé</a:t>
            </a:r>
            <a:r>
              <a:rPr lang="en-US" sz="22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2200" i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vi-VN" sz="28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 Khởi động vào bài mới:</a:t>
            </a:r>
            <a:endParaRPr lang="en-US" sz="28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nl-NL" sz="24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 Trong tiếng Việt có những quan hệ từ nào biểu thị mối quan hệ nhân quả, điều kiện- kết quả, tương phản, lựa chọn, ngang bằng?</a:t>
            </a:r>
            <a:endParaRPr lang="en-US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algn="just">
              <a:spcAft>
                <a:spcPts val="0"/>
              </a:spcAft>
            </a:pPr>
            <a:endParaRPr lang="en-US" sz="2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62475" algn="l"/>
                <a:tab pos="5410200" algn="l"/>
              </a:tabLst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endParaRPr kumimoji="0" lang="en-US" sz="2800" b="1" i="0" u="none" strike="noStrike" kern="120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TextBox 2"/>
          <p:cNvSpPr txBox="1"/>
          <p:nvPr/>
        </p:nvSpPr>
        <p:spPr>
          <a:xfrm>
            <a:off x="228600" y="1276350"/>
            <a:ext cx="9067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GHÉP</a:t>
            </a:r>
            <a:endParaRPr lang="en-US" sz="32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BR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endParaRPr lang="pt-BR" sz="36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/>
          <p:nvPr/>
        </p:nvSpPr>
        <p:spPr>
          <a:xfrm>
            <a:off x="152400" y="742950"/>
            <a:ext cx="3352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49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TIẾNG VIỆT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457200" y="512117"/>
            <a:ext cx="4689088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TIẾT 51- TIẾNG VIỆT </a:t>
            </a:r>
            <a:endParaRPr kumimoji="0" lang="en-US" sz="24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16314" y="646152"/>
            <a:ext cx="4460488" cy="1625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 GHÉP</a:t>
            </a:r>
            <a:endParaRPr kumimoji="0" lang="en-US" sz="66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US" sz="28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(TT)</a:t>
            </a:r>
            <a:endParaRPr kumimoji="0" lang="en-US" sz="28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body of water with grass and trees around it&#10;&#10;Description automatically generated with low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384346"/>
            <a:ext cx="3429000" cy="2438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 descr="A picture containing tree, water, grass, river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27" y="1276350"/>
            <a:ext cx="4876800" cy="3657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152400" y="187226"/>
            <a:ext cx="8382000" cy="5231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I- </a:t>
            </a:r>
            <a:r>
              <a:rPr lang="en-US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en-US" sz="2800" b="1" spc="-4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GB" sz="28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1- </a:t>
            </a:r>
            <a:r>
              <a:rPr lang="en-GB" sz="28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GB" sz="28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hiểu</a:t>
            </a:r>
            <a:r>
              <a:rPr lang="en-GB" sz="28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ví</a:t>
            </a:r>
            <a:r>
              <a:rPr lang="en-GB" sz="28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dụ</a:t>
            </a:r>
            <a:r>
              <a:rPr lang="en-GB" sz="28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GB" sz="2800" b="1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VD 1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lẽ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tiếng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Việt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chúng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đẹp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bởi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tâm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hồn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người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Việt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Nam,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bởi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đời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sống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cuộc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đấu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tranh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dân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trước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đến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nay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cao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quý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vĩ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đại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nghĩa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rất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đẹp</a:t>
            </a:r>
            <a:r>
              <a:rPr lang="en-GB" sz="28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GB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GB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GB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A: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lẽ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Tiếng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Việt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chúng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đẹp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GB" sz="28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</a:t>
            </a:r>
            <a:r>
              <a:rPr lang="en-GB" sz="28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en-GB" sz="28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</a:t>
            </a:r>
            <a:endParaRPr lang="en-US" sz="28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GB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GB" sz="2800" b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GB" sz="28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B: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bởi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vì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tâm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hồn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ng­ười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VN ta....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rất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đẹp</a:t>
            </a:r>
            <a:r>
              <a:rPr lang="en-GB" sz="28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</a:t>
            </a:r>
            <a:r>
              <a:rPr lang="en-GB" sz="28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nguyên</a:t>
            </a:r>
            <a:r>
              <a:rPr lang="en-GB" sz="28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endParaRPr lang="en-US" sz="28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=&gt;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về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ý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nghĩa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nguyên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600" b="1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</a:t>
            </a:r>
            <a:r>
              <a:rPr lang="en-GB" sz="26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2600" b="1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80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8575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152400" y="187226"/>
            <a:ext cx="8839200" cy="4492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sz="2200" b="1" spc="-4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VD </a:t>
            </a:r>
            <a:r>
              <a:rPr lang="en-GB" sz="2200" b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2: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arenBoth"/>
            </a:pPr>
            <a:r>
              <a:rPr lang="en-GB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GB" sz="2200" i="1" u="sng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Nếu</a:t>
            </a:r>
            <a:r>
              <a:rPr lang="en-GB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trời</a:t>
            </a:r>
            <a:r>
              <a:rPr lang="en-GB" sz="2200" i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mưa</a:t>
            </a:r>
            <a:r>
              <a:rPr lang="en-GB" sz="2200" i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GB" sz="2200" i="1" u="sng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thì</a:t>
            </a:r>
            <a:r>
              <a:rPr lang="en-GB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tôi</a:t>
            </a:r>
            <a:r>
              <a:rPr lang="en-GB" sz="2200" i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không</a:t>
            </a:r>
            <a:r>
              <a:rPr lang="en-GB" sz="2200" i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đến</a:t>
            </a:r>
            <a:r>
              <a:rPr lang="en-GB" sz="2200" i="1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</a:t>
            </a:r>
            <a:r>
              <a:rPr lang="en-GB" sz="2200" i="1" spc="-4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ược</a:t>
            </a:r>
            <a:r>
              <a:rPr lang="en-GB" sz="2200" i="1" spc="-4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.-&gt;Quan </a:t>
            </a:r>
            <a:r>
              <a:rPr lang="en-GB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điều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ki</a:t>
            </a:r>
            <a:r>
              <a:rPr lang="en-US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ện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</a:t>
            </a:r>
            <a:endParaRPr lang="en-US" sz="2200" i="1" spc="-4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(2) 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2200" i="1" u="sng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Tuy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hoàn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cảnh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gia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đình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khó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khăn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2200" i="1" u="sng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nhưng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Lan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vẫn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giỏi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</a:t>
            </a:r>
            <a:r>
              <a:rPr lang="en-US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phản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22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(3)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Gió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2200" i="1" u="sng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càng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mạnh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mưa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2200" i="1" u="sng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càng</a:t>
            </a:r>
            <a:r>
              <a:rPr lang="en-US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to.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</a:t>
            </a:r>
            <a:r>
              <a:rPr lang="en-GB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tăng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sz="2200" i="1" spc="-40" dirty="0" err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tiến</a:t>
            </a:r>
            <a:r>
              <a:rPr lang="en-GB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	</a:t>
            </a:r>
            <a:endParaRPr lang="en-US" sz="22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(4)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Anh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hay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anh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spc="-40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</a:t>
            </a:r>
            <a:r>
              <a:rPr lang="en-US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Quan hệ lựa chọn.</a:t>
            </a:r>
            <a:r>
              <a:rPr lang="pt-BR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sz="220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(5) Tôi xem ti vi nó </a:t>
            </a:r>
            <a:r>
              <a:rPr lang="pt-BR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cũng</a:t>
            </a:r>
            <a:r>
              <a:rPr lang="pt-BR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xem ti vi.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Quan hệ đồng thời.</a:t>
            </a:r>
            <a:endParaRPr lang="en-US" sz="22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(6) Tôi đến và nó </a:t>
            </a:r>
            <a:r>
              <a:rPr lang="pt-BR" sz="2200" i="1" u="sng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cũng</a:t>
            </a:r>
            <a:r>
              <a:rPr lang="pt-BR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đến.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Quan hệ bổ sung.</a:t>
            </a:r>
            <a:r>
              <a:rPr lang="pt-BR" sz="22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sz="220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(7) Thầy giáo bước vào, cả lớp đứng  dậy chào.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Quan hệ nối tiếp.</a:t>
            </a:r>
            <a:endParaRPr lang="en-US" sz="22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200" i="1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(8) Mọi người bỗng im bặt: Chủ tọa bắt đầu phát biểu.</a:t>
            </a:r>
            <a:r>
              <a:rPr lang="en-US" sz="2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t-BR" sz="2200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Quan hệ giải thích.</a:t>
            </a:r>
            <a:endParaRPr lang="en-US" sz="2200" i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2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=&gt; Mối quan hệ được đánh dấu bằng quan hệ từ, cặp quan hệ từ hoặc cặp từ hô ứng.</a:t>
            </a:r>
            <a:endParaRPr lang="en-US" sz="22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200" b="1" i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2- Kết luận :  </a:t>
            </a:r>
            <a:r>
              <a:rPr lang="pt-BR" sz="22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Ghi </a:t>
            </a:r>
            <a:r>
              <a:rPr lang="pt-BR" sz="2200" spc="-4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nhớ:</a:t>
            </a:r>
            <a:r>
              <a:rPr lang="pt-BR" sz="2200" spc="-4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SGK</a:t>
            </a:r>
            <a:r>
              <a:rPr lang="pt-BR" sz="2200" spc="-4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 Tr. 123.</a:t>
            </a:r>
            <a:endParaRPr lang="en-US" sz="2200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228600" y="133350"/>
            <a:ext cx="8686800" cy="501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II- </a:t>
            </a: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LUYỆN TẬP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kumimoji="0" lang="pt-BR" sz="32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1:</a:t>
            </a:r>
            <a:endParaRPr kumimoji="0" lang="pt-BR" sz="3200" b="1" i="0" u="none" strike="noStrike" kern="1200" cap="none" spc="0" normalizeH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a- </a:t>
            </a:r>
            <a:r>
              <a:rPr lang="en-US" sz="3200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US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1- 2: </a:t>
            </a:r>
            <a:r>
              <a:rPr lang="en-US" sz="3200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200" spc="-4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2- 3: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b-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kiện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c-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d- </a:t>
            </a:r>
            <a:r>
              <a:rPr lang="fr-FR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fr-F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fr-F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tương</a:t>
            </a:r>
            <a:r>
              <a:rPr lang="fr-F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phản</a:t>
            </a:r>
            <a:r>
              <a:rPr lang="fr-F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e- Câu 1: Quan hệ nối tiếp.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Câu 2: Quan hệ nguyên nhân - </a:t>
            </a:r>
            <a:r>
              <a:rPr lang="vi-VN" altLang="pt-BR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k.</a:t>
            </a:r>
            <a:r>
              <a:rPr lang="pt-BR" sz="32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quả.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542147"/>
          <a:ext cx="8690515" cy="449572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67877"/>
                <a:gridCol w="1604806"/>
                <a:gridCol w="2917832"/>
              </a:tblGrid>
              <a:tr h="472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ghép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spc="-2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Có thể tách thành câu đơn ? Vì sao ?</a:t>
                      </a:r>
                      <a:endParaRPr lang="en-US" sz="16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i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1600" b="1" i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a</a:t>
                      </a:r>
                      <a:endParaRPr lang="en-US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spc="-2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spc="-3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3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3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thẳm</a:t>
                      </a:r>
                      <a:r>
                        <a:rPr lang="en-US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spc="-3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biển</a:t>
                      </a:r>
                      <a:r>
                        <a:rPr lang="en-US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3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3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spc="-3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thẳm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kiện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kiện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)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nl-NL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nl-NL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nl-NL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+ Không nên tách mỗi vế câu thành một câu đơn.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600" b="1" spc="2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+ Vì các vế câu có quan hệ rất chặt chẽ ( điều kiện -&gt; kết quả, nguyên nhân -&gt; kết quả ) , nếu tách ra sẽ làm đi mối quan hệ mật thiết ấy.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Trời rải mây trắng nhạt, biển mơ màng dịu hơi sư­ơng.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  <a:tc vMerge="1">
                  <a:tcPr/>
                </a:tc>
              </a:tr>
              <a:tr h="2364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Trời âm u mây mư­a, biểm xám xịt nặng nề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  <a:tc vMerge="1">
                  <a:tcPr/>
                </a:tc>
              </a:tr>
              <a:tr h="9456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Trời ầm ầm dông gió, biển đục ngầu giận dữ.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  <a:tc vMerge="1">
                  <a:tcPr/>
                </a:tc>
              </a:tr>
              <a:tr h="2364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i="1" spc="-3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Phần b</a:t>
                      </a:r>
                      <a:endParaRPr lang="en-US" sz="160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4728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spc="-3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Buổi sớm, mặt trời lên ngang cột buồm, sương tan, trời mới quang.</a:t>
                      </a:r>
                      <a:endParaRPr lang="en-US" sz="1600" b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kq</a:t>
                      </a:r>
                      <a:r>
                        <a:rPr lang="en-GB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10819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b="1" spc="-3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Buổi chiều, nắng vừa nhạt, sư­ơng đã buông nhanh xuống mặt biển.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85" marR="68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6116" y="65978"/>
            <a:ext cx="5635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r>
              <a:rPr kumimoji="0" lang="en-US" altLang="en-US" sz="2400" b="1" i="0" u="sng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2: 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304800" y="209550"/>
            <a:ext cx="86106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7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 3:</a:t>
            </a:r>
            <a:endParaRPr lang="pt-BR" sz="2700" b="1" spc="-4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7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Về việc tách câu ghép thành các câu đơn trong đoạn văn của VB  “ Lão Hạc” 2 câu ghép:</a:t>
            </a:r>
            <a:endParaRPr lang="en-US" sz="2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7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" Việc thứ nhất.....trông coi cho nó".</a:t>
            </a:r>
            <a:endParaRPr lang="en-US" sz="2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700" spc="-4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" Việc thứ hai....đành nhờ hàng xóm cả".</a:t>
            </a:r>
            <a:endParaRPr lang="en-US" sz="2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a- Xét về mặt lập luận, mỗi câu ghép trình bày một việc mà lão Hạc nhờ ông giáo giúp.</a:t>
            </a:r>
            <a:endParaRPr lang="en-US" sz="2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Nếu tách mỗi vế câu trong từng câu ghép thành một câu đơn thì không đảm </a:t>
            </a:r>
            <a:r>
              <a:rPr lang="pt-BR" sz="27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bảo được </a:t>
            </a:r>
            <a:r>
              <a:rPr lang="pt-BR" sz="2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 mạch lạc của lập luận.</a:t>
            </a:r>
            <a:endParaRPr lang="en-US" sz="2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2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b- Xét về giá trị biểu hiện, tác giả có ý viết câu dài để tái hiện cách kể lể “dài dòng” của lão Hạc.</a:t>
            </a:r>
            <a:endParaRPr lang="en-US" sz="2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0"/>
              </a:spcAft>
            </a:pPr>
            <a:endParaRPr lang="en-US" sz="27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endParaRPr kumimoji="0" lang="pt-BR" sz="27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266700" y="43815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3200" b="1" spc="-4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 4:</a:t>
            </a:r>
            <a:endParaRPr lang="en-US" sz="32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Câu ghép thứ 2: Quan hệ điều kiện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 Không nên tách thành các câu đơn. Nếu tách sẽ làm mất đi quan hệ điều kiện.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Trong câu ghép còn lại nếu tách thành các câu đơn</a:t>
            </a:r>
            <a:endParaRPr lang="en-US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pt-BR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sẽ gây cảm giác nhân vật đang nói nhát gừng, rời rạc, không gợi ra cách kể lể, năn nỉ thiết tha của chị Dậu.</a:t>
            </a:r>
            <a:endParaRPr lang="pt-BR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034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266700" y="895350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 Vận dụng.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80340" lvl="0" algn="just"/>
            <a:r>
              <a:rPr lang="vi-VN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Hãy viết đoạn văn có sử dụng một vài câu ghép( chỉ ra và cho biết mối quan hệ giữa các vế của câu ghép).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0340" lvl="0" algn="just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Hướng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dẫn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kĩ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BT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làm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-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bị</a:t>
            </a:r>
            <a:r>
              <a:rPr lang="en-US" sz="280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Tìm hiểu chung về văn thuyết 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minh.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8034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4796</Words>
  <Application>WPS Presentation</Application>
  <PresentationFormat>On-screen Show (16:9)</PresentationFormat>
  <Paragraphs>176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Cambria</vt:lpstr>
      <vt:lpstr>Times New Roman</vt:lpstr>
      <vt:lpstr>.VnTime</vt:lpstr>
      <vt:lpstr>Segoe Print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asus</cp:lastModifiedBy>
  <cp:revision>230</cp:revision>
  <dcterms:created xsi:type="dcterms:W3CDTF">2006-08-16T00:00:00Z</dcterms:created>
  <dcterms:modified xsi:type="dcterms:W3CDTF">2022-12-04T14:34:54Z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2D07F48FB8EC43ECA1477EB615BCBF16</vt:lpwstr>
  </property>
  <property fmtid="{D5CDD505-2E9C-101B-9397-08002B2CF9AE}" pid="3" name="KSOProductBuildVer">
    <vt:lpwstr>1033-11.2.0.11417</vt:lpwstr>
  </property>
</Properties>
</file>