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353" r:id="rId14"/>
    <p:sldId id="499" r:id="rId15"/>
    <p:sldId id="518" r:id="rId16"/>
    <p:sldId id="519" r:id="rId17"/>
    <p:sldId id="520" r:id="rId18"/>
    <p:sldId id="521" r:id="rId19"/>
    <p:sldId id="522" r:id="rId20"/>
    <p:sldId id="352" r:id="rId21"/>
    <p:sldId id="524" r:id="rId22"/>
    <p:sldId id="531" r:id="rId23"/>
    <p:sldId id="530" r:id="rId24"/>
    <p:sldId id="529" r:id="rId25"/>
    <p:sldId id="526" r:id="rId26"/>
    <p:sldId id="528" r:id="rId27"/>
    <p:sldId id="533" r:id="rId28"/>
    <p:sldId id="500" r:id="rId29"/>
    <p:sldId id="543" r:id="rId30"/>
    <p:sldId id="534" r:id="rId31"/>
    <p:sldId id="535" r:id="rId32"/>
    <p:sldId id="536" r:id="rId33"/>
    <p:sldId id="556" r:id="rId34"/>
    <p:sldId id="544" r:id="rId35"/>
    <p:sldId id="546" r:id="rId36"/>
    <p:sldId id="547" r:id="rId37"/>
    <p:sldId id="548" r:id="rId38"/>
    <p:sldId id="550" r:id="rId39"/>
    <p:sldId id="551" r:id="rId40"/>
    <p:sldId id="552" r:id="rId41"/>
    <p:sldId id="549" r:id="rId42"/>
    <p:sldId id="492" r:id="rId43"/>
  </p:sldIdLst>
  <p:sldSz cx="12190095" cy="685927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9C"/>
    <a:srgbClr val="4E4A4F"/>
    <a:srgbClr val="3296A8"/>
    <a:srgbClr val="6D8AAB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113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-246" y="-108"/>
      </p:cViewPr>
      <p:guideLst>
        <p:guide orient="horz" pos="216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3" Type="http://schemas.openxmlformats.org/officeDocument/2006/relationships/image" Target="../media/image23.GIF"/><Relationship Id="rId21" Type="http://schemas.openxmlformats.org/officeDocument/2006/relationships/slideLayout" Target="../slideLayouts/slideLayout37.xml"/><Relationship Id="rId20" Type="http://schemas.openxmlformats.org/officeDocument/2006/relationships/audio" Target="../media/audio3.wav"/><Relationship Id="rId2" Type="http://schemas.openxmlformats.org/officeDocument/2006/relationships/image" Target="../media/image22.GIF"/><Relationship Id="rId19" Type="http://schemas.openxmlformats.org/officeDocument/2006/relationships/audio" Target="../media/audio2.wav"/><Relationship Id="rId18" Type="http://schemas.openxmlformats.org/officeDocument/2006/relationships/image" Target="../media/image36.GIF"/><Relationship Id="rId17" Type="http://schemas.openxmlformats.org/officeDocument/2006/relationships/image" Target="../media/image35.png"/><Relationship Id="rId16" Type="http://schemas.microsoft.com/office/2007/relationships/media" Target="../media/audio1.wav"/><Relationship Id="rId15" Type="http://schemas.openxmlformats.org/officeDocument/2006/relationships/video" Target="../media/audio1.wav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0" Type="http://schemas.openxmlformats.org/officeDocument/2006/relationships/slideLayout" Target="../slideLayouts/slideLayout37.xml"/><Relationship Id="rId3" Type="http://schemas.openxmlformats.org/officeDocument/2006/relationships/image" Target="../media/image39.png"/><Relationship Id="rId29" Type="http://schemas.openxmlformats.org/officeDocument/2006/relationships/image" Target="../media/image65.jpeg"/><Relationship Id="rId28" Type="http://schemas.openxmlformats.org/officeDocument/2006/relationships/image" Target="../media/image64.jpeg"/><Relationship Id="rId27" Type="http://schemas.openxmlformats.org/officeDocument/2006/relationships/image" Target="../media/image63.jpeg"/><Relationship Id="rId26" Type="http://schemas.openxmlformats.org/officeDocument/2006/relationships/image" Target="../media/image62.jpeg"/><Relationship Id="rId25" Type="http://schemas.openxmlformats.org/officeDocument/2006/relationships/image" Target="../media/image61.png"/><Relationship Id="rId24" Type="http://schemas.openxmlformats.org/officeDocument/2006/relationships/image" Target="../media/image60.png"/><Relationship Id="rId23" Type="http://schemas.openxmlformats.org/officeDocument/2006/relationships/image" Target="../media/image59.png"/><Relationship Id="rId22" Type="http://schemas.openxmlformats.org/officeDocument/2006/relationships/image" Target="../media/image58.png"/><Relationship Id="rId21" Type="http://schemas.openxmlformats.org/officeDocument/2006/relationships/image" Target="../media/image57.png"/><Relationship Id="rId20" Type="http://schemas.openxmlformats.org/officeDocument/2006/relationships/image" Target="../media/image56.png"/><Relationship Id="rId2" Type="http://schemas.openxmlformats.org/officeDocument/2006/relationships/image" Target="../media/image38.png"/><Relationship Id="rId19" Type="http://schemas.openxmlformats.org/officeDocument/2006/relationships/image" Target="../media/image55.png"/><Relationship Id="rId18" Type="http://schemas.openxmlformats.org/officeDocument/2006/relationships/image" Target="../media/image54.png"/><Relationship Id="rId17" Type="http://schemas.openxmlformats.org/officeDocument/2006/relationships/image" Target="../media/image53.png"/><Relationship Id="rId16" Type="http://schemas.openxmlformats.org/officeDocument/2006/relationships/image" Target="../media/image52.png"/><Relationship Id="rId15" Type="http://schemas.openxmlformats.org/officeDocument/2006/relationships/image" Target="../media/image51.png"/><Relationship Id="rId14" Type="http://schemas.openxmlformats.org/officeDocument/2006/relationships/image" Target="../media/image50.png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 descr="图片包含 户外, 雪花, 水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6701" y="974790"/>
            <a:ext cx="55210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i="1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0" i="1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140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9564" y="3360717"/>
            <a:ext cx="327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7423" y="323654"/>
            <a:ext cx="974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ng đồ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163" y="1524924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Bày mực tàu, giấy đỏ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...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vi-VN" sz="3200" dirty="0">
                <a:latin typeface="+mj-lt"/>
              </a:rPr>
              <a:t>iết câu đối</a:t>
            </a:r>
            <a:r>
              <a:rPr lang="en-US" sz="3200" dirty="0">
                <a:latin typeface="+mj-lt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-doi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6091518" cy="6859192"/>
          </a:xfrm>
          <a:prstGeom prst="rect">
            <a:avLst/>
          </a:prstGeom>
        </p:spPr>
      </p:pic>
      <p:pic>
        <p:nvPicPr>
          <p:cNvPr id="3" name="Picture 2" descr="cau-doi-chu-han-n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4499" y="-1"/>
            <a:ext cx="6145914" cy="686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 descr="Káº¿t quáº£ hÃ¬nh áº£nh cho cÃ¢u Äá»i táº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 descr="cap-tranh-thu-phap-cau-doi-te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6548718" cy="6822935"/>
          </a:xfrm>
          <a:prstGeom prst="rect">
            <a:avLst/>
          </a:prstGeom>
        </p:spPr>
      </p:pic>
      <p:pic>
        <p:nvPicPr>
          <p:cNvPr id="4" name="Picture 3" descr="cau-doi-tet-ky-hoi-h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7155" y="0"/>
            <a:ext cx="5733257" cy="68595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1986" y="1865587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7456" y="3174434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0070C0"/>
                </a:solidFill>
                <a:latin typeface="+mj-lt"/>
              </a:rPr>
              <a:t>luật tuần hoàn của thời gian, không gian và con người</a:t>
            </a:r>
            <a:endParaRPr lang="en-US" sz="3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5044" y="3972292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Sự tồn tại của ông đồ trong xã hội là không thể thiếu, góp phần làm nên nét đẹp văn hoá truyền thống dân tộc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1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797423" y="323654"/>
            <a:ext cx="974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ng đồ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163" y="1524924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Bao nhiêu</a:t>
            </a:r>
            <a:r>
              <a:rPr lang="vi-VN" sz="3200" dirty="0">
                <a:latin typeface="+mj-lt"/>
              </a:rPr>
              <a:t>: gợi hình ảnh người đến thuê viết rất đông</a:t>
            </a:r>
            <a:r>
              <a:rPr lang="en-US" sz="3200" dirty="0">
                <a:latin typeface="+mj-lt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41" y="2417832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Tấm tắc: </a:t>
            </a:r>
            <a:r>
              <a:rPr lang="vi-VN" sz="3200" dirty="0">
                <a:latin typeface="+mj-lt"/>
              </a:rPr>
              <a:t>biểu đạt sự thán phục, trân trọng tài nghệ của ông. 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2813" y="3366047"/>
            <a:ext cx="2341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- Nghệ thuật: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8449" y="3370024"/>
            <a:ext cx="8589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Phép hoán dụ </a:t>
            </a:r>
            <a:r>
              <a:rPr lang="en-US" sz="3200" dirty="0">
                <a:latin typeface="+mj-lt"/>
              </a:rPr>
              <a:t>(</a:t>
            </a:r>
            <a:r>
              <a:rPr lang="vi-VN" sz="3200" dirty="0">
                <a:latin typeface="+mj-lt"/>
              </a:rPr>
              <a:t>hoa tay</a:t>
            </a:r>
            <a:r>
              <a:rPr lang="en-US" sz="3200" dirty="0">
                <a:latin typeface="+mj-lt"/>
              </a:rPr>
              <a:t>) </a:t>
            </a:r>
            <a:r>
              <a:rPr lang="vi-VN" sz="3200" dirty="0">
                <a:latin typeface="+mj-lt"/>
              </a:rPr>
              <a:t>+ Phép so sánh + Sử dụng thành ngữ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“phượng múa rồng bay”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7330" y="4744721"/>
            <a:ext cx="752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àm nổi bật vẻ đẹp trong nét chữ của ông</a:t>
            </a:r>
            <a:endParaRPr lang="en-US" sz="3200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8435" y="5609617"/>
            <a:ext cx="1005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mọi người quý trọng, ngưỡng mộ.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1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4"/>
          <p:cNvGrpSpPr/>
          <p:nvPr/>
        </p:nvGrpSpPr>
        <p:grpSpPr>
          <a:xfrm>
            <a:off x="683155" y="263970"/>
            <a:ext cx="10843721" cy="707886"/>
            <a:chOff x="-2655130" y="549901"/>
            <a:chExt cx="10843721" cy="707886"/>
          </a:xfrm>
        </p:grpSpPr>
        <p:sp>
          <p:nvSpPr>
            <p:cNvPr id="26" name="矩形 15"/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Hình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ông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đồ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thời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tàn</a:t>
              </a:r>
              <a:endParaRPr lang="zh-CN" altLang="en-US" sz="4600" b="1" i="1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/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1731" y="1710670"/>
            <a:ext cx="5008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Nhưng mỗi năm mỗi vắng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Người thuê viết nay đâu?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Giấy đỏ buồn không thắm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Mực đọng trong nghiên sầu...</a:t>
            </a:r>
            <a:br>
              <a:rPr lang="vi-VN" sz="3200" dirty="0">
                <a:latin typeface="+mj-lt"/>
              </a:rPr>
            </a:b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Ông đồ vẫn ngồi đấy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Qua đường không ai hay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Lá vàng rơi trên giấy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Ngoài trời mưa bụi bay</a:t>
            </a:r>
            <a:endParaRPr lang="en-US" sz="3200" dirty="0">
              <a:latin typeface="+mj-lt"/>
            </a:endParaRPr>
          </a:p>
        </p:txBody>
      </p:sp>
      <p:sp>
        <p:nvSpPr>
          <p:cNvPr id="32" name="Cloud Callout 31"/>
          <p:cNvSpPr/>
          <p:nvPr/>
        </p:nvSpPr>
        <p:spPr>
          <a:xfrm flipH="1">
            <a:off x="5634318" y="1223682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b147407057c3e2541113905c55f403a2.png"/>
          <p:cNvPicPr>
            <a:picLocks noChangeAspect="1"/>
          </p:cNvPicPr>
          <p:nvPr/>
        </p:nvPicPr>
        <p:blipFill>
          <a:blip r:embed="rId2" cstate="print"/>
          <a:srcRect l="20000" r="26667"/>
          <a:stretch>
            <a:fillRect/>
          </a:stretch>
        </p:blipFill>
        <p:spPr>
          <a:xfrm flipH="1">
            <a:off x="9870140" y="3294529"/>
            <a:ext cx="2501153" cy="3738281"/>
          </a:xfrm>
          <a:prstGeom prst="rect">
            <a:avLst/>
          </a:prstGeom>
        </p:spPr>
      </p:pic>
      <p:pic>
        <p:nvPicPr>
          <p:cNvPr id="120834" name="Picture 2" descr="Káº¿t quáº£ hÃ¬nh áº£nh cho Ã´ng Äá» thá»i tÃ 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530" y="1548841"/>
            <a:ext cx="4436782" cy="4436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1" cstate="print"/>
          <a:srcRect l="17727" t="29071" r="35837" b="24274"/>
          <a:stretch>
            <a:fillRect/>
          </a:stretch>
        </p:blipFill>
        <p:spPr bwMode="auto">
          <a:xfrm>
            <a:off x="0" y="1008993"/>
            <a:ext cx="12190413" cy="58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8"/>
          <p:cNvSpPr/>
          <p:nvPr/>
        </p:nvSpPr>
        <p:spPr>
          <a:xfrm>
            <a:off x="1797793" y="166815"/>
            <a:ext cx="906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6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98685" y="41907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tu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thuê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nay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đâu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?”</a:t>
            </a:r>
            <a:endParaRPr lang="en-US" altLang="zh-CN" sz="3600" i="1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1233884" y="2289916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hóa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Giấy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đỏ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….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Nghiên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sầu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36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1580726" y="134398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Buồn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tủi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xót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1580726" y="3183300"/>
            <a:ext cx="9502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buồn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xót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thấm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đẫm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tri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giác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1312704" y="4491833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“…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ngồi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đấy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/….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ai</a:t>
            </a:r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hay”</a:t>
            </a:r>
            <a:endParaRPr lang="zh-CN" altLang="en-US" sz="36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1659546" y="5385217"/>
            <a:ext cx="950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Sầu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tủi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lạc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lõng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độc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68920" y="387540"/>
            <a:ext cx="5249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i="1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vàng rơi trên giấy</a:t>
            </a:r>
            <a:b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trời mưa bụi bay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CN" sz="3600" i="1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1186588" y="2037668"/>
            <a:ext cx="1060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+mj-lt"/>
              </a:rPr>
              <a:t> </a:t>
            </a:r>
            <a:r>
              <a:rPr lang="vi-VN" sz="3600" i="1" dirty="0">
                <a:latin typeface="+mj-lt"/>
              </a:rPr>
              <a:t>Lá vàng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</a:t>
            </a:r>
            <a:r>
              <a:rPr lang="vi-VN" sz="3600" dirty="0">
                <a:latin typeface="+mj-lt"/>
              </a:rPr>
              <a:t>n dụ </a:t>
            </a:r>
            <a:r>
              <a:rPr lang="en-US" sz="3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vi-VN" sz="3600" dirty="0">
                <a:latin typeface="+mj-lt"/>
              </a:rPr>
              <a:t>ợi sự tàn tạ, buồn bã, rơi rụng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vi-VN" sz="3600" dirty="0">
                <a:latin typeface="+mj-lt"/>
              </a:rPr>
              <a:t>áo hiệu một sự tàn tạ 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latin typeface="+mj-lt"/>
              </a:rPr>
              <a:t> Nho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zh-CN" altLang="en-US" sz="36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1218111" y="351437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36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bụi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ợi sự lạnh lẽo, ảm đạm, thê lương</a:t>
            </a:r>
            <a:endParaRPr lang="zh-CN" altLang="en-US" sz="36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1375767" y="4486579"/>
            <a:ext cx="950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ngụ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2619" y="5269101"/>
            <a:ext cx="981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mạnh nỗi buồn, sự cô đơn của ông đồ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1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4"/>
          <p:cNvGrpSpPr/>
          <p:nvPr/>
        </p:nvGrpSpPr>
        <p:grpSpPr>
          <a:xfrm>
            <a:off x="683155" y="263970"/>
            <a:ext cx="10843721" cy="830997"/>
            <a:chOff x="-2655130" y="549901"/>
            <a:chExt cx="10843721" cy="830997"/>
          </a:xfrm>
        </p:grpSpPr>
        <p:sp>
          <p:nvSpPr>
            <p:cNvPr id="26" name="矩形 15"/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5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3.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Nỗi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lòng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giả</a:t>
              </a:r>
              <a:endParaRPr lang="zh-CN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/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91192" y="2325525"/>
            <a:ext cx="5815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Năm nay đào lại nở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Không thấy ông đồ xưa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Những người muôn năm cũ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Hồn ở đâu bây giờ?</a:t>
            </a:r>
            <a:endParaRPr lang="en-US" sz="3600" dirty="0">
              <a:latin typeface="+mj-lt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100">
            <a:off x="-870451" y="3317749"/>
            <a:ext cx="6563660" cy="35732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377518" y="2111472"/>
            <a:ext cx="9868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4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94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94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4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94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4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chung</a:t>
            </a:r>
            <a:endParaRPr lang="zh-CN" altLang="en-US" sz="9400" dirty="0">
              <a:solidFill>
                <a:srgbClr val="4E4A4F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102" y="1710670"/>
            <a:ext cx="682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+mj-lt"/>
              </a:rPr>
              <a:t>đào nở</a:t>
            </a:r>
            <a:br>
              <a:rPr lang="vi-VN" sz="4000" dirty="0">
                <a:latin typeface="+mj-lt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317" y="3660339"/>
            <a:ext cx="682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Năm nay đào lại nở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solidFill>
                  <a:srgbClr val="FF0000"/>
                </a:solidFill>
                <a:latin typeface="+mj-lt"/>
              </a:rPr>
              <a:t>Không thấy ông đồ xưa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75586" y="1135117"/>
            <a:ext cx="977462" cy="46192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2131" y="1705414"/>
            <a:ext cx="4240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2641" y="2756442"/>
            <a:ext cx="440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7389" y="4359273"/>
            <a:ext cx="4598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2496" y="497075"/>
            <a:ext cx="682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latin typeface="+mj-lt"/>
              </a:rPr>
              <a:t>Những người muôn năm cũ</a:t>
            </a:r>
            <a:br>
              <a:rPr lang="vi-VN" sz="3600" i="1" dirty="0">
                <a:latin typeface="+mj-lt"/>
              </a:rPr>
            </a:br>
            <a:r>
              <a:rPr lang="vi-VN" sz="3600" i="1" dirty="0">
                <a:latin typeface="+mj-lt"/>
              </a:rPr>
              <a:t>Hồn ở đâu bây giờ?</a:t>
            </a:r>
            <a:endParaRPr lang="en-US" sz="3600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890" y="2157349"/>
            <a:ext cx="11104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5159961" y="1775011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147407057c3e2541113905c55f403a2.png"/>
          <p:cNvPicPr>
            <a:picLocks noChangeAspect="1"/>
          </p:cNvPicPr>
          <p:nvPr/>
        </p:nvPicPr>
        <p:blipFill>
          <a:blip r:embed="rId1" cstate="print"/>
          <a:srcRect l="20000" r="26667"/>
          <a:stretch>
            <a:fillRect/>
          </a:stretch>
        </p:blipFill>
        <p:spPr>
          <a:xfrm flipH="1">
            <a:off x="9870140" y="3294529"/>
            <a:ext cx="2501153" cy="3738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168" y="3083683"/>
            <a:ext cx="10999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237" y="4418497"/>
            <a:ext cx="10074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/>
              <a:buChar char="à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57" y="1741150"/>
            <a:ext cx="682122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vi-VN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4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902" y="2362399"/>
            <a:ext cx="682122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“Năm ...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đồ xưa”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367530" y="1625600"/>
            <a:ext cx="946785" cy="1854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28436" y="1459034"/>
            <a:ext cx="4240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8640" y="2105660"/>
            <a:ext cx="62261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8640" y="2750820"/>
            <a:ext cx="64839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184150" y="3480435"/>
            <a:ext cx="9599295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vi-VN" sz="3600" i="1" dirty="0">
                <a:latin typeface="+mj-lt"/>
              </a:rPr>
              <a:t>- Hồn ở đâu bây giờ?</a:t>
            </a:r>
            <a:endParaRPr lang="en-US" sz="3600" i="1" dirty="0">
              <a:latin typeface="+mj-lt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4367530" y="3480435"/>
            <a:ext cx="782320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buFont typeface="Wingdings" panose="05000000000000000000"/>
              <a:buChar char="à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nguôi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377518" y="2111472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III.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kết</a:t>
            </a:r>
            <a:endParaRPr lang="zh-CN" altLang="en-US" sz="8800" dirty="0">
              <a:solidFill>
                <a:srgbClr val="4E4A4F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78887" flipV="1">
            <a:off x="971708" y="1816333"/>
            <a:ext cx="2730115" cy="3291077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-186308" y="3025474"/>
            <a:ext cx="362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 err="1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600" b="1" spc="600" dirty="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600" dirty="0" err="1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thuật</a:t>
            </a:r>
            <a:endParaRPr lang="zh-CN" altLang="en-US" sz="3600" b="1" spc="600" dirty="0">
              <a:latin typeface="Times New Roman" panose="02020603050405020304" pitchFamily="18" charset="0"/>
              <a:ea typeface="STZhongsong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7551" y="1959481"/>
            <a:ext cx="6555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6258" y="3888089"/>
            <a:ext cx="7141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78887" flipV="1">
            <a:off x="631857" y="1709316"/>
            <a:ext cx="3074376" cy="3503597"/>
          </a:xfrm>
          <a:prstGeom prst="rect">
            <a:avLst/>
          </a:prstGeom>
        </p:spPr>
      </p:pic>
      <p:sp>
        <p:nvSpPr>
          <p:cNvPr id="5" name="文本框 2"/>
          <p:cNvSpPr txBox="1"/>
          <p:nvPr/>
        </p:nvSpPr>
        <p:spPr>
          <a:xfrm>
            <a:off x="-396522" y="3105567"/>
            <a:ext cx="362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 err="1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600" b="1" spc="600" dirty="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 dung</a:t>
            </a:r>
            <a:endParaRPr lang="zh-CN" altLang="en-US" sz="3600" b="1" spc="600" dirty="0">
              <a:latin typeface="Times New Roman" panose="02020603050405020304" pitchFamily="18" charset="0"/>
              <a:ea typeface="STZhongsong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6177" y="1507750"/>
            <a:ext cx="6768935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2452" y="3552017"/>
            <a:ext cx="6768935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377518" y="2111472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tập</a:t>
            </a:r>
            <a:endParaRPr lang="zh-CN" altLang="en-US" sz="8800" dirty="0">
              <a:solidFill>
                <a:srgbClr val="4E4A4F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746" y="141883"/>
            <a:ext cx="58496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66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6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6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66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5" y="2159876"/>
            <a:ext cx="1004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787" y="3069021"/>
            <a:ext cx="10583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591" y="4545731"/>
            <a:ext cx="1028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40" y="4415094"/>
            <a:ext cx="1188603" cy="118903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24" y="734007"/>
            <a:ext cx="44678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>
                <a:solidFill>
                  <a:srgbClr val="DA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HOA</a:t>
            </a:r>
            <a:endParaRPr lang="en-US" sz="7200" b="1" dirty="0">
              <a:solidFill>
                <a:srgbClr val="DA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rgbClr val="DA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CHỦ</a:t>
            </a:r>
            <a:endParaRPr lang="en-US" sz="7200" b="1" dirty="0">
              <a:solidFill>
                <a:srgbClr val="DA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81" y="1493520"/>
            <a:ext cx="495236" cy="4382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85" y="1927987"/>
            <a:ext cx="495236" cy="43825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85" y="734007"/>
            <a:ext cx="495236" cy="43825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244" y="2332509"/>
            <a:ext cx="682309" cy="66344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74" y="4788791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5268" y="4646902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9503" y="4709965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362" y="4725730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3737" y="4678433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04" y="4678433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bài thơ </a:t>
            </a:r>
            <a:r>
              <a:rPr lang="vi-VN" sz="2400" i="1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đồ,</a:t>
            </a:r>
            <a: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đồng cảm</a:t>
            </a:r>
            <a:b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nỗi lòng nào của nhà thơ Vũ</a:t>
            </a:r>
            <a:b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Liên ?</a:t>
            </a:r>
            <a:endParaRPr lang="en-US" sz="2400" dirty="0">
              <a:solidFill>
                <a:srgbClr val="317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6801" y="4710848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dung của em về nét chữ</a:t>
            </a:r>
            <a:b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ông đồ từ hình ảnh so sánh :</a:t>
            </a:r>
            <a:endParaRPr lang="en-US" sz="2400" dirty="0">
              <a:solidFill>
                <a:srgbClr val="317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tay thảo những nét</a:t>
            </a:r>
            <a:endParaRPr lang="en-US" sz="2400" dirty="0">
              <a:solidFill>
                <a:srgbClr val="317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ư ph ượng m úa rồng bay.</a:t>
            </a:r>
            <a:endParaRPr lang="vi-VN" sz="2400" i="1" dirty="0">
              <a:solidFill>
                <a:srgbClr val="317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5268" y="4741498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7646" y="4755676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3737" y="4709962"/>
            <a:ext cx="5785669" cy="183488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221" y="5388942"/>
            <a:ext cx="883487" cy="12347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16" y="3251158"/>
            <a:ext cx="913387" cy="913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78" y="1795807"/>
            <a:ext cx="1122080" cy="11224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6" y="3708018"/>
            <a:ext cx="1080383" cy="10807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54" y="1006082"/>
            <a:ext cx="1080383" cy="10807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32" y="1878455"/>
            <a:ext cx="915147" cy="915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07" y="781189"/>
            <a:ext cx="948119" cy="9484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54" y="1689886"/>
            <a:ext cx="1080383" cy="10807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74" y="1006082"/>
            <a:ext cx="1080383" cy="10807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55" y="2678527"/>
            <a:ext cx="886261" cy="8865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38" y="4156779"/>
            <a:ext cx="1080383" cy="108077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438031" y="983402"/>
            <a:ext cx="609521" cy="6097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375" y="879481"/>
            <a:ext cx="682309" cy="6388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/>
          <a:srcRect l="39580" t="27362" r="9270" b="21993"/>
          <a:stretch>
            <a:fillRect/>
          </a:stretch>
        </p:blipFill>
        <p:spPr>
          <a:xfrm>
            <a:off x="-1" y="0"/>
            <a:ext cx="12190413" cy="6859588"/>
          </a:xfrm>
          <a:prstGeom prst="rect">
            <a:avLst/>
          </a:prstGeom>
        </p:spPr>
      </p:pic>
      <p:pic>
        <p:nvPicPr>
          <p:cNvPr id="6" name="Picture 2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52" y="5791977"/>
            <a:ext cx="3894354" cy="106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83" y="4801851"/>
            <a:ext cx="3866046" cy="11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78" y="2511999"/>
            <a:ext cx="1694428" cy="38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Cov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-1"/>
          <a:stretch>
            <a:fillRect/>
          </a:stretch>
        </p:blipFill>
        <p:spPr bwMode="auto">
          <a:xfrm>
            <a:off x="50548" y="5626051"/>
            <a:ext cx="4889174" cy="12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Cov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"/>
          <a:stretch>
            <a:fillRect/>
          </a:stretch>
        </p:blipFill>
        <p:spPr bwMode="auto">
          <a:xfrm>
            <a:off x="8447" y="5052545"/>
            <a:ext cx="4280370" cy="11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Cov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5"/>
          <a:stretch>
            <a:fillRect/>
          </a:stretch>
        </p:blipFill>
        <p:spPr bwMode="auto">
          <a:xfrm>
            <a:off x="10435" y="4227854"/>
            <a:ext cx="4353404" cy="10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32" y="2562805"/>
            <a:ext cx="1759132" cy="31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Cove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>
            <a:fillRect/>
          </a:stretch>
        </p:blipFill>
        <p:spPr bwMode="auto">
          <a:xfrm>
            <a:off x="61332" y="3096724"/>
            <a:ext cx="4167321" cy="12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Cove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"/>
          <a:stretch>
            <a:fillRect/>
          </a:stretch>
        </p:blipFill>
        <p:spPr bwMode="auto">
          <a:xfrm>
            <a:off x="-4892" y="2667470"/>
            <a:ext cx="3349967" cy="8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Cov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9"/>
          <a:stretch>
            <a:fillRect/>
          </a:stretch>
        </p:blipFill>
        <p:spPr bwMode="auto">
          <a:xfrm>
            <a:off x="12477" y="1862112"/>
            <a:ext cx="3391076" cy="12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42" y="2228343"/>
            <a:ext cx="2565905" cy="97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over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"/>
          <a:stretch>
            <a:fillRect/>
          </a:stretch>
        </p:blipFill>
        <p:spPr bwMode="auto">
          <a:xfrm>
            <a:off x="27453" y="1006346"/>
            <a:ext cx="4336386" cy="9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ove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6"/>
          <a:stretch>
            <a:fillRect/>
          </a:stretch>
        </p:blipFill>
        <p:spPr bwMode="auto">
          <a:xfrm>
            <a:off x="37501" y="12634"/>
            <a:ext cx="4800206" cy="9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Cover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2"/>
          <a:stretch>
            <a:fillRect/>
          </a:stretch>
        </p:blipFill>
        <p:spPr bwMode="auto">
          <a:xfrm>
            <a:off x="4321074" y="165990"/>
            <a:ext cx="2125113" cy="8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6" y="954072"/>
            <a:ext cx="1947176" cy="221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57" y="3674003"/>
            <a:ext cx="3261470" cy="115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57" y="3343659"/>
            <a:ext cx="3166437" cy="8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44" y="2551376"/>
            <a:ext cx="3374703" cy="12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ov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59" y="2719727"/>
            <a:ext cx="2299004" cy="13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ove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00" y="1108146"/>
            <a:ext cx="3833693" cy="14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ove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14" y="726169"/>
            <a:ext cx="3872109" cy="8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ove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83" y="-7100"/>
            <a:ext cx="3336284" cy="14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84" y="912607"/>
            <a:ext cx="1744977" cy="21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55" y="2039549"/>
            <a:ext cx="1577153" cy="12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Kết quả hình ảnh cho vũ đình liê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64" y="1656993"/>
            <a:ext cx="1001561" cy="130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1" descr="Hình ảnh có liên qu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26" y="2198579"/>
            <a:ext cx="1137938" cy="8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3" descr="Kết quả hình ảnh cho ông đồ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45" y="3282324"/>
            <a:ext cx="1169276" cy="7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5" descr="Hình ảnh có liên qua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5696"/>
          <a:stretch>
            <a:fillRect/>
          </a:stretch>
        </p:blipFill>
        <p:spPr bwMode="auto">
          <a:xfrm>
            <a:off x="5556345" y="5255214"/>
            <a:ext cx="1073677" cy="13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giả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pic>
        <p:nvPicPr>
          <p:cNvPr id="45058" name="Picture 2" descr="Káº¿t quáº£ hÃ¬nh áº£nh cho vÅ© ÄÃ¬nh liÃª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6840" y="1171575"/>
            <a:ext cx="5415280" cy="5760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227" y="220716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5378" y="1792014"/>
            <a:ext cx="9758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9141091" y="317363"/>
            <a:ext cx="712358" cy="597041"/>
          </a:xfrm>
          <a:custGeom>
            <a:avLst/>
            <a:gdLst>
              <a:gd name="T0" fmla="*/ 78 w 153"/>
              <a:gd name="T1" fmla="*/ 0 h 125"/>
              <a:gd name="T2" fmla="*/ 0 w 153"/>
              <a:gd name="T3" fmla="*/ 69 h 125"/>
              <a:gd name="T4" fmla="*/ 15 w 153"/>
              <a:gd name="T5" fmla="*/ 69 h 125"/>
              <a:gd name="T6" fmla="*/ 21 w 153"/>
              <a:gd name="T7" fmla="*/ 64 h 125"/>
              <a:gd name="T8" fmla="*/ 21 w 153"/>
              <a:gd name="T9" fmla="*/ 121 h 125"/>
              <a:gd name="T10" fmla="*/ 24 w 153"/>
              <a:gd name="T11" fmla="*/ 125 h 125"/>
              <a:gd name="T12" fmla="*/ 62 w 153"/>
              <a:gd name="T13" fmla="*/ 125 h 125"/>
              <a:gd name="T14" fmla="*/ 63 w 153"/>
              <a:gd name="T15" fmla="*/ 93 h 125"/>
              <a:gd name="T16" fmla="*/ 67 w 153"/>
              <a:gd name="T17" fmla="*/ 88 h 125"/>
              <a:gd name="T18" fmla="*/ 83 w 153"/>
              <a:gd name="T19" fmla="*/ 88 h 125"/>
              <a:gd name="T20" fmla="*/ 89 w 153"/>
              <a:gd name="T21" fmla="*/ 93 h 125"/>
              <a:gd name="T22" fmla="*/ 89 w 153"/>
              <a:gd name="T23" fmla="*/ 125 h 125"/>
              <a:gd name="T24" fmla="*/ 126 w 153"/>
              <a:gd name="T25" fmla="*/ 125 h 125"/>
              <a:gd name="T26" fmla="*/ 130 w 153"/>
              <a:gd name="T27" fmla="*/ 120 h 125"/>
              <a:gd name="T28" fmla="*/ 130 w 153"/>
              <a:gd name="T29" fmla="*/ 63 h 125"/>
              <a:gd name="T30" fmla="*/ 136 w 153"/>
              <a:gd name="T31" fmla="*/ 69 h 125"/>
              <a:gd name="T32" fmla="*/ 153 w 153"/>
              <a:gd name="T33" fmla="*/ 69 h 125"/>
              <a:gd name="T34" fmla="*/ 78 w 153"/>
              <a:gd name="T35" fmla="*/ 0 h 125"/>
              <a:gd name="T36" fmla="*/ 76 w 153"/>
              <a:gd name="T37" fmla="*/ 76 h 125"/>
              <a:gd name="T38" fmla="*/ 60 w 153"/>
              <a:gd name="T39" fmla="*/ 60 h 125"/>
              <a:gd name="T40" fmla="*/ 76 w 153"/>
              <a:gd name="T41" fmla="*/ 43 h 125"/>
              <a:gd name="T42" fmla="*/ 92 w 153"/>
              <a:gd name="T43" fmla="*/ 60 h 125"/>
              <a:gd name="T44" fmla="*/ 76 w 153"/>
              <a:gd name="T45" fmla="*/ 7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113408" y="264808"/>
            <a:ext cx="712358" cy="597041"/>
          </a:xfrm>
          <a:custGeom>
            <a:avLst/>
            <a:gdLst>
              <a:gd name="T0" fmla="*/ 78 w 153"/>
              <a:gd name="T1" fmla="*/ 0 h 125"/>
              <a:gd name="T2" fmla="*/ 0 w 153"/>
              <a:gd name="T3" fmla="*/ 69 h 125"/>
              <a:gd name="T4" fmla="*/ 15 w 153"/>
              <a:gd name="T5" fmla="*/ 69 h 125"/>
              <a:gd name="T6" fmla="*/ 21 w 153"/>
              <a:gd name="T7" fmla="*/ 64 h 125"/>
              <a:gd name="T8" fmla="*/ 21 w 153"/>
              <a:gd name="T9" fmla="*/ 121 h 125"/>
              <a:gd name="T10" fmla="*/ 24 w 153"/>
              <a:gd name="T11" fmla="*/ 125 h 125"/>
              <a:gd name="T12" fmla="*/ 62 w 153"/>
              <a:gd name="T13" fmla="*/ 125 h 125"/>
              <a:gd name="T14" fmla="*/ 63 w 153"/>
              <a:gd name="T15" fmla="*/ 93 h 125"/>
              <a:gd name="T16" fmla="*/ 67 w 153"/>
              <a:gd name="T17" fmla="*/ 88 h 125"/>
              <a:gd name="T18" fmla="*/ 83 w 153"/>
              <a:gd name="T19" fmla="*/ 88 h 125"/>
              <a:gd name="T20" fmla="*/ 89 w 153"/>
              <a:gd name="T21" fmla="*/ 93 h 125"/>
              <a:gd name="T22" fmla="*/ 89 w 153"/>
              <a:gd name="T23" fmla="*/ 125 h 125"/>
              <a:gd name="T24" fmla="*/ 126 w 153"/>
              <a:gd name="T25" fmla="*/ 125 h 125"/>
              <a:gd name="T26" fmla="*/ 130 w 153"/>
              <a:gd name="T27" fmla="*/ 120 h 125"/>
              <a:gd name="T28" fmla="*/ 130 w 153"/>
              <a:gd name="T29" fmla="*/ 63 h 125"/>
              <a:gd name="T30" fmla="*/ 136 w 153"/>
              <a:gd name="T31" fmla="*/ 69 h 125"/>
              <a:gd name="T32" fmla="*/ 153 w 153"/>
              <a:gd name="T33" fmla="*/ 69 h 125"/>
              <a:gd name="T34" fmla="*/ 78 w 153"/>
              <a:gd name="T35" fmla="*/ 0 h 125"/>
              <a:gd name="T36" fmla="*/ 76 w 153"/>
              <a:gd name="T37" fmla="*/ 76 h 125"/>
              <a:gd name="T38" fmla="*/ 60 w 153"/>
              <a:gd name="T39" fmla="*/ 60 h 125"/>
              <a:gd name="T40" fmla="*/ 76 w 153"/>
              <a:gd name="T41" fmla="*/ 43 h 125"/>
              <a:gd name="T42" fmla="*/ 92 w 153"/>
              <a:gd name="T43" fmla="*/ 60 h 125"/>
              <a:gd name="T44" fmla="*/ 76 w 153"/>
              <a:gd name="T45" fmla="*/ 7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68517" y="2232832"/>
            <a:ext cx="724255" cy="731095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0484" y="4135830"/>
            <a:ext cx="9574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73621" y="4403222"/>
            <a:ext cx="724255" cy="731095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, 雪花, 水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69324" y="1474282"/>
            <a:ext cx="6905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em</a:t>
            </a:r>
            <a:endParaRPr lang="zh-CN" altLang="en-US" sz="9600" dirty="0">
              <a:solidFill>
                <a:srgbClr val="4E4A4F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giả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5351" y="2929381"/>
            <a:ext cx="6396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tiên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phong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trào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mới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5350" y="4125082"/>
            <a:ext cx="66460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nặng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lòng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niềm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hoài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cổ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45350" y="2078055"/>
            <a:ext cx="7192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(1913 – 1996)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 descr="Káº¿t quáº£ hÃ¬nh áº£nh cho vÅ© ÄÃ¬nh liÃª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06410" y="1539379"/>
            <a:ext cx="3609975" cy="38401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phẩm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pic>
        <p:nvPicPr>
          <p:cNvPr id="113666" name="Picture 2" descr="Káº¿t quáº£ hÃ¬nh áº£nh cho Ã´ng Äá»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10945"/>
            <a:ext cx="5600065" cy="564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phẩm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87850" y="1199305"/>
            <a:ext cx="10843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1935,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3033" y="3422482"/>
            <a:ext cx="1577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04625" y="4788144"/>
            <a:ext cx="1517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Bố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cục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458314" y="4798040"/>
            <a:ext cx="1175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phần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75140" y="4059792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khổ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đắc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ý 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 flipV="1">
            <a:off x="3633849" y="4321402"/>
            <a:ext cx="841291" cy="738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20663" y="4770332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khổ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tàn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633849" y="5031942"/>
            <a:ext cx="886814" cy="277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568164" y="5518480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Khổ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cuối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Nỗi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lòng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2800" dirty="0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giả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4" idx="1"/>
          </p:cNvCxnSpPr>
          <p:nvPr/>
        </p:nvCxnSpPr>
        <p:spPr>
          <a:xfrm>
            <a:off x="3633849" y="5059650"/>
            <a:ext cx="934315" cy="720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453598" y="3408627"/>
            <a:ext cx="2374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Ngũ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ngôn</a:t>
            </a:r>
            <a:endParaRPr lang="zh-CN" altLang="en-US" sz="2800" dirty="0"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377518" y="2111472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bản</a:t>
            </a:r>
            <a:endParaRPr lang="zh-CN" altLang="en-US" sz="8800" dirty="0">
              <a:solidFill>
                <a:srgbClr val="4E4A4F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1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14"/>
          <p:cNvGrpSpPr/>
          <p:nvPr/>
        </p:nvGrpSpPr>
        <p:grpSpPr>
          <a:xfrm>
            <a:off x="683155" y="263970"/>
            <a:ext cx="10843721" cy="707886"/>
            <a:chOff x="-2655130" y="549901"/>
            <a:chExt cx="10843721" cy="707886"/>
          </a:xfrm>
        </p:grpSpPr>
        <p:sp>
          <p:nvSpPr>
            <p:cNvPr id="26" name="矩形 15"/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Hình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ông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đồ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thời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đắc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ý</a:t>
              </a:r>
              <a:endParaRPr lang="zh-CN" altLang="en-US" sz="4600" b="1" i="1" dirty="0">
                <a:solidFill>
                  <a:srgbClr val="FF0000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/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  <p:pic>
        <p:nvPicPr>
          <p:cNvPr id="3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585" y="1803754"/>
            <a:ext cx="6474063" cy="4240924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41731" y="1710670"/>
            <a:ext cx="5008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Mỗi năm hoa đào nở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Lại thấy ông đồ già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Bày mực Tàu, giấy đỏ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Bên phố đông người qua</a:t>
            </a:r>
            <a:r>
              <a:rPr lang="en-US" sz="3200" dirty="0">
                <a:latin typeface="+mj-lt"/>
              </a:rPr>
              <a:t>.</a:t>
            </a:r>
            <a:br>
              <a:rPr lang="vi-VN" sz="3200" dirty="0">
                <a:latin typeface="+mj-lt"/>
              </a:rPr>
            </a:b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Bao nhiêu người thuê viết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Tấm tắc ngợi khen tài: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“Hoa tay thảo những nét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Như phượng múa, rồng bay”</a:t>
            </a:r>
            <a:r>
              <a:rPr lang="en-US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32" name="Cloud Callout 31"/>
          <p:cNvSpPr/>
          <p:nvPr/>
        </p:nvSpPr>
        <p:spPr>
          <a:xfrm flipH="1">
            <a:off x="5916706" y="1317812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b147407057c3e2541113905c55f403a2.png"/>
          <p:cNvPicPr>
            <a:picLocks noChangeAspect="1"/>
          </p:cNvPicPr>
          <p:nvPr/>
        </p:nvPicPr>
        <p:blipFill>
          <a:blip r:embed="rId3" cstate="print"/>
          <a:srcRect l="20000" r="26667"/>
          <a:stretch>
            <a:fillRect/>
          </a:stretch>
        </p:blipFill>
        <p:spPr>
          <a:xfrm flipH="1">
            <a:off x="9870140" y="3294529"/>
            <a:ext cx="2501153" cy="37382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7423" y="32365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xuất hiện: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8529" y="1793864"/>
            <a:ext cx="949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Thời gian: hoa đào nở </a:t>
            </a:r>
            <a:r>
              <a:rPr lang="en-US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+mj-lt"/>
              </a:rPr>
              <a:t>áo hiệu Tết đến, xuân về </a:t>
            </a:r>
            <a:endParaRPr lang="en-US" sz="3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2658958"/>
            <a:ext cx="949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Không gian: bên hè phố, đông người qua lại. </a:t>
            </a:r>
            <a:endParaRPr lang="en-US" sz="3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165" y="3873500"/>
            <a:ext cx="102235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Ông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có mặt vào giữa mùa đẹp, vui nhất, hạnh phúc nhất của con người, trong khung cảnh tấp nập, đông vui khi Tết đến, xuân về.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4607</Words>
  <Application>WPS Presentation</Application>
  <PresentationFormat>Custom</PresentationFormat>
  <Paragraphs>206</Paragraphs>
  <Slides>31</Slides>
  <Notes>20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31</vt:i4>
      </vt:variant>
    </vt:vector>
  </HeadingPairs>
  <TitlesOfParts>
    <vt:vector size="61" baseType="lpstr">
      <vt:lpstr>Arial</vt:lpstr>
      <vt:lpstr>SimSun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Century Gothic</vt:lpstr>
      <vt:lpstr>Times New Roman</vt:lpstr>
      <vt:lpstr>STXinwei</vt:lpstr>
      <vt:lpstr>Microsoft YaHei</vt:lpstr>
      <vt:lpstr>Arial Unicode MS</vt:lpstr>
      <vt:lpstr>等线</vt:lpstr>
      <vt:lpstr>Wingdings</vt:lpstr>
      <vt:lpstr>STZhongsong</vt:lpstr>
      <vt:lpstr>Calibri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asus</cp:lastModifiedBy>
  <cp:revision>3236</cp:revision>
  <dcterms:created xsi:type="dcterms:W3CDTF">2015-12-01T09:06:00Z</dcterms:created>
  <dcterms:modified xsi:type="dcterms:W3CDTF">2023-01-30T00:41:21Z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5193BE80B27A415CA713BDE646C6C0DF</vt:lpwstr>
  </property>
  <property fmtid="{D5CDD505-2E9C-101B-9397-08002B2CF9AE}" pid="3" name="KSOProductBuildVer">
    <vt:lpwstr>1033-11.2.0.11440</vt:lpwstr>
  </property>
</Properties>
</file>