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92" r:id="rId2"/>
    <p:sldId id="305" r:id="rId3"/>
    <p:sldId id="293" r:id="rId4"/>
    <p:sldId id="284" r:id="rId5"/>
    <p:sldId id="285" r:id="rId6"/>
    <p:sldId id="286" r:id="rId7"/>
    <p:sldId id="287" r:id="rId8"/>
    <p:sldId id="288" r:id="rId9"/>
    <p:sldId id="289" r:id="rId10"/>
    <p:sldId id="283" r:id="rId11"/>
    <p:sldId id="258" r:id="rId12"/>
    <p:sldId id="282" r:id="rId13"/>
    <p:sldId id="259" r:id="rId14"/>
    <p:sldId id="260" r:id="rId15"/>
    <p:sldId id="261" r:id="rId16"/>
    <p:sldId id="274" r:id="rId17"/>
    <p:sldId id="276" r:id="rId18"/>
    <p:sldId id="297" r:id="rId19"/>
    <p:sldId id="299" r:id="rId20"/>
    <p:sldId id="300" r:id="rId21"/>
    <p:sldId id="301" r:id="rId22"/>
    <p:sldId id="302" r:id="rId23"/>
    <p:sldId id="303" r:id="rId24"/>
    <p:sldId id="304" r:id="rId25"/>
    <p:sldId id="290" r:id="rId26"/>
    <p:sldId id="291" r:id="rId27"/>
  </p:sldIdLst>
  <p:sldSz cx="5761038" cy="3240088"/>
  <p:notesSz cx="6858000" cy="9144000"/>
  <p:defaultTextStyle>
    <a:defPPr>
      <a:defRPr lang="en-US"/>
    </a:defPPr>
    <a:lvl1pPr marL="0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16027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32054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48081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864108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080135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296162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512189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728216" algn="l" defTabSz="43205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333FF"/>
    <a:srgbClr val="92DBF8"/>
    <a:srgbClr val="6ECFF6"/>
    <a:srgbClr val="FAC5BE"/>
    <a:srgbClr val="F8ACA2"/>
    <a:srgbClr val="F47A69"/>
    <a:srgbClr val="F09456"/>
    <a:srgbClr val="F490AD"/>
    <a:srgbClr val="EF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494" autoAdjust="0"/>
  </p:normalViewPr>
  <p:slideViewPr>
    <p:cSldViewPr snapToGrid="0" showGuides="1">
      <p:cViewPr>
        <p:scale>
          <a:sx n="178" d="100"/>
          <a:sy n="178" d="100"/>
        </p:scale>
        <p:origin x="-198" y="-72"/>
      </p:cViewPr>
      <p:guideLst>
        <p:guide orient="horz" pos="1021"/>
        <p:guide pos="18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16027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32054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48081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864108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080135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296162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512189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728216" algn="l" defTabSz="432054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00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64C07-BDF2-429F-98D6-6FF3B7C011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41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F64C07-BDF2-429F-98D6-6FF3B7C011B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48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130" y="530264"/>
            <a:ext cx="4320779" cy="1128031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130" y="1701796"/>
            <a:ext cx="4320779" cy="782271"/>
          </a:xfrm>
        </p:spPr>
        <p:txBody>
          <a:bodyPr/>
          <a:lstStyle>
            <a:lvl1pPr marL="0" indent="0" algn="ctr">
              <a:buNone/>
              <a:defRPr sz="1100"/>
            </a:lvl1pPr>
            <a:lvl2pPr marL="216027" indent="0" algn="ctr">
              <a:buNone/>
              <a:defRPr sz="900"/>
            </a:lvl2pPr>
            <a:lvl3pPr marL="432054" indent="0" algn="ctr">
              <a:buNone/>
              <a:defRPr sz="900"/>
            </a:lvl3pPr>
            <a:lvl4pPr marL="648081" indent="0" algn="ctr">
              <a:buNone/>
              <a:defRPr sz="800"/>
            </a:lvl4pPr>
            <a:lvl5pPr marL="864108" indent="0" algn="ctr">
              <a:buNone/>
              <a:defRPr sz="800"/>
            </a:lvl5pPr>
            <a:lvl6pPr marL="1080135" indent="0" algn="ctr">
              <a:buNone/>
              <a:defRPr sz="800"/>
            </a:lvl6pPr>
            <a:lvl7pPr marL="1296162" indent="0" algn="ctr">
              <a:buNone/>
              <a:defRPr sz="800"/>
            </a:lvl7pPr>
            <a:lvl8pPr marL="1512189" indent="0" algn="ctr">
              <a:buNone/>
              <a:defRPr sz="800"/>
            </a:lvl8pPr>
            <a:lvl9pPr marL="1728216" indent="0" algn="ctr">
              <a:buNone/>
              <a:defRPr sz="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86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90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2743" y="172505"/>
            <a:ext cx="1242224" cy="27458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072" y="172505"/>
            <a:ext cx="3654658" cy="27458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7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9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071" y="807773"/>
            <a:ext cx="4968895" cy="1347786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071" y="2168309"/>
            <a:ext cx="4968895" cy="708769"/>
          </a:xfrm>
        </p:spPr>
        <p:txBody>
          <a:bodyPr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1602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32054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64808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86410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08013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29616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512189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1728216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6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6071" y="862523"/>
            <a:ext cx="2448441" cy="20558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6526" y="862523"/>
            <a:ext cx="2448441" cy="205580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2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22" y="172505"/>
            <a:ext cx="4968895" cy="62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822" y="794272"/>
            <a:ext cx="2437189" cy="389260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16027" indent="0">
              <a:buNone/>
              <a:defRPr sz="900" b="1"/>
            </a:lvl2pPr>
            <a:lvl3pPr marL="432054" indent="0">
              <a:buNone/>
              <a:defRPr sz="900" b="1"/>
            </a:lvl3pPr>
            <a:lvl4pPr marL="648081" indent="0">
              <a:buNone/>
              <a:defRPr sz="800" b="1"/>
            </a:lvl4pPr>
            <a:lvl5pPr marL="864108" indent="0">
              <a:buNone/>
              <a:defRPr sz="800" b="1"/>
            </a:lvl5pPr>
            <a:lvl6pPr marL="1080135" indent="0">
              <a:buNone/>
              <a:defRPr sz="800" b="1"/>
            </a:lvl6pPr>
            <a:lvl7pPr marL="1296162" indent="0">
              <a:buNone/>
              <a:defRPr sz="800" b="1"/>
            </a:lvl7pPr>
            <a:lvl8pPr marL="1512189" indent="0">
              <a:buNone/>
              <a:defRPr sz="800" b="1"/>
            </a:lvl8pPr>
            <a:lvl9pPr marL="1728216" indent="0">
              <a:buNone/>
              <a:defRPr sz="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822" y="1183532"/>
            <a:ext cx="2437189" cy="17407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6525" y="794272"/>
            <a:ext cx="2449192" cy="389260"/>
          </a:xfrm>
        </p:spPr>
        <p:txBody>
          <a:bodyPr anchor="b"/>
          <a:lstStyle>
            <a:lvl1pPr marL="0" indent="0">
              <a:buNone/>
              <a:defRPr sz="1100" b="1"/>
            </a:lvl1pPr>
            <a:lvl2pPr marL="216027" indent="0">
              <a:buNone/>
              <a:defRPr sz="900" b="1"/>
            </a:lvl2pPr>
            <a:lvl3pPr marL="432054" indent="0">
              <a:buNone/>
              <a:defRPr sz="900" b="1"/>
            </a:lvl3pPr>
            <a:lvl4pPr marL="648081" indent="0">
              <a:buNone/>
              <a:defRPr sz="800" b="1"/>
            </a:lvl4pPr>
            <a:lvl5pPr marL="864108" indent="0">
              <a:buNone/>
              <a:defRPr sz="800" b="1"/>
            </a:lvl5pPr>
            <a:lvl6pPr marL="1080135" indent="0">
              <a:buNone/>
              <a:defRPr sz="800" b="1"/>
            </a:lvl6pPr>
            <a:lvl7pPr marL="1296162" indent="0">
              <a:buNone/>
              <a:defRPr sz="800" b="1"/>
            </a:lvl7pPr>
            <a:lvl8pPr marL="1512189" indent="0">
              <a:buNone/>
              <a:defRPr sz="800" b="1"/>
            </a:lvl8pPr>
            <a:lvl9pPr marL="1728216" indent="0">
              <a:buNone/>
              <a:defRPr sz="8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6525" y="1183532"/>
            <a:ext cx="2449192" cy="174079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16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8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18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22" y="216006"/>
            <a:ext cx="1858085" cy="756021"/>
          </a:xfrm>
        </p:spPr>
        <p:txBody>
          <a:bodyPr anchor="b"/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9192" y="466513"/>
            <a:ext cx="2916525" cy="2302563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22" y="972026"/>
            <a:ext cx="1858085" cy="1800799"/>
          </a:xfrm>
        </p:spPr>
        <p:txBody>
          <a:bodyPr/>
          <a:lstStyle>
            <a:lvl1pPr marL="0" indent="0">
              <a:buNone/>
              <a:defRPr sz="800"/>
            </a:lvl1pPr>
            <a:lvl2pPr marL="216027" indent="0">
              <a:buNone/>
              <a:defRPr sz="700"/>
            </a:lvl2pPr>
            <a:lvl3pPr marL="432054" indent="0">
              <a:buNone/>
              <a:defRPr sz="600"/>
            </a:lvl3pPr>
            <a:lvl4pPr marL="648081" indent="0">
              <a:buNone/>
              <a:defRPr sz="500"/>
            </a:lvl4pPr>
            <a:lvl5pPr marL="864108" indent="0">
              <a:buNone/>
              <a:defRPr sz="500"/>
            </a:lvl5pPr>
            <a:lvl6pPr marL="1080135" indent="0">
              <a:buNone/>
              <a:defRPr sz="500"/>
            </a:lvl6pPr>
            <a:lvl7pPr marL="1296162" indent="0">
              <a:buNone/>
              <a:defRPr sz="500"/>
            </a:lvl7pPr>
            <a:lvl8pPr marL="1512189" indent="0">
              <a:buNone/>
              <a:defRPr sz="500"/>
            </a:lvl8pPr>
            <a:lvl9pPr marL="1728216" indent="0">
              <a:buNone/>
              <a:defRPr sz="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69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22" y="216006"/>
            <a:ext cx="1858085" cy="756021"/>
          </a:xfrm>
        </p:spPr>
        <p:txBody>
          <a:bodyPr anchor="b"/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9192" y="466513"/>
            <a:ext cx="2916525" cy="2302563"/>
          </a:xfrm>
        </p:spPr>
        <p:txBody>
          <a:bodyPr anchor="t"/>
          <a:lstStyle>
            <a:lvl1pPr marL="0" indent="0">
              <a:buNone/>
              <a:defRPr sz="1500"/>
            </a:lvl1pPr>
            <a:lvl2pPr marL="216027" indent="0">
              <a:buNone/>
              <a:defRPr sz="1300"/>
            </a:lvl2pPr>
            <a:lvl3pPr marL="432054" indent="0">
              <a:buNone/>
              <a:defRPr sz="1100"/>
            </a:lvl3pPr>
            <a:lvl4pPr marL="648081" indent="0">
              <a:buNone/>
              <a:defRPr sz="900"/>
            </a:lvl4pPr>
            <a:lvl5pPr marL="864108" indent="0">
              <a:buNone/>
              <a:defRPr sz="900"/>
            </a:lvl5pPr>
            <a:lvl6pPr marL="1080135" indent="0">
              <a:buNone/>
              <a:defRPr sz="900"/>
            </a:lvl6pPr>
            <a:lvl7pPr marL="1296162" indent="0">
              <a:buNone/>
              <a:defRPr sz="900"/>
            </a:lvl7pPr>
            <a:lvl8pPr marL="1512189" indent="0">
              <a:buNone/>
              <a:defRPr sz="900"/>
            </a:lvl8pPr>
            <a:lvl9pPr marL="1728216" indent="0">
              <a:buNone/>
              <a:defRPr sz="9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822" y="972026"/>
            <a:ext cx="1858085" cy="1800799"/>
          </a:xfrm>
        </p:spPr>
        <p:txBody>
          <a:bodyPr/>
          <a:lstStyle>
            <a:lvl1pPr marL="0" indent="0">
              <a:buNone/>
              <a:defRPr sz="800"/>
            </a:lvl1pPr>
            <a:lvl2pPr marL="216027" indent="0">
              <a:buNone/>
              <a:defRPr sz="700"/>
            </a:lvl2pPr>
            <a:lvl3pPr marL="432054" indent="0">
              <a:buNone/>
              <a:defRPr sz="600"/>
            </a:lvl3pPr>
            <a:lvl4pPr marL="648081" indent="0">
              <a:buNone/>
              <a:defRPr sz="500"/>
            </a:lvl4pPr>
            <a:lvl5pPr marL="864108" indent="0">
              <a:buNone/>
              <a:defRPr sz="500"/>
            </a:lvl5pPr>
            <a:lvl6pPr marL="1080135" indent="0">
              <a:buNone/>
              <a:defRPr sz="500"/>
            </a:lvl6pPr>
            <a:lvl7pPr marL="1296162" indent="0">
              <a:buNone/>
              <a:defRPr sz="500"/>
            </a:lvl7pPr>
            <a:lvl8pPr marL="1512189" indent="0">
              <a:buNone/>
              <a:defRPr sz="500"/>
            </a:lvl8pPr>
            <a:lvl9pPr marL="1728216" indent="0">
              <a:buNone/>
              <a:defRPr sz="5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61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6072" y="172505"/>
            <a:ext cx="4968895" cy="626267"/>
          </a:xfrm>
          <a:prstGeom prst="rect">
            <a:avLst/>
          </a:prstGeom>
        </p:spPr>
        <p:txBody>
          <a:bodyPr vert="horz" lIns="43205" tIns="21603" rIns="43205" bIns="2160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72" y="862523"/>
            <a:ext cx="4968895" cy="2055806"/>
          </a:xfrm>
          <a:prstGeom prst="rect">
            <a:avLst/>
          </a:prstGeom>
        </p:spPr>
        <p:txBody>
          <a:bodyPr vert="horz" lIns="43205" tIns="21603" rIns="43205" bIns="21603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6071" y="3003082"/>
            <a:ext cx="1296234" cy="172505"/>
          </a:xfrm>
          <a:prstGeom prst="rect">
            <a:avLst/>
          </a:prstGeom>
        </p:spPr>
        <p:txBody>
          <a:bodyPr vert="horz" lIns="43205" tIns="21603" rIns="43205" bIns="21603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8344" y="3003082"/>
            <a:ext cx="1944350" cy="172505"/>
          </a:xfrm>
          <a:prstGeom prst="rect">
            <a:avLst/>
          </a:prstGeom>
        </p:spPr>
        <p:txBody>
          <a:bodyPr vert="horz" lIns="43205" tIns="21603" rIns="43205" bIns="21603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8733" y="3003082"/>
            <a:ext cx="1296234" cy="172505"/>
          </a:xfrm>
          <a:prstGeom prst="rect">
            <a:avLst/>
          </a:prstGeom>
        </p:spPr>
        <p:txBody>
          <a:bodyPr vert="horz" lIns="43205" tIns="21603" rIns="43205" bIns="21603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3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32054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014" indent="-108014" algn="l" defTabSz="43205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4041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68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95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72122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88149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04176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203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36230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27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54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81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135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296162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12189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algn="l" defTabSz="432054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23.xml"/><Relationship Id="rId18" Type="http://schemas.openxmlformats.org/officeDocument/2006/relationships/image" Target="../media/image38.png"/><Relationship Id="rId3" Type="http://schemas.openxmlformats.org/officeDocument/2006/relationships/slide" Target="slide25.xml"/><Relationship Id="rId7" Type="http://schemas.openxmlformats.org/officeDocument/2006/relationships/slide" Target="slide21.xml"/><Relationship Id="rId12" Type="http://schemas.openxmlformats.org/officeDocument/2006/relationships/image" Target="../media/image34.png"/><Relationship Id="rId17" Type="http://schemas.openxmlformats.org/officeDocument/2006/relationships/image" Target="../media/image37.png"/><Relationship Id="rId2" Type="http://schemas.openxmlformats.org/officeDocument/2006/relationships/image" Target="../media/image28.jpeg"/><Relationship Id="rId16" Type="http://schemas.openxmlformats.org/officeDocument/2006/relationships/slide" Target="slide24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5" Type="http://schemas.openxmlformats.org/officeDocument/2006/relationships/image" Target="../media/image36.png"/><Relationship Id="rId10" Type="http://schemas.openxmlformats.org/officeDocument/2006/relationships/slide" Target="slide22.xml"/><Relationship Id="rId19" Type="http://schemas.openxmlformats.org/officeDocument/2006/relationships/image" Target="../media/image39.gif"/><Relationship Id="rId4" Type="http://schemas.openxmlformats.org/officeDocument/2006/relationships/slide" Target="slide20.xml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46.gif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12" Type="http://schemas.openxmlformats.org/officeDocument/2006/relationships/image" Target="../media/image4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4.gif"/><Relationship Id="rId5" Type="http://schemas.openxmlformats.org/officeDocument/2006/relationships/image" Target="../media/image29.png"/><Relationship Id="rId15" Type="http://schemas.openxmlformats.org/officeDocument/2006/relationships/image" Target="../media/image22.png"/><Relationship Id="rId10" Type="http://schemas.openxmlformats.org/officeDocument/2006/relationships/image" Target="../media/image43.gif"/><Relationship Id="rId4" Type="http://schemas.openxmlformats.org/officeDocument/2006/relationships/image" Target="../media/image40.gif"/><Relationship Id="rId9" Type="http://schemas.openxmlformats.org/officeDocument/2006/relationships/image" Target="../media/image42.gif"/><Relationship Id="rId14" Type="http://schemas.openxmlformats.org/officeDocument/2006/relationships/image" Target="../media/image47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46.gif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12" Type="http://schemas.openxmlformats.org/officeDocument/2006/relationships/image" Target="../media/image4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4.gif"/><Relationship Id="rId5" Type="http://schemas.openxmlformats.org/officeDocument/2006/relationships/image" Target="../media/image29.png"/><Relationship Id="rId10" Type="http://schemas.openxmlformats.org/officeDocument/2006/relationships/image" Target="../media/image43.gif"/><Relationship Id="rId4" Type="http://schemas.openxmlformats.org/officeDocument/2006/relationships/image" Target="../media/image40.gif"/><Relationship Id="rId9" Type="http://schemas.openxmlformats.org/officeDocument/2006/relationships/image" Target="../media/image42.gif"/><Relationship Id="rId14" Type="http://schemas.openxmlformats.org/officeDocument/2006/relationships/image" Target="../media/image4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46.gif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12" Type="http://schemas.openxmlformats.org/officeDocument/2006/relationships/image" Target="../media/image4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4.gif"/><Relationship Id="rId5" Type="http://schemas.openxmlformats.org/officeDocument/2006/relationships/image" Target="../media/image29.png"/><Relationship Id="rId10" Type="http://schemas.openxmlformats.org/officeDocument/2006/relationships/image" Target="../media/image43.gif"/><Relationship Id="rId4" Type="http://schemas.openxmlformats.org/officeDocument/2006/relationships/image" Target="../media/image40.gif"/><Relationship Id="rId9" Type="http://schemas.openxmlformats.org/officeDocument/2006/relationships/image" Target="../media/image42.gif"/><Relationship Id="rId14" Type="http://schemas.openxmlformats.org/officeDocument/2006/relationships/image" Target="../media/image4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46.gif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12" Type="http://schemas.openxmlformats.org/officeDocument/2006/relationships/image" Target="../media/image4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4.gif"/><Relationship Id="rId5" Type="http://schemas.openxmlformats.org/officeDocument/2006/relationships/image" Target="../media/image29.png"/><Relationship Id="rId10" Type="http://schemas.openxmlformats.org/officeDocument/2006/relationships/image" Target="../media/image43.gif"/><Relationship Id="rId4" Type="http://schemas.openxmlformats.org/officeDocument/2006/relationships/image" Target="../media/image40.gif"/><Relationship Id="rId9" Type="http://schemas.openxmlformats.org/officeDocument/2006/relationships/image" Target="../media/image42.gif"/><Relationship Id="rId14" Type="http://schemas.openxmlformats.org/officeDocument/2006/relationships/image" Target="../media/image47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46.gif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12" Type="http://schemas.openxmlformats.org/officeDocument/2006/relationships/image" Target="../media/image45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4.gif"/><Relationship Id="rId5" Type="http://schemas.openxmlformats.org/officeDocument/2006/relationships/image" Target="../media/image29.png"/><Relationship Id="rId10" Type="http://schemas.openxmlformats.org/officeDocument/2006/relationships/image" Target="../media/image43.gif"/><Relationship Id="rId4" Type="http://schemas.openxmlformats.org/officeDocument/2006/relationships/image" Target="../media/image40.gif"/><Relationship Id="rId9" Type="http://schemas.openxmlformats.org/officeDocument/2006/relationships/image" Target="../media/image42.gif"/><Relationship Id="rId14" Type="http://schemas.openxmlformats.org/officeDocument/2006/relationships/image" Target="../media/image47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2266" y="-489438"/>
            <a:ext cx="1599333" cy="2577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5"/>
            <a:ext cx="2470974" cy="1599088"/>
          </a:xfrm>
          <a:prstGeom prst="rect">
            <a:avLst/>
          </a:prstGeom>
        </p:spPr>
      </p:pic>
      <p:sp useBgFill="1">
        <p:nvSpPr>
          <p:cNvPr id="4" name="Rectangle 3"/>
          <p:cNvSpPr/>
          <p:nvPr/>
        </p:nvSpPr>
        <p:spPr>
          <a:xfrm>
            <a:off x="491021" y="995519"/>
            <a:ext cx="4890677" cy="523220"/>
          </a:xfrm>
          <a:prstGeom prst="rect">
            <a:avLst/>
          </a:prstGeom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Welcome teachers to class 6.1</a:t>
            </a:r>
            <a:endParaRPr lang="en-US" sz="28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000" y="1312655"/>
            <a:ext cx="1599333" cy="2273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59730" y="1656958"/>
            <a:ext cx="2486325" cy="15990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07521" y="1589461"/>
            <a:ext cx="316452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Teacher :</a:t>
            </a:r>
            <a:r>
              <a:rPr lang="en-US" sz="1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endParaRPr lang="en-US" sz="1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17899" y="2949890"/>
            <a:ext cx="106856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March 2022</a:t>
            </a:r>
            <a:endParaRPr lang="en-US" sz="1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678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7904" y="537970"/>
            <a:ext cx="4202939" cy="2282940"/>
          </a:xfrm>
          <a:prstGeom prst="rect">
            <a:avLst/>
          </a:prstGeom>
        </p:spPr>
        <p:txBody>
          <a:bodyPr wrap="square" lIns="43205" tIns="21603" rIns="43205" bIns="21603">
            <a:spAutoFit/>
          </a:bodyPr>
          <a:lstStyle/>
          <a:p>
            <a:pPr marL="216027" indent="-216027">
              <a:buFontTx/>
              <a:buChar char="-"/>
            </a:pP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reusable (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adj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):</a:t>
            </a:r>
            <a:r>
              <a:rPr lang="en-US" sz="1300" dirty="0"/>
              <a:t> 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[,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:'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ju:zəbl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13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16027" indent="-216027">
              <a:buFontTx/>
              <a:buChar char="-"/>
            </a:pP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plastic bag (n):</a:t>
            </a:r>
            <a:r>
              <a:rPr lang="en-US" sz="1300" dirty="0"/>
              <a:t> 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['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plæstik</a:t>
            </a:r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bæg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13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216027" indent="-216027">
              <a:buFontTx/>
              <a:buChar char="-"/>
            </a:pP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27" indent="-216027">
              <a:buFontTx/>
              <a:buChar char="-"/>
            </a:pP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check- out (n): 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t∫ek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aut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13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216027" indent="-216027">
              <a:buFontTx/>
              <a:buChar char="-"/>
            </a:pP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27" indent="-216027">
              <a:buFontTx/>
              <a:buChar char="-"/>
            </a:pP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environment (n):</a:t>
            </a:r>
            <a:r>
              <a:rPr lang="en-US" sz="1300" dirty="0"/>
              <a:t> 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in'vaiərənmənt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13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216027" indent="-216027">
              <a:buFontTx/>
              <a:buChar char="-"/>
            </a:pP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27" indent="-216027">
              <a:buFontTx/>
              <a:buChar char="-"/>
            </a:pP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pick up (v):</a:t>
            </a:r>
            <a:r>
              <a:rPr lang="en-US" sz="1300" dirty="0"/>
              <a:t> 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pik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ʌp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marL="216027" indent="-216027">
              <a:buFontTx/>
              <a:buChar char="-"/>
            </a:pP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rubbish (n) :</a:t>
            </a:r>
            <a:r>
              <a:rPr lang="en-US" sz="1300" dirty="0"/>
              <a:t> 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['</a:t>
            </a:r>
            <a:r>
              <a:rPr lang="en-US" sz="1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rʌbi</a:t>
            </a:r>
            <a:r>
              <a:rPr lang="en-US" sz="1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∫]</a:t>
            </a:r>
            <a:endParaRPr lang="en-US" sz="13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0810" y="523594"/>
            <a:ext cx="1689031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81757" y="944945"/>
            <a:ext cx="1689031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37317" y="1321849"/>
            <a:ext cx="1689031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quầy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67937" y="1753676"/>
            <a:ext cx="1689031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39242" y="2119780"/>
            <a:ext cx="1242590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58857" y="2504696"/>
            <a:ext cx="968707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1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17539" y="502246"/>
            <a:ext cx="5392926" cy="2340064"/>
          </a:xfrm>
          <a:prstGeom prst="rect">
            <a:avLst/>
          </a:prstGeom>
          <a:noFill/>
          <a:ln w="12700" cmpd="tri">
            <a:solidFill>
              <a:srgbClr val="6600FF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4953" tIns="17476" rIns="34953" bIns="17476" anchor="ctr"/>
          <a:lstStyle/>
          <a:p>
            <a:endParaRPr lang="en-US" altLang="en-US" sz="1300" b="1">
              <a:solidFill>
                <a:srgbClr val="0000FF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7539" y="94875"/>
            <a:ext cx="1573883" cy="334443"/>
          </a:xfrm>
          <a:prstGeom prst="rect">
            <a:avLst/>
          </a:prstGeom>
          <a:noFill/>
        </p:spPr>
        <p:txBody>
          <a:bodyPr wrap="none" lIns="43205" tIns="21603" rIns="43205" bIns="21603">
            <a:spAutoFit/>
          </a:bodyPr>
          <a:lstStyle/>
          <a:p>
            <a:pPr algn="ctr"/>
            <a:r>
              <a:rPr lang="en-US" sz="19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en-US" sz="1900" b="1" u="sng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Vocabulary</a:t>
            </a:r>
            <a:r>
              <a:rPr lang="en-US" sz="19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275902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2" y="401334"/>
            <a:ext cx="3653022" cy="28387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3" y="1"/>
            <a:ext cx="5689025" cy="4885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5" y="35358"/>
            <a:ext cx="296382" cy="3219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1776" y="80452"/>
            <a:ext cx="1445835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65297" y="488585"/>
            <a:ext cx="1801961" cy="351404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pPr algn="ctr"/>
            <a:r>
              <a:rPr lang="en-US" sz="2000" b="1" dirty="0">
                <a:solidFill>
                  <a:srgbClr val="048DA4"/>
                </a:solidFill>
                <a:latin typeface="Times New Roman" pitchFamily="18" charset="0"/>
                <a:cs typeface="Times New Roman" pitchFamily="18" charset="0"/>
              </a:rPr>
              <a:t>Let’s go green!</a:t>
            </a:r>
          </a:p>
        </p:txBody>
      </p:sp>
      <p:pic>
        <p:nvPicPr>
          <p:cNvPr id="3" name="B2_31">
            <a:hlinkClick r:id="" action="ppaction://media"/>
            <a:extLst>
              <a:ext uri="{FF2B5EF4-FFF2-40B4-BE49-F238E27FC236}">
                <a16:creationId xmlns:a16="http://schemas.microsoft.com/office/drawing/2014/main" xmlns="" id="{DE0ABDFD-3E95-42C6-9271-A73513E0A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7612" y="88923"/>
            <a:ext cx="230292" cy="23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GDD\Desktop\hinh nen slide\bg-xanh-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2" y="0"/>
            <a:ext cx="514892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green_wor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0" y="0"/>
            <a:ext cx="4320779" cy="266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1188214" y="2592071"/>
            <a:ext cx="3420616" cy="509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3205" tIns="21603" rIns="43205" bIns="21603">
            <a:spAutoFit/>
          </a:bodyPr>
          <a:lstStyle>
            <a:lvl1pPr>
              <a:spcBef>
                <a:spcPct val="20000"/>
              </a:spcBef>
              <a:buChar char="•"/>
              <a:defRPr sz="4800">
                <a:solidFill>
                  <a:srgbClr val="0000FF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4400">
                <a:solidFill>
                  <a:srgbClr val="0000FF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4000">
                <a:solidFill>
                  <a:srgbClr val="0000FF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3600">
                <a:solidFill>
                  <a:srgbClr val="0000FF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3600">
                <a:solidFill>
                  <a:srgbClr val="00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00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00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00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3600">
                <a:solidFill>
                  <a:srgbClr val="0000F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go green” means: to do more to protect nature and the environment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72013" y="0"/>
            <a:ext cx="1368247" cy="1674045"/>
          </a:xfrm>
          <a:prstGeom prst="wedgeRoundRectCallout">
            <a:avLst>
              <a:gd name="adj1" fmla="val 72468"/>
              <a:gd name="adj2" fmla="val 22559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43205" tIns="21603" rIns="43205" bIns="21603" anchor="ctr"/>
          <a:lstStyle/>
          <a:p>
            <a:pPr>
              <a:defRPr/>
            </a:pPr>
            <a:r>
              <a:rPr lang="en-US" sz="1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 you know what does </a:t>
            </a:r>
          </a:p>
          <a:p>
            <a:pPr>
              <a:defRPr/>
            </a:pPr>
            <a:r>
              <a:rPr lang="en-US" sz="1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 go green” mean?</a:t>
            </a:r>
          </a:p>
        </p:txBody>
      </p:sp>
    </p:spTree>
    <p:extLst>
      <p:ext uri="{BB962C8B-B14F-4D97-AF65-F5344CB8AC3E}">
        <p14:creationId xmlns:p14="http://schemas.microsoft.com/office/powerpoint/2010/main" val="4208260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290" y="52094"/>
            <a:ext cx="5574459" cy="2887483"/>
          </a:xfrm>
          <a:prstGeom prst="rect">
            <a:avLst/>
          </a:prstGeom>
        </p:spPr>
        <p:txBody>
          <a:bodyPr wrap="square" lIns="43205" tIns="21603" rIns="43205" bIns="21603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Hi, Nick.</a:t>
            </a:r>
          </a:p>
          <a:p>
            <a:pPr>
              <a:lnSpc>
                <a:spcPct val="120000"/>
              </a:lnSpc>
            </a:pP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Hello, Mi.</a:t>
            </a:r>
          </a:p>
          <a:p>
            <a:pPr>
              <a:lnSpc>
                <a:spcPct val="120000"/>
              </a:lnSpc>
            </a:pPr>
            <a:r>
              <a:rPr lang="en-US" sz="1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You’ve bought a lot of things.</a:t>
            </a:r>
          </a:p>
          <a:p>
            <a:pPr>
              <a:lnSpc>
                <a:spcPct val="120000"/>
              </a:lnSpc>
            </a:pP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Yes. We’re going on a picnic tomorrow. What are you doing at the supermarket, </a:t>
            </a:r>
            <a:r>
              <a:rPr lang="en-US" sz="1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1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I’m buying some eggs. Hey, what’s this?</a:t>
            </a:r>
          </a:p>
          <a:p>
            <a:pPr>
              <a:lnSpc>
                <a:spcPct val="120000"/>
              </a:lnSpc>
            </a:pP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a reusable shopping bag.</a:t>
            </a:r>
          </a:p>
          <a:p>
            <a:pPr>
              <a:lnSpc>
                <a:spcPct val="120000"/>
              </a:lnSpc>
            </a:pPr>
            <a:r>
              <a:rPr lang="en-US" sz="1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always use it?</a:t>
            </a:r>
          </a:p>
          <a:p>
            <a:pPr>
              <a:lnSpc>
                <a:spcPct val="120000"/>
              </a:lnSpc>
            </a:pP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Yes. It’s better than a plastic one. If we all use this kind of bag, we will help the environment.</a:t>
            </a:r>
          </a:p>
          <a:p>
            <a:pPr>
              <a:lnSpc>
                <a:spcPct val="120000"/>
              </a:lnSpc>
            </a:pPr>
            <a:r>
              <a:rPr lang="en-US" sz="1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see. I’ll buy one for my mum. Where can I buy one?</a:t>
            </a:r>
          </a:p>
          <a:p>
            <a:pPr>
              <a:lnSpc>
                <a:spcPct val="120000"/>
              </a:lnSpc>
            </a:pP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check-out. By the way, you’re also green. You’re cycling. </a:t>
            </a:r>
          </a:p>
          <a:p>
            <a:pPr>
              <a:lnSpc>
                <a:spcPct val="120000"/>
              </a:lnSpc>
            </a:pPr>
            <a:r>
              <a:rPr lang="en-US" sz="1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You’re right. If more people cycle, the air will be cleaner. Right?</a:t>
            </a:r>
          </a:p>
          <a:p>
            <a:pPr>
              <a:lnSpc>
                <a:spcPct val="120000"/>
              </a:lnSpc>
            </a:pP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Nick: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Yes. Oh, it’s 5 o’clock already. I have to go now. See you later. </a:t>
            </a:r>
          </a:p>
          <a:p>
            <a:pPr>
              <a:lnSpc>
                <a:spcPct val="120000"/>
              </a:lnSpc>
            </a:pPr>
            <a:r>
              <a:rPr lang="en-US" sz="11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11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you, Nick. Bye.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33736" y="0"/>
            <a:ext cx="2493566" cy="334443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pPr algn="ctr"/>
            <a:r>
              <a:rPr lang="en-US" sz="1900" b="1" dirty="0">
                <a:solidFill>
                  <a:schemeClr val="accent6">
                    <a:lumMod val="75000"/>
                  </a:schemeClr>
                </a:solidFill>
              </a:rPr>
              <a:t>Let’s go green!</a:t>
            </a:r>
          </a:p>
        </p:txBody>
      </p:sp>
      <p:pic>
        <p:nvPicPr>
          <p:cNvPr id="5" name="B2_31">
            <a:hlinkClick r:id="" action="ppaction://media"/>
            <a:extLst>
              <a:ext uri="{FF2B5EF4-FFF2-40B4-BE49-F238E27FC236}">
                <a16:creationId xmlns:a16="http://schemas.microsoft.com/office/drawing/2014/main" xmlns="" id="{CBABA4E7-EA9F-4623-B734-6179211BB3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1283.08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14904" y="52094"/>
            <a:ext cx="230292" cy="23025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5761038" cy="3240088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4953" tIns="17476" rIns="34953" bIns="17476" anchor="ctr"/>
          <a:lstStyle/>
          <a:p>
            <a:endParaRPr lang="en-US" altLang="en-US" sz="1300" b="1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1038" cy="4998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64" y="0"/>
            <a:ext cx="296382" cy="293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846" y="19607"/>
            <a:ext cx="5061526" cy="412960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200" b="1" spc="-24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Complete the following sentences. Use no more than three words in each blank.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227" y="854349"/>
            <a:ext cx="224370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6597" y="862556"/>
            <a:ext cx="2505755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 is going on</a:t>
            </a:r>
            <a:endParaRPr lang="en-US" sz="1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2227" y="1156934"/>
            <a:ext cx="224370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3547" y="1504498"/>
            <a:ext cx="224370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9961" y="1493533"/>
            <a:ext cx="3205626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People can buy green bags at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2227" y="1856180"/>
            <a:ext cx="224370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9264" y="1859342"/>
            <a:ext cx="1712186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 wants to buy</a:t>
            </a:r>
            <a:endParaRPr lang="en-US" sz="1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2227" y="2220345"/>
            <a:ext cx="224370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6597" y="2231674"/>
            <a:ext cx="3631336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Nick thinks that Mi is green because</a:t>
            </a:r>
            <a:endParaRPr lang="en-US" sz="1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0073" y="1146574"/>
            <a:ext cx="4350262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green shopping bag is better than the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C53B878-7A79-416E-9F6C-A034573FB7FB}"/>
              </a:ext>
            </a:extLst>
          </p:cNvPr>
          <p:cNvSpPr txBox="1"/>
          <p:nvPr/>
        </p:nvSpPr>
        <p:spPr>
          <a:xfrm>
            <a:off x="1780686" y="825056"/>
            <a:ext cx="1949412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 tomorrow.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E0A914B-834D-43AF-BD05-460AE3B33BFE}"/>
              </a:ext>
            </a:extLst>
          </p:cNvPr>
          <p:cNvSpPr txBox="1"/>
          <p:nvPr/>
        </p:nvSpPr>
        <p:spPr>
          <a:xfrm>
            <a:off x="1780685" y="820937"/>
            <a:ext cx="815365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picnic         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25BDE96-F40B-4D89-AE19-D1869907BE5D}"/>
              </a:ext>
            </a:extLst>
          </p:cNvPr>
          <p:cNvSpPr txBox="1"/>
          <p:nvPr/>
        </p:nvSpPr>
        <p:spPr>
          <a:xfrm>
            <a:off x="3618388" y="1104786"/>
            <a:ext cx="1180295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6024271-7677-415D-9F31-9D50936DF152}"/>
              </a:ext>
            </a:extLst>
          </p:cNvPr>
          <p:cNvSpPr txBox="1"/>
          <p:nvPr/>
        </p:nvSpPr>
        <p:spPr>
          <a:xfrm>
            <a:off x="3673115" y="1104755"/>
            <a:ext cx="1069637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plastic one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D7EDE0B-842B-439C-B253-32FB2FFD4CF6}"/>
              </a:ext>
            </a:extLst>
          </p:cNvPr>
          <p:cNvSpPr txBox="1"/>
          <p:nvPr/>
        </p:nvSpPr>
        <p:spPr>
          <a:xfrm>
            <a:off x="2781416" y="1446452"/>
            <a:ext cx="1961336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F73BAA8-3CD2-4898-B749-AE4E489A7EFA}"/>
              </a:ext>
            </a:extLst>
          </p:cNvPr>
          <p:cNvSpPr txBox="1"/>
          <p:nvPr/>
        </p:nvSpPr>
        <p:spPr>
          <a:xfrm>
            <a:off x="2788749" y="1459558"/>
            <a:ext cx="1406092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check-out.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ECDD98C-5D37-4122-B167-D0EB6971159B}"/>
              </a:ext>
            </a:extLst>
          </p:cNvPr>
          <p:cNvSpPr txBox="1"/>
          <p:nvPr/>
        </p:nvSpPr>
        <p:spPr>
          <a:xfrm>
            <a:off x="1784301" y="1827106"/>
            <a:ext cx="3439913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 bag for her mum.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D4A7C48-883F-4AAE-904E-FB2EF1EE5662}"/>
              </a:ext>
            </a:extLst>
          </p:cNvPr>
          <p:cNvSpPr txBox="1"/>
          <p:nvPr/>
        </p:nvSpPr>
        <p:spPr>
          <a:xfrm>
            <a:off x="1876912" y="1839690"/>
            <a:ext cx="1913120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reusable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23B6B9D-821A-4333-B15E-3D6E3EB61B15}"/>
              </a:ext>
            </a:extLst>
          </p:cNvPr>
          <p:cNvSpPr txBox="1"/>
          <p:nvPr/>
        </p:nvSpPr>
        <p:spPr>
          <a:xfrm>
            <a:off x="3261770" y="2188243"/>
            <a:ext cx="2335602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F4BE5E8-AA68-42B7-8F76-C04BC52150ED}"/>
              </a:ext>
            </a:extLst>
          </p:cNvPr>
          <p:cNvSpPr txBox="1"/>
          <p:nvPr/>
        </p:nvSpPr>
        <p:spPr>
          <a:xfrm>
            <a:off x="3406599" y="2199439"/>
            <a:ext cx="1336153" cy="247197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cycling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2" grpId="0"/>
      <p:bldP spid="34" grpId="1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xmlns="" id="{8392536C-2EBA-45FA-8A1A-0BB1DE717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914668"/>
              </p:ext>
            </p:extLst>
          </p:nvPr>
        </p:nvGraphicFramePr>
        <p:xfrm>
          <a:off x="3063825" y="879297"/>
          <a:ext cx="2389521" cy="20174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895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3120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9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3208" marR="43208" marT="21601" marB="2160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156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</a:rPr>
                        <a:t>b.</a:t>
                      </a:r>
                      <a:r>
                        <a:rPr lang="en-US" sz="1100" dirty="0"/>
                        <a:t> than plastic bags. </a:t>
                      </a:r>
                    </a:p>
                  </a:txBody>
                  <a:tcPr marL="43208" marR="43208" marT="21601" marB="2160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156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</a:rPr>
                        <a:t>c.</a:t>
                      </a:r>
                      <a:r>
                        <a:rPr lang="en-US" sz="1100" dirty="0"/>
                        <a:t> if</a:t>
                      </a:r>
                      <a:r>
                        <a:rPr lang="en-US" sz="1100" baseline="0" dirty="0"/>
                        <a:t> more people cycle</a:t>
                      </a:r>
                      <a:r>
                        <a:rPr lang="en-US" sz="1100" dirty="0"/>
                        <a:t>.</a:t>
                      </a:r>
                    </a:p>
                  </a:txBody>
                  <a:tcPr marL="43208" marR="43208" marT="21601" marB="2160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1561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rgbClr val="0070C0"/>
                          </a:solidFill>
                        </a:rPr>
                        <a:t>a.</a:t>
                      </a:r>
                      <a:r>
                        <a:rPr lang="en-US" sz="1100" dirty="0"/>
                        <a:t> they will</a:t>
                      </a:r>
                      <a:r>
                        <a:rPr lang="en-US" sz="1100" baseline="0" dirty="0"/>
                        <a:t> help the environment.</a:t>
                      </a:r>
                      <a:endParaRPr lang="en-US" sz="1100" dirty="0"/>
                    </a:p>
                  </a:txBody>
                  <a:tcPr marL="43208" marR="43208" marT="21601" marB="2160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38"/>
            <a:ext cx="5761038" cy="526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03"/>
            <a:ext cx="277566" cy="2936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7332" y="17444"/>
            <a:ext cx="5328960" cy="412960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200" b="1" spc="-24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Based on the ideas in the conversation, match the  first half of the sentence in column A with its second half in column B.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159390"/>
              </p:ext>
            </p:extLst>
          </p:nvPr>
        </p:nvGraphicFramePr>
        <p:xfrm>
          <a:off x="209493" y="838305"/>
          <a:ext cx="1747951" cy="209787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79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26736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marL="43208" marR="43208" marT="21601" marB="21601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1561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Green bags are</a:t>
                      </a:r>
                      <a:r>
                        <a:rPr lang="en-US" sz="13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better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08" marR="43208" marT="21601" marB="2160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1561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The air</a:t>
                      </a:r>
                      <a:r>
                        <a:rPr lang="en-US" sz="13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will be cleaner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08" marR="43208" marT="21601" marB="2160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8018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If</a:t>
                      </a:r>
                      <a:r>
                        <a:rPr lang="en-US" sz="1300" b="1" baseline="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people use reusable bags for shopping.</a:t>
                      </a:r>
                      <a:endParaRPr lang="en-US" sz="13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08" marR="43208" marT="21601" marB="2160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891256"/>
              </p:ext>
            </p:extLst>
          </p:nvPr>
        </p:nvGraphicFramePr>
        <p:xfrm>
          <a:off x="3063826" y="879296"/>
          <a:ext cx="2389521" cy="33276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895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3120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9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 marL="43208" marR="43208" marT="21601" marB="2160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3CF57944-181B-450F-A446-75C7F7773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036517"/>
              </p:ext>
            </p:extLst>
          </p:nvPr>
        </p:nvGraphicFramePr>
        <p:xfrm>
          <a:off x="3063825" y="1207288"/>
          <a:ext cx="2389521" cy="56156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895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61561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they will</a:t>
                      </a:r>
                      <a:r>
                        <a:rPr lang="en-US" sz="13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help the environment.</a:t>
                      </a:r>
                      <a:endParaRPr lang="en-US" sz="13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08" marR="43208" marT="21601" marB="2160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0AD2C14B-99F6-40A8-BE91-FEDF436C7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310286"/>
              </p:ext>
            </p:extLst>
          </p:nvPr>
        </p:nvGraphicFramePr>
        <p:xfrm>
          <a:off x="3063825" y="1768331"/>
          <a:ext cx="2389521" cy="56156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895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61561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than plastic bags.</a:t>
                      </a:r>
                    </a:p>
                  </a:txBody>
                  <a:tcPr marL="43208" marR="43208" marT="21601" marB="2160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7BEF5ADC-EF26-4BFE-A3BB-09BC3AEA3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849214"/>
              </p:ext>
            </p:extLst>
          </p:nvPr>
        </p:nvGraphicFramePr>
        <p:xfrm>
          <a:off x="3063825" y="2330609"/>
          <a:ext cx="2389521" cy="56156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895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61561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if more people cycle.</a:t>
                      </a:r>
                      <a:endParaRPr lang="en-US" sz="13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208" marR="43208" marT="21601" marB="2160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>
            <a:endCxn id="16" idx="1"/>
          </p:cNvCxnSpPr>
          <p:nvPr/>
        </p:nvCxnSpPr>
        <p:spPr>
          <a:xfrm>
            <a:off x="1957445" y="1335309"/>
            <a:ext cx="1106380" cy="7138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957444" y="1932582"/>
            <a:ext cx="1106380" cy="71380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4" idx="1"/>
          </p:cNvCxnSpPr>
          <p:nvPr/>
        </p:nvCxnSpPr>
        <p:spPr>
          <a:xfrm flipV="1">
            <a:off x="1957444" y="1488068"/>
            <a:ext cx="1106381" cy="1038218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5" y="0"/>
            <a:ext cx="5499173" cy="557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3" y="0"/>
            <a:ext cx="277566" cy="2855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6146" y="40923"/>
            <a:ext cx="4501823" cy="23265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200" b="1" spc="-24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08856" y="834198"/>
            <a:ext cx="1178951" cy="785847"/>
            <a:chOff x="399396" y="1765669"/>
            <a:chExt cx="2494997" cy="16633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96" y="1765669"/>
              <a:ext cx="2494997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Oval 3"/>
            <p:cNvSpPr/>
            <p:nvPr/>
          </p:nvSpPr>
          <p:spPr>
            <a:xfrm>
              <a:off x="509155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08506" y="834150"/>
            <a:ext cx="1179126" cy="785847"/>
            <a:chOff x="3361457" y="1765568"/>
            <a:chExt cx="2495366" cy="166333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457" y="1765568"/>
              <a:ext cx="2495366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7" name="Oval 56"/>
            <p:cNvSpPr/>
            <p:nvPr/>
          </p:nvSpPr>
          <p:spPr>
            <a:xfrm>
              <a:off x="3457444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08524" y="834150"/>
            <a:ext cx="1178125" cy="785895"/>
            <a:chOff x="6324296" y="1765569"/>
            <a:chExt cx="2493248" cy="16634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296" y="1765569"/>
              <a:ext cx="2493248" cy="166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8" name="Oval 57"/>
            <p:cNvSpPr/>
            <p:nvPr/>
          </p:nvSpPr>
          <p:spPr>
            <a:xfrm>
              <a:off x="6428509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98330" y="1854821"/>
            <a:ext cx="1028363" cy="963075"/>
            <a:chOff x="1646894" y="3925929"/>
            <a:chExt cx="2176310" cy="203845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00" y="4014354"/>
              <a:ext cx="2071704" cy="1950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9" name="Oval 58"/>
            <p:cNvSpPr/>
            <p:nvPr/>
          </p:nvSpPr>
          <p:spPr>
            <a:xfrm>
              <a:off x="1646894" y="3925929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39880" y="1940732"/>
            <a:ext cx="1314049" cy="877163"/>
            <a:chOff x="5120883" y="4107770"/>
            <a:chExt cx="2780902" cy="185661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883" y="4107872"/>
              <a:ext cx="2780902" cy="18565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0" name="Oval 59"/>
            <p:cNvSpPr/>
            <p:nvPr/>
          </p:nvSpPr>
          <p:spPr>
            <a:xfrm>
              <a:off x="5120883" y="4107770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>
                  <a:solidFill>
                    <a:srgbClr val="0070C0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252699" y="902455"/>
            <a:ext cx="1503902" cy="785847"/>
            <a:chOff x="399396" y="1765669"/>
            <a:chExt cx="2494997" cy="166333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96" y="1765669"/>
              <a:ext cx="2494997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7" name="Oval 36"/>
            <p:cNvSpPr/>
            <p:nvPr/>
          </p:nvSpPr>
          <p:spPr>
            <a:xfrm>
              <a:off x="509155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206070" y="902455"/>
            <a:ext cx="1618337" cy="785847"/>
            <a:chOff x="3361457" y="1765568"/>
            <a:chExt cx="2495366" cy="166333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457" y="1765568"/>
              <a:ext cx="2495366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0" name="Oval 39"/>
            <p:cNvSpPr/>
            <p:nvPr/>
          </p:nvSpPr>
          <p:spPr>
            <a:xfrm>
              <a:off x="3457444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273876" y="892032"/>
            <a:ext cx="1388963" cy="761382"/>
            <a:chOff x="6324296" y="1765569"/>
            <a:chExt cx="2493248" cy="16634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296" y="1765569"/>
              <a:ext cx="2493248" cy="166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3" name="Oval 42"/>
            <p:cNvSpPr/>
            <p:nvPr/>
          </p:nvSpPr>
          <p:spPr>
            <a:xfrm>
              <a:off x="6428509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81605" y="2016046"/>
            <a:ext cx="1578534" cy="877163"/>
            <a:chOff x="1646894" y="3925929"/>
            <a:chExt cx="2176310" cy="2038453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00" y="4014354"/>
              <a:ext cx="2071704" cy="1950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6" name="Oval 45"/>
            <p:cNvSpPr/>
            <p:nvPr/>
          </p:nvSpPr>
          <p:spPr>
            <a:xfrm>
              <a:off x="1646894" y="3925929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656" y="2054144"/>
            <a:ext cx="1314049" cy="87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" name="Oval 48"/>
          <p:cNvSpPr/>
          <p:nvPr/>
        </p:nvSpPr>
        <p:spPr>
          <a:xfrm>
            <a:off x="2928822" y="2054096"/>
            <a:ext cx="172831" cy="17182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91FC073B-FD0A-4F43-8871-66E3DFAFF092}"/>
              </a:ext>
            </a:extLst>
          </p:cNvPr>
          <p:cNvSpPr txBox="1"/>
          <p:nvPr/>
        </p:nvSpPr>
        <p:spPr>
          <a:xfrm>
            <a:off x="2386926" y="60313"/>
            <a:ext cx="1805037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picking up rubbish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EE086C03-2BDB-49A5-82E4-BD4F1B6C5503}"/>
              </a:ext>
            </a:extLst>
          </p:cNvPr>
          <p:cNvSpPr txBox="1"/>
          <p:nvPr/>
        </p:nvSpPr>
        <p:spPr>
          <a:xfrm>
            <a:off x="4535693" y="43519"/>
            <a:ext cx="1722171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cycling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2AE5AE73-52C8-4721-A699-5E304D2D00CC}"/>
              </a:ext>
            </a:extLst>
          </p:cNvPr>
          <p:cNvSpPr txBox="1"/>
          <p:nvPr/>
        </p:nvSpPr>
        <p:spPr>
          <a:xfrm>
            <a:off x="111462" y="43519"/>
            <a:ext cx="2083250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planting trees and flower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850FC30E-A971-464B-A212-E3511C3DBBAF}"/>
              </a:ext>
            </a:extLst>
          </p:cNvPr>
          <p:cNvSpPr txBox="1"/>
          <p:nvPr/>
        </p:nvSpPr>
        <p:spPr>
          <a:xfrm>
            <a:off x="2421529" y="347706"/>
            <a:ext cx="2214938" cy="450771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using reusable bags when shopping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817907AD-BDF0-4060-A273-092A88385CBA}"/>
              </a:ext>
            </a:extLst>
          </p:cNvPr>
          <p:cNvSpPr txBox="1"/>
          <p:nvPr/>
        </p:nvSpPr>
        <p:spPr>
          <a:xfrm>
            <a:off x="168447" y="424731"/>
            <a:ext cx="1809966" cy="247197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walking to school</a:t>
            </a:r>
          </a:p>
        </p:txBody>
      </p:sp>
    </p:spTree>
    <p:extLst>
      <p:ext uri="{BB962C8B-B14F-4D97-AF65-F5344CB8AC3E}">
        <p14:creationId xmlns:p14="http://schemas.microsoft.com/office/powerpoint/2010/main" val="238638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7037E-7 L 0.33047 0.514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23" y="2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28581 0.496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4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-0.73555 0.520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84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4127 0.784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57" y="3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38529 0.752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1" y="3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7" grpId="0"/>
      <p:bldP spid="81" grpId="0"/>
      <p:bldP spid="85" grpId="0"/>
      <p:bldP spid="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0786" y="-378010"/>
            <a:ext cx="288052" cy="2880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92859"/>
            <a:ext cx="5761038" cy="27472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5637220-8609-44A7-8DDD-910576BCA515}"/>
              </a:ext>
            </a:extLst>
          </p:cNvPr>
          <p:cNvSpPr/>
          <p:nvPr/>
        </p:nvSpPr>
        <p:spPr>
          <a:xfrm>
            <a:off x="1148801" y="100251"/>
            <a:ext cx="3146502" cy="467437"/>
          </a:xfrm>
          <a:prstGeom prst="rect">
            <a:avLst/>
          </a:prstGeom>
        </p:spPr>
        <p:txBody>
          <a:bodyPr wrap="none" lIns="51435" tIns="25718" rIns="51435" bIns="25718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Gift box secret game</a:t>
            </a:r>
          </a:p>
        </p:txBody>
      </p:sp>
    </p:spTree>
    <p:extLst>
      <p:ext uri="{BB962C8B-B14F-4D97-AF65-F5344CB8AC3E}">
        <p14:creationId xmlns:p14="http://schemas.microsoft.com/office/powerpoint/2010/main" val="83762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335562D-47C3-42BC-BC7D-7AF52EE5A71A}"/>
              </a:ext>
            </a:extLst>
          </p:cNvPr>
          <p:cNvSpPr/>
          <p:nvPr/>
        </p:nvSpPr>
        <p:spPr>
          <a:xfrm>
            <a:off x="0" y="1587006"/>
            <a:ext cx="5761038" cy="53942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hlinkClick r:id="rId3" action="ppaction://hlinksldjump"/>
            <a:extLst>
              <a:ext uri="{FF2B5EF4-FFF2-40B4-BE49-F238E27FC236}">
                <a16:creationId xmlns:a16="http://schemas.microsoft.com/office/drawing/2014/main" xmlns="" id="{0DE8E057-79AF-4679-8F0F-5F578B85F19A}"/>
              </a:ext>
            </a:extLst>
          </p:cNvPr>
          <p:cNvSpPr/>
          <p:nvPr/>
        </p:nvSpPr>
        <p:spPr>
          <a:xfrm>
            <a:off x="1" y="2426540"/>
            <a:ext cx="5761038" cy="53942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8" y="798689"/>
            <a:ext cx="930488" cy="8237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1" y="556741"/>
            <a:ext cx="973700" cy="653834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xmlns="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03" y="798688"/>
            <a:ext cx="930488" cy="8237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6" y="556740"/>
            <a:ext cx="973700" cy="653834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368" y="798688"/>
            <a:ext cx="930488" cy="8237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62" y="556740"/>
            <a:ext cx="973700" cy="653834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38" y="798687"/>
            <a:ext cx="930488" cy="823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132" y="556740"/>
            <a:ext cx="973700" cy="653834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97" y="798687"/>
            <a:ext cx="930488" cy="8237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90" y="556739"/>
            <a:ext cx="973700" cy="6538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62346"/>
            <a:ext cx="2880518" cy="1581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20" y="2962346"/>
            <a:ext cx="2880518" cy="15818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" y="2123374"/>
            <a:ext cx="2880518" cy="1581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20" y="2123374"/>
            <a:ext cx="2880518" cy="158187"/>
          </a:xfrm>
          <a:prstGeom prst="rect">
            <a:avLst/>
          </a:prstGeom>
        </p:spPr>
      </p:pic>
      <p:sp>
        <p:nvSpPr>
          <p:cNvPr id="42" name="Flowchart: Summing Junction 41">
            <a:hlinkClick r:id="rId20" action="ppaction://hlinksldjump"/>
            <a:extLst>
              <a:ext uri="{FF2B5EF4-FFF2-40B4-BE49-F238E27FC236}">
                <a16:creationId xmlns:a16="http://schemas.microsoft.com/office/drawing/2014/main" xmlns="" id="{E51D645D-F5EB-48AD-9720-05E0BE57DF46}"/>
              </a:ext>
            </a:extLst>
          </p:cNvPr>
          <p:cNvSpPr/>
          <p:nvPr/>
        </p:nvSpPr>
        <p:spPr>
          <a:xfrm>
            <a:off x="5386178" y="2889021"/>
            <a:ext cx="306702" cy="306655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otoStory1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5761038" cy="324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84" y="-23824"/>
            <a:ext cx="917376" cy="877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16" y="2296523"/>
            <a:ext cx="930488" cy="823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10" y="2054575"/>
            <a:ext cx="973700" cy="6538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4690549" y="1852130"/>
            <a:ext cx="694925" cy="627424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40044" y="130289"/>
            <a:ext cx="4547105" cy="81602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1337963" y="2359478"/>
            <a:ext cx="1151998" cy="11859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1323738" y="1922424"/>
            <a:ext cx="1091979" cy="424979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22" y="2578401"/>
            <a:ext cx="450081" cy="48151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1902343" y="1981625"/>
            <a:ext cx="72961" cy="729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92" y="2435085"/>
            <a:ext cx="550047" cy="6028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76709"/>
            <a:ext cx="550047" cy="6028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94" y="1624160"/>
            <a:ext cx="367615" cy="36314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3725" y="1731486"/>
            <a:ext cx="415899" cy="3983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28" y="1851564"/>
            <a:ext cx="234042" cy="20700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46" y="1805735"/>
            <a:ext cx="337561" cy="5625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41353" y="412415"/>
            <a:ext cx="5199038" cy="3289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1/Are they walking to school?                 </a:t>
            </a:r>
            <a:endParaRPr lang="en-US" sz="1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FD35B6F-4FA3-4391-8BDF-99A6CA627A2C}"/>
              </a:ext>
            </a:extLst>
          </p:cNvPr>
          <p:cNvSpPr txBox="1"/>
          <p:nvPr/>
        </p:nvSpPr>
        <p:spPr>
          <a:xfrm>
            <a:off x="1295572" y="741352"/>
            <a:ext cx="1487908" cy="359715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Yes,they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are.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25" y="87012"/>
            <a:ext cx="1314049" cy="87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763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84" y="-23824"/>
            <a:ext cx="917376" cy="877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16" y="2296523"/>
            <a:ext cx="930488" cy="823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10" y="2054575"/>
            <a:ext cx="973700" cy="6538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4690549" y="1852130"/>
            <a:ext cx="694925" cy="627424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You are given 4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56272" y="197221"/>
            <a:ext cx="4547105" cy="81602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1337963" y="2359478"/>
            <a:ext cx="1151998" cy="11859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1323738" y="1922424"/>
            <a:ext cx="1091979" cy="424979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22" y="2578401"/>
            <a:ext cx="450081" cy="48151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1902343" y="1981625"/>
            <a:ext cx="72961" cy="729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92" y="2435085"/>
            <a:ext cx="550047" cy="6028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76709"/>
            <a:ext cx="550047" cy="6028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94" y="1624160"/>
            <a:ext cx="367615" cy="36314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3725" y="1731486"/>
            <a:ext cx="415899" cy="3983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28" y="1851564"/>
            <a:ext cx="234042" cy="20700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46" y="1805735"/>
            <a:ext cx="337561" cy="56251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81577" y="189534"/>
            <a:ext cx="4634743" cy="3289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1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2/ </a:t>
            </a:r>
            <a:r>
              <a:rPr lang="en-US" sz="18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Where can people buy green bags?</a:t>
            </a:r>
            <a:endParaRPr lang="en-US" sz="18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3E45C82-1EB4-4FB7-9E85-7F01085FD62E}"/>
              </a:ext>
            </a:extLst>
          </p:cNvPr>
          <p:cNvSpPr txBox="1"/>
          <p:nvPr/>
        </p:nvSpPr>
        <p:spPr>
          <a:xfrm>
            <a:off x="1399340" y="528361"/>
            <a:ext cx="1790234" cy="328937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 the check-out.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4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84" y="-23824"/>
            <a:ext cx="917376" cy="877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16" y="2296523"/>
            <a:ext cx="930488" cy="823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10" y="2054575"/>
            <a:ext cx="973700" cy="6538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4690549" y="1852130"/>
            <a:ext cx="694925" cy="627424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40044" y="130289"/>
            <a:ext cx="4547105" cy="81602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1337963" y="2359478"/>
            <a:ext cx="1151998" cy="11859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1323738" y="1922424"/>
            <a:ext cx="1091979" cy="424979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22" y="2578401"/>
            <a:ext cx="450081" cy="48151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1902343" y="1981625"/>
            <a:ext cx="72961" cy="729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92" y="2435085"/>
            <a:ext cx="550047" cy="6028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76709"/>
            <a:ext cx="550047" cy="6028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94" y="1624160"/>
            <a:ext cx="367615" cy="36314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3725" y="1731486"/>
            <a:ext cx="415899" cy="3983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28" y="1851564"/>
            <a:ext cx="234042" cy="20700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46" y="1805735"/>
            <a:ext cx="337561" cy="5625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97437" y="358442"/>
            <a:ext cx="4584630" cy="3289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3/Why does Nick think </a:t>
            </a:r>
            <a:r>
              <a:rPr lang="en-US" sz="1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is green?</a:t>
            </a:r>
            <a:endParaRPr lang="en-US" sz="1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1E768B9-12BA-426C-A96B-E3E18CD548DA}"/>
              </a:ext>
            </a:extLst>
          </p:cNvPr>
          <p:cNvSpPr txBox="1"/>
          <p:nvPr/>
        </p:nvSpPr>
        <p:spPr>
          <a:xfrm>
            <a:off x="1295572" y="596301"/>
            <a:ext cx="2478051" cy="359715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Because she’s cycling.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84" y="-23824"/>
            <a:ext cx="917376" cy="877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16" y="2296523"/>
            <a:ext cx="930488" cy="823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10" y="2054575"/>
            <a:ext cx="973700" cy="6538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4690549" y="1852130"/>
            <a:ext cx="694925" cy="627424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513596" y="130289"/>
            <a:ext cx="2273552" cy="81602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1337963" y="2359478"/>
            <a:ext cx="1151998" cy="11859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1323738" y="1922424"/>
            <a:ext cx="1091979" cy="424979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22" y="2578401"/>
            <a:ext cx="450081" cy="481513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1902343" y="1981625"/>
            <a:ext cx="72961" cy="729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92" y="2435085"/>
            <a:ext cx="550047" cy="6028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76709"/>
            <a:ext cx="550047" cy="6028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94" y="1624160"/>
            <a:ext cx="367615" cy="36314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3725" y="1731486"/>
            <a:ext cx="415899" cy="3983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28" y="1851564"/>
            <a:ext cx="234042" cy="20700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46" y="1805735"/>
            <a:ext cx="337561" cy="56251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94988" y="130289"/>
            <a:ext cx="5436472" cy="3289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1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4/What can you do to make our world green?</a:t>
            </a:r>
            <a:endParaRPr lang="en-US" sz="1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26B8637-9794-4FBB-93CE-E893388A41B0}"/>
              </a:ext>
            </a:extLst>
          </p:cNvPr>
          <p:cNvSpPr txBox="1"/>
          <p:nvPr/>
        </p:nvSpPr>
        <p:spPr>
          <a:xfrm>
            <a:off x="1206483" y="398935"/>
            <a:ext cx="3108843" cy="3289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plant trees and flowers.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26B8637-9794-4FBB-93CE-E893388A41B0}"/>
              </a:ext>
            </a:extLst>
          </p:cNvPr>
          <p:cNvSpPr txBox="1"/>
          <p:nvPr/>
        </p:nvSpPr>
        <p:spPr>
          <a:xfrm>
            <a:off x="1206483" y="718975"/>
            <a:ext cx="3733237" cy="3289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 reusable bags when shopping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26B8637-9794-4FBB-93CE-E893388A41B0}"/>
              </a:ext>
            </a:extLst>
          </p:cNvPr>
          <p:cNvSpPr txBox="1"/>
          <p:nvPr/>
        </p:nvSpPr>
        <p:spPr>
          <a:xfrm>
            <a:off x="1220827" y="1014522"/>
            <a:ext cx="2292397" cy="3289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ick up rubbish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76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4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84" y="-23824"/>
            <a:ext cx="917376" cy="877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16" y="2296523"/>
            <a:ext cx="930488" cy="823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10" y="2054575"/>
            <a:ext cx="973700" cy="6538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4690549" y="1852130"/>
            <a:ext cx="694925" cy="627424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You are given 4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2513596" y="130289"/>
            <a:ext cx="2273552" cy="81602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1337963" y="2359478"/>
            <a:ext cx="1151998" cy="11859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1323738" y="1922424"/>
            <a:ext cx="1091979" cy="424979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922" y="2578401"/>
            <a:ext cx="450081" cy="481513"/>
          </a:xfrm>
          <a:prstGeom prst="rect">
            <a:avLst/>
          </a:prstGeom>
        </p:spPr>
      </p:pic>
      <p:sp>
        <p:nvSpPr>
          <p:cNvPr id="36" name="Flowchart: Summing Junction 35">
            <a:hlinkClick r:id="rId8" action="ppaction://hlinksldjump"/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1902343" y="1981625"/>
            <a:ext cx="72961" cy="72950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35" tIns="25718" rIns="51435" bIns="25718"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892" y="2435085"/>
            <a:ext cx="550047" cy="6028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76709"/>
            <a:ext cx="550047" cy="6028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994" y="1624160"/>
            <a:ext cx="367615" cy="36314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3725" y="1731486"/>
            <a:ext cx="415899" cy="39837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28" y="1851564"/>
            <a:ext cx="234042" cy="20700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46" y="1805735"/>
            <a:ext cx="337561" cy="5625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79999" y="293620"/>
            <a:ext cx="5051168" cy="328937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5/Will the air be cleaner if more people cycle?</a:t>
            </a:r>
            <a:endParaRPr 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A8E46F6-8A9F-4616-9478-0FFEFB188560}"/>
              </a:ext>
            </a:extLst>
          </p:cNvPr>
          <p:cNvSpPr txBox="1"/>
          <p:nvPr/>
        </p:nvSpPr>
        <p:spPr>
          <a:xfrm>
            <a:off x="803337" y="548822"/>
            <a:ext cx="1110625" cy="328937"/>
          </a:xfrm>
          <a:prstGeom prst="rect">
            <a:avLst/>
          </a:prstGeom>
          <a:noFill/>
        </p:spPr>
        <p:txBody>
          <a:bodyPr wrap="none" lIns="51435" tIns="25718" rIns="51435" bIns="25718" rtlCol="0">
            <a:spAutoFit/>
          </a:bodyPr>
          <a:lstStyle/>
          <a:p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Yes,it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will.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3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9" y="0"/>
            <a:ext cx="5617012" cy="32040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52208" y="684019"/>
            <a:ext cx="3552640" cy="975268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Homework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60734" indent="-160734">
              <a:buFontTx/>
              <a:buChar char="-"/>
            </a:pP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Learn lesson.</a:t>
            </a:r>
          </a:p>
          <a:p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Prepare : </a:t>
            </a:r>
            <a:r>
              <a:rPr 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 closer look 1</a:t>
            </a:r>
            <a:r>
              <a:rPr lang="en-US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85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27"/>
    </mc:Choice>
    <mc:Fallback xmlns="">
      <p:transition spd="slow" advTm="41627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69003" cy="2340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8" y="2196060"/>
            <a:ext cx="5040908" cy="9720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1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9"/>
    </mc:Choice>
    <mc:Fallback xmlns="">
      <p:transition spd="slow" advTm="561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4376" y="12774"/>
            <a:ext cx="1599088" cy="15993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5"/>
            <a:ext cx="1599333" cy="15990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7693" y="391561"/>
            <a:ext cx="4393866" cy="334443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pPr algn="ctr"/>
            <a:r>
              <a:rPr lang="en-US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UNIT 11 OUR GREENER WORLD</a:t>
            </a:r>
          </a:p>
        </p:txBody>
      </p:sp>
      <p:sp>
        <p:nvSpPr>
          <p:cNvPr id="6" name="Rectangle 5"/>
          <p:cNvSpPr/>
          <p:nvPr/>
        </p:nvSpPr>
        <p:spPr>
          <a:xfrm>
            <a:off x="990983" y="610625"/>
            <a:ext cx="2848961" cy="334443"/>
          </a:xfrm>
          <a:prstGeom prst="rect">
            <a:avLst/>
          </a:prstGeom>
          <a:noFill/>
        </p:spPr>
        <p:txBody>
          <a:bodyPr wrap="none" lIns="43205" tIns="21603" rIns="43205" bIns="21603">
            <a:spAutoFit/>
          </a:bodyPr>
          <a:lstStyle/>
          <a:p>
            <a:pPr algn="ctr"/>
            <a:r>
              <a:rPr lang="en-US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Period 78 : Getting started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74" y="945068"/>
            <a:ext cx="3785518" cy="1898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8287"/>
            <a:ext cx="5761038" cy="38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2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9306" y="818640"/>
            <a:ext cx="1573883" cy="334443"/>
          </a:xfrm>
          <a:prstGeom prst="rect">
            <a:avLst/>
          </a:prstGeom>
          <a:noFill/>
        </p:spPr>
        <p:txBody>
          <a:bodyPr wrap="none" lIns="43205" tIns="21603" rIns="43205" bIns="21603">
            <a:spAutoFit/>
          </a:bodyPr>
          <a:lstStyle/>
          <a:p>
            <a:pPr algn="ctr"/>
            <a:r>
              <a:rPr lang="en-US" sz="1900" b="1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en-US" sz="1900" b="1" u="sng" dirty="0" err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Vocabulary</a:t>
            </a:r>
            <a:r>
              <a:rPr lang="en-US" sz="19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8" name="Rectangle 7"/>
          <p:cNvSpPr/>
          <p:nvPr/>
        </p:nvSpPr>
        <p:spPr>
          <a:xfrm>
            <a:off x="284169" y="1093543"/>
            <a:ext cx="2701046" cy="305238"/>
          </a:xfrm>
          <a:prstGeom prst="rect">
            <a:avLst/>
          </a:prstGeom>
        </p:spPr>
        <p:txBody>
          <a:bodyPr wrap="none" lIns="43205" tIns="21603" rIns="43205" bIns="21603">
            <a:spAutoFit/>
          </a:bodyPr>
          <a:lstStyle/>
          <a:p>
            <a:r>
              <a:rPr lang="en-US" sz="17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reusable </a:t>
            </a:r>
            <a:r>
              <a:rPr lang="en-US" sz="17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n-US" sz="17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adj</a:t>
            </a:r>
            <a:r>
              <a:rPr lang="en-US" sz="17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):</a:t>
            </a:r>
            <a:r>
              <a:rPr lang="en-US" sz="1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[,</a:t>
            </a:r>
            <a:r>
              <a:rPr lang="en-US" sz="1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1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:'</a:t>
            </a:r>
            <a:r>
              <a:rPr lang="en-US" sz="1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ju:zəbl</a:t>
            </a:r>
            <a:r>
              <a:rPr lang="en-US" sz="1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17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96347" y="1115484"/>
            <a:ext cx="2323186" cy="305362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1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1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1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3543" y="333408"/>
            <a:ext cx="4393866" cy="334443"/>
          </a:xfrm>
          <a:prstGeom prst="rect">
            <a:avLst/>
          </a:prstGeom>
          <a:noFill/>
        </p:spPr>
        <p:txBody>
          <a:bodyPr wrap="square" lIns="43205" tIns="21603" rIns="43205" bIns="21603">
            <a:spAutoFit/>
          </a:bodyPr>
          <a:lstStyle/>
          <a:p>
            <a:pPr algn="ctr"/>
            <a:r>
              <a:rPr lang="en-US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UNIT 11 OUR GREENER WORLD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0377" y="602821"/>
            <a:ext cx="2848961" cy="334443"/>
          </a:xfrm>
          <a:prstGeom prst="rect">
            <a:avLst/>
          </a:prstGeom>
          <a:noFill/>
        </p:spPr>
        <p:txBody>
          <a:bodyPr wrap="none" lIns="43205" tIns="21603" rIns="43205" bIns="21603">
            <a:spAutoFit/>
          </a:bodyPr>
          <a:lstStyle/>
          <a:p>
            <a:pPr algn="ctr"/>
            <a:r>
              <a:rPr lang="en-US" sz="19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Period 78 : Getting started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42775" y="25631"/>
            <a:ext cx="2426563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/>
                </a:solidFill>
              </a:rPr>
              <a:t>Wednesday,March</a:t>
            </a:r>
            <a:r>
              <a:rPr lang="en-U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/>
                </a:solidFill>
              </a:rPr>
              <a:t>  19</a:t>
            </a:r>
            <a:r>
              <a:rPr lang="en-US" sz="1400" b="1" baseline="30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/>
                </a:solidFill>
              </a:rPr>
              <a:t>th</a:t>
            </a:r>
            <a:r>
              <a:rPr lang="en-US" sz="1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/>
                </a:solidFill>
              </a:rPr>
              <a:t>, 2022</a:t>
            </a:r>
            <a:endParaRPr lang="en-US" sz="1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154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lastic Bag Stock Photo - Download Image Now -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18" y="161199"/>
            <a:ext cx="4804450" cy="2430872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6318" y="2674083"/>
            <a:ext cx="3344556" cy="351404"/>
          </a:xfrm>
          <a:prstGeom prst="rect">
            <a:avLst/>
          </a:prstGeom>
        </p:spPr>
        <p:txBody>
          <a:bodyPr wrap="none" lIns="43205" tIns="21603" rIns="43205" bIns="21603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plastic bag (n):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['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plæstik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bæg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56946" y="2690725"/>
            <a:ext cx="1284062" cy="351404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465832" y="2108006"/>
            <a:ext cx="474650" cy="30014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37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shier helping customer at supermarket checkout - Stock Image - F030/1922  - Science Photo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10" y="312556"/>
            <a:ext cx="4619968" cy="223881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53108" y="2613993"/>
            <a:ext cx="29290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check- out (n):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t∫ek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aut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0233" y="2634286"/>
            <a:ext cx="1689031" cy="351404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35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2860" y="1217988"/>
            <a:ext cx="4673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environment (n):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in'vaiərənmənt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0902" y="805028"/>
            <a:ext cx="1689031" cy="412960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7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Thừa Thiên Huế: Sinh viên báo chí tham gia nhặt rác bảo vệ môi trường - Tạp  chí điện tử Môi trường và Cuộc s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94" y="258265"/>
            <a:ext cx="4592940" cy="233835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97948" y="2643659"/>
            <a:ext cx="1523060" cy="351404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nhặt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3250" y="2623772"/>
            <a:ext cx="24336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pick up (v):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pik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ʌp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737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Rubbish Pile In Corfu Greece Stock Photo - Download Image Now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30" y="209405"/>
            <a:ext cx="4865166" cy="2352311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66642" y="2561716"/>
            <a:ext cx="2395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rubbish (n) :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['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rʌbi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∫]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11001" y="2603442"/>
            <a:ext cx="968707" cy="351404"/>
          </a:xfrm>
          <a:prstGeom prst="rect">
            <a:avLst/>
          </a:prstGeom>
          <a:noFill/>
        </p:spPr>
        <p:txBody>
          <a:bodyPr wrap="square" lIns="43205" tIns="21603" rIns="43205" bIns="21603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364435" y="1821821"/>
            <a:ext cx="698014" cy="4257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78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41.627"/>
  <p:tag name="ISPRING_CUSTOM_TIMING_USED" val="1"/>
  <p:tag name="GENSWF_SLIDE_TITLE" val="Homework"/>
  <p:tag name="ISPRING_SLIDE_INDENT_LEVEL" val="0"/>
  <p:tag name="ISPRING_SLIDE_ID_2" val="{9A2DB015-FD3A-4D32-8616-60F6074F442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5.619"/>
  <p:tag name="GENSWF_SLIDE_TITLE" val="Thank you"/>
  <p:tag name="ISPRING_SLIDE_ID_2" val="{6324563C-AF89-4039-B235-B556A04FD0FB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1868</TotalTime>
  <Words>760</Words>
  <Application>Microsoft Office PowerPoint</Application>
  <PresentationFormat>Custom</PresentationFormat>
  <Paragraphs>143</Paragraphs>
  <Slides>26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129</cp:revision>
  <dcterms:created xsi:type="dcterms:W3CDTF">2020-12-09T02:04:09Z</dcterms:created>
  <dcterms:modified xsi:type="dcterms:W3CDTF">2022-10-24T15:19:37Z</dcterms:modified>
</cp:coreProperties>
</file>