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64" r:id="rId5"/>
    <p:sldId id="278" r:id="rId6"/>
    <p:sldId id="279" r:id="rId7"/>
    <p:sldId id="281" r:id="rId8"/>
    <p:sldId id="282" r:id="rId9"/>
    <p:sldId id="286" r:id="rId10"/>
    <p:sldId id="283" r:id="rId11"/>
    <p:sldId id="285" r:id="rId12"/>
    <p:sldId id="284" r:id="rId13"/>
    <p:sldId id="267" r:id="rId14"/>
    <p:sldId id="263" r:id="rId15"/>
    <p:sldId id="268" r:id="rId16"/>
    <p:sldId id="269" r:id="rId17"/>
    <p:sldId id="270" r:id="rId18"/>
    <p:sldId id="262" r:id="rId19"/>
    <p:sldId id="271" r:id="rId20"/>
    <p:sldId id="272" r:id="rId21"/>
    <p:sldId id="276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5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087F8-83D0-42B9-B9BD-54674ECE7CC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2DB2-0851-45C2-BA7C-5EB7EE5532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gif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4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5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715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5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9600" y="285750"/>
            <a:ext cx="7772400" cy="4629150"/>
            <a:chOff x="0" y="0"/>
            <a:chExt cx="6208829" cy="3171825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Năng lượng ánh sáng, tia sáng, vùng tối</a:t>
              </a: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38149" y="828676"/>
              <a:ext cx="54548" cy="2247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101917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Ánh sáng là một dạng của năng lượng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52500" y="141922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Chùm sáng: Chùm sáng song song, chùm sáng hội tụ, chùm sáng phân kì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33452" y="1838325"/>
              <a:ext cx="523875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Tia sáng: Biểu diễn bằng đường thẳng có mũi tên chỉ hướng 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52499" y="2228850"/>
              <a:ext cx="5256330" cy="35192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tối: vùng phía sau vật cản, không nhận được ánh sáng từ nguồn sáng 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26467" y="2619375"/>
              <a:ext cx="525633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 không hoàn toàn: Vùng phía sau vật cản, nhận được một phần ánh sáng từ nguồn sáng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5300" y="19716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" y="23717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6250" y="2847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8696" y="0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1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4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197901"/>
            <a:ext cx="8001000" cy="4659850"/>
            <a:chOff x="0" y="-9525"/>
            <a:chExt cx="6191250" cy="3810000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Sự phản xạ ánh sáng</a:t>
              </a: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00050" y="828675"/>
              <a:ext cx="73660" cy="26574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Hiện tượng PXAS: 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Chiếu một chùm sáng vào gương, chùm sáng bị hắt lại theo hướng khác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42975" y="1419225"/>
              <a:ext cx="52209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Định luật PXAS: 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Tia phản xạ nằm trong mặt phẳng tới. Góc phản xạ bằng góc tới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52500" y="2009775"/>
              <a:ext cx="5229860" cy="5715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xạ:  Khi mặt phản xạ nhẵn, các tia sáng song song bị phản xạ theo một hướng (khi đó ta nhìn thấy ảnh)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33450" y="2638425"/>
              <a:ext cx="523875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 khuếch tán: Khi mặt phản xạ không nhẵn, các tia sáng song song bị phản xạ theo mọi hướng (khi đó ta không nhìn thấy ảnh)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300" y="22764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6250" y="2847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032" y="-9525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2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5300" y="34194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952500" y="3248025"/>
              <a:ext cx="523875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 khuếch tán: Khi mặt phản xạ không nhẵn, các tia sáng song song bị phản xạ theo mọi hướng (khi đó ta không nhìn thấy ảnh)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40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09600" y="285750"/>
            <a:ext cx="7924799" cy="4648200"/>
            <a:chOff x="0" y="0"/>
            <a:chExt cx="6163945" cy="3362325"/>
          </a:xfrm>
        </p:grpSpPr>
        <p:sp>
          <p:nvSpPr>
            <p:cNvPr id="4" name="Rounded Rectangle 3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 của vật qua gương phẳng</a:t>
              </a:r>
            </a:p>
          </p:txBody>
        </p:sp>
        <p:sp>
          <p:nvSpPr>
            <p:cNvPr id="5" name="Rectangle 4"/>
            <p:cNvSpPr/>
            <p:nvPr/>
          </p:nvSpPr>
          <p:spPr>
            <a:xfrm flipH="1">
              <a:off x="428625" y="828675"/>
              <a:ext cx="57150" cy="85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 niệm: Hình của vật quan sát được trong gương phẳng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0" y="0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3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42975" y="1464508"/>
              <a:ext cx="5220970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Tính chất của ảnh: 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90575" y="2085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3425" y="1647825"/>
              <a:ext cx="47625" cy="1628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247775" y="1914525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Là ảnh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ảo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238250" y="2838450"/>
              <a:ext cx="4905375" cy="5238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Khoảng cách từ một điểm của vật đến gương bằng khoảng cách từ ảnh của điểm đó đến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gương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247775" y="2381250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Độ lớn: Ảnh bằng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vật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90575" y="255270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81050" y="30289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423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92323" y="979202"/>
            <a:ext cx="817067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pin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tùy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chùm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36467"/>
            <a:ext cx="2594217" cy="95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57890" y="3647986"/>
            <a:ext cx="32912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ù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ù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ù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kỳ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895350"/>
            <a:ext cx="8153400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xảy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B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2218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2150" y="517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533" y="1889952"/>
            <a:ext cx="3899520" cy="233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745200"/>
            <a:ext cx="7239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NIR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SIR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37117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2150" y="517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00200" y="1036514"/>
            <a:ext cx="6477000" cy="2397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12363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38084"/>
            <a:ext cx="3276600" cy="805416"/>
          </a:xfrm>
          <a:prstGeom prst="rect">
            <a:avLst/>
          </a:prstGeom>
          <a:noFill/>
        </p:spPr>
      </p:pic>
      <p:sp>
        <p:nvSpPr>
          <p:cNvPr id="14425" name="Oval 89"/>
          <p:cNvSpPr>
            <a:spLocks noChangeArrowheads="1"/>
          </p:cNvSpPr>
          <p:nvPr/>
        </p:nvSpPr>
        <p:spPr bwMode="auto">
          <a:xfrm>
            <a:off x="6350" y="4229100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20943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pic>
        <p:nvPicPr>
          <p:cNvPr id="39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11642" y="4399873"/>
            <a:ext cx="3276600" cy="80541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2150" y="517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53742" y="257788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62150"/>
            <a:ext cx="3200400" cy="236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9600" y="992220"/>
            <a:ext cx="782138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Ở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40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dirty="0"/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45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50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D. 55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02</a:t>
            </a:r>
          </a:p>
        </p:txBody>
      </p:sp>
    </p:spTree>
    <p:extLst>
      <p:ext uri="{BB962C8B-B14F-4D97-AF65-F5344CB8AC3E}">
        <p14:creationId xmlns:p14="http://schemas.microsoft.com/office/powerpoint/2010/main" val="18543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5" grpId="0" animBg="1"/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30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895350"/>
            <a:ext cx="8305800" cy="2500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cờ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qua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33600" y="29531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LUYỆN TẬP- PHIẾU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30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0500" y="36195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Câu3.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2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57350"/>
            <a:ext cx="3568142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>
                <a:alpha val="5000"/>
                <a:lumMod val="61000"/>
                <a:lumOff val="39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38988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31428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31428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138988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138988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14414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38353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4414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307934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312696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4414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126539"/>
            <a:ext cx="45675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 </a:t>
            </a:r>
          </a:p>
          <a:p>
            <a:r>
              <a:rPr lang="en-US" sz="32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NH</a:t>
            </a:r>
            <a:r>
              <a:rPr lang="vi-VN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2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CHỚP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Lightning Bolt 1"/>
          <p:cNvSpPr/>
          <p:nvPr/>
        </p:nvSpPr>
        <p:spPr>
          <a:xfrm rot="3895211">
            <a:off x="6301077" y="-51334"/>
            <a:ext cx="449313" cy="2168802"/>
          </a:xfrm>
          <a:prstGeom prst="lightningBol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ightning Bolt 24"/>
          <p:cNvSpPr/>
          <p:nvPr/>
        </p:nvSpPr>
        <p:spPr>
          <a:xfrm rot="4242270">
            <a:off x="6563273" y="651039"/>
            <a:ext cx="1159735" cy="833154"/>
          </a:xfrm>
          <a:prstGeom prst="lightningBol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/>
          <p:cNvSpPr/>
          <p:nvPr/>
        </p:nvSpPr>
        <p:spPr>
          <a:xfrm>
            <a:off x="6246533" y="9799"/>
            <a:ext cx="2473174" cy="809352"/>
          </a:xfrm>
          <a:prstGeom prst="clou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3">
            <a:extLst>
              <a:ext uri="{FF2B5EF4-FFF2-40B4-BE49-F238E27FC236}">
                <a16:creationId xmlns:a16="http://schemas.microsoft.com/office/drawing/2014/main" xmlns="" id="{2254BD6F-C222-4EBF-A18A-FDA724EC8AEA}"/>
              </a:ext>
            </a:extLst>
          </p:cNvPr>
          <p:cNvSpPr/>
          <p:nvPr/>
        </p:nvSpPr>
        <p:spPr>
          <a:xfrm flipH="1">
            <a:off x="2266762" y="1984152"/>
            <a:ext cx="6343837" cy="1282725"/>
          </a:xfrm>
          <a:custGeom>
            <a:avLst/>
            <a:gdLst>
              <a:gd name="connsiteX0" fmla="*/ 9976447 w 10872190"/>
              <a:gd name="connsiteY0" fmla="*/ 130 h 1251934"/>
              <a:gd name="connsiteX1" fmla="*/ 9946352 w 10872190"/>
              <a:gd name="connsiteY1" fmla="*/ 4530 h 1251934"/>
              <a:gd name="connsiteX2" fmla="*/ 8262152 w 10872190"/>
              <a:gd name="connsiteY2" fmla="*/ 4530 h 1251934"/>
              <a:gd name="connsiteX3" fmla="*/ 2610038 w 10872190"/>
              <a:gd name="connsiteY3" fmla="*/ 4530 h 1251934"/>
              <a:gd name="connsiteX4" fmla="*/ 925838 w 10872190"/>
              <a:gd name="connsiteY4" fmla="*/ 4530 h 1251934"/>
              <a:gd name="connsiteX5" fmla="*/ 895743 w 10872190"/>
              <a:gd name="connsiteY5" fmla="*/ 130 h 1251934"/>
              <a:gd name="connsiteX6" fmla="*/ 0 w 10872190"/>
              <a:gd name="connsiteY6" fmla="*/ 625967 h 1251934"/>
              <a:gd name="connsiteX7" fmla="*/ 895743 w 10872190"/>
              <a:gd name="connsiteY7" fmla="*/ 1251804 h 1251934"/>
              <a:gd name="connsiteX8" fmla="*/ 925838 w 10872190"/>
              <a:gd name="connsiteY8" fmla="*/ 1247404 h 1251934"/>
              <a:gd name="connsiteX9" fmla="*/ 2610038 w 10872190"/>
              <a:gd name="connsiteY9" fmla="*/ 1247404 h 1251934"/>
              <a:gd name="connsiteX10" fmla="*/ 8262152 w 10872190"/>
              <a:gd name="connsiteY10" fmla="*/ 1247404 h 1251934"/>
              <a:gd name="connsiteX11" fmla="*/ 9946352 w 10872190"/>
              <a:gd name="connsiteY11" fmla="*/ 1247404 h 1251934"/>
              <a:gd name="connsiteX12" fmla="*/ 9976447 w 10872190"/>
              <a:gd name="connsiteY12" fmla="*/ 1251804 h 1251934"/>
              <a:gd name="connsiteX13" fmla="*/ 10872190 w 10872190"/>
              <a:gd name="connsiteY13" fmla="*/ 625967 h 1251934"/>
              <a:gd name="connsiteX14" fmla="*/ 9976447 w 10872190"/>
              <a:gd name="connsiteY14" fmla="*/ 130 h 125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72190" h="1251934">
                <a:moveTo>
                  <a:pt x="9976447" y="130"/>
                </a:moveTo>
                <a:lnTo>
                  <a:pt x="9946352" y="4530"/>
                </a:lnTo>
                <a:lnTo>
                  <a:pt x="8262152" y="4530"/>
                </a:lnTo>
                <a:lnTo>
                  <a:pt x="2610038" y="4530"/>
                </a:lnTo>
                <a:lnTo>
                  <a:pt x="925838" y="4530"/>
                </a:lnTo>
                <a:lnTo>
                  <a:pt x="895743" y="130"/>
                </a:lnTo>
                <a:cubicBezTo>
                  <a:pt x="669986" y="-5180"/>
                  <a:pt x="349558" y="150180"/>
                  <a:pt x="0" y="625967"/>
                </a:cubicBezTo>
                <a:cubicBezTo>
                  <a:pt x="349558" y="1101755"/>
                  <a:pt x="669986" y="1257114"/>
                  <a:pt x="895743" y="1251804"/>
                </a:cubicBezTo>
                <a:lnTo>
                  <a:pt x="925838" y="1247404"/>
                </a:lnTo>
                <a:lnTo>
                  <a:pt x="2610038" y="1247404"/>
                </a:lnTo>
                <a:lnTo>
                  <a:pt x="8262152" y="1247404"/>
                </a:lnTo>
                <a:lnTo>
                  <a:pt x="9946352" y="1247404"/>
                </a:lnTo>
                <a:lnTo>
                  <a:pt x="9976447" y="1251804"/>
                </a:lnTo>
                <a:cubicBezTo>
                  <a:pt x="10202204" y="1257114"/>
                  <a:pt x="10522632" y="1101755"/>
                  <a:pt x="10872190" y="625967"/>
                </a:cubicBezTo>
                <a:cubicBezTo>
                  <a:pt x="10522632" y="150180"/>
                  <a:pt x="10202204" y="-5180"/>
                  <a:pt x="9976447" y="130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605F6AC-8356-4661-B6A4-309609CF4CCF}"/>
              </a:ext>
            </a:extLst>
          </p:cNvPr>
          <p:cNvSpPr txBox="1"/>
          <p:nvPr/>
        </p:nvSpPr>
        <p:spPr>
          <a:xfrm>
            <a:off x="2684366" y="2069178"/>
            <a:ext cx="5879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FF00"/>
                </a:solidFill>
              </a:rPr>
              <a:t>Câu 1: </a:t>
            </a:r>
            <a:r>
              <a:rPr lang="en-US" dirty="0" err="1">
                <a:solidFill>
                  <a:srgbClr val="FFFF00"/>
                </a:solidFill>
              </a:rPr>
              <a:t>Máy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tính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cầm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tay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sử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dụng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lượng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mặt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trời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đã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chuyển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hóa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lượng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ánh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sáng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thành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A. </a:t>
            </a:r>
            <a:r>
              <a:rPr lang="en-US" dirty="0" err="1">
                <a:solidFill>
                  <a:srgbClr val="FFFF00"/>
                </a:solidFill>
              </a:rPr>
              <a:t>điện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             B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lượng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âm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C. </a:t>
            </a:r>
            <a:r>
              <a:rPr lang="en-US" dirty="0" err="1">
                <a:solidFill>
                  <a:srgbClr val="FFFF00"/>
                </a:solidFill>
              </a:rPr>
              <a:t>hóa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năng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               D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dirty="0" err="1">
                <a:solidFill>
                  <a:srgbClr val="FFFF00"/>
                </a:solidFill>
              </a:rPr>
              <a:t>thế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năng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53" y="1267715"/>
            <a:ext cx="1219677" cy="1492612"/>
          </a:xfrm>
          <a:prstGeom prst="rect">
            <a:avLst/>
          </a:prstGeom>
        </p:spPr>
      </p:pic>
      <p:sp>
        <p:nvSpPr>
          <p:cNvPr id="31" name="bang d">
            <a:extLst>
              <a:ext uri="{FF2B5EF4-FFF2-40B4-BE49-F238E27FC236}">
                <a16:creationId xmlns:a16="http://schemas.microsoft.com/office/drawing/2014/main" xmlns="" id="{D0E6AFB4-275F-4728-9A13-27E00F9EA3A2}"/>
              </a:ext>
            </a:extLst>
          </p:cNvPr>
          <p:cNvSpPr/>
          <p:nvPr/>
        </p:nvSpPr>
        <p:spPr>
          <a:xfrm flipH="1">
            <a:off x="2436171" y="4074310"/>
            <a:ext cx="6174428" cy="733450"/>
          </a:xfrm>
          <a:custGeom>
            <a:avLst/>
            <a:gdLst>
              <a:gd name="connsiteX0" fmla="*/ 9976447 w 10872190"/>
              <a:gd name="connsiteY0" fmla="*/ 130 h 1251934"/>
              <a:gd name="connsiteX1" fmla="*/ 9946352 w 10872190"/>
              <a:gd name="connsiteY1" fmla="*/ 4530 h 1251934"/>
              <a:gd name="connsiteX2" fmla="*/ 8262152 w 10872190"/>
              <a:gd name="connsiteY2" fmla="*/ 4530 h 1251934"/>
              <a:gd name="connsiteX3" fmla="*/ 2610038 w 10872190"/>
              <a:gd name="connsiteY3" fmla="*/ 4530 h 1251934"/>
              <a:gd name="connsiteX4" fmla="*/ 925838 w 10872190"/>
              <a:gd name="connsiteY4" fmla="*/ 4530 h 1251934"/>
              <a:gd name="connsiteX5" fmla="*/ 895743 w 10872190"/>
              <a:gd name="connsiteY5" fmla="*/ 130 h 1251934"/>
              <a:gd name="connsiteX6" fmla="*/ 0 w 10872190"/>
              <a:gd name="connsiteY6" fmla="*/ 625967 h 1251934"/>
              <a:gd name="connsiteX7" fmla="*/ 895743 w 10872190"/>
              <a:gd name="connsiteY7" fmla="*/ 1251804 h 1251934"/>
              <a:gd name="connsiteX8" fmla="*/ 925838 w 10872190"/>
              <a:gd name="connsiteY8" fmla="*/ 1247404 h 1251934"/>
              <a:gd name="connsiteX9" fmla="*/ 2610038 w 10872190"/>
              <a:gd name="connsiteY9" fmla="*/ 1247404 h 1251934"/>
              <a:gd name="connsiteX10" fmla="*/ 8262152 w 10872190"/>
              <a:gd name="connsiteY10" fmla="*/ 1247404 h 1251934"/>
              <a:gd name="connsiteX11" fmla="*/ 9946352 w 10872190"/>
              <a:gd name="connsiteY11" fmla="*/ 1247404 h 1251934"/>
              <a:gd name="connsiteX12" fmla="*/ 9976447 w 10872190"/>
              <a:gd name="connsiteY12" fmla="*/ 1251804 h 1251934"/>
              <a:gd name="connsiteX13" fmla="*/ 10872190 w 10872190"/>
              <a:gd name="connsiteY13" fmla="*/ 625967 h 1251934"/>
              <a:gd name="connsiteX14" fmla="*/ 9976447 w 10872190"/>
              <a:gd name="connsiteY14" fmla="*/ 130 h 125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72190" h="1251934">
                <a:moveTo>
                  <a:pt x="9976447" y="130"/>
                </a:moveTo>
                <a:lnTo>
                  <a:pt x="9946352" y="4530"/>
                </a:lnTo>
                <a:lnTo>
                  <a:pt x="8262152" y="4530"/>
                </a:lnTo>
                <a:lnTo>
                  <a:pt x="2610038" y="4530"/>
                </a:lnTo>
                <a:lnTo>
                  <a:pt x="925838" y="4530"/>
                </a:lnTo>
                <a:lnTo>
                  <a:pt x="895743" y="130"/>
                </a:lnTo>
                <a:cubicBezTo>
                  <a:pt x="669986" y="-5180"/>
                  <a:pt x="349558" y="150180"/>
                  <a:pt x="0" y="625967"/>
                </a:cubicBezTo>
                <a:cubicBezTo>
                  <a:pt x="349558" y="1101755"/>
                  <a:pt x="669986" y="1257114"/>
                  <a:pt x="895743" y="1251804"/>
                </a:cubicBezTo>
                <a:lnTo>
                  <a:pt x="925838" y="1247404"/>
                </a:lnTo>
                <a:lnTo>
                  <a:pt x="2610038" y="1247404"/>
                </a:lnTo>
                <a:lnTo>
                  <a:pt x="8262152" y="1247404"/>
                </a:lnTo>
                <a:lnTo>
                  <a:pt x="9946352" y="1247404"/>
                </a:lnTo>
                <a:lnTo>
                  <a:pt x="9976447" y="1251804"/>
                </a:lnTo>
                <a:cubicBezTo>
                  <a:pt x="10202204" y="1257114"/>
                  <a:pt x="10522632" y="1101755"/>
                  <a:pt x="10872190" y="625967"/>
                </a:cubicBezTo>
                <a:cubicBezTo>
                  <a:pt x="10522632" y="150180"/>
                  <a:pt x="10202204" y="-5180"/>
                  <a:pt x="9976447" y="13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 w="285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Wingdings" panose="05000000000000000000" pitchFamily="2" charset="2"/>
              <a:buChar char="w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cau hoi d">
            <a:extLst>
              <a:ext uri="{FF2B5EF4-FFF2-40B4-BE49-F238E27FC236}">
                <a16:creationId xmlns:a16="http://schemas.microsoft.com/office/drawing/2014/main" xmlns="" id="{9897B1B9-EB78-41AF-AC33-1E8F7714B11F}"/>
              </a:ext>
            </a:extLst>
          </p:cNvPr>
          <p:cNvSpPr txBox="1"/>
          <p:nvPr/>
        </p:nvSpPr>
        <p:spPr>
          <a:xfrm>
            <a:off x="2533961" y="4074310"/>
            <a:ext cx="3712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Wingdings" panose="05000000000000000000" pitchFamily="2" charset="2"/>
              <a:buChar char="w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Đáp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án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>
                <a:solidFill>
                  <a:prstClr val="white"/>
                </a:solidFill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Tahoma" panose="020B0604030504040204" pitchFamily="34" charset="0"/>
              </a:rPr>
              <a:t>: A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3" name="Lose">
            <a:hlinkClick r:id="" action="ppaction://media"/>
            <a:extLst>
              <a:ext uri="{FF2B5EF4-FFF2-40B4-BE49-F238E27FC236}">
                <a16:creationId xmlns:a16="http://schemas.microsoft.com/office/drawing/2014/main" xmlns="" id="{1959E413-37BE-4F97-ADD0-1237CBCB68D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9152179" y="1972810"/>
            <a:ext cx="365522" cy="365522"/>
          </a:xfrm>
          <a:prstGeom prst="rect">
            <a:avLst/>
          </a:prstGeom>
        </p:spPr>
      </p:pic>
      <p:sp>
        <p:nvSpPr>
          <p:cNvPr id="30" name="Lightning Bolt 29"/>
          <p:cNvSpPr/>
          <p:nvPr/>
        </p:nvSpPr>
        <p:spPr>
          <a:xfrm rot="4242270">
            <a:off x="7236657" y="922994"/>
            <a:ext cx="1159735" cy="833154"/>
          </a:xfrm>
          <a:prstGeom prst="lightningBol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repeatCount="4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repeatCount="4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6" dur="590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8" dur="590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0" dur="590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0" presetClass="emph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6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audio>
              <p:cMediaNode vol="80000">
                <p:cTn id="1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28" grpId="0"/>
      <p:bldP spid="31" grpId="0" animBg="1"/>
      <p:bldP spid="31" grpId="1" animBg="1"/>
      <p:bldP spid="31" grpId="2" animBg="1"/>
      <p:bldP spid="31" grpId="3" animBg="1"/>
      <p:bldP spid="32" grpId="0"/>
      <p:bldP spid="32" grpId="1"/>
      <p:bldP spid="32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5" name="Picture 4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6" name="Picture 48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pic>
        <p:nvPicPr>
          <p:cNvPr id="17457" name="Picture 4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4116"/>
            <a:ext cx="3238500" cy="800100"/>
          </a:xfrm>
          <a:prstGeom prst="rect">
            <a:avLst/>
          </a:prstGeom>
          <a:noFill/>
        </p:spPr>
      </p:pic>
      <p:sp>
        <p:nvSpPr>
          <p:cNvPr id="17554" name="Oval 146"/>
          <p:cNvSpPr>
            <a:spLocks noChangeArrowheads="1"/>
          </p:cNvSpPr>
          <p:nvPr/>
        </p:nvSpPr>
        <p:spPr bwMode="auto">
          <a:xfrm>
            <a:off x="6350" y="4229100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46</a:t>
            </a:r>
          </a:p>
        </p:txBody>
      </p:sp>
      <p:sp>
        <p:nvSpPr>
          <p:cNvPr id="17555" name="Oval 147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7556" name="Oval 148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7557" name="Oval 149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7558" name="Oval 150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7559" name="Oval 151"/>
          <p:cNvSpPr>
            <a:spLocks noChangeArrowheads="1"/>
          </p:cNvSpPr>
          <p:nvPr/>
        </p:nvSpPr>
        <p:spPr bwMode="auto">
          <a:xfrm>
            <a:off x="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7560" name="Oval 15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7561" name="Oval 15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7562" name="Oval 15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7563" name="Oval 15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7564" name="Oval 15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7565" name="Oval 15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7566" name="Oval 15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7567" name="Oval 15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7568" name="Oval 160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7569" name="Oval 161"/>
          <p:cNvSpPr>
            <a:spLocks noChangeArrowheads="1"/>
          </p:cNvSpPr>
          <p:nvPr/>
        </p:nvSpPr>
        <p:spPr bwMode="auto">
          <a:xfrm>
            <a:off x="1588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7570" name="Oval 16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7571" name="Oval 163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7572" name="Oval 164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7573" name="Oval 165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7574" name="Oval 166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7575" name="Oval 16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7576" name="Oval 168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21</a:t>
            </a:r>
          </a:p>
        </p:txBody>
      </p:sp>
      <p:sp>
        <p:nvSpPr>
          <p:cNvPr id="17577" name="Oval 169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22</a:t>
            </a:r>
          </a:p>
        </p:txBody>
      </p:sp>
      <p:sp>
        <p:nvSpPr>
          <p:cNvPr id="17578" name="Oval 170"/>
          <p:cNvSpPr>
            <a:spLocks noChangeArrowheads="1"/>
          </p:cNvSpPr>
          <p:nvPr/>
        </p:nvSpPr>
        <p:spPr bwMode="auto">
          <a:xfrm>
            <a:off x="11113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23</a:t>
            </a:r>
          </a:p>
        </p:txBody>
      </p:sp>
      <p:sp>
        <p:nvSpPr>
          <p:cNvPr id="17579" name="Oval 171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24</a:t>
            </a:r>
          </a:p>
        </p:txBody>
      </p:sp>
      <p:sp>
        <p:nvSpPr>
          <p:cNvPr id="17580" name="Oval 172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25</a:t>
            </a:r>
          </a:p>
        </p:txBody>
      </p:sp>
      <p:sp>
        <p:nvSpPr>
          <p:cNvPr id="17581" name="Oval 173"/>
          <p:cNvSpPr>
            <a:spLocks noChangeArrowheads="1"/>
          </p:cNvSpPr>
          <p:nvPr/>
        </p:nvSpPr>
        <p:spPr bwMode="auto">
          <a:xfrm>
            <a:off x="6350" y="4239816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26</a:t>
            </a:r>
          </a:p>
        </p:txBody>
      </p:sp>
      <p:sp>
        <p:nvSpPr>
          <p:cNvPr id="17582" name="Oval 174"/>
          <p:cNvSpPr>
            <a:spLocks noChangeArrowheads="1"/>
          </p:cNvSpPr>
          <p:nvPr/>
        </p:nvSpPr>
        <p:spPr bwMode="auto">
          <a:xfrm>
            <a:off x="1588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27</a:t>
            </a:r>
          </a:p>
        </p:txBody>
      </p:sp>
      <p:sp>
        <p:nvSpPr>
          <p:cNvPr id="17583" name="Oval 175"/>
          <p:cNvSpPr>
            <a:spLocks noChangeArrowheads="1"/>
          </p:cNvSpPr>
          <p:nvPr/>
        </p:nvSpPr>
        <p:spPr bwMode="auto">
          <a:xfrm>
            <a:off x="6350" y="4236244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28</a:t>
            </a:r>
          </a:p>
        </p:txBody>
      </p:sp>
      <p:sp>
        <p:nvSpPr>
          <p:cNvPr id="17584" name="Oval 176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29</a:t>
            </a:r>
          </a:p>
        </p:txBody>
      </p:sp>
      <p:sp>
        <p:nvSpPr>
          <p:cNvPr id="17585" name="Oval 177"/>
          <p:cNvSpPr>
            <a:spLocks noChangeArrowheads="1"/>
          </p:cNvSpPr>
          <p:nvPr/>
        </p:nvSpPr>
        <p:spPr bwMode="auto">
          <a:xfrm>
            <a:off x="6350" y="4243387"/>
            <a:ext cx="23241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 dirty="0" smtClean="0">
                <a:solidFill>
                  <a:srgbClr val="FFFF00"/>
                </a:solidFill>
                <a:cs typeface="Arial" charset="0"/>
              </a:rPr>
              <a:t>120</a:t>
            </a:r>
            <a:endParaRPr lang="en-US" sz="60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1000" y="241785"/>
            <a:ext cx="49197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 qua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953000" y="250030"/>
            <a:ext cx="2590800" cy="2093119"/>
            <a:chOff x="0" y="0"/>
            <a:chExt cx="2228850" cy="1276350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28850" cy="12763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1" name="Straight Arrow Connector 40"/>
            <p:cNvCxnSpPr/>
            <p:nvPr/>
          </p:nvCxnSpPr>
          <p:spPr>
            <a:xfrm>
              <a:off x="323850" y="228600"/>
              <a:ext cx="1381125" cy="34290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81000" y="2419322"/>
            <a:ext cx="70188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Cho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7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7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7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7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7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7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17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7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7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7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7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7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7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000"/>
                            </p:stCondLst>
                            <p:childTnLst>
                              <p:par>
                                <p:cTn id="2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000"/>
                            </p:stCondLst>
                            <p:childTnLst>
                              <p:par>
                                <p:cTn id="2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9000"/>
                            </p:stCondLst>
                            <p:childTnLst>
                              <p:par>
                                <p:cTn id="2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000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8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54" grpId="0" animBg="1"/>
      <p:bldP spid="17555" grpId="0" animBg="1"/>
      <p:bldP spid="17556" grpId="0" animBg="1"/>
      <p:bldP spid="17556" grpId="1" animBg="1"/>
      <p:bldP spid="17557" grpId="0" animBg="1"/>
      <p:bldP spid="17557" grpId="1" animBg="1"/>
      <p:bldP spid="17558" grpId="0" animBg="1"/>
      <p:bldP spid="17558" grpId="1" animBg="1"/>
      <p:bldP spid="17559" grpId="0" animBg="1"/>
      <p:bldP spid="17559" grpId="1" animBg="1"/>
      <p:bldP spid="17560" grpId="0" animBg="1"/>
      <p:bldP spid="17560" grpId="1" animBg="1"/>
      <p:bldP spid="17561" grpId="0" animBg="1"/>
      <p:bldP spid="17561" grpId="1" animBg="1"/>
      <p:bldP spid="17562" grpId="0" animBg="1"/>
      <p:bldP spid="17562" grpId="1" animBg="1"/>
      <p:bldP spid="17563" grpId="0" animBg="1"/>
      <p:bldP spid="17563" grpId="1" animBg="1"/>
      <p:bldP spid="17564" grpId="0" animBg="1"/>
      <p:bldP spid="17564" grpId="1" animBg="1"/>
      <p:bldP spid="17565" grpId="0" animBg="1"/>
      <p:bldP spid="17565" grpId="1" animBg="1"/>
      <p:bldP spid="17566" grpId="0" animBg="1"/>
      <p:bldP spid="17566" grpId="1" animBg="1"/>
      <p:bldP spid="17567" grpId="0" animBg="1"/>
      <p:bldP spid="17567" grpId="1" animBg="1"/>
      <p:bldP spid="17568" grpId="0" animBg="1"/>
      <p:bldP spid="17569" grpId="0" animBg="1"/>
      <p:bldP spid="17570" grpId="0" animBg="1"/>
      <p:bldP spid="17570" grpId="1" animBg="1"/>
      <p:bldP spid="17571" grpId="0" animBg="1"/>
      <p:bldP spid="17571" grpId="1" animBg="1"/>
      <p:bldP spid="17572" grpId="0" animBg="1"/>
      <p:bldP spid="17572" grpId="1" animBg="1"/>
      <p:bldP spid="17573" grpId="0" animBg="1"/>
      <p:bldP spid="17573" grpId="1" animBg="1"/>
      <p:bldP spid="17574" grpId="0" animBg="1"/>
      <p:bldP spid="17574" grpId="1" animBg="1"/>
      <p:bldP spid="17575" grpId="0" animBg="1"/>
      <p:bldP spid="17575" grpId="1" animBg="1"/>
      <p:bldP spid="17576" grpId="0" animBg="1"/>
      <p:bldP spid="17576" grpId="1" animBg="1"/>
      <p:bldP spid="17577" grpId="0" animBg="1"/>
      <p:bldP spid="17577" grpId="1" animBg="1"/>
      <p:bldP spid="17578" grpId="0" animBg="1"/>
      <p:bldP spid="17578" grpId="1" animBg="1"/>
      <p:bldP spid="17579" grpId="0" animBg="1"/>
      <p:bldP spid="17579" grpId="1" animBg="1"/>
      <p:bldP spid="17580" grpId="0" animBg="1"/>
      <p:bldP spid="17580" grpId="1" animBg="1"/>
      <p:bldP spid="17581" grpId="0" animBg="1"/>
      <p:bldP spid="17581" grpId="1" animBg="1"/>
      <p:bldP spid="17582" grpId="0" animBg="1"/>
      <p:bldP spid="17582" grpId="1" animBg="1"/>
      <p:bldP spid="17583" grpId="0" animBg="1"/>
      <p:bldP spid="17583" grpId="1" animBg="1"/>
      <p:bldP spid="17584" grpId="0" animBg="1"/>
      <p:bldP spid="17584" grpId="1" animBg="1"/>
      <p:bldP spid="17585" grpId="0" animBg="1"/>
      <p:bldP spid="1758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14559" y="716789"/>
            <a:ext cx="3810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SIR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3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688" y="716789"/>
            <a:ext cx="2583712" cy="220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3028950"/>
            <a:ext cx="8077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lăn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khuếch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bút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chì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800" y="90573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49" y="4234276"/>
            <a:ext cx="209430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438150"/>
            <a:ext cx="8610600" cy="372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de-DE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e-DE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724400" y="2495550"/>
            <a:ext cx="11430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38700" y="256259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ĐÚNG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8479" y="4343400"/>
            <a:ext cx="3276600" cy="80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21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000"/>
                            </p:stCondLst>
                            <p:childTnLst>
                              <p:par>
                                <p:cTn id="9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4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95" name="Picture 59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4343400"/>
            <a:ext cx="3276600" cy="800100"/>
          </a:xfrm>
          <a:prstGeom prst="rect">
            <a:avLst/>
          </a:prstGeom>
          <a:noFill/>
        </p:spPr>
      </p:pic>
      <p:pic>
        <p:nvPicPr>
          <p:cNvPr id="14396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343400"/>
            <a:ext cx="3276600" cy="800100"/>
          </a:xfrm>
          <a:prstGeom prst="rect">
            <a:avLst/>
          </a:prstGeom>
          <a:noFill/>
        </p:spPr>
      </p:pic>
      <p:sp>
        <p:nvSpPr>
          <p:cNvPr id="14426" name="Oval 90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0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sp>
        <p:nvSpPr>
          <p:cNvPr id="14428" name="Oval 92"/>
          <p:cNvSpPr>
            <a:spLocks noChangeArrowheads="1"/>
          </p:cNvSpPr>
          <p:nvPr/>
        </p:nvSpPr>
        <p:spPr bwMode="auto">
          <a:xfrm>
            <a:off x="0" y="4243387"/>
            <a:ext cx="198120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1" y="4243387"/>
            <a:ext cx="210064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6351" y="4243387"/>
            <a:ext cx="2094299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5</a:t>
            </a:r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6</a:t>
            </a:r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7</a:t>
            </a:r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8</a:t>
            </a:r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9</a:t>
            </a:r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10</a:t>
            </a:r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11</a:t>
            </a:r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12</a:t>
            </a:r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13</a:t>
            </a:r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1588" y="4239816"/>
            <a:ext cx="1979612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14</a:t>
            </a:r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15</a:t>
            </a:r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17</a:t>
            </a:r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18</a:t>
            </a:r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6350" y="4239816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19</a:t>
            </a:r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6350" y="4243387"/>
            <a:ext cx="1974850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>
                <a:solidFill>
                  <a:srgbClr val="FFFF00"/>
                </a:solidFill>
                <a:cs typeface="Arial" charset="0"/>
              </a:rPr>
              <a:t>20</a:t>
            </a:r>
          </a:p>
        </p:txBody>
      </p:sp>
      <p:sp>
        <p:nvSpPr>
          <p:cNvPr id="14456" name="Oval 120"/>
          <p:cNvSpPr>
            <a:spLocks noChangeArrowheads="1"/>
          </p:cNvSpPr>
          <p:nvPr/>
        </p:nvSpPr>
        <p:spPr bwMode="auto">
          <a:xfrm>
            <a:off x="39302" y="4118372"/>
            <a:ext cx="2094299" cy="771525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6000" dirty="0" smtClean="0">
                <a:solidFill>
                  <a:srgbClr val="FFFF00"/>
                </a:solidFill>
                <a:cs typeface="Arial" charset="0"/>
              </a:rPr>
              <a:t>20</a:t>
            </a:r>
            <a:endParaRPr lang="en-US" sz="60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798" y="214649"/>
            <a:ext cx="7931002" cy="3699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  <a:r>
              <a:rPr lang="de-DE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chắn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gương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5562600" y="3333750"/>
            <a:ext cx="762000" cy="685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2600" y="351813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ĐÚNG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" name="Picture 60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28600" y="4375546"/>
            <a:ext cx="3276600" cy="80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75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4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4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4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4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4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4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4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0"/>
                            </p:stCondLst>
                            <p:childTnLst>
                              <p:par>
                                <p:cTn id="1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9000"/>
                            </p:stCondLst>
                            <p:childTnLst>
                              <p:par>
                                <p:cTn id="15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6" grpId="0" animBg="1"/>
      <p:bldP spid="14427" grpId="0" animBg="1"/>
      <p:bldP spid="14427" grpId="1" animBg="1"/>
      <p:bldP spid="14428" grpId="0" animBg="1"/>
      <p:bldP spid="14428" grpId="1" animBg="1"/>
      <p:bldP spid="14429" grpId="0" animBg="1"/>
      <p:bldP spid="14429" grpId="1" animBg="1"/>
      <p:bldP spid="14430" grpId="0" animBg="1"/>
      <p:bldP spid="14430" grpId="1" animBg="1"/>
      <p:bldP spid="14431" grpId="0" animBg="1"/>
      <p:bldP spid="14431" grpId="1" animBg="1"/>
      <p:bldP spid="14432" grpId="0" animBg="1"/>
      <p:bldP spid="14432" grpId="1" animBg="1"/>
      <p:bldP spid="14433" grpId="0" animBg="1"/>
      <p:bldP spid="14433" grpId="1" animBg="1"/>
      <p:bldP spid="14434" grpId="0" animBg="1"/>
      <p:bldP spid="14434" grpId="1" animBg="1"/>
      <p:bldP spid="14435" grpId="0" animBg="1"/>
      <p:bldP spid="14435" grpId="1" animBg="1"/>
      <p:bldP spid="14436" grpId="0" animBg="1"/>
      <p:bldP spid="14436" grpId="1" animBg="1"/>
      <p:bldP spid="14437" grpId="0" animBg="1"/>
      <p:bldP spid="14437" grpId="1" animBg="1"/>
      <p:bldP spid="14438" grpId="0" animBg="1"/>
      <p:bldP spid="14438" grpId="1" animBg="1"/>
      <p:bldP spid="14439" grpId="0" animBg="1"/>
      <p:bldP spid="14440" grpId="0" animBg="1"/>
      <p:bldP spid="14441" grpId="0" animBg="1"/>
      <p:bldP spid="14441" grpId="1" animBg="1"/>
      <p:bldP spid="14442" grpId="0" animBg="1"/>
      <p:bldP spid="14442" grpId="1" animBg="1"/>
      <p:bldP spid="14443" grpId="0" animBg="1"/>
      <p:bldP spid="14443" grpId="1" animBg="1"/>
      <p:bldP spid="14444" grpId="0" animBg="1"/>
      <p:bldP spid="14444" grpId="1" animBg="1"/>
      <p:bldP spid="14445" grpId="0" animBg="1"/>
      <p:bldP spid="14445" grpId="1" animBg="1"/>
      <p:bldP spid="14446" grpId="0" animBg="1"/>
      <p:bldP spid="14446" grpId="1" animBg="1"/>
      <p:bldP spid="14456" grpId="0" animBg="1"/>
      <p:bldP spid="14456" grpId="1" animBg="1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62200" y="438150"/>
            <a:ext cx="464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 THỐNG HÓA KIẾN THỨC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Chia nhóm: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lớp thành 3 nhóm lớn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836293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Nhiệm vụ tìm hiểu kiến thức: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2356449"/>
            <a:ext cx="6629400" cy="128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1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 lượng ánh sáng, tia sáng, vùng tối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2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 phản xạ ánh sáng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3: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 của vật qua gương phẳng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41929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Mỗi nhóm: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phiếu học tập theo mẫu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9600" y="187546"/>
            <a:ext cx="8001000" cy="4546582"/>
            <a:chOff x="0" y="-16954"/>
            <a:chExt cx="6218355" cy="3503104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Năng lượng ánh sáng, tia sáng, vùng tối</a:t>
              </a: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00050" y="828675"/>
              <a:ext cx="73660" cy="26574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101917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Ánh sáng là một dạng của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52500" y="1419225"/>
              <a:ext cx="522117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 loại chùm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sáng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52500" y="1828800"/>
              <a:ext cx="5229960" cy="3714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Tia sáng: Biểu diễn bằng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62025" y="2267451"/>
              <a:ext cx="5256330" cy="43327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tối: vùng phía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...................,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không nhận được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962025" y="2781300"/>
              <a:ext cx="525633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Vùng tối không hoàn toàn: Vùng phía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....................,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nhận được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" y="19716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5298" y="2437379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5299" y="304155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129651" y="-16954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1</a:t>
              </a:r>
              <a:endPara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7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274102"/>
            <a:ext cx="8141693" cy="4275409"/>
            <a:chOff x="0" y="-9524"/>
            <a:chExt cx="6182360" cy="3495674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Sự phản xạ ánh sáng</a:t>
              </a:r>
              <a:endPara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00050" y="828675"/>
              <a:ext cx="73660" cy="26574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Hiện tượng PXAS: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Chiếu một chùm sáng vào gương, chùm sáng bị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.....................................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42975" y="1419225"/>
              <a:ext cx="52209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Định luật PXAS: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52500" y="2009775"/>
              <a:ext cx="5229860" cy="5715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xạ: 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Khi mặt phản xạ nhẵn, các tia sáng song song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bị................. ..................................(khi đó ta ................. thấy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ảnh)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33450" y="2638425"/>
              <a:ext cx="5238750" cy="55245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 xạ khuếch tán: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Khi mặt phản xạ không nhẵn, các tia sáng song song bị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.....................................................(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khi đó ta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..................thấy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ảnh)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300" y="22764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6250" y="2847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6532" y="-9524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2</a:t>
              </a:r>
              <a:endParaRPr lang="en-US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99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14400" y="133350"/>
            <a:ext cx="7848599" cy="4800600"/>
            <a:chOff x="0" y="0"/>
            <a:chExt cx="6163945" cy="3362325"/>
          </a:xfrm>
        </p:grpSpPr>
        <p:sp>
          <p:nvSpPr>
            <p:cNvPr id="3" name="Rounded Rectangle 2"/>
            <p:cNvSpPr/>
            <p:nvPr/>
          </p:nvSpPr>
          <p:spPr>
            <a:xfrm>
              <a:off x="0" y="457200"/>
              <a:ext cx="3114675" cy="36195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 của vật qua gương phẳng</a:t>
              </a:r>
              <a:endPara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 flipH="1">
              <a:off x="428625" y="828675"/>
              <a:ext cx="57150" cy="85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33450" y="857250"/>
              <a:ext cx="522117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 niệm: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..................................quan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sát được trong gương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phẳng gọi là ảnh của vật qua gương phẳng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5775" y="115252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0" y="0"/>
              <a:ext cx="1419225" cy="457200"/>
            </a:xfrm>
            <a:prstGeom prst="ellipse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 3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42975" y="1419225"/>
              <a:ext cx="5220970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Tính </a:t>
              </a:r>
              <a:r>
                <a:rPr lang="en-US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chất của ảnh: 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95300" y="15811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0575" y="2085975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3425" y="1647825"/>
              <a:ext cx="47625" cy="1628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247775" y="1914525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Là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ảnh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238250" y="2838450"/>
              <a:ext cx="4905375" cy="5238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Khoảng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 từ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...............................vật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đến gương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khoảng cách từ ảnh của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.....................đến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gương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247775" y="2381250"/>
              <a:ext cx="4905375" cy="409575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Độ 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lớn: </a:t>
              </a:r>
              <a:r>
                <a:rPr lang="en-US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.......................</a:t>
              </a:r>
              <a:endPara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90575" y="255270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81050" y="3028950"/>
              <a:ext cx="440690" cy="571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772400" y="1875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01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9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52600" y="1733550"/>
            <a:ext cx="5334000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7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1434</Words>
  <Application>Microsoft Office PowerPoint</Application>
  <PresentationFormat>On-screen Show (16:9)</PresentationFormat>
  <Paragraphs>357</Paragraphs>
  <Slides>21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ÔN TẬP CHƯƠNG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ducthienpc</dc:creator>
  <cp:lastModifiedBy>ADMIN</cp:lastModifiedBy>
  <cp:revision>48</cp:revision>
  <dcterms:created xsi:type="dcterms:W3CDTF">2019-10-17T05:03:28Z</dcterms:created>
  <dcterms:modified xsi:type="dcterms:W3CDTF">2023-05-03T14:43:13Z</dcterms:modified>
</cp:coreProperties>
</file>