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sldIdLst>
    <p:sldId id="297" r:id="rId2"/>
    <p:sldId id="256" r:id="rId3"/>
    <p:sldId id="305" r:id="rId4"/>
    <p:sldId id="257" r:id="rId5"/>
    <p:sldId id="261" r:id="rId6"/>
    <p:sldId id="295" r:id="rId7"/>
    <p:sldId id="301" r:id="rId8"/>
    <p:sldId id="296" r:id="rId9"/>
    <p:sldId id="302" r:id="rId10"/>
    <p:sldId id="303" r:id="rId11"/>
    <p:sldId id="304" r:id="rId12"/>
    <p:sldId id="263" r:id="rId13"/>
    <p:sldId id="264" r:id="rId14"/>
    <p:sldId id="306" r:id="rId15"/>
    <p:sldId id="265" r:id="rId16"/>
    <p:sldId id="308" r:id="rId17"/>
    <p:sldId id="309" r:id="rId18"/>
    <p:sldId id="307" r:id="rId19"/>
    <p:sldId id="298" r:id="rId20"/>
    <p:sldId id="310" r:id="rId21"/>
    <p:sldId id="267" r:id="rId22"/>
    <p:sldId id="299" r:id="rId23"/>
    <p:sldId id="311" r:id="rId24"/>
    <p:sldId id="313" r:id="rId25"/>
    <p:sldId id="272" r:id="rId26"/>
    <p:sldId id="314"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Arvo" panose="020B0604020202020204" charset="0"/>
      <p:regular r:id="rId33"/>
      <p:bold r:id="rId34"/>
      <p:italic r:id="rId35"/>
      <p:boldItalic r:id="rId36"/>
    </p:embeddedFont>
    <p:embeddedFont>
      <p:font typeface="Roboto Condensed Light" panose="020B0604020202020204" charset="0"/>
      <p:regular r:id="rId37"/>
      <p:bold r:id="rId38"/>
      <p:italic r:id="rId39"/>
      <p:boldItalic r:id="rId40"/>
    </p:embeddedFont>
    <p:embeddedFont>
      <p:font typeface="Cambria Math" panose="02040503050406030204" pitchFamily="18" charset="0"/>
      <p:regular r:id="rId41"/>
    </p:embeddedFont>
    <p:embeddedFont>
      <p:font typeface="Roboto Condensed"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46" autoAdjust="0"/>
  </p:normalViewPr>
  <p:slideViewPr>
    <p:cSldViewPr snapToGrid="0">
      <p:cViewPr varScale="1">
        <p:scale>
          <a:sx n="79" d="100"/>
          <a:sy n="79" d="100"/>
        </p:scale>
        <p:origin x="852"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32706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26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77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47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6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66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60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02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89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54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97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92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03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89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4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97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36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2459863" y="0"/>
            <a:ext cx="6503831" cy="3181082"/>
          </a:xfrm>
          <a:prstGeom prst="cloudCallout">
            <a:avLst>
              <a:gd name="adj1" fmla="val -58492"/>
              <a:gd name="adj2" fmla="val 600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rgbClr val="002060"/>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1261" y="3188999"/>
            <a:ext cx="2290847" cy="1954501"/>
          </a:xfrm>
          <a:prstGeom prst="rect">
            <a:avLst/>
          </a:prstGeom>
        </p:spPr>
      </p:pic>
      <p:pic>
        <p:nvPicPr>
          <p:cNvPr id="5" name="Picture 4"/>
          <p:cNvPicPr>
            <a:picLocks noChangeAspect="1"/>
          </p:cNvPicPr>
          <p:nvPr/>
        </p:nvPicPr>
        <p:blipFill>
          <a:blip r:embed="rId3"/>
          <a:stretch>
            <a:fillRect/>
          </a:stretch>
        </p:blipFill>
        <p:spPr>
          <a:xfrm>
            <a:off x="428491" y="1611364"/>
            <a:ext cx="1645008" cy="129181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760028" y="3652429"/>
            <a:ext cx="1391521" cy="1299671"/>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5794890" y="3281526"/>
            <a:ext cx="1734310" cy="1512774"/>
          </a:xfrm>
          <a:prstGeom prst="rect">
            <a:avLst/>
          </a:prstGeom>
          <a:ln>
            <a:noFill/>
          </a:ln>
          <a:effectLst>
            <a:softEdge rad="112500"/>
          </a:effectLst>
        </p:spPr>
      </p:pic>
      <p:sp>
        <p:nvSpPr>
          <p:cNvPr id="8" name="Rectangle 7"/>
          <p:cNvSpPr/>
          <p:nvPr/>
        </p:nvSpPr>
        <p:spPr>
          <a:xfrm>
            <a:off x="3272964" y="411035"/>
            <a:ext cx="5043852" cy="2400657"/>
          </a:xfrm>
          <a:prstGeom prst="rect">
            <a:avLst/>
          </a:prstGeom>
        </p:spPr>
        <p:txBody>
          <a:bodyPr wrap="square">
            <a:spAutoFit/>
          </a:bodyPr>
          <a:lstStyle/>
          <a:p>
            <a:pPr algn="ctr">
              <a:lnSpc>
                <a:spcPct val="150000"/>
              </a:lnSpc>
            </a:pPr>
            <a:r>
              <a:rPr lang="nl-NL" sz="200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2000" dirty="0">
              <a:solidFill>
                <a:srgbClr val="002060"/>
              </a:solidFill>
            </a:endParaRPr>
          </a:p>
        </p:txBody>
      </p:sp>
    </p:spTree>
    <p:extLst>
      <p:ext uri="{BB962C8B-B14F-4D97-AF65-F5344CB8AC3E}">
        <p14:creationId xmlns:p14="http://schemas.microsoft.com/office/powerpoint/2010/main" val="12180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33" name="Rectangle 32"/>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 name="Rounded Rectangle 1"/>
          <p:cNvSpPr/>
          <p:nvPr/>
        </p:nvSpPr>
        <p:spPr>
          <a:xfrm>
            <a:off x="1026694" y="2168355"/>
            <a:ext cx="7218947" cy="2299605"/>
          </a:xfrm>
          <a:prstGeom prst="roundRect">
            <a:avLst/>
          </a:prstGeom>
          <a:solidFill>
            <a:srgbClr val="F4FB97"/>
          </a:solidFill>
        </p:spPr>
        <p:style>
          <a:lnRef idx="0">
            <a:schemeClr val="dk1"/>
          </a:lnRef>
          <a:fillRef idx="3">
            <a:schemeClr val="dk1"/>
          </a:fillRef>
          <a:effectRef idx="3">
            <a:schemeClr val="dk1"/>
          </a:effectRef>
          <a:fontRef idx="minor">
            <a:schemeClr val="lt1"/>
          </a:fontRef>
        </p:style>
        <p:txBody>
          <a:bodyPr rtlCol="0" anchor="ctr"/>
          <a:lstStyle/>
          <a:p>
            <a:pPr algn="just">
              <a:lnSpc>
                <a:spcPct val="150000"/>
              </a:lnSpc>
            </a:pPr>
            <a:r>
              <a:rPr lang="nl-NL" sz="2800" dirty="0">
                <a:solidFill>
                  <a:schemeClr val="tx1"/>
                </a:solidFill>
              </a:rPr>
              <a:t>Phép cộng số tự nhiên có các tính chất:</a:t>
            </a:r>
            <a:endParaRPr lang="en-US" sz="2800" dirty="0">
              <a:solidFill>
                <a:schemeClr val="tx1"/>
              </a:solidFill>
            </a:endParaRPr>
          </a:p>
          <a:p>
            <a:pPr algn="just">
              <a:lnSpc>
                <a:spcPct val="150000"/>
              </a:lnSpc>
            </a:pPr>
            <a:r>
              <a:rPr lang="nl-NL" sz="2800" b="1" i="1" u="sng" dirty="0">
                <a:solidFill>
                  <a:srgbClr val="FF0000"/>
                </a:solidFill>
              </a:rPr>
              <a:t>Giao hoán</a:t>
            </a:r>
            <a:r>
              <a:rPr lang="nl-NL" sz="2800" dirty="0">
                <a:solidFill>
                  <a:srgbClr val="FF0000"/>
                </a:solidFill>
              </a:rPr>
              <a:t>: </a:t>
            </a:r>
            <a:r>
              <a:rPr lang="nl-NL" sz="2800" dirty="0">
                <a:solidFill>
                  <a:schemeClr val="tx1"/>
                </a:solidFill>
              </a:rPr>
              <a:t>a + b = b + a</a:t>
            </a:r>
            <a:endParaRPr lang="en-US" sz="2800" dirty="0">
              <a:solidFill>
                <a:schemeClr val="tx1"/>
              </a:solidFill>
            </a:endParaRPr>
          </a:p>
          <a:p>
            <a:pPr algn="just">
              <a:lnSpc>
                <a:spcPct val="150000"/>
              </a:lnSpc>
            </a:pPr>
            <a:r>
              <a:rPr lang="nl-NL" sz="2800" b="1" i="1" u="sng" dirty="0">
                <a:solidFill>
                  <a:srgbClr val="FF0000"/>
                </a:solidFill>
              </a:rPr>
              <a:t>Kết hợp</a:t>
            </a:r>
            <a:r>
              <a:rPr lang="nl-NL" sz="2800" dirty="0">
                <a:solidFill>
                  <a:srgbClr val="FF0000"/>
                </a:solidFill>
              </a:rPr>
              <a:t>: </a:t>
            </a:r>
            <a:r>
              <a:rPr lang="nl-NL" sz="2800" dirty="0">
                <a:solidFill>
                  <a:schemeClr val="tx1"/>
                </a:solidFill>
              </a:rPr>
              <a:t>(a + b) + c và a + (b + </a:t>
            </a:r>
            <a:r>
              <a:rPr lang="nl-NL" sz="2800">
                <a:solidFill>
                  <a:schemeClr val="tx1"/>
                </a:solidFill>
              </a:rPr>
              <a:t>c</a:t>
            </a:r>
            <a:r>
              <a:rPr lang="nl-NL" sz="2800" smtClean="0">
                <a:solidFill>
                  <a:schemeClr val="tx1"/>
                </a:solidFill>
              </a:rPr>
              <a:t>)</a:t>
            </a:r>
            <a:endParaRPr lang="en-US" sz="2800" dirty="0">
              <a:solidFill>
                <a:schemeClr val="tx1"/>
              </a:solidFill>
            </a:endParaRPr>
          </a:p>
        </p:txBody>
      </p:sp>
      <p:sp>
        <p:nvSpPr>
          <p:cNvPr id="3" name="Right Arrow 2"/>
          <p:cNvSpPr/>
          <p:nvPr/>
        </p:nvSpPr>
        <p:spPr>
          <a:xfrm>
            <a:off x="229844" y="3133674"/>
            <a:ext cx="440373" cy="368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180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a:off x="338887" y="2604808"/>
            <a:ext cx="8355637" cy="49699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a + 0 = 0 + a = </a:t>
            </a:r>
            <a:r>
              <a:rPr lang="nl-NL" sz="2000" dirty="0" smtClean="0">
                <a:ea typeface="Calibri" panose="020F0502020204030204" pitchFamily="34" charset="0"/>
              </a:rPr>
              <a:t>a</a:t>
            </a:r>
            <a:endParaRPr lang="en-US" sz="2000" dirty="0">
              <a:ea typeface="Calibri" panose="020F0502020204030204" pitchFamily="34" charset="0"/>
            </a:endParaRPr>
          </a:p>
        </p:txBody>
      </p:sp>
      <p:sp>
        <p:nvSpPr>
          <p:cNvPr id="5" name="Rectangle 4"/>
          <p:cNvSpPr/>
          <p:nvPr/>
        </p:nvSpPr>
        <p:spPr>
          <a:xfrm>
            <a:off x="293683" y="2045667"/>
            <a:ext cx="1526421" cy="50783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b="1" i="1" dirty="0">
                <a:latin typeface="+mn-lt"/>
                <a:ea typeface="Calibri" panose="020F0502020204030204" pitchFamily="34" charset="0"/>
              </a:rPr>
              <a:t>* Chú ý: </a:t>
            </a:r>
            <a:endParaRPr lang="en-US" sz="2000" b="1" i="1" dirty="0">
              <a:latin typeface="+mn-lt"/>
              <a:ea typeface="Calibri" panose="020F0502020204030204" pitchFamily="34" charset="0"/>
            </a:endParaRPr>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2" name="Rectangle 21"/>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3" name="Rectangle 22"/>
          <p:cNvSpPr/>
          <p:nvPr/>
        </p:nvSpPr>
        <p:spPr>
          <a:xfrm>
            <a:off x="318586" y="3361320"/>
            <a:ext cx="8375938" cy="101566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Tổng</a:t>
            </a:r>
            <a:r>
              <a:rPr lang="nl-NL" sz="2000" b="1" dirty="0">
                <a:ea typeface="Calibri" panose="020F0502020204030204" pitchFamily="34" charset="0"/>
              </a:rPr>
              <a:t> </a:t>
            </a:r>
            <a:r>
              <a:rPr lang="nl-NL" sz="2000" dirty="0">
                <a:ea typeface="Calibri" panose="020F0502020204030204" pitchFamily="34" charset="0"/>
              </a:rPr>
              <a:t>(a + b) + c hay a + (b + c) gọi là tổng của 3 số a, b, c và viết gọn là a + b + c.</a:t>
            </a:r>
            <a:endParaRPr lang="en-US" sz="2000" dirty="0">
              <a:ea typeface="Calibri" panose="020F0502020204030204" pitchFamily="34" charset="0"/>
            </a:endParaRPr>
          </a:p>
        </p:txBody>
      </p:sp>
    </p:spTree>
    <p:extLst>
      <p:ext uri="{BB962C8B-B14F-4D97-AF65-F5344CB8AC3E}">
        <p14:creationId xmlns:p14="http://schemas.microsoft.com/office/powerpoint/2010/main" val="531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6" name="TextBox 15"/>
          <p:cNvSpPr txBox="1"/>
          <p:nvPr/>
        </p:nvSpPr>
        <p:spPr>
          <a:xfrm>
            <a:off x="98128" y="2687885"/>
            <a:ext cx="5347123" cy="553998"/>
          </a:xfrm>
          <a:prstGeom prst="rect">
            <a:avLst/>
          </a:prstGeom>
          <a:noFill/>
        </p:spPr>
        <p:txBody>
          <a:bodyPr wrap="square" rtlCol="0">
            <a:spAutoFit/>
          </a:bodyPr>
          <a:lstStyle/>
          <a:p>
            <a:pPr algn="just">
              <a:lnSpc>
                <a:spcPct val="150000"/>
              </a:lnSpc>
            </a:pPr>
            <a:r>
              <a:rPr lang="en-US" sz="2000" dirty="0" smtClean="0">
                <a:solidFill>
                  <a:schemeClr val="tx1"/>
                </a:solidFill>
              </a:rPr>
              <a:t>66 + 289 + 134 + 311 = 66 + </a:t>
            </a:r>
            <a:r>
              <a:rPr lang="en-US" sz="2000" dirty="0" smtClean="0">
                <a:solidFill>
                  <a:srgbClr val="00B0F0"/>
                </a:solidFill>
              </a:rPr>
              <a:t>134</a:t>
            </a:r>
            <a:r>
              <a:rPr lang="en-US" sz="2000" dirty="0" smtClean="0">
                <a:solidFill>
                  <a:schemeClr val="tx1"/>
                </a:solidFill>
              </a:rPr>
              <a:t> + </a:t>
            </a:r>
            <a:r>
              <a:rPr lang="en-US" sz="2000" dirty="0" smtClean="0">
                <a:solidFill>
                  <a:srgbClr val="00B0F0"/>
                </a:solidFill>
              </a:rPr>
              <a:t>289</a:t>
            </a:r>
            <a:r>
              <a:rPr lang="en-US" sz="2000" dirty="0" smtClean="0">
                <a:solidFill>
                  <a:schemeClr val="tx1"/>
                </a:solidFill>
              </a:rPr>
              <a:t> + 311 </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43207" y="1196897"/>
            <a:ext cx="881973" cy="496996"/>
          </a:xfrm>
          <a:prstGeom prst="rect">
            <a:avLst/>
          </a:prstGeom>
        </p:spPr>
        <p:txBody>
          <a:bodyPr wrap="none">
            <a:spAutoFit/>
          </a:bodyPr>
          <a:lstStyle/>
          <a:p>
            <a:pPr algn="just">
              <a:lnSpc>
                <a:spcPct val="150000"/>
              </a:lnSpc>
            </a:pPr>
            <a:r>
              <a:rPr lang="en-US" sz="2000" b="1" dirty="0" err="1">
                <a:solidFill>
                  <a:srgbClr val="00B050"/>
                </a:solidFill>
              </a:rPr>
              <a:t>Ví</a:t>
            </a:r>
            <a:r>
              <a:rPr lang="en-US" sz="2000" b="1" dirty="0">
                <a:solidFill>
                  <a:srgbClr val="00B050"/>
                </a:solidFill>
              </a:rPr>
              <a:t> </a:t>
            </a:r>
            <a:r>
              <a:rPr lang="en-US" sz="2000" b="1" dirty="0" err="1">
                <a:solidFill>
                  <a:srgbClr val="00B050"/>
                </a:solidFill>
              </a:rPr>
              <a:t>dụ</a:t>
            </a:r>
            <a:r>
              <a:rPr lang="en-US" sz="2000" b="1" dirty="0">
                <a:solidFill>
                  <a:srgbClr val="00B050"/>
                </a:solidFill>
              </a:rPr>
              <a:t> </a:t>
            </a:r>
          </a:p>
        </p:txBody>
      </p:sp>
      <p:sp>
        <p:nvSpPr>
          <p:cNvPr id="3" name="Rectangle 2"/>
          <p:cNvSpPr/>
          <p:nvPr/>
        </p:nvSpPr>
        <p:spPr>
          <a:xfrm>
            <a:off x="145811" y="1693893"/>
            <a:ext cx="5251759" cy="553998"/>
          </a:xfrm>
          <a:prstGeom prst="rect">
            <a:avLst/>
          </a:prstGeom>
        </p:spPr>
        <p:txBody>
          <a:bodyPr wrap="none">
            <a:spAutoFit/>
          </a:bodyPr>
          <a:lstStyle/>
          <a:p>
            <a:pPr algn="just">
              <a:lnSpc>
                <a:spcPct val="150000"/>
              </a:lnSpc>
            </a:pPr>
            <a:r>
              <a:rPr lang="en-US" sz="2000" dirty="0" err="1">
                <a:solidFill>
                  <a:schemeClr val="tx1"/>
                </a:solidFill>
              </a:rPr>
              <a:t>Tính</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err="1">
                <a:solidFill>
                  <a:schemeClr val="tx1"/>
                </a:solidFill>
              </a:rPr>
              <a:t>cách</a:t>
            </a:r>
            <a:r>
              <a:rPr lang="en-US" sz="2000">
                <a:solidFill>
                  <a:schemeClr val="tx1"/>
                </a:solidFill>
              </a:rPr>
              <a:t> </a:t>
            </a:r>
            <a:r>
              <a:rPr lang="en-US" sz="2000" smtClean="0">
                <a:solidFill>
                  <a:schemeClr val="tx1"/>
                </a:solidFill>
              </a:rPr>
              <a:t>hợp lí: </a:t>
            </a:r>
            <a:r>
              <a:rPr lang="en-US" sz="2000">
                <a:solidFill>
                  <a:schemeClr val="tx1"/>
                </a:solidFill>
              </a:rPr>
              <a:t>66 </a:t>
            </a:r>
            <a:r>
              <a:rPr lang="en-US" sz="2000" smtClean="0">
                <a:solidFill>
                  <a:schemeClr val="tx1"/>
                </a:solidFill>
              </a:rPr>
              <a:t>+ 289 </a:t>
            </a:r>
            <a:r>
              <a:rPr lang="en-US" sz="2000" dirty="0">
                <a:solidFill>
                  <a:schemeClr val="tx1"/>
                </a:solidFill>
              </a:rPr>
              <a:t>+ 134 + 311.</a:t>
            </a:r>
          </a:p>
        </p:txBody>
      </p:sp>
      <p:sp>
        <p:nvSpPr>
          <p:cNvPr id="21" name="Rectangle 20"/>
          <p:cNvSpPr/>
          <p:nvPr/>
        </p:nvSpPr>
        <p:spPr>
          <a:xfrm>
            <a:off x="4154279" y="2148778"/>
            <a:ext cx="808235" cy="496996"/>
          </a:xfrm>
          <a:prstGeom prst="rect">
            <a:avLst/>
          </a:prstGeom>
        </p:spPr>
        <p:txBody>
          <a:bodyPr wrap="none">
            <a:spAutoFit/>
          </a:bodyPr>
          <a:lstStyle/>
          <a:p>
            <a:pPr algn="just">
              <a:lnSpc>
                <a:spcPct val="150000"/>
              </a:lnSpc>
            </a:pPr>
            <a:r>
              <a:rPr lang="en-US" sz="2000" b="1" i="1" u="sng" dirty="0" err="1">
                <a:solidFill>
                  <a:schemeClr val="tx1"/>
                </a:solidFill>
              </a:rPr>
              <a:t>Giải</a:t>
            </a:r>
            <a:r>
              <a:rPr lang="en-US" sz="2000" b="1" i="1" u="sng" dirty="0">
                <a:solidFill>
                  <a:schemeClr val="tx1"/>
                </a:solidFill>
              </a:rPr>
              <a:t>  </a:t>
            </a:r>
          </a:p>
        </p:txBody>
      </p:sp>
      <p:sp>
        <p:nvSpPr>
          <p:cNvPr id="22" name="Rectangle 21"/>
          <p:cNvSpPr/>
          <p:nvPr/>
        </p:nvSpPr>
        <p:spPr>
          <a:xfrm>
            <a:off x="2493264" y="3142770"/>
            <a:ext cx="3330020" cy="553998"/>
          </a:xfrm>
          <a:prstGeom prst="rect">
            <a:avLst/>
          </a:prstGeom>
        </p:spPr>
        <p:txBody>
          <a:bodyPr wrap="square">
            <a:spAutoFit/>
          </a:bodyPr>
          <a:lstStyle/>
          <a:p>
            <a:pPr algn="just">
              <a:lnSpc>
                <a:spcPct val="150000"/>
              </a:lnSpc>
            </a:pPr>
            <a:r>
              <a:rPr lang="en-US" sz="2000" dirty="0">
                <a:solidFill>
                  <a:schemeClr val="tx1"/>
                </a:solidFill>
              </a:rPr>
              <a:t> = (66 + 134) + (289 + 311</a:t>
            </a:r>
            <a:r>
              <a:rPr lang="en-US" sz="2000" dirty="0" smtClean="0">
                <a:solidFill>
                  <a:schemeClr val="tx1"/>
                </a:solidFill>
              </a:rPr>
              <a:t>)</a:t>
            </a:r>
            <a:endParaRPr lang="en-US" sz="2000" dirty="0">
              <a:solidFill>
                <a:schemeClr val="tx1"/>
              </a:solidFill>
            </a:endParaRPr>
          </a:p>
        </p:txBody>
      </p:sp>
      <p:sp>
        <p:nvSpPr>
          <p:cNvPr id="24" name="Rectangle 23"/>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200      +       600</a:t>
            </a:r>
          </a:p>
          <a:p>
            <a:pPr algn="just">
              <a:lnSpc>
                <a:spcPct val="150000"/>
              </a:lnSpc>
            </a:pPr>
            <a:r>
              <a:rPr lang="en-US" sz="2000" dirty="0">
                <a:solidFill>
                  <a:schemeClr val="tx1"/>
                </a:solidFill>
              </a:rPr>
              <a:t> =  </a:t>
            </a:r>
            <a:r>
              <a:rPr lang="en-US" sz="2000" dirty="0" smtClean="0">
                <a:solidFill>
                  <a:schemeClr val="tx1"/>
                </a:solidFill>
              </a:rPr>
              <a:t>	800</a:t>
            </a:r>
            <a:endParaRPr lang="vi-VN" sz="2000" dirty="0"/>
          </a:p>
        </p:txBody>
      </p:sp>
      <p:cxnSp>
        <p:nvCxnSpPr>
          <p:cNvPr id="25" name="Straight Arrow Connector 24"/>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8" name="Straight Arrow Connector 27"/>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21" grpId="0"/>
      <p:bldP spid="22" grpId="0"/>
      <p:bldP spid="24" grpId="0"/>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9" name="TextBox 18"/>
          <p:cNvSpPr txBox="1"/>
          <p:nvPr/>
        </p:nvSpPr>
        <p:spPr>
          <a:xfrm>
            <a:off x="293683" y="1440850"/>
            <a:ext cx="8581293" cy="1200329"/>
          </a:xfrm>
          <a:prstGeom prst="rect">
            <a:avLst/>
          </a:prstGeom>
          <a:noFill/>
        </p:spPr>
        <p:txBody>
          <a:bodyPr wrap="square" rtlCol="0">
            <a:spAutoFit/>
          </a:bodyPr>
          <a:lstStyle/>
          <a:p>
            <a:pPr algn="just">
              <a:lnSpc>
                <a:spcPct val="150000"/>
              </a:lnSpc>
            </a:pPr>
            <a:r>
              <a:rPr lang="en-US" sz="2400" b="1" dirty="0" err="1" smtClean="0">
                <a:solidFill>
                  <a:srgbClr val="00B050"/>
                </a:solidFill>
              </a:rPr>
              <a:t>Luyện</a:t>
            </a:r>
            <a:r>
              <a:rPr lang="en-US" sz="2400" b="1" dirty="0" smtClean="0">
                <a:solidFill>
                  <a:srgbClr val="00B050"/>
                </a:solidFill>
              </a:rPr>
              <a:t> </a:t>
            </a:r>
            <a:r>
              <a:rPr lang="en-US" sz="2400" b="1" dirty="0" err="1" smtClean="0">
                <a:solidFill>
                  <a:srgbClr val="00B050"/>
                </a:solidFill>
              </a:rPr>
              <a:t>tập</a:t>
            </a:r>
            <a:r>
              <a:rPr lang="en-US" sz="2400" b="1" dirty="0" smtClean="0">
                <a:solidFill>
                  <a:srgbClr val="00B050"/>
                </a:solidFill>
              </a:rPr>
              <a:t> 1</a:t>
            </a:r>
          </a:p>
          <a:p>
            <a:pPr algn="just">
              <a:lnSpc>
                <a:spcPct val="150000"/>
              </a:lnSpc>
            </a:pP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một</a:t>
            </a:r>
            <a:r>
              <a:rPr lang="en-US" sz="2400" dirty="0" smtClean="0">
                <a:solidFill>
                  <a:schemeClr val="tx1"/>
                </a:solidFill>
              </a:rPr>
              <a:t> </a:t>
            </a:r>
            <a:r>
              <a:rPr lang="en-US" sz="2400" dirty="0" err="1" smtClean="0">
                <a:solidFill>
                  <a:schemeClr val="tx1"/>
                </a:solidFill>
              </a:rPr>
              <a:t>cách</a:t>
            </a:r>
            <a:r>
              <a:rPr lang="en-US" sz="2400" dirty="0" smtClean="0">
                <a:solidFill>
                  <a:schemeClr val="tx1"/>
                </a:solidFill>
              </a:rPr>
              <a:t> </a:t>
            </a:r>
            <a:r>
              <a:rPr lang="en-US" sz="2400" err="1" smtClean="0">
                <a:solidFill>
                  <a:schemeClr val="tx1"/>
                </a:solidFill>
              </a:rPr>
              <a:t>hợp</a:t>
            </a:r>
            <a:r>
              <a:rPr lang="en-US" sz="2400" smtClean="0">
                <a:solidFill>
                  <a:schemeClr val="tx1"/>
                </a:solidFill>
              </a:rPr>
              <a:t> lí: </a:t>
            </a:r>
            <a:r>
              <a:rPr lang="en-US" sz="2400" dirty="0" smtClean="0">
                <a:solidFill>
                  <a:schemeClr val="tx1"/>
                </a:solidFill>
              </a:rPr>
              <a:t>117 +  68 + 23</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8887" y="2675529"/>
            <a:ext cx="5347123" cy="496996"/>
          </a:xfrm>
          <a:prstGeom prst="rect">
            <a:avLst/>
          </a:prstGeom>
          <a:noFill/>
        </p:spPr>
        <p:txBody>
          <a:bodyPr wrap="square" rtlCol="0">
            <a:spAutoFit/>
          </a:bodyPr>
          <a:lstStyle/>
          <a:p>
            <a:pPr algn="just">
              <a:lnSpc>
                <a:spcPct val="150000"/>
              </a:lnSpc>
            </a:pPr>
            <a:r>
              <a:rPr lang="en-US" sz="2000" dirty="0" smtClean="0">
                <a:solidFill>
                  <a:schemeClr val="tx1"/>
                </a:solidFill>
              </a:rPr>
              <a:t>117 + 68 + 23 = 117 + </a:t>
            </a:r>
            <a:r>
              <a:rPr lang="en-US" sz="2000" dirty="0" smtClean="0">
                <a:solidFill>
                  <a:srgbClr val="00B0F0"/>
                </a:solidFill>
              </a:rPr>
              <a:t>23</a:t>
            </a:r>
            <a:r>
              <a:rPr lang="en-US" sz="2000" dirty="0" smtClean="0">
                <a:solidFill>
                  <a:schemeClr val="tx1"/>
                </a:solidFill>
              </a:rPr>
              <a:t> + </a:t>
            </a:r>
            <a:r>
              <a:rPr lang="en-US" sz="2000" dirty="0" smtClean="0">
                <a:solidFill>
                  <a:srgbClr val="00B0F0"/>
                </a:solidFill>
              </a:rPr>
              <a:t>68 </a:t>
            </a:r>
          </a:p>
        </p:txBody>
      </p:sp>
      <p:sp>
        <p:nvSpPr>
          <p:cNvPr id="22" name="Rectangle 21"/>
          <p:cNvSpPr/>
          <p:nvPr/>
        </p:nvSpPr>
        <p:spPr>
          <a:xfrm>
            <a:off x="2493264" y="3142770"/>
            <a:ext cx="3330020" cy="496996"/>
          </a:xfrm>
          <a:prstGeom prst="rect">
            <a:avLst/>
          </a:prstGeom>
        </p:spPr>
        <p:txBody>
          <a:bodyPr wrap="square">
            <a:spAutoFit/>
          </a:bodyPr>
          <a:lstStyle/>
          <a:p>
            <a:pPr algn="just">
              <a:lnSpc>
                <a:spcPct val="150000"/>
              </a:lnSpc>
            </a:pPr>
            <a:r>
              <a:rPr lang="en-US" sz="2000" dirty="0">
                <a:solidFill>
                  <a:schemeClr val="tx1"/>
                </a:solidFill>
              </a:rPr>
              <a:t> = </a:t>
            </a:r>
            <a:r>
              <a:rPr lang="en-US" sz="2000" dirty="0" smtClean="0">
                <a:solidFill>
                  <a:schemeClr val="tx1"/>
                </a:solidFill>
              </a:rPr>
              <a:t>(117 </a:t>
            </a:r>
            <a:r>
              <a:rPr lang="en-US" sz="2000" dirty="0">
                <a:solidFill>
                  <a:schemeClr val="tx1"/>
                </a:solidFill>
              </a:rPr>
              <a:t>+ </a:t>
            </a:r>
            <a:r>
              <a:rPr lang="en-US" sz="2000" dirty="0" smtClean="0">
                <a:solidFill>
                  <a:schemeClr val="tx1"/>
                </a:solidFill>
              </a:rPr>
              <a:t>23) </a:t>
            </a:r>
            <a:r>
              <a:rPr lang="en-US" sz="2000" dirty="0">
                <a:solidFill>
                  <a:schemeClr val="tx1"/>
                </a:solidFill>
              </a:rPr>
              <a:t>+ </a:t>
            </a:r>
            <a:r>
              <a:rPr lang="en-US" sz="2000" dirty="0" smtClean="0">
                <a:solidFill>
                  <a:schemeClr val="tx1"/>
                </a:solidFill>
              </a:rPr>
              <a:t>68</a:t>
            </a:r>
            <a:endParaRPr lang="en-US" sz="2000" dirty="0">
              <a:solidFill>
                <a:schemeClr val="tx1"/>
              </a:solidFill>
            </a:endParaRPr>
          </a:p>
        </p:txBody>
      </p:sp>
      <p:sp>
        <p:nvSpPr>
          <p:cNvPr id="23" name="Rectangle 22"/>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a:t>
            </a:r>
            <a:r>
              <a:rPr lang="en-US" sz="2000" dirty="0" smtClean="0">
                <a:solidFill>
                  <a:schemeClr val="tx1"/>
                </a:solidFill>
              </a:rPr>
              <a:t>140     </a:t>
            </a:r>
            <a:r>
              <a:rPr lang="en-US" sz="2000" dirty="0">
                <a:solidFill>
                  <a:schemeClr val="tx1"/>
                </a:solidFill>
              </a:rPr>
              <a:t>+       </a:t>
            </a:r>
            <a:r>
              <a:rPr lang="en-US" sz="2000" dirty="0" smtClean="0">
                <a:solidFill>
                  <a:schemeClr val="tx1"/>
                </a:solidFill>
              </a:rPr>
              <a:t>68</a:t>
            </a:r>
            <a:endParaRPr lang="en-US" sz="2000" dirty="0">
              <a:solidFill>
                <a:schemeClr val="tx1"/>
              </a:solidFill>
            </a:endParaRPr>
          </a:p>
          <a:p>
            <a:pPr algn="just">
              <a:lnSpc>
                <a:spcPct val="150000"/>
              </a:lnSpc>
            </a:pPr>
            <a:r>
              <a:rPr lang="en-US" sz="2000" dirty="0">
                <a:solidFill>
                  <a:schemeClr val="tx1"/>
                </a:solidFill>
              </a:rPr>
              <a:t> =  </a:t>
            </a:r>
            <a:r>
              <a:rPr lang="en-US" sz="2000" dirty="0" smtClean="0">
                <a:solidFill>
                  <a:schemeClr val="tx1"/>
                </a:solidFill>
              </a:rPr>
              <a:t>	208</a:t>
            </a:r>
            <a:endParaRPr lang="vi-VN" sz="2000" dirty="0"/>
          </a:p>
        </p:txBody>
      </p:sp>
      <p:cxnSp>
        <p:nvCxnSpPr>
          <p:cNvPr id="24" name="Straight Arrow Connector 23"/>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6" name="Straight Arrow Connector 25"/>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17" y="2942430"/>
            <a:ext cx="1205414" cy="523220"/>
          </a:xfrm>
          <a:prstGeom prst="rect">
            <a:avLst/>
          </a:prstGeom>
          <a:noFill/>
        </p:spPr>
        <p:txBody>
          <a:bodyPr wrap="square" rtlCol="0">
            <a:spAutoFit/>
          </a:bodyPr>
          <a:lstStyle/>
          <a:p>
            <a:pPr lvl="0"/>
            <a:r>
              <a:rPr lang="nl-NL" sz="2800" b="1" i="1" u="sng" dirty="0" smtClean="0"/>
              <a:t>Tính:</a:t>
            </a:r>
            <a:endParaRPr lang="vi-VN" sz="2800" b="1" i="1" u="sng" dirty="0"/>
          </a:p>
        </p:txBody>
      </p:sp>
      <p:sp>
        <p:nvSpPr>
          <p:cNvPr id="3" name="Rectangle 2"/>
          <p:cNvSpPr/>
          <p:nvPr/>
        </p:nvSpPr>
        <p:spPr>
          <a:xfrm>
            <a:off x="5715958" y="2964110"/>
            <a:ext cx="1503938" cy="523220"/>
          </a:xfrm>
          <a:prstGeom prst="rect">
            <a:avLst/>
          </a:prstGeom>
        </p:spPr>
        <p:txBody>
          <a:bodyPr wrap="none">
            <a:spAutoFit/>
          </a:bodyPr>
          <a:lstStyle/>
          <a:p>
            <a:pPr lvl="0"/>
            <a:r>
              <a:rPr lang="nl-NL" sz="2800" dirty="0"/>
              <a:t>b) 7 – 4.</a:t>
            </a:r>
            <a:endParaRPr lang="en-US" sz="2800" dirty="0"/>
          </a:p>
        </p:txBody>
      </p:sp>
      <p:sp>
        <p:nvSpPr>
          <p:cNvPr id="24" name="Rectangle 23"/>
          <p:cNvSpPr/>
          <p:nvPr/>
        </p:nvSpPr>
        <p:spPr>
          <a:xfrm>
            <a:off x="1317746" y="2942430"/>
            <a:ext cx="1513556" cy="523220"/>
          </a:xfrm>
          <a:prstGeom prst="rect">
            <a:avLst/>
          </a:prstGeom>
        </p:spPr>
        <p:txBody>
          <a:bodyPr wrap="none">
            <a:spAutoFit/>
          </a:bodyPr>
          <a:lstStyle/>
          <a:p>
            <a:pPr lvl="0"/>
            <a:r>
              <a:rPr lang="nl-NL" sz="2800" dirty="0"/>
              <a:t>a)  3 + 4</a:t>
            </a:r>
            <a:endParaRPr lang="vi-VN" sz="2800" dirty="0"/>
          </a:p>
        </p:txBody>
      </p:sp>
      <p:sp>
        <p:nvSpPr>
          <p:cNvPr id="25" name="Rounded Rectangle 24"/>
          <p:cNvSpPr/>
          <p:nvPr/>
        </p:nvSpPr>
        <p:spPr>
          <a:xfrm>
            <a:off x="2380323" y="1682496"/>
            <a:ext cx="4462272" cy="6339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 ĐÔI</a:t>
            </a:r>
            <a:endParaRPr lang="vi-VN" sz="2800" b="1" dirty="0"/>
          </a:p>
        </p:txBody>
      </p:sp>
      <p:pic>
        <p:nvPicPr>
          <p:cNvPr id="27" name="Picture 26"/>
          <p:cNvPicPr>
            <a:picLocks noChangeAspect="1"/>
          </p:cNvPicPr>
          <p:nvPr/>
        </p:nvPicPr>
        <p:blipFill>
          <a:blip r:embed="rId3">
            <a:clrChange>
              <a:clrFrom>
                <a:srgbClr val="F5F5F5"/>
              </a:clrFrom>
              <a:clrTo>
                <a:srgbClr val="F5F5F5">
                  <a:alpha val="0"/>
                </a:srgbClr>
              </a:clrTo>
            </a:clrChange>
          </a:blip>
          <a:stretch>
            <a:fillRect/>
          </a:stretch>
        </p:blipFill>
        <p:spPr>
          <a:xfrm>
            <a:off x="6915707" y="403380"/>
            <a:ext cx="2189693" cy="1913100"/>
          </a:xfrm>
          <a:prstGeom prst="rect">
            <a:avLst/>
          </a:prstGeom>
        </p:spPr>
      </p:pic>
      <p:sp>
        <p:nvSpPr>
          <p:cNvPr id="29" name="Rectangle 28"/>
          <p:cNvSpPr/>
          <p:nvPr/>
        </p:nvSpPr>
        <p:spPr>
          <a:xfrm>
            <a:off x="1317746" y="3829990"/>
            <a:ext cx="5096267" cy="523220"/>
          </a:xfrm>
          <a:prstGeom prst="rect">
            <a:avLst/>
          </a:prstGeom>
        </p:spPr>
        <p:txBody>
          <a:bodyPr wrap="none">
            <a:spAutoFit/>
          </a:bodyPr>
          <a:lstStyle/>
          <a:p>
            <a:pPr lvl="0"/>
            <a:r>
              <a:rPr lang="nl-NL" sz="2800" dirty="0" smtClean="0"/>
              <a:t>c) Em rút ra được nhận xét gì?</a:t>
            </a:r>
            <a:endParaRPr lang="en-US" sz="2800" dirty="0"/>
          </a:p>
        </p:txBody>
      </p:sp>
    </p:spTree>
    <p:extLst>
      <p:ext uri="{BB962C8B-B14F-4D97-AF65-F5344CB8AC3E}">
        <p14:creationId xmlns:p14="http://schemas.microsoft.com/office/powerpoint/2010/main" val="36938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1" name="Group 20"/>
          <p:cNvGrpSpPr/>
          <p:nvPr/>
        </p:nvGrpSpPr>
        <p:grpSpPr>
          <a:xfrm>
            <a:off x="450031" y="1405529"/>
            <a:ext cx="8276322" cy="1773455"/>
            <a:chOff x="198029" y="1590043"/>
            <a:chExt cx="8687209" cy="1764751"/>
          </a:xfrm>
        </p:grpSpPr>
        <p:sp>
          <p:nvSpPr>
            <p:cNvPr id="22" name="TextBox 21"/>
            <p:cNvSpPr txBox="1"/>
            <p:nvPr/>
          </p:nvSpPr>
          <p:spPr>
            <a:xfrm>
              <a:off x="210768" y="1609078"/>
              <a:ext cx="8674470" cy="1745716"/>
            </a:xfrm>
            <a:prstGeom prst="rect">
              <a:avLst/>
            </a:prstGeom>
            <a:solidFill>
              <a:schemeClr val="accent3">
                <a:lumMod val="40000"/>
                <a:lumOff val="60000"/>
              </a:schemeClr>
            </a:solidFill>
          </p:spPr>
          <p:txBody>
            <a:bodyPr wrap="square" rtlCol="0">
              <a:spAutoFit/>
            </a:bodyPr>
            <a:lstStyle/>
            <a:p>
              <a:pPr algn="just">
                <a:lnSpc>
                  <a:spcPct val="150000"/>
                </a:lnSpc>
              </a:pPr>
              <a:r>
                <a:rPr lang="en-US" sz="2400" b="1" dirty="0"/>
                <a:t>	</a:t>
              </a:r>
              <a:r>
                <a:rPr lang="en-US" sz="2400" b="1" dirty="0" err="1" smtClean="0"/>
                <a:t>Trừ</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nl-NL" sz="2400" dirty="0"/>
                <a:t>Với hai số tự nhiên a, b đã cho, nếu có số </a:t>
              </a:r>
              <a:r>
                <a:rPr lang="nl-NL" sz="2400"/>
                <a:t>tự </a:t>
              </a:r>
              <a:r>
                <a:rPr lang="nl-NL" sz="2400" smtClean="0"/>
                <a:t>nhiên </a:t>
              </a:r>
              <a:r>
                <a:rPr lang="nl-NL" sz="2400" dirty="0"/>
                <a:t>c sao  cho </a:t>
              </a:r>
              <a:r>
                <a:rPr lang="nl-NL" sz="2400" b="1" dirty="0"/>
                <a:t>a = b + c </a:t>
              </a:r>
              <a:r>
                <a:rPr lang="nl-NL" sz="2400" dirty="0"/>
                <a:t>thì ta có phép trừ </a:t>
              </a:r>
              <a:r>
                <a:rPr lang="nl-NL" sz="2400" b="1" dirty="0"/>
                <a:t>a – b = c</a:t>
              </a:r>
              <a:r>
                <a:rPr lang="nl-NL" sz="2400" dirty="0"/>
                <a:t>. </a:t>
              </a:r>
              <a:endParaRPr lang="en-US" sz="2400" dirty="0"/>
            </a:p>
          </p:txBody>
        </p:sp>
        <p:pic>
          <p:nvPicPr>
            <p:cNvPr id="23" name="Picture 22"/>
            <p:cNvPicPr>
              <a:picLocks noChangeAspect="1"/>
            </p:cNvPicPr>
            <p:nvPr/>
          </p:nvPicPr>
          <p:blipFill>
            <a:blip r:embed="rId3"/>
            <a:stretch>
              <a:fillRect/>
            </a:stretch>
          </p:blipFill>
          <p:spPr>
            <a:xfrm>
              <a:off x="198029" y="1590043"/>
              <a:ext cx="737781" cy="614818"/>
            </a:xfrm>
            <a:prstGeom prst="rect">
              <a:avLst/>
            </a:prstGeom>
          </p:spPr>
        </p:pic>
      </p:grpSp>
      <p:sp>
        <p:nvSpPr>
          <p:cNvPr id="2" name="Right Arrow 1"/>
          <p:cNvSpPr/>
          <p:nvPr/>
        </p:nvSpPr>
        <p:spPr>
          <a:xfrm>
            <a:off x="0" y="2031544"/>
            <a:ext cx="358733" cy="333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25" name="Straight Arrow Connector 24"/>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413453" y="4252773"/>
            <a:ext cx="1667815" cy="461665"/>
          </a:xfrm>
          <a:prstGeom prst="rect">
            <a:avLst/>
          </a:prstGeom>
          <a:noFill/>
        </p:spPr>
        <p:txBody>
          <a:bodyPr wrap="square" rtlCol="0">
            <a:spAutoFit/>
          </a:bodyPr>
          <a:lstStyle/>
          <a:p>
            <a:pPr algn="ctr"/>
            <a:r>
              <a:rPr lang="en-US" sz="2400" dirty="0" err="1" smtClean="0">
                <a:solidFill>
                  <a:srgbClr val="FF0000"/>
                </a:solidFill>
              </a:rPr>
              <a:t>Số</a:t>
            </a:r>
            <a:r>
              <a:rPr lang="en-US" sz="2400" dirty="0" smtClean="0">
                <a:solidFill>
                  <a:srgbClr val="FF0000"/>
                </a:solidFill>
              </a:rPr>
              <a:t> </a:t>
            </a:r>
            <a:r>
              <a:rPr lang="en-US" sz="2400" dirty="0" err="1" smtClean="0">
                <a:solidFill>
                  <a:srgbClr val="FF0000"/>
                </a:solidFill>
              </a:rPr>
              <a:t>bị</a:t>
            </a:r>
            <a:r>
              <a:rPr lang="en-US" sz="2400" dirty="0" smtClean="0">
                <a:solidFill>
                  <a:srgbClr val="FF0000"/>
                </a:solidFill>
              </a:rPr>
              <a:t> </a:t>
            </a:r>
            <a:r>
              <a:rPr lang="en-US" sz="2400" dirty="0" err="1" smtClean="0">
                <a:solidFill>
                  <a:srgbClr val="FF0000"/>
                </a:solidFill>
              </a:rPr>
              <a:t>trừ</a:t>
            </a:r>
            <a:endParaRPr lang="vi-VN" sz="2400" dirty="0">
              <a:solidFill>
                <a:srgbClr val="FF0000"/>
              </a:solidFill>
            </a:endParaRPr>
          </a:p>
        </p:txBody>
      </p:sp>
      <p:sp>
        <p:nvSpPr>
          <p:cNvPr id="29" name="TextBox 28"/>
          <p:cNvSpPr txBox="1"/>
          <p:nvPr/>
        </p:nvSpPr>
        <p:spPr>
          <a:xfrm>
            <a:off x="3263180" y="4261370"/>
            <a:ext cx="1613081" cy="461665"/>
          </a:xfrm>
          <a:prstGeom prst="rect">
            <a:avLst/>
          </a:prstGeom>
          <a:noFill/>
        </p:spPr>
        <p:txBody>
          <a:bodyPr wrap="square" rtlCol="0">
            <a:spAutoFit/>
          </a:bodyPr>
          <a:lstStyle/>
          <a:p>
            <a:pPr algn="ctr"/>
            <a:r>
              <a:rPr lang="en-US" sz="2400" dirty="0" err="1" smtClean="0">
                <a:solidFill>
                  <a:srgbClr val="FF0000"/>
                </a:solidFill>
              </a:rPr>
              <a:t>Số</a:t>
            </a:r>
            <a:r>
              <a:rPr lang="en-US" sz="2400" dirty="0" smtClean="0">
                <a:solidFill>
                  <a:srgbClr val="FF0000"/>
                </a:solidFill>
              </a:rPr>
              <a:t> </a:t>
            </a:r>
            <a:r>
              <a:rPr lang="en-US" sz="2400" dirty="0" err="1" smtClean="0">
                <a:solidFill>
                  <a:srgbClr val="FF0000"/>
                </a:solidFill>
              </a:rPr>
              <a:t>trừ</a:t>
            </a:r>
            <a:endParaRPr lang="vi-VN" sz="2400" dirty="0">
              <a:solidFill>
                <a:srgbClr val="FF0000"/>
              </a:solidFill>
            </a:endParaRPr>
          </a:p>
        </p:txBody>
      </p:sp>
      <p:sp>
        <p:nvSpPr>
          <p:cNvPr id="30" name="TextBox 29"/>
          <p:cNvSpPr txBox="1"/>
          <p:nvPr/>
        </p:nvSpPr>
        <p:spPr>
          <a:xfrm>
            <a:off x="5161203" y="4261370"/>
            <a:ext cx="1461753" cy="461665"/>
          </a:xfrm>
          <a:prstGeom prst="rect">
            <a:avLst/>
          </a:prstGeom>
          <a:noFill/>
        </p:spPr>
        <p:txBody>
          <a:bodyPr wrap="square" rtlCol="0">
            <a:spAutoFit/>
          </a:bodyPr>
          <a:lstStyle/>
          <a:p>
            <a:pPr algn="ctr"/>
            <a:r>
              <a:rPr lang="en-US" sz="2400" dirty="0" err="1" smtClean="0">
                <a:solidFill>
                  <a:srgbClr val="FF0000"/>
                </a:solidFill>
              </a:rPr>
              <a:t>Hiệu</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a:t>
            </a:r>
            <a:r>
              <a:rPr lang="nl-NL" sz="2400" dirty="0" smtClean="0"/>
              <a:t>trừ </a:t>
            </a:r>
            <a:r>
              <a:rPr lang="nl-NL" sz="2400" dirty="0"/>
              <a:t>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7 - 4 = 3</a:t>
            </a:r>
            <a:endParaRPr lang="en-US" sz="2400" b="1" dirty="0"/>
          </a:p>
        </p:txBody>
      </p:sp>
      <p:grpSp>
        <p:nvGrpSpPr>
          <p:cNvPr id="30" name="Group 29"/>
          <p:cNvGrpSpPr/>
          <p:nvPr/>
        </p:nvGrpSpPr>
        <p:grpSpPr>
          <a:xfrm>
            <a:off x="876915" y="3823488"/>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12963" y="3619796"/>
            <a:ext cx="0" cy="82296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4359309" y="3403106"/>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51072" y="447880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540120" y="3677426"/>
            <a:ext cx="18288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237611" y="3490332"/>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63142" y="4533564"/>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3225119" y="3399736"/>
            <a:ext cx="457866" cy="400110"/>
          </a:xfrm>
          <a:prstGeom prst="rect">
            <a:avLst/>
          </a:prstGeom>
          <a:noFill/>
        </p:spPr>
        <p:txBody>
          <a:bodyPr wrap="square" rtlCol="0">
            <a:spAutoFit/>
          </a:bodyPr>
          <a:lstStyle/>
          <a:p>
            <a:pPr algn="ctr"/>
            <a:r>
              <a:rPr lang="en-US" sz="2000" b="1" dirty="0" smtClean="0"/>
              <a:t>4</a:t>
            </a:r>
            <a:endParaRPr lang="vi-VN" sz="2000" b="1" dirty="0"/>
          </a:p>
        </p:txBody>
      </p:sp>
      <p:sp>
        <p:nvSpPr>
          <p:cNvPr id="65" name="TextBox 64"/>
          <p:cNvSpPr txBox="1"/>
          <p:nvPr/>
        </p:nvSpPr>
        <p:spPr>
          <a:xfrm>
            <a:off x="2478338" y="2999626"/>
            <a:ext cx="457866" cy="400110"/>
          </a:xfrm>
          <a:prstGeom prst="rect">
            <a:avLst/>
          </a:prstGeom>
          <a:noFill/>
        </p:spPr>
        <p:txBody>
          <a:bodyPr wrap="square" rtlCol="0">
            <a:spAutoFit/>
          </a:bodyPr>
          <a:lstStyle/>
          <a:p>
            <a:pPr algn="ctr"/>
            <a:r>
              <a:rPr lang="en-US" sz="2000" b="1" dirty="0" smtClean="0"/>
              <a:t>7</a:t>
            </a:r>
            <a:endParaRPr lang="vi-VN" sz="2000" b="1" dirty="0"/>
          </a:p>
        </p:txBody>
      </p:sp>
    </p:spTree>
    <p:extLst>
      <p:ext uri="{BB962C8B-B14F-4D97-AF65-F5344CB8AC3E}">
        <p14:creationId xmlns:p14="http://schemas.microsoft.com/office/powerpoint/2010/main" val="39764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30" name="Group 29"/>
          <p:cNvGrpSpPr/>
          <p:nvPr/>
        </p:nvGrpSpPr>
        <p:grpSpPr>
          <a:xfrm>
            <a:off x="1839442" y="3464667"/>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2136585" y="3114147"/>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5770112" y="3255617"/>
            <a:ext cx="0" cy="27432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5321836" y="3044285"/>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140386" y="3260975"/>
            <a:ext cx="36576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2200138" y="3131511"/>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501536" y="3056111"/>
            <a:ext cx="457866" cy="400110"/>
          </a:xfrm>
          <a:prstGeom prst="rect">
            <a:avLst/>
          </a:prstGeom>
          <a:noFill/>
        </p:spPr>
        <p:txBody>
          <a:bodyPr wrap="square" rtlCol="0">
            <a:spAutoFit/>
          </a:bodyPr>
          <a:lstStyle/>
          <a:p>
            <a:pPr algn="ctr"/>
            <a:r>
              <a:rPr lang="en-US" sz="2000" b="1" dirty="0"/>
              <a:t>8</a:t>
            </a:r>
            <a:endParaRPr lang="vi-VN" sz="2000" b="1" dirty="0"/>
          </a:p>
        </p:txBody>
      </p:sp>
      <p:sp>
        <p:nvSpPr>
          <p:cNvPr id="65" name="TextBox 64"/>
          <p:cNvSpPr txBox="1"/>
          <p:nvPr/>
        </p:nvSpPr>
        <p:spPr>
          <a:xfrm>
            <a:off x="3440865" y="2640805"/>
            <a:ext cx="457866" cy="400110"/>
          </a:xfrm>
          <a:prstGeom prst="rect">
            <a:avLst/>
          </a:prstGeom>
          <a:noFill/>
        </p:spPr>
        <p:txBody>
          <a:bodyPr wrap="square" rtlCol="0">
            <a:spAutoFit/>
          </a:bodyPr>
          <a:lstStyle/>
          <a:p>
            <a:pPr algn="ctr"/>
            <a:r>
              <a:rPr lang="en-US" sz="2000" b="1" dirty="0" smtClean="0"/>
              <a:t>7</a:t>
            </a:r>
            <a:endParaRPr lang="vi-VN" sz="2000" b="1" dirty="0"/>
          </a:p>
        </p:txBody>
      </p:sp>
      <p:grpSp>
        <p:nvGrpSpPr>
          <p:cNvPr id="3" name="Group 2"/>
          <p:cNvGrpSpPr/>
          <p:nvPr/>
        </p:nvGrpSpPr>
        <p:grpSpPr>
          <a:xfrm>
            <a:off x="293683" y="1440476"/>
            <a:ext cx="8811717" cy="1200329"/>
            <a:chOff x="293683" y="1440476"/>
            <a:chExt cx="8811717" cy="1200329"/>
          </a:xfrm>
        </p:grpSpPr>
        <p:sp>
          <p:nvSpPr>
            <p:cNvPr id="29" name="TextBox 28"/>
            <p:cNvSpPr txBox="1"/>
            <p:nvPr/>
          </p:nvSpPr>
          <p:spPr>
            <a:xfrm>
              <a:off x="963011" y="1440476"/>
              <a:ext cx="8142389" cy="1200329"/>
            </a:xfrm>
            <a:prstGeom prst="rect">
              <a:avLst/>
            </a:prstGeom>
            <a:solidFill>
              <a:schemeClr val="bg1"/>
            </a:solidFill>
          </p:spPr>
          <p:txBody>
            <a:bodyPr wrap="square" rtlCol="0">
              <a:spAutoFit/>
            </a:bodyPr>
            <a:lstStyle/>
            <a:p>
              <a:pPr algn="just">
                <a:lnSpc>
                  <a:spcPct val="150000"/>
                </a:lnSpc>
              </a:pPr>
              <a:r>
                <a:rPr lang="en-US" sz="2400" dirty="0" err="1" smtClean="0"/>
                <a:t>Phép</a:t>
              </a:r>
              <a:r>
                <a:rPr lang="en-US" sz="2400" dirty="0" smtClean="0"/>
                <a:t> </a:t>
              </a:r>
              <a:r>
                <a:rPr lang="en-US" sz="2400" dirty="0" err="1" smtClean="0"/>
                <a:t>trừ</a:t>
              </a:r>
              <a:r>
                <a:rPr lang="en-US" sz="2400" dirty="0" smtClean="0"/>
                <a:t> </a:t>
              </a:r>
              <a:r>
                <a:rPr lang="en-US" sz="2400" b="1" dirty="0" smtClean="0"/>
                <a:t>7 - 8 </a:t>
              </a:r>
              <a:r>
                <a:rPr lang="en-US" sz="2400" dirty="0" err="1" smtClean="0"/>
                <a:t>không</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tập</a:t>
              </a:r>
              <a:r>
                <a:rPr lang="en-US" sz="2400" dirty="0" smtClean="0"/>
                <a:t> </a:t>
              </a:r>
              <a:r>
                <a:rPr lang="en-US" sz="2400" dirty="0" err="1" smtClean="0"/>
                <a:t>hợp</a:t>
              </a:r>
              <a:r>
                <a:rPr lang="en-US" sz="2400" dirty="0" smtClean="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a:t>
              </a:r>
              <a:endParaRPr lang="en-US" sz="2400" dirty="0"/>
            </a:p>
          </p:txBody>
        </p:sp>
        <p:sp>
          <p:nvSpPr>
            <p:cNvPr id="2" name="Isosceles Triangle 1"/>
            <p:cNvSpPr/>
            <p:nvPr/>
          </p:nvSpPr>
          <p:spPr>
            <a:xfrm>
              <a:off x="293683" y="1532498"/>
              <a:ext cx="565807" cy="526063"/>
            </a:xfrm>
            <a:prstGeom prst="triangle">
              <a:avLst/>
            </a:prstGeom>
            <a:solidFill>
              <a:srgbClr val="F4F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t>
              </a:r>
              <a:endParaRPr lang="vi-VN" sz="2800" b="1" dirty="0">
                <a:solidFill>
                  <a:srgbClr val="FF0000"/>
                </a:solidFill>
              </a:endParaRPr>
            </a:p>
          </p:txBody>
        </p:sp>
      </p:grpSp>
      <p:sp>
        <p:nvSpPr>
          <p:cNvPr id="5" name="Right Arrow 4"/>
          <p:cNvSpPr/>
          <p:nvPr/>
        </p:nvSpPr>
        <p:spPr>
          <a:xfrm>
            <a:off x="156073" y="4313037"/>
            <a:ext cx="530762" cy="48126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7" name="Rounded Rectangle 6"/>
              <p:cNvSpPr/>
              <p:nvPr/>
            </p:nvSpPr>
            <p:spPr>
              <a:xfrm>
                <a:off x="802518" y="4135100"/>
                <a:ext cx="6608935" cy="89302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u="sng" dirty="0" smtClean="0">
                    <a:solidFill>
                      <a:schemeClr val="tx1"/>
                    </a:solidFill>
                  </a:rPr>
                  <a:t>* Chú ý:</a:t>
                </a:r>
                <a:r>
                  <a:rPr lang="nl-NL" sz="2000" i="1" u="sng" dirty="0">
                    <a:solidFill>
                      <a:schemeClr val="tx1"/>
                    </a:solidFill>
                  </a:rPr>
                  <a:t> </a:t>
                </a:r>
                <a:r>
                  <a:rPr lang="nl-NL" sz="2000" dirty="0">
                    <a:solidFill>
                      <a:schemeClr val="tx1"/>
                    </a:solidFill>
                  </a:rPr>
                  <a:t>Trong tập hợp </a:t>
                </a:r>
                <a:r>
                  <a:rPr lang="nl-NL" sz="2000" dirty="0" smtClean="0">
                    <a:solidFill>
                      <a:schemeClr val="tx1"/>
                    </a:solidFill>
                  </a:rPr>
                  <a:t>số </a:t>
                </a:r>
                <a:r>
                  <a:rPr lang="nl-NL" sz="2000" dirty="0">
                    <a:solidFill>
                      <a:schemeClr val="tx1"/>
                    </a:solidFill>
                  </a:rPr>
                  <a:t>tự nhiên, phép trừ a – b chỉ thực hiên được nếu a </a:t>
                </a:r>
                <a14:m>
                  <m:oMath xmlns:m="http://schemas.openxmlformats.org/officeDocument/2006/math">
                    <m:r>
                      <a:rPr lang="nl-NL" sz="2000" i="1">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 </m:t>
                    </m:r>
                  </m:oMath>
                </a14:m>
                <a:r>
                  <a:rPr lang="nl-NL" sz="2000" dirty="0">
                    <a:solidFill>
                      <a:schemeClr val="tx1"/>
                    </a:solidFill>
                  </a:rPr>
                  <a:t>b.</a:t>
                </a:r>
                <a:endParaRPr lang="en-US" sz="2000" dirty="0">
                  <a:solidFill>
                    <a:schemeClr val="tx1"/>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802518" y="4135100"/>
                <a:ext cx="6608935" cy="893027"/>
              </a:xfrm>
              <a:prstGeom prst="roundRect">
                <a:avLst/>
              </a:prstGeom>
              <a:blipFill>
                <a:blip r:embed="rId3"/>
                <a:stretch>
                  <a:fillRect l="-369" r="-277" b="-1224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634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TextBox 3"/>
          <p:cNvSpPr txBox="1"/>
          <p:nvPr/>
        </p:nvSpPr>
        <p:spPr>
          <a:xfrm>
            <a:off x="117220" y="1286601"/>
            <a:ext cx="8064253" cy="1384995"/>
          </a:xfrm>
          <a:prstGeom prst="rect">
            <a:avLst/>
          </a:prstGeom>
          <a:noFill/>
        </p:spPr>
        <p:txBody>
          <a:bodyPr wrap="square" rtlCol="0">
            <a:spAutoFit/>
          </a:bodyPr>
          <a:lstStyle/>
          <a:p>
            <a:pPr algn="just">
              <a:lnSpc>
                <a:spcPct val="150000"/>
              </a:lnSpc>
            </a:pPr>
            <a:r>
              <a:rPr lang="en-US" sz="2800" b="1" dirty="0" err="1" smtClean="0">
                <a:solidFill>
                  <a:srgbClr val="00B050"/>
                </a:solidFill>
              </a:rPr>
              <a:t>Luyện</a:t>
            </a:r>
            <a:r>
              <a:rPr lang="en-US" sz="2800" b="1" dirty="0" smtClean="0">
                <a:solidFill>
                  <a:srgbClr val="00B050"/>
                </a:solidFill>
              </a:rPr>
              <a:t> </a:t>
            </a:r>
            <a:r>
              <a:rPr lang="en-US" sz="2800" b="1" dirty="0" err="1" smtClean="0">
                <a:solidFill>
                  <a:srgbClr val="00B050"/>
                </a:solidFill>
              </a:rPr>
              <a:t>tập</a:t>
            </a:r>
            <a:r>
              <a:rPr lang="en-US" sz="2800" b="1" dirty="0" smtClean="0">
                <a:solidFill>
                  <a:srgbClr val="00B050"/>
                </a:solidFill>
              </a:rPr>
              <a:t> 2</a:t>
            </a:r>
          </a:p>
          <a:p>
            <a:pPr algn="ctr">
              <a:lnSpc>
                <a:spcPct val="150000"/>
              </a:lnSpc>
            </a:pPr>
            <a:r>
              <a:rPr lang="en-US" sz="2800" smtClean="0">
                <a:solidFill>
                  <a:schemeClr val="tx1"/>
                </a:solidFill>
              </a:rPr>
              <a:t>Tính: </a:t>
            </a:r>
            <a:r>
              <a:rPr lang="en-US" sz="2800" dirty="0" smtClean="0">
                <a:solidFill>
                  <a:schemeClr val="tx1"/>
                </a:solidFill>
              </a:rPr>
              <a:t>865 279 – 45 027. </a:t>
            </a:r>
          </a:p>
        </p:txBody>
      </p:sp>
      <p:grpSp>
        <p:nvGrpSpPr>
          <p:cNvPr id="5" name="Google Shape;194;p12"/>
          <p:cNvGrpSpPr/>
          <p:nvPr/>
        </p:nvGrpSpPr>
        <p:grpSpPr>
          <a:xfrm>
            <a:off x="293683" y="574116"/>
            <a:ext cx="309041" cy="403123"/>
            <a:chOff x="590250" y="244200"/>
            <a:chExt cx="407975" cy="532175"/>
          </a:xfrm>
        </p:grpSpPr>
        <p:sp>
          <p:nvSpPr>
            <p:cNvPr id="6"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31029" y="2862486"/>
            <a:ext cx="1925392"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
        <p:nvSpPr>
          <p:cNvPr id="22" name="Rectangle 21"/>
          <p:cNvSpPr/>
          <p:nvPr/>
        </p:nvSpPr>
        <p:spPr>
          <a:xfrm>
            <a:off x="1704483" y="3596779"/>
            <a:ext cx="6071937" cy="738664"/>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dirty="0">
                <a:latin typeface="+mn-lt"/>
                <a:ea typeface="Calibri" panose="020F0502020204030204" pitchFamily="34" charset="0"/>
              </a:rPr>
              <a:t> 865 279 – 45 </a:t>
            </a:r>
            <a:r>
              <a:rPr lang="nl-NL" sz="2800" dirty="0" smtClean="0">
                <a:latin typeface="+mn-lt"/>
                <a:ea typeface="Calibri" panose="020F0502020204030204" pitchFamily="34" charset="0"/>
              </a:rPr>
              <a:t>027</a:t>
            </a:r>
            <a:r>
              <a:rPr lang="en-US" sz="2800" dirty="0" smtClean="0">
                <a:latin typeface="+mn-lt"/>
                <a:ea typeface="Calibri" panose="020F0502020204030204" pitchFamily="34" charset="0"/>
              </a:rPr>
              <a:t> </a:t>
            </a:r>
            <a:r>
              <a:rPr lang="en-US" sz="2800" smtClean="0">
                <a:latin typeface="+mn-lt"/>
                <a:ea typeface="Calibri" panose="020F0502020204030204" pitchFamily="34" charset="0"/>
              </a:rPr>
              <a:t>= </a:t>
            </a:r>
            <a:r>
              <a:rPr lang="nl-NL" sz="2800" smtClean="0">
                <a:latin typeface="+mn-lt"/>
                <a:ea typeface="Calibri" panose="020F0502020204030204" pitchFamily="34" charset="0"/>
              </a:rPr>
              <a:t> </a:t>
            </a:r>
            <a:r>
              <a:rPr lang="nl-NL" sz="2800" b="1" smtClean="0">
                <a:solidFill>
                  <a:srgbClr val="FF0000"/>
                </a:solidFill>
                <a:latin typeface="+mn-lt"/>
                <a:ea typeface="Calibri" panose="020F0502020204030204" pitchFamily="34" charset="0"/>
              </a:rPr>
              <a:t>820 </a:t>
            </a:r>
            <a:r>
              <a:rPr lang="nl-NL" sz="2800" b="1" dirty="0">
                <a:solidFill>
                  <a:srgbClr val="FF0000"/>
                </a:solidFill>
                <a:latin typeface="+mn-lt"/>
                <a:ea typeface="Calibri" panose="020F0502020204030204" pitchFamily="34" charset="0"/>
              </a:rPr>
              <a:t>252</a:t>
            </a:r>
            <a:endParaRPr lang="vi-VN" sz="2800" b="1" dirty="0">
              <a:solidFill>
                <a:srgbClr val="FF0000"/>
              </a:solidFill>
              <a:latin typeface="+mn-lt"/>
            </a:endParaRPr>
          </a:p>
        </p:txBody>
      </p:sp>
    </p:spTree>
    <p:extLst>
      <p:ext uri="{BB962C8B-B14F-4D97-AF65-F5344CB8AC3E}">
        <p14:creationId xmlns:p14="http://schemas.microsoft.com/office/powerpoint/2010/main" val="40279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4" name="TextBox 13"/>
          <p:cNvSpPr txBox="1"/>
          <p:nvPr/>
        </p:nvSpPr>
        <p:spPr>
          <a:xfrm>
            <a:off x="0" y="1196162"/>
            <a:ext cx="6690277" cy="496996"/>
          </a:xfrm>
          <a:prstGeom prst="rect">
            <a:avLst/>
          </a:prstGeom>
          <a:noFill/>
        </p:spPr>
        <p:txBody>
          <a:bodyPr wrap="squar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2: </a:t>
            </a:r>
            <a:r>
              <a:rPr lang="en-US" sz="2000" dirty="0" err="1" smtClean="0">
                <a:solidFill>
                  <a:schemeClr val="tx1"/>
                </a:solidFill>
              </a:rPr>
              <a:t>Giải</a:t>
            </a:r>
            <a:r>
              <a:rPr lang="en-US" sz="2000" dirty="0" smtClean="0">
                <a:solidFill>
                  <a:schemeClr val="tx1"/>
                </a:solidFill>
              </a:rPr>
              <a:t> </a:t>
            </a:r>
            <a:r>
              <a:rPr lang="en-US" sz="2000" dirty="0" err="1" smtClean="0">
                <a:solidFill>
                  <a:schemeClr val="tx1"/>
                </a:solidFill>
              </a:rPr>
              <a:t>bài</a:t>
            </a:r>
            <a:r>
              <a:rPr lang="en-US" sz="2000" dirty="0" smtClean="0">
                <a:solidFill>
                  <a:schemeClr val="tx1"/>
                </a:solidFill>
              </a:rPr>
              <a:t> </a:t>
            </a:r>
            <a:r>
              <a:rPr lang="en-US" sz="2000" dirty="0" err="1" smtClean="0">
                <a:solidFill>
                  <a:schemeClr val="tx1"/>
                </a:solidFill>
              </a:rPr>
              <a:t>toán</a:t>
            </a:r>
            <a:r>
              <a:rPr lang="en-US" sz="2000" dirty="0" smtClean="0">
                <a:solidFill>
                  <a:schemeClr val="tx1"/>
                </a:solidFill>
              </a:rPr>
              <a:t> </a:t>
            </a:r>
            <a:r>
              <a:rPr lang="en-US" sz="2000" dirty="0" err="1" smtClean="0">
                <a:solidFill>
                  <a:schemeClr val="tx1"/>
                </a:solidFill>
              </a:rPr>
              <a:t>mở</a:t>
            </a:r>
            <a:r>
              <a:rPr lang="en-US" sz="2000" dirty="0" smtClean="0">
                <a:solidFill>
                  <a:schemeClr val="tx1"/>
                </a:solidFill>
              </a:rPr>
              <a:t> </a:t>
            </a:r>
            <a:r>
              <a:rPr lang="en-US" sz="2000" dirty="0" err="1" smtClean="0">
                <a:solidFill>
                  <a:schemeClr val="tx1"/>
                </a:solidFill>
              </a:rPr>
              <a:t>đầu</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121186" y="1659246"/>
            <a:ext cx="8835528" cy="1338828"/>
          </a:xfrm>
          <a:prstGeom prst="rect">
            <a:avLst/>
          </a:prstGeom>
        </p:spPr>
        <p:txBody>
          <a:bodyPr wrap="square">
            <a:spAutoFit/>
          </a:bodyPr>
          <a:lstStyle/>
          <a:p>
            <a:pPr algn="just">
              <a:lnSpc>
                <a:spcPct val="150000"/>
              </a:lnSpc>
            </a:pPr>
            <a:r>
              <a:rPr lang="nl-NL" sz="1800" dirty="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1800" dirty="0">
              <a:solidFill>
                <a:srgbClr val="002060"/>
              </a:solidFill>
            </a:endParaRPr>
          </a:p>
        </p:txBody>
      </p:sp>
      <p:sp>
        <p:nvSpPr>
          <p:cNvPr id="3" name="TextBox 2"/>
          <p:cNvSpPr txBox="1"/>
          <p:nvPr/>
        </p:nvSpPr>
        <p:spPr>
          <a:xfrm>
            <a:off x="2443972" y="2567795"/>
            <a:ext cx="1684421"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546915" y="2967905"/>
            <a:ext cx="5415269" cy="456535"/>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1800" dirty="0">
                <a:latin typeface="+mn-lt"/>
                <a:ea typeface="Calibri" panose="020F0502020204030204" pitchFamily="34" charset="0"/>
              </a:rPr>
              <a:t>Tổng số tiền Mai phải trả là</a:t>
            </a:r>
            <a:r>
              <a:rPr lang="nl-NL" sz="1800" dirty="0" smtClean="0">
                <a:latin typeface="+mn-lt"/>
                <a:ea typeface="Calibri" panose="020F0502020204030204" pitchFamily="34" charset="0"/>
              </a:rPr>
              <a:t>:</a:t>
            </a:r>
            <a:endParaRPr lang="en-US" sz="1800" dirty="0">
              <a:latin typeface="+mn-lt"/>
              <a:ea typeface="Calibri" panose="020F0502020204030204" pitchFamily="34" charset="0"/>
            </a:endParaRPr>
          </a:p>
        </p:txBody>
      </p:sp>
      <p:sp>
        <p:nvSpPr>
          <p:cNvPr id="23" name="Rectangle 22"/>
          <p:cNvSpPr/>
          <p:nvPr/>
        </p:nvSpPr>
        <p:spPr>
          <a:xfrm>
            <a:off x="968549" y="3424440"/>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18 </a:t>
            </a:r>
            <a:r>
              <a:rPr lang="nl-NL" sz="1800">
                <a:ea typeface="Calibri" panose="020F0502020204030204" pitchFamily="34" charset="0"/>
              </a:rPr>
              <a:t>+ </a:t>
            </a:r>
            <a:r>
              <a:rPr lang="nl-NL" sz="1800" smtClean="0">
                <a:ea typeface="Calibri" panose="020F0502020204030204" pitchFamily="34" charset="0"/>
              </a:rPr>
              <a:t>21 + 30 </a:t>
            </a:r>
            <a:r>
              <a:rPr lang="nl-NL" sz="1800">
                <a:ea typeface="Calibri" panose="020F0502020204030204" pitchFamily="34" charset="0"/>
              </a:rPr>
              <a:t>=  </a:t>
            </a:r>
            <a:r>
              <a:rPr lang="nl-NL" sz="1800" smtClean="0">
                <a:ea typeface="Calibri" panose="020F0502020204030204" pitchFamily="34" charset="0"/>
              </a:rPr>
              <a:t>69 (nghìn </a:t>
            </a:r>
            <a:r>
              <a:rPr lang="nl-NL" sz="1800" dirty="0">
                <a:ea typeface="Calibri" panose="020F0502020204030204" pitchFamily="34" charset="0"/>
              </a:rPr>
              <a:t>đồng </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4" name="Rectangle 23"/>
          <p:cNvSpPr/>
          <p:nvPr/>
        </p:nvSpPr>
        <p:spPr>
          <a:xfrm>
            <a:off x="876118" y="3798257"/>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Mai được trả lại số tiền là</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5" name="Rectangle 24"/>
          <p:cNvSpPr/>
          <p:nvPr/>
        </p:nvSpPr>
        <p:spPr>
          <a:xfrm>
            <a:off x="968549" y="4245599"/>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100 </a:t>
            </a:r>
            <a:r>
              <a:rPr lang="nl-NL" sz="1800">
                <a:ea typeface="Calibri" panose="020F0502020204030204" pitchFamily="34" charset="0"/>
              </a:rPr>
              <a:t>- </a:t>
            </a:r>
            <a:r>
              <a:rPr lang="nl-NL" sz="1800" smtClean="0">
                <a:ea typeface="Calibri" panose="020F0502020204030204" pitchFamily="34" charset="0"/>
              </a:rPr>
              <a:t>69  </a:t>
            </a:r>
            <a:r>
              <a:rPr lang="nl-NL" sz="1800">
                <a:ea typeface="Calibri" panose="020F0502020204030204" pitchFamily="34" charset="0"/>
              </a:rPr>
              <a:t>= </a:t>
            </a:r>
            <a:r>
              <a:rPr lang="nl-NL" sz="1800" smtClean="0">
                <a:ea typeface="Calibri" panose="020F0502020204030204" pitchFamily="34" charset="0"/>
              </a:rPr>
              <a:t>31 (nghìn </a:t>
            </a:r>
            <a:r>
              <a:rPr lang="nl-NL" sz="1800" dirty="0">
                <a:ea typeface="Calibri" panose="020F0502020204030204" pitchFamily="34" charset="0"/>
              </a:rPr>
              <a:t>đồng</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6" name="Rectangle 25"/>
          <p:cNvSpPr/>
          <p:nvPr/>
        </p:nvSpPr>
        <p:spPr>
          <a:xfrm>
            <a:off x="2741855" y="4774168"/>
            <a:ext cx="1941557" cy="369332"/>
          </a:xfrm>
          <a:prstGeom prst="rect">
            <a:avLst/>
          </a:prstGeom>
        </p:spPr>
        <p:txBody>
          <a:bodyPr wrap="none">
            <a:spAutoFit/>
          </a:bodyPr>
          <a:lstStyle/>
          <a:p>
            <a:r>
              <a:rPr lang="nl-NL" sz="1800" dirty="0">
                <a:ea typeface="Calibri" panose="020F0502020204030204" pitchFamily="34" charset="0"/>
              </a:rPr>
              <a:t>Đ/s</a:t>
            </a:r>
            <a:r>
              <a:rPr lang="nl-NL" sz="1800">
                <a:ea typeface="Calibri" panose="020F0502020204030204" pitchFamily="34" charset="0"/>
              </a:rPr>
              <a:t>: </a:t>
            </a:r>
            <a:r>
              <a:rPr lang="nl-NL" sz="1800" smtClean="0">
                <a:ea typeface="Calibri" panose="020F0502020204030204" pitchFamily="34" charset="0"/>
              </a:rPr>
              <a:t>31 </a:t>
            </a:r>
            <a:r>
              <a:rPr lang="nl-NL" sz="1800" dirty="0">
                <a:ea typeface="Calibri" panose="020F0502020204030204" pitchFamily="34" charset="0"/>
              </a:rPr>
              <a:t>000 đồng</a:t>
            </a:r>
            <a:endParaRPr lang="vi-VN" sz="1800" dirty="0"/>
          </a:p>
        </p:txBody>
      </p:sp>
      <p:pic>
        <p:nvPicPr>
          <p:cNvPr id="27" name="Picture 26"/>
          <p:cNvPicPr>
            <a:picLocks noChangeAspect="1"/>
          </p:cNvPicPr>
          <p:nvPr/>
        </p:nvPicPr>
        <p:blipFill>
          <a:blip r:embed="rId3"/>
          <a:stretch>
            <a:fillRect/>
          </a:stretch>
        </p:blipFill>
        <p:spPr>
          <a:xfrm>
            <a:off x="5458338" y="2641748"/>
            <a:ext cx="3100206" cy="2018121"/>
          </a:xfrm>
          <a:prstGeom prst="rect">
            <a:avLst/>
          </a:prstGeom>
        </p:spPr>
      </p:pic>
    </p:spTree>
    <p:extLst>
      <p:ext uri="{BB962C8B-B14F-4D97-AF65-F5344CB8AC3E}">
        <p14:creationId xmlns:p14="http://schemas.microsoft.com/office/powerpoint/2010/main" val="3452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154546" y="1223493"/>
            <a:ext cx="6426557" cy="2585323"/>
          </a:xfrm>
          <a:prstGeom prst="rect">
            <a:avLst/>
          </a:prstGeom>
          <a:noFill/>
        </p:spPr>
        <p:txBody>
          <a:bodyPr wrap="square" rtlCol="0">
            <a:spAutoFit/>
          </a:bodyPr>
          <a:lstStyle/>
          <a:p>
            <a:pPr algn="ctr">
              <a:lnSpc>
                <a:spcPct val="150000"/>
              </a:lnSpc>
            </a:pPr>
            <a:r>
              <a:rPr lang="en-US" sz="3600" b="1" dirty="0" err="1" smtClean="0">
                <a:solidFill>
                  <a:schemeClr val="bg1"/>
                </a:solidFill>
              </a:rPr>
              <a:t>Tiết</a:t>
            </a:r>
            <a:r>
              <a:rPr lang="en-US" sz="3600" b="1" smtClean="0">
                <a:solidFill>
                  <a:schemeClr val="bg1"/>
                </a:solidFill>
              </a:rPr>
              <a:t> 5: </a:t>
            </a:r>
            <a:endParaRPr lang="en-US" sz="3600" b="1" dirty="0" smtClean="0">
              <a:solidFill>
                <a:schemeClr val="bg1"/>
              </a:solidFill>
            </a:endParaRPr>
          </a:p>
          <a:p>
            <a:pPr algn="ctr">
              <a:lnSpc>
                <a:spcPct val="150000"/>
              </a:lnSpc>
            </a:pPr>
            <a:r>
              <a:rPr lang="en-US" sz="3600" b="1" dirty="0" smtClean="0">
                <a:solidFill>
                  <a:schemeClr val="bg1"/>
                </a:solidFill>
              </a:rPr>
              <a:t>PHÉP CỘNG VÀ PHÉP TRỪ SỐ TỰ NHIÊN</a:t>
            </a:r>
            <a:endParaRPr lang="vi-VN" sz="36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20" name="Google Shape;900;p46"/>
          <p:cNvGrpSpPr/>
          <p:nvPr/>
        </p:nvGrpSpPr>
        <p:grpSpPr>
          <a:xfrm>
            <a:off x="349982" y="610756"/>
            <a:ext cx="314590" cy="269367"/>
            <a:chOff x="1934025" y="1001650"/>
            <a:chExt cx="415300" cy="355600"/>
          </a:xfrm>
        </p:grpSpPr>
        <p:sp>
          <p:nvSpPr>
            <p:cNvPr id="21"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6" name="TextBox 25"/>
          <p:cNvSpPr txBox="1"/>
          <p:nvPr/>
        </p:nvSpPr>
        <p:spPr>
          <a:xfrm>
            <a:off x="149282" y="1715199"/>
            <a:ext cx="4324272" cy="496996"/>
          </a:xfrm>
          <a:prstGeom prst="rect">
            <a:avLst/>
          </a:prstGeom>
          <a:noFill/>
        </p:spPr>
        <p:txBody>
          <a:bodyPr wrap="square" rtlCol="0">
            <a:spAutoFit/>
          </a:bodyPr>
          <a:lstStyle/>
          <a:p>
            <a:pPr algn="just">
              <a:lnSpc>
                <a:spcPct val="150000"/>
              </a:lnSpc>
            </a:pPr>
            <a:r>
              <a:rPr lang="en-US" sz="2000" b="1" dirty="0" smtClean="0">
                <a:solidFill>
                  <a:srgbClr val="00B0F0"/>
                </a:solidFill>
              </a:rPr>
              <a:t>1.17. </a:t>
            </a:r>
            <a:r>
              <a:rPr lang="en-US" sz="2000" dirty="0" err="1" smtClean="0">
                <a:solidFill>
                  <a:schemeClr val="tx1"/>
                </a:solidFill>
              </a:rPr>
              <a:t>Tính</a:t>
            </a:r>
            <a:endParaRPr lang="en-US" sz="2000" b="1" dirty="0" smtClean="0">
              <a:solidFill>
                <a:srgbClr val="00B0F0"/>
              </a:solidFill>
            </a:endParaRPr>
          </a:p>
        </p:txBody>
      </p:sp>
      <p:sp>
        <p:nvSpPr>
          <p:cNvPr id="27" name="Rectangle 26"/>
          <p:cNvSpPr/>
          <p:nvPr/>
        </p:nvSpPr>
        <p:spPr>
          <a:xfrm>
            <a:off x="349982" y="2212195"/>
            <a:ext cx="2898718" cy="553998"/>
          </a:xfrm>
          <a:prstGeom prst="rect">
            <a:avLst/>
          </a:prstGeom>
        </p:spPr>
        <p:txBody>
          <a:bodyPr wrap="square">
            <a:spAutoFit/>
          </a:bodyPr>
          <a:lstStyle/>
          <a:p>
            <a:pPr algn="just">
              <a:lnSpc>
                <a:spcPct val="150000"/>
              </a:lnSpc>
            </a:pPr>
            <a:r>
              <a:rPr lang="en-US" sz="2000" dirty="0">
                <a:solidFill>
                  <a:schemeClr val="tx1"/>
                </a:solidFill>
              </a:rPr>
              <a:t>a) 63 548 + 19 256</a:t>
            </a:r>
            <a:r>
              <a:rPr lang="en-US" sz="2000" dirty="0" smtClean="0">
                <a:solidFill>
                  <a:schemeClr val="tx1"/>
                </a:solidFill>
              </a:rPr>
              <a:t>;</a:t>
            </a:r>
            <a:endParaRPr lang="en-US" sz="2000" dirty="0">
              <a:solidFill>
                <a:schemeClr val="tx1"/>
              </a:solidFill>
            </a:endParaRPr>
          </a:p>
        </p:txBody>
      </p:sp>
      <p:sp>
        <p:nvSpPr>
          <p:cNvPr id="28" name="Rectangle 27"/>
          <p:cNvSpPr/>
          <p:nvPr/>
        </p:nvSpPr>
        <p:spPr>
          <a:xfrm>
            <a:off x="5190266" y="2212195"/>
            <a:ext cx="2898718" cy="496996"/>
          </a:xfrm>
          <a:prstGeom prst="rect">
            <a:avLst/>
          </a:prstGeom>
        </p:spPr>
        <p:txBody>
          <a:bodyPr wrap="square">
            <a:spAutoFit/>
          </a:bodyPr>
          <a:lstStyle/>
          <a:p>
            <a:pPr algn="just">
              <a:lnSpc>
                <a:spcPct val="150000"/>
              </a:lnSpc>
            </a:pPr>
            <a:r>
              <a:rPr lang="en-US" sz="2000" dirty="0">
                <a:solidFill>
                  <a:schemeClr val="tx1"/>
                </a:solidFill>
              </a:rPr>
              <a:t>b) 129 107 – 34 693.</a:t>
            </a:r>
          </a:p>
        </p:txBody>
      </p:sp>
      <p:sp>
        <p:nvSpPr>
          <p:cNvPr id="29" name="TextBox 28"/>
          <p:cNvSpPr txBox="1"/>
          <p:nvPr/>
        </p:nvSpPr>
        <p:spPr>
          <a:xfrm>
            <a:off x="4043255" y="2881810"/>
            <a:ext cx="2294022" cy="400110"/>
          </a:xfrm>
          <a:prstGeom prst="rect">
            <a:avLst/>
          </a:prstGeom>
          <a:noFill/>
        </p:spPr>
        <p:txBody>
          <a:bodyPr wrap="square" rtlCol="0">
            <a:spAutoFit/>
          </a:bodyPr>
          <a:lstStyle/>
          <a:p>
            <a:pPr algn="ctr"/>
            <a:r>
              <a:rPr lang="en-US" sz="2000" b="1" i="1" u="sng" dirty="0" err="1" smtClean="0"/>
              <a:t>Đáp</a:t>
            </a:r>
            <a:r>
              <a:rPr lang="en-US" sz="2000" b="1" i="1" u="sng" dirty="0" smtClean="0"/>
              <a:t> </a:t>
            </a:r>
            <a:r>
              <a:rPr lang="en-US" sz="2000" b="1" i="1" u="sng" dirty="0" err="1" smtClean="0"/>
              <a:t>án</a:t>
            </a:r>
            <a:r>
              <a:rPr lang="en-US" sz="2000" b="1" i="1" u="sng" dirty="0" smtClean="0"/>
              <a:t>:</a:t>
            </a:r>
            <a:endParaRPr lang="vi-VN" sz="2000" b="1" i="1" u="sng" dirty="0"/>
          </a:p>
        </p:txBody>
      </p:sp>
      <p:sp>
        <p:nvSpPr>
          <p:cNvPr id="30" name="TextBox 29"/>
          <p:cNvSpPr txBox="1"/>
          <p:nvPr/>
        </p:nvSpPr>
        <p:spPr>
          <a:xfrm>
            <a:off x="288955" y="3455750"/>
            <a:ext cx="4044925" cy="400110"/>
          </a:xfrm>
          <a:prstGeom prst="rect">
            <a:avLst/>
          </a:prstGeom>
          <a:noFill/>
        </p:spPr>
        <p:txBody>
          <a:bodyPr wrap="square" rtlCol="0">
            <a:spAutoFit/>
          </a:bodyPr>
          <a:lstStyle/>
          <a:p>
            <a:r>
              <a:rPr lang="fr-FR" sz="2000" dirty="0"/>
              <a:t>a) 63 548 + 19 256 = </a:t>
            </a:r>
            <a:r>
              <a:rPr lang="fr-FR" sz="2000" dirty="0" smtClean="0"/>
              <a:t>82 804</a:t>
            </a:r>
            <a:endParaRPr lang="en-US" sz="2000" dirty="0"/>
          </a:p>
        </p:txBody>
      </p:sp>
      <p:sp>
        <p:nvSpPr>
          <p:cNvPr id="31" name="TextBox 30"/>
          <p:cNvSpPr txBox="1"/>
          <p:nvPr/>
        </p:nvSpPr>
        <p:spPr>
          <a:xfrm>
            <a:off x="4640515" y="3378806"/>
            <a:ext cx="3721185" cy="553998"/>
          </a:xfrm>
          <a:prstGeom prst="rect">
            <a:avLst/>
          </a:prstGeom>
          <a:noFill/>
        </p:spPr>
        <p:txBody>
          <a:bodyPr wrap="square" rtlCol="0">
            <a:spAutoFit/>
          </a:bodyPr>
          <a:lstStyle/>
          <a:p>
            <a:pPr algn="just">
              <a:lnSpc>
                <a:spcPct val="150000"/>
              </a:lnSpc>
            </a:pPr>
            <a:r>
              <a:rPr lang="fr-FR" sz="2000" dirty="0"/>
              <a:t>b) 129 107 – 34 </a:t>
            </a:r>
            <a:r>
              <a:rPr lang="fr-FR" sz="2000" dirty="0" smtClean="0"/>
              <a:t>693 = 94 414</a:t>
            </a:r>
            <a:endParaRPr lang="en-US" sz="2000" dirty="0"/>
          </a:p>
        </p:txBody>
      </p:sp>
      <p:sp>
        <p:nvSpPr>
          <p:cNvPr id="15" name="TextBox 14"/>
          <p:cNvSpPr txBox="1"/>
          <p:nvPr/>
        </p:nvSpPr>
        <p:spPr>
          <a:xfrm>
            <a:off x="-201433" y="2900945"/>
            <a:ext cx="2294022" cy="400110"/>
          </a:xfrm>
          <a:prstGeom prst="rect">
            <a:avLst/>
          </a:prstGeom>
          <a:noFill/>
        </p:spPr>
        <p:txBody>
          <a:bodyPr wrap="square" rtlCol="0">
            <a:spAutoFit/>
          </a:bodyPr>
          <a:lstStyle/>
          <a:p>
            <a:pPr algn="ctr"/>
            <a:r>
              <a:rPr lang="en-US" sz="2000" b="1" i="1" u="sng" dirty="0" err="1" smtClean="0"/>
              <a:t>Đáp</a:t>
            </a:r>
            <a:r>
              <a:rPr lang="en-US" sz="2000" b="1" i="1" u="sng" dirty="0" smtClean="0"/>
              <a:t> </a:t>
            </a:r>
            <a:r>
              <a:rPr lang="en-US" sz="2000" b="1" i="1" u="sng" dirty="0" err="1" smtClean="0"/>
              <a:t>án</a:t>
            </a:r>
            <a:r>
              <a:rPr lang="en-US" sz="2000" b="1" i="1" u="sng" dirty="0" smtClean="0"/>
              <a:t>:</a:t>
            </a:r>
            <a:endParaRPr lang="vi-VN" sz="2000" b="1" i="1" u="sng" dirty="0"/>
          </a:p>
        </p:txBody>
      </p:sp>
      <p:cxnSp>
        <p:nvCxnSpPr>
          <p:cNvPr id="4" name="Straight Connector 3"/>
          <p:cNvCxnSpPr/>
          <p:nvPr/>
        </p:nvCxnSpPr>
        <p:spPr>
          <a:xfrm>
            <a:off x="4385882" y="1715199"/>
            <a:ext cx="0" cy="32369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7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5" name="Google Shape;900;p46"/>
          <p:cNvGrpSpPr/>
          <p:nvPr/>
        </p:nvGrpSpPr>
        <p:grpSpPr>
          <a:xfrm>
            <a:off x="349982" y="610756"/>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11" name="TextBox 10"/>
          <p:cNvSpPr txBox="1"/>
          <p:nvPr/>
        </p:nvSpPr>
        <p:spPr>
          <a:xfrm>
            <a:off x="263769" y="1312513"/>
            <a:ext cx="8581293" cy="1384995"/>
          </a:xfrm>
          <a:prstGeom prst="rect">
            <a:avLst/>
          </a:prstGeom>
          <a:noFill/>
        </p:spPr>
        <p:txBody>
          <a:bodyPr wrap="square" rtlCol="0">
            <a:spAutoFit/>
          </a:bodyPr>
          <a:lstStyle/>
          <a:p>
            <a:pPr algn="just">
              <a:lnSpc>
                <a:spcPct val="150000"/>
              </a:lnSpc>
            </a:pPr>
            <a:r>
              <a:rPr lang="en-US" sz="2800" b="1" dirty="0" smtClean="0">
                <a:solidFill>
                  <a:srgbClr val="00B0F0"/>
                </a:solidFill>
              </a:rPr>
              <a:t>1.18. </a:t>
            </a:r>
            <a:r>
              <a:rPr lang="en-US" sz="2800" dirty="0" err="1" smtClean="0">
                <a:solidFill>
                  <a:schemeClr val="tx1"/>
                </a:solidFill>
              </a:rPr>
              <a:t>Thay</a:t>
            </a:r>
            <a:r>
              <a:rPr lang="en-US" sz="2800" dirty="0" smtClean="0">
                <a:solidFill>
                  <a:schemeClr val="tx1"/>
                </a:solidFill>
              </a:rPr>
              <a:t> “</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bằng</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thích</a:t>
            </a:r>
            <a:r>
              <a:rPr lang="en-US" sz="2800" dirty="0" smtClean="0">
                <a:solidFill>
                  <a:schemeClr val="tx1"/>
                </a:solidFill>
              </a:rPr>
              <a:t> </a:t>
            </a:r>
            <a:r>
              <a:rPr lang="en-US" sz="2800" dirty="0" err="1" smtClean="0">
                <a:solidFill>
                  <a:schemeClr val="tx1"/>
                </a:solidFill>
              </a:rPr>
              <a:t>hợp</a:t>
            </a:r>
            <a:r>
              <a:rPr lang="en-US" sz="2800" dirty="0" smtClean="0">
                <a:solidFill>
                  <a:schemeClr val="tx1"/>
                </a:solidFill>
              </a:rPr>
              <a:t> </a:t>
            </a:r>
          </a:p>
          <a:p>
            <a:pPr algn="ctr">
              <a:lnSpc>
                <a:spcPct val="150000"/>
              </a:lnSpc>
            </a:pPr>
            <a:r>
              <a:rPr lang="en-US" sz="2800" b="1" dirty="0" smtClean="0">
                <a:solidFill>
                  <a:schemeClr val="tx1"/>
                </a:solidFill>
              </a:rPr>
              <a:t>?</a:t>
            </a:r>
            <a:r>
              <a:rPr lang="en-US" sz="2800" dirty="0" smtClean="0">
                <a:solidFill>
                  <a:schemeClr val="tx1"/>
                </a:solidFill>
              </a:rPr>
              <a:t> + 2 895 = </a:t>
            </a:r>
            <a:r>
              <a:rPr lang="en-US" sz="2800" smtClean="0">
                <a:solidFill>
                  <a:schemeClr val="tx1"/>
                </a:solidFill>
              </a:rPr>
              <a:t>2 895 </a:t>
            </a:r>
            <a:r>
              <a:rPr lang="en-US" sz="2800" dirty="0" smtClean="0">
                <a:solidFill>
                  <a:schemeClr val="tx1"/>
                </a:solidFill>
              </a:rPr>
              <a:t>+ 6 789.</a:t>
            </a:r>
          </a:p>
        </p:txBody>
      </p:sp>
      <p:sp>
        <p:nvSpPr>
          <p:cNvPr id="2" name="Rectangle 1"/>
          <p:cNvSpPr/>
          <p:nvPr/>
        </p:nvSpPr>
        <p:spPr>
          <a:xfrm>
            <a:off x="2911003" y="3560992"/>
            <a:ext cx="4213013" cy="738664"/>
          </a:xfrm>
          <a:prstGeom prst="rect">
            <a:avLst/>
          </a:prstGeom>
        </p:spPr>
        <p:txBody>
          <a:bodyPr wrap="none">
            <a:spAutoFit/>
          </a:bodyPr>
          <a:lstStyle/>
          <a:p>
            <a:pPr algn="ctr">
              <a:lnSpc>
                <a:spcPct val="150000"/>
              </a:lnSpc>
            </a:pPr>
            <a:r>
              <a:rPr lang="en-US" sz="2800" dirty="0" smtClean="0">
                <a:solidFill>
                  <a:schemeClr val="tx1"/>
                </a:solidFill>
              </a:rPr>
              <a:t>+  </a:t>
            </a:r>
            <a:r>
              <a:rPr lang="en-US" sz="2800" dirty="0">
                <a:solidFill>
                  <a:schemeClr val="tx1"/>
                </a:solidFill>
              </a:rPr>
              <a:t>2 895 = </a:t>
            </a:r>
            <a:r>
              <a:rPr lang="en-US" sz="2800">
                <a:solidFill>
                  <a:schemeClr val="tx1"/>
                </a:solidFill>
              </a:rPr>
              <a:t>2 </a:t>
            </a:r>
            <a:r>
              <a:rPr lang="en-US" sz="2800" smtClean="0">
                <a:solidFill>
                  <a:schemeClr val="tx1"/>
                </a:solidFill>
              </a:rPr>
              <a:t>895 + </a:t>
            </a:r>
            <a:r>
              <a:rPr lang="en-US" sz="2800" dirty="0">
                <a:solidFill>
                  <a:schemeClr val="tx1"/>
                </a:solidFill>
              </a:rPr>
              <a:t>6 789.</a:t>
            </a:r>
          </a:p>
        </p:txBody>
      </p:sp>
      <p:sp>
        <p:nvSpPr>
          <p:cNvPr id="4" name="Rectangle 3"/>
          <p:cNvSpPr/>
          <p:nvPr/>
        </p:nvSpPr>
        <p:spPr>
          <a:xfrm>
            <a:off x="2273105" y="3677257"/>
            <a:ext cx="404278" cy="523220"/>
          </a:xfrm>
          <a:prstGeom prst="rect">
            <a:avLst/>
          </a:prstGeom>
        </p:spPr>
        <p:txBody>
          <a:bodyPr wrap="none">
            <a:spAutoFit/>
          </a:bodyPr>
          <a:lstStyle/>
          <a:p>
            <a:r>
              <a:rPr lang="en-US" sz="2800" b="1" dirty="0">
                <a:solidFill>
                  <a:schemeClr val="tx1"/>
                </a:solidFill>
              </a:rPr>
              <a:t>?</a:t>
            </a:r>
            <a:endParaRPr lang="vi-VN" sz="2800" dirty="0"/>
          </a:p>
        </p:txBody>
      </p:sp>
      <p:sp>
        <p:nvSpPr>
          <p:cNvPr id="14" name="Rectangle 13"/>
          <p:cNvSpPr/>
          <p:nvPr/>
        </p:nvSpPr>
        <p:spPr>
          <a:xfrm>
            <a:off x="1768641" y="3677257"/>
            <a:ext cx="1085554" cy="523220"/>
          </a:xfrm>
          <a:prstGeom prst="rect">
            <a:avLst/>
          </a:prstGeom>
        </p:spPr>
        <p:txBody>
          <a:bodyPr wrap="none">
            <a:spAutoFit/>
          </a:bodyPr>
          <a:lstStyle/>
          <a:p>
            <a:r>
              <a:rPr lang="en-US" sz="2800" b="1" dirty="0" smtClean="0">
                <a:solidFill>
                  <a:srgbClr val="FF0000"/>
                </a:solidFill>
              </a:rPr>
              <a:t>6 789</a:t>
            </a:r>
            <a:endParaRPr lang="vi-VN" sz="2800" dirty="0">
              <a:solidFill>
                <a:srgbClr val="FF0000"/>
              </a:solidFill>
            </a:endParaRPr>
          </a:p>
        </p:txBody>
      </p:sp>
      <p:sp>
        <p:nvSpPr>
          <p:cNvPr id="12" name="TextBox 11"/>
          <p:cNvSpPr txBox="1"/>
          <p:nvPr/>
        </p:nvSpPr>
        <p:spPr>
          <a:xfrm>
            <a:off x="3285945" y="2664363"/>
            <a:ext cx="1731564"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4" grpId="1"/>
      <p:bldP spid="14"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14" name="TextBox 13"/>
          <p:cNvSpPr txBox="1"/>
          <p:nvPr/>
        </p:nvSpPr>
        <p:spPr>
          <a:xfrm>
            <a:off x="175042" y="1235025"/>
            <a:ext cx="8186658" cy="577850"/>
          </a:xfrm>
          <a:prstGeom prst="rect">
            <a:avLst/>
          </a:prstGeom>
          <a:noFill/>
        </p:spPr>
        <p:txBody>
          <a:bodyPr wrap="square" rtlCol="0">
            <a:spAutoFit/>
          </a:bodyPr>
          <a:lstStyle/>
          <a:p>
            <a:pPr algn="just">
              <a:lnSpc>
                <a:spcPct val="150000"/>
              </a:lnSpc>
            </a:pPr>
            <a:r>
              <a:rPr lang="en-US" sz="2400" b="1" dirty="0" smtClean="0">
                <a:solidFill>
                  <a:srgbClr val="00B0F0"/>
                </a:solidFill>
              </a:rPr>
              <a:t>1.19. </a:t>
            </a:r>
            <a:r>
              <a:rPr lang="en-US" sz="2400" dirty="0" err="1" smtClean="0">
                <a:solidFill>
                  <a:schemeClr val="tx1"/>
                </a:solidFill>
              </a:rPr>
              <a:t>Tìm</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tự</a:t>
            </a:r>
            <a:r>
              <a:rPr lang="en-US" sz="2400" dirty="0" smtClean="0">
                <a:solidFill>
                  <a:schemeClr val="tx1"/>
                </a:solidFill>
              </a:rPr>
              <a:t> </a:t>
            </a:r>
            <a:r>
              <a:rPr lang="en-US" sz="2400" dirty="0" err="1" smtClean="0">
                <a:solidFill>
                  <a:schemeClr val="tx1"/>
                </a:solidFill>
              </a:rPr>
              <a:t>nhiên</a:t>
            </a:r>
            <a:r>
              <a:rPr lang="en-US" sz="2400" dirty="0" smtClean="0">
                <a:solidFill>
                  <a:schemeClr val="tx1"/>
                </a:solidFill>
              </a:rPr>
              <a:t> x </a:t>
            </a:r>
            <a:r>
              <a:rPr lang="en-US" sz="2400" dirty="0" err="1" smtClean="0">
                <a:solidFill>
                  <a:schemeClr val="tx1"/>
                </a:solidFill>
              </a:rPr>
              <a:t>thỏa</a:t>
            </a:r>
            <a:r>
              <a:rPr lang="en-US" sz="2400" dirty="0" smtClean="0">
                <a:solidFill>
                  <a:schemeClr val="tx1"/>
                </a:solidFill>
              </a:rPr>
              <a:t> </a:t>
            </a:r>
            <a:r>
              <a:rPr lang="en-US" sz="2400" dirty="0" err="1" smtClean="0">
                <a:solidFill>
                  <a:schemeClr val="tx1"/>
                </a:solidFill>
              </a:rPr>
              <a:t>mãn</a:t>
            </a:r>
            <a:r>
              <a:rPr lang="en-US" sz="2400" dirty="0" smtClean="0">
                <a:solidFill>
                  <a:schemeClr val="tx1"/>
                </a:solidFill>
              </a:rPr>
              <a:t> </a:t>
            </a:r>
          </a:p>
        </p:txBody>
      </p:sp>
      <p:grpSp>
        <p:nvGrpSpPr>
          <p:cNvPr id="4" name="Google Shape;900;p46"/>
          <p:cNvGrpSpPr/>
          <p:nvPr/>
        </p:nvGrpSpPr>
        <p:grpSpPr>
          <a:xfrm>
            <a:off x="349982" y="610756"/>
            <a:ext cx="314590" cy="269367"/>
            <a:chOff x="1934025" y="1001650"/>
            <a:chExt cx="415300" cy="355600"/>
          </a:xfrm>
        </p:grpSpPr>
        <p:sp>
          <p:nvSpPr>
            <p:cNvPr id="5"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446500" y="474607"/>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 name="Rectangle 1"/>
          <p:cNvSpPr/>
          <p:nvPr/>
        </p:nvSpPr>
        <p:spPr>
          <a:xfrm>
            <a:off x="3407946" y="1897297"/>
            <a:ext cx="2296021" cy="646331"/>
          </a:xfrm>
          <a:prstGeom prst="rect">
            <a:avLst/>
          </a:prstGeom>
        </p:spPr>
        <p:txBody>
          <a:bodyPr wrap="square">
            <a:spAutoFit/>
          </a:bodyPr>
          <a:lstStyle/>
          <a:p>
            <a:pPr algn="just">
              <a:lnSpc>
                <a:spcPct val="150000"/>
              </a:lnSpc>
            </a:pPr>
            <a:r>
              <a:rPr lang="en-US" sz="2400" dirty="0" smtClean="0">
                <a:solidFill>
                  <a:schemeClr val="tx1"/>
                </a:solidFill>
              </a:rPr>
              <a:t>b) 25 </a:t>
            </a:r>
            <a:r>
              <a:rPr lang="en-US" sz="2400" dirty="0">
                <a:solidFill>
                  <a:schemeClr val="tx1"/>
                </a:solidFill>
              </a:rPr>
              <a:t>– x = 15</a:t>
            </a:r>
            <a:r>
              <a:rPr lang="en-US" sz="2400" dirty="0" smtClean="0">
                <a:solidFill>
                  <a:schemeClr val="tx1"/>
                </a:solidFill>
              </a:rPr>
              <a:t>;</a:t>
            </a:r>
            <a:endParaRPr lang="en-US" sz="2400" dirty="0">
              <a:solidFill>
                <a:schemeClr val="tx1"/>
              </a:solidFill>
            </a:endParaRPr>
          </a:p>
        </p:txBody>
      </p:sp>
      <p:sp>
        <p:nvSpPr>
          <p:cNvPr id="3" name="Rectangle 2"/>
          <p:cNvSpPr/>
          <p:nvPr/>
        </p:nvSpPr>
        <p:spPr>
          <a:xfrm>
            <a:off x="349982" y="1913832"/>
            <a:ext cx="2167581" cy="646331"/>
          </a:xfrm>
          <a:prstGeom prst="rect">
            <a:avLst/>
          </a:prstGeom>
        </p:spPr>
        <p:txBody>
          <a:bodyPr wrap="none">
            <a:spAutoFit/>
          </a:bodyPr>
          <a:lstStyle/>
          <a:p>
            <a:pPr algn="just">
              <a:lnSpc>
                <a:spcPct val="150000"/>
              </a:lnSpc>
            </a:pPr>
            <a:r>
              <a:rPr lang="en-US" sz="2400" dirty="0" smtClean="0">
                <a:solidFill>
                  <a:schemeClr val="tx1"/>
                </a:solidFill>
              </a:rPr>
              <a:t>a) 7 </a:t>
            </a:r>
            <a:r>
              <a:rPr lang="en-US" sz="2400" dirty="0">
                <a:solidFill>
                  <a:schemeClr val="tx1"/>
                </a:solidFill>
              </a:rPr>
              <a:t>+ x = 362;</a:t>
            </a:r>
          </a:p>
        </p:txBody>
      </p:sp>
      <p:sp>
        <p:nvSpPr>
          <p:cNvPr id="10" name="Rectangle 9"/>
          <p:cNvSpPr/>
          <p:nvPr/>
        </p:nvSpPr>
        <p:spPr>
          <a:xfrm>
            <a:off x="6310063" y="1897297"/>
            <a:ext cx="1885453" cy="577850"/>
          </a:xfrm>
          <a:prstGeom prst="rect">
            <a:avLst/>
          </a:prstGeom>
        </p:spPr>
        <p:txBody>
          <a:bodyPr wrap="none">
            <a:spAutoFit/>
          </a:bodyPr>
          <a:lstStyle/>
          <a:p>
            <a:pPr algn="just">
              <a:lnSpc>
                <a:spcPct val="150000"/>
              </a:lnSpc>
            </a:pPr>
            <a:r>
              <a:rPr lang="en-US" sz="2400" dirty="0" smtClean="0">
                <a:solidFill>
                  <a:schemeClr val="tx1"/>
                </a:solidFill>
              </a:rPr>
              <a:t>c) x </a:t>
            </a:r>
            <a:r>
              <a:rPr lang="en-US" sz="2400" dirty="0">
                <a:solidFill>
                  <a:schemeClr val="tx1"/>
                </a:solidFill>
              </a:rPr>
              <a:t>– 56 = 4</a:t>
            </a:r>
          </a:p>
        </p:txBody>
      </p:sp>
      <p:sp>
        <p:nvSpPr>
          <p:cNvPr id="11" name="TextBox 10"/>
          <p:cNvSpPr txBox="1"/>
          <p:nvPr/>
        </p:nvSpPr>
        <p:spPr>
          <a:xfrm>
            <a:off x="175042" y="2523022"/>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12" name="TextBox 11"/>
          <p:cNvSpPr txBox="1"/>
          <p:nvPr/>
        </p:nvSpPr>
        <p:spPr>
          <a:xfrm>
            <a:off x="525980" y="3188404"/>
            <a:ext cx="2616284" cy="461665"/>
          </a:xfrm>
          <a:prstGeom prst="rect">
            <a:avLst/>
          </a:prstGeom>
          <a:noFill/>
        </p:spPr>
        <p:txBody>
          <a:bodyPr wrap="square" rtlCol="0">
            <a:spAutoFit/>
          </a:bodyPr>
          <a:lstStyle/>
          <a:p>
            <a:pPr algn="just"/>
            <a:r>
              <a:rPr lang="en-US" sz="2400" dirty="0" smtClean="0"/>
              <a:t>a) 7 + x = 362</a:t>
            </a:r>
            <a:endParaRPr lang="vi-VN" sz="2400" dirty="0"/>
          </a:p>
        </p:txBody>
      </p:sp>
      <p:sp>
        <p:nvSpPr>
          <p:cNvPr id="15" name="TextBox 14"/>
          <p:cNvSpPr txBox="1"/>
          <p:nvPr/>
        </p:nvSpPr>
        <p:spPr>
          <a:xfrm>
            <a:off x="1390730" y="3704859"/>
            <a:ext cx="1751534" cy="461665"/>
          </a:xfrm>
          <a:prstGeom prst="rect">
            <a:avLst/>
          </a:prstGeom>
          <a:noFill/>
        </p:spPr>
        <p:txBody>
          <a:bodyPr wrap="square" rtlCol="0">
            <a:spAutoFit/>
          </a:bodyPr>
          <a:lstStyle/>
          <a:p>
            <a:pPr algn="just"/>
            <a:r>
              <a:rPr lang="en-US" sz="2400" dirty="0" smtClean="0"/>
              <a:t>x = 362 - 7</a:t>
            </a:r>
            <a:endParaRPr lang="vi-VN" sz="2400" dirty="0"/>
          </a:p>
        </p:txBody>
      </p:sp>
      <p:sp>
        <p:nvSpPr>
          <p:cNvPr id="16" name="TextBox 15"/>
          <p:cNvSpPr txBox="1"/>
          <p:nvPr/>
        </p:nvSpPr>
        <p:spPr>
          <a:xfrm>
            <a:off x="1390730" y="4221314"/>
            <a:ext cx="1751534" cy="461665"/>
          </a:xfrm>
          <a:prstGeom prst="rect">
            <a:avLst/>
          </a:prstGeom>
          <a:noFill/>
        </p:spPr>
        <p:txBody>
          <a:bodyPr wrap="square" rtlCol="0">
            <a:spAutoFit/>
          </a:bodyPr>
          <a:lstStyle/>
          <a:p>
            <a:pPr algn="just"/>
            <a:r>
              <a:rPr lang="en-US" sz="2400" dirty="0" smtClean="0"/>
              <a:t>x = 355</a:t>
            </a:r>
            <a:endParaRPr lang="vi-VN" sz="2400" dirty="0"/>
          </a:p>
        </p:txBody>
      </p:sp>
      <p:cxnSp>
        <p:nvCxnSpPr>
          <p:cNvPr id="17" name="Straight Connector 16"/>
          <p:cNvCxnSpPr/>
          <p:nvPr/>
        </p:nvCxnSpPr>
        <p:spPr>
          <a:xfrm flipH="1">
            <a:off x="3158306"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60448" y="3141925"/>
            <a:ext cx="2616284" cy="461665"/>
          </a:xfrm>
          <a:prstGeom prst="rect">
            <a:avLst/>
          </a:prstGeom>
          <a:noFill/>
        </p:spPr>
        <p:txBody>
          <a:bodyPr wrap="square" rtlCol="0">
            <a:spAutoFit/>
          </a:bodyPr>
          <a:lstStyle/>
          <a:p>
            <a:pPr algn="just"/>
            <a:r>
              <a:rPr lang="en-US" sz="2400" dirty="0" smtClean="0"/>
              <a:t>b) 25 - x = 15</a:t>
            </a:r>
            <a:endParaRPr lang="vi-VN" sz="2400" dirty="0"/>
          </a:p>
        </p:txBody>
      </p:sp>
      <p:sp>
        <p:nvSpPr>
          <p:cNvPr id="20" name="TextBox 19"/>
          <p:cNvSpPr txBox="1"/>
          <p:nvPr/>
        </p:nvSpPr>
        <p:spPr>
          <a:xfrm>
            <a:off x="4125198" y="3658380"/>
            <a:ext cx="1751534" cy="461665"/>
          </a:xfrm>
          <a:prstGeom prst="rect">
            <a:avLst/>
          </a:prstGeom>
          <a:noFill/>
        </p:spPr>
        <p:txBody>
          <a:bodyPr wrap="square" rtlCol="0">
            <a:spAutoFit/>
          </a:bodyPr>
          <a:lstStyle/>
          <a:p>
            <a:pPr algn="just"/>
            <a:r>
              <a:rPr lang="en-US" sz="2400" dirty="0" smtClean="0"/>
              <a:t>x = 25 - 15</a:t>
            </a:r>
            <a:endParaRPr lang="vi-VN" sz="2400" dirty="0"/>
          </a:p>
        </p:txBody>
      </p:sp>
      <p:sp>
        <p:nvSpPr>
          <p:cNvPr id="21" name="TextBox 20"/>
          <p:cNvSpPr txBox="1"/>
          <p:nvPr/>
        </p:nvSpPr>
        <p:spPr>
          <a:xfrm>
            <a:off x="4125198" y="4174835"/>
            <a:ext cx="1751534" cy="461665"/>
          </a:xfrm>
          <a:prstGeom prst="rect">
            <a:avLst/>
          </a:prstGeom>
          <a:noFill/>
        </p:spPr>
        <p:txBody>
          <a:bodyPr wrap="square" rtlCol="0">
            <a:spAutoFit/>
          </a:bodyPr>
          <a:lstStyle/>
          <a:p>
            <a:pPr algn="just"/>
            <a:r>
              <a:rPr lang="en-US" sz="2400" dirty="0" smtClean="0"/>
              <a:t>x = 10</a:t>
            </a:r>
            <a:endParaRPr lang="vi-VN" sz="2400" dirty="0"/>
          </a:p>
        </p:txBody>
      </p:sp>
      <p:cxnSp>
        <p:nvCxnSpPr>
          <p:cNvPr id="22" name="Straight Connector 21"/>
          <p:cNvCxnSpPr/>
          <p:nvPr/>
        </p:nvCxnSpPr>
        <p:spPr>
          <a:xfrm flipH="1">
            <a:off x="5876732"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978873" y="3139597"/>
            <a:ext cx="2616284" cy="461665"/>
          </a:xfrm>
          <a:prstGeom prst="rect">
            <a:avLst/>
          </a:prstGeom>
          <a:noFill/>
        </p:spPr>
        <p:txBody>
          <a:bodyPr wrap="square" rtlCol="0">
            <a:spAutoFit/>
          </a:bodyPr>
          <a:lstStyle/>
          <a:p>
            <a:pPr algn="just"/>
            <a:r>
              <a:rPr lang="en-US" sz="2400" dirty="0" smtClean="0"/>
              <a:t>c) x – 56 = 4</a:t>
            </a:r>
            <a:endParaRPr lang="vi-VN" sz="2400" dirty="0"/>
          </a:p>
        </p:txBody>
      </p:sp>
      <p:sp>
        <p:nvSpPr>
          <p:cNvPr id="24" name="TextBox 23"/>
          <p:cNvSpPr txBox="1"/>
          <p:nvPr/>
        </p:nvSpPr>
        <p:spPr>
          <a:xfrm>
            <a:off x="6843623" y="3656052"/>
            <a:ext cx="1751534" cy="461665"/>
          </a:xfrm>
          <a:prstGeom prst="rect">
            <a:avLst/>
          </a:prstGeom>
          <a:noFill/>
        </p:spPr>
        <p:txBody>
          <a:bodyPr wrap="square" rtlCol="0">
            <a:spAutoFit/>
          </a:bodyPr>
          <a:lstStyle/>
          <a:p>
            <a:pPr algn="just"/>
            <a:r>
              <a:rPr lang="en-US" sz="2400" dirty="0" smtClean="0"/>
              <a:t>x = 4 + 56</a:t>
            </a:r>
            <a:endParaRPr lang="vi-VN" sz="2400" dirty="0"/>
          </a:p>
        </p:txBody>
      </p:sp>
      <p:sp>
        <p:nvSpPr>
          <p:cNvPr id="25" name="TextBox 24"/>
          <p:cNvSpPr txBox="1"/>
          <p:nvPr/>
        </p:nvSpPr>
        <p:spPr>
          <a:xfrm>
            <a:off x="6843623" y="4172507"/>
            <a:ext cx="1751534" cy="461665"/>
          </a:xfrm>
          <a:prstGeom prst="rect">
            <a:avLst/>
          </a:prstGeom>
          <a:noFill/>
        </p:spPr>
        <p:txBody>
          <a:bodyPr wrap="square" rtlCol="0">
            <a:spAutoFit/>
          </a:bodyPr>
          <a:lstStyle/>
          <a:p>
            <a:pPr algn="just"/>
            <a:r>
              <a:rPr lang="en-US" sz="2400" dirty="0" smtClean="0"/>
              <a:t>x = 60</a:t>
            </a:r>
            <a:endParaRPr lang="vi-VN" sz="2400" dirty="0"/>
          </a:p>
        </p:txBody>
      </p:sp>
    </p:spTree>
    <p:extLst>
      <p:ext uri="{BB962C8B-B14F-4D97-AF65-F5344CB8AC3E}">
        <p14:creationId xmlns:p14="http://schemas.microsoft.com/office/powerpoint/2010/main" val="38465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5" grpId="0"/>
      <p:bldP spid="16" grpId="0"/>
      <p:bldP spid="19" grpId="0"/>
      <p:bldP spid="20" grpId="0"/>
      <p:bldP spid="21"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smtClean="0">
                <a:solidFill>
                  <a:schemeClr val="bg1"/>
                </a:solidFill>
              </a:rPr>
              <a:t>VẬN 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48709" y="1296471"/>
            <a:ext cx="8406063" cy="1477328"/>
          </a:xfrm>
          <a:prstGeom prst="rect">
            <a:avLst/>
          </a:prstGeom>
          <a:noFill/>
        </p:spPr>
        <p:txBody>
          <a:bodyPr wrap="square" rtlCol="0">
            <a:spAutoFit/>
          </a:bodyPr>
          <a:lstStyle/>
          <a:p>
            <a:pPr algn="just">
              <a:lnSpc>
                <a:spcPct val="150000"/>
              </a:lnSpc>
            </a:pPr>
            <a:r>
              <a:rPr lang="en-US" sz="2000" b="1" dirty="0" smtClean="0">
                <a:solidFill>
                  <a:srgbClr val="00B0F0"/>
                </a:solidFill>
              </a:rPr>
              <a:t>1.20.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2019 </a:t>
            </a:r>
            <a:r>
              <a:rPr lang="en-US" sz="2000" dirty="0" err="1" smtClean="0">
                <a:solidFill>
                  <a:schemeClr val="tx1"/>
                </a:solidFill>
              </a:rPr>
              <a:t>là</a:t>
            </a:r>
            <a:r>
              <a:rPr lang="en-US" sz="2000" dirty="0" smtClean="0">
                <a:solidFill>
                  <a:schemeClr val="tx1"/>
                </a:solidFill>
              </a:rPr>
              <a:t> 96 462 106 </a:t>
            </a:r>
            <a:r>
              <a:rPr lang="en-US" sz="2000" dirty="0" err="1" smtClean="0">
                <a:solidFill>
                  <a:schemeClr val="tx1"/>
                </a:solidFill>
              </a:rPr>
              <a:t>người</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2020,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tăng</a:t>
            </a:r>
            <a:r>
              <a:rPr lang="en-US" sz="2000" dirty="0" smtClean="0">
                <a:solidFill>
                  <a:schemeClr val="tx1"/>
                </a:solidFill>
              </a:rPr>
              <a:t> 876 473 </a:t>
            </a:r>
            <a:r>
              <a:rPr lang="en-US" sz="2000" dirty="0" err="1" smtClean="0">
                <a:solidFill>
                  <a:schemeClr val="tx1"/>
                </a:solidFill>
              </a:rPr>
              <a:t>người</a:t>
            </a:r>
            <a:r>
              <a:rPr lang="en-US" sz="2000" dirty="0" smtClean="0">
                <a:solidFill>
                  <a:schemeClr val="tx1"/>
                </a:solidFill>
              </a:rPr>
              <a:t> so </a:t>
            </a:r>
            <a:r>
              <a:rPr lang="en-US" sz="2000" dirty="0" err="1" smtClean="0">
                <a:solidFill>
                  <a:schemeClr val="tx1"/>
                </a:solidFill>
              </a:rPr>
              <a:t>với</a:t>
            </a:r>
            <a:r>
              <a:rPr lang="en-US" sz="2000" dirty="0" smtClean="0">
                <a:solidFill>
                  <a:schemeClr val="tx1"/>
                </a:solidFill>
              </a:rPr>
              <a:t> 2019.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2020.</a:t>
            </a:r>
          </a:p>
        </p:txBody>
      </p:sp>
      <p:sp>
        <p:nvSpPr>
          <p:cNvPr id="25" name="TextBox 24"/>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424907" y="3014268"/>
            <a:ext cx="5686926" cy="496996"/>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rPr>
              <a:t>Dân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Việt</a:t>
            </a:r>
            <a:r>
              <a:rPr lang="fr-FR" sz="2000" dirty="0">
                <a:latin typeface="+mn-lt"/>
                <a:ea typeface="Calibri" panose="020F0502020204030204" pitchFamily="34" charset="0"/>
              </a:rPr>
              <a:t> Nam </a:t>
            </a:r>
            <a:r>
              <a:rPr lang="fr-FR" sz="2000" dirty="0" err="1">
                <a:latin typeface="+mn-lt"/>
                <a:ea typeface="Calibri" panose="020F0502020204030204" pitchFamily="34" charset="0"/>
              </a:rPr>
              <a:t>năm</a:t>
            </a:r>
            <a:r>
              <a:rPr lang="fr-FR" sz="2000" dirty="0">
                <a:latin typeface="+mn-lt"/>
                <a:ea typeface="Calibri" panose="020F0502020204030204" pitchFamily="34" charset="0"/>
              </a:rPr>
              <a:t> 2020 là </a:t>
            </a:r>
            <a:r>
              <a:rPr lang="fr-FR"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26" name="Rectangle 25"/>
          <p:cNvSpPr/>
          <p:nvPr/>
        </p:nvSpPr>
        <p:spPr>
          <a:xfrm>
            <a:off x="1424907" y="3534959"/>
            <a:ext cx="5686926" cy="553998"/>
          </a:xfrm>
          <a:prstGeom prst="rect">
            <a:avLst/>
          </a:prstGeom>
        </p:spPr>
        <p:txBody>
          <a:bodyPr wrap="square">
            <a:spAutoFit/>
          </a:bodyPr>
          <a:lstStyle/>
          <a:p>
            <a:pPr algn="ctr">
              <a:lnSpc>
                <a:spcPct val="150000"/>
              </a:lnSpc>
              <a:spcBef>
                <a:spcPts val="600"/>
              </a:spcBef>
              <a:spcAft>
                <a:spcPts val="600"/>
              </a:spcAft>
            </a:pPr>
            <a:r>
              <a:rPr lang="fr-FR" sz="2000" dirty="0">
                <a:ea typeface="Calibri" panose="020F0502020204030204" pitchFamily="34" charset="0"/>
              </a:rPr>
              <a:t>96 462 106 + 876 473 = 97 338 </a:t>
            </a:r>
            <a:r>
              <a:rPr lang="fr-FR" sz="2000">
                <a:ea typeface="Calibri" panose="020F0502020204030204" pitchFamily="34" charset="0"/>
              </a:rPr>
              <a:t>579 </a:t>
            </a:r>
            <a:r>
              <a:rPr lang="fr-FR" sz="2000" smtClean="0">
                <a:ea typeface="Calibri" panose="020F0502020204030204" pitchFamily="34" charset="0"/>
              </a:rPr>
              <a:t>(người</a:t>
            </a:r>
            <a:r>
              <a:rPr lang="fr-FR" sz="2000" dirty="0" smtClean="0">
                <a:ea typeface="Calibri" panose="020F0502020204030204" pitchFamily="34" charset="0"/>
              </a:rPr>
              <a:t>)</a:t>
            </a:r>
            <a:endParaRPr lang="en-US" sz="2000" dirty="0">
              <a:ea typeface="Calibri" panose="020F0502020204030204" pitchFamily="34" charset="0"/>
            </a:endParaRPr>
          </a:p>
        </p:txBody>
      </p:sp>
      <p:sp>
        <p:nvSpPr>
          <p:cNvPr id="27" name="Rectangle 26"/>
          <p:cNvSpPr/>
          <p:nvPr/>
        </p:nvSpPr>
        <p:spPr>
          <a:xfrm>
            <a:off x="4156075" y="4065378"/>
            <a:ext cx="2816797" cy="496996"/>
          </a:xfrm>
          <a:prstGeom prst="rect">
            <a:avLst/>
          </a:prstGeom>
        </p:spPr>
        <p:txBody>
          <a:bodyPr wrap="none">
            <a:spAutoFit/>
          </a:bodyPr>
          <a:lstStyle/>
          <a:p>
            <a:pPr algn="ctr">
              <a:lnSpc>
                <a:spcPct val="150000"/>
              </a:lnSpc>
              <a:spcBef>
                <a:spcPts val="600"/>
              </a:spcBef>
              <a:spcAft>
                <a:spcPts val="600"/>
              </a:spcAft>
            </a:pPr>
            <a:r>
              <a:rPr lang="fr-FR" sz="2000" dirty="0">
                <a:ea typeface="Calibri" panose="020F0502020204030204" pitchFamily="34" charset="0"/>
              </a:rPr>
              <a:t>Đ/s : 97 338 579 </a:t>
            </a:r>
            <a:r>
              <a:rPr lang="fr-FR" sz="2000" dirty="0" err="1">
                <a:ea typeface="Calibri" panose="020F0502020204030204" pitchFamily="34" charset="0"/>
              </a:rPr>
              <a:t>người</a:t>
            </a:r>
            <a:endParaRPr lang="en-US" sz="2000" dirty="0">
              <a:ea typeface="Calibri" panose="020F0502020204030204" pitchFamily="34" charset="0"/>
            </a:endParaRPr>
          </a:p>
        </p:txBody>
      </p:sp>
    </p:spTree>
    <p:extLst>
      <p:ext uri="{BB962C8B-B14F-4D97-AF65-F5344CB8AC3E}">
        <p14:creationId xmlns:p14="http://schemas.microsoft.com/office/powerpoint/2010/main" val="22195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smtClean="0">
                <a:solidFill>
                  <a:schemeClr val="bg1"/>
                </a:solidFill>
              </a:rPr>
              <a:t>VẬN 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94253" y="1090412"/>
            <a:ext cx="8857242" cy="2400657"/>
          </a:xfrm>
          <a:prstGeom prst="rect">
            <a:avLst/>
          </a:prstGeom>
          <a:noFill/>
        </p:spPr>
        <p:txBody>
          <a:bodyPr wrap="square" rtlCol="0">
            <a:spAutoFit/>
          </a:bodyPr>
          <a:lstStyle/>
          <a:p>
            <a:pPr algn="just">
              <a:lnSpc>
                <a:spcPct val="150000"/>
              </a:lnSpc>
            </a:pPr>
            <a:r>
              <a:rPr lang="en-US" sz="2000" b="1" dirty="0">
                <a:solidFill>
                  <a:srgbClr val="00B0F0"/>
                </a:solidFill>
              </a:rPr>
              <a:t>1.21.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1 </a:t>
            </a:r>
            <a:r>
              <a:rPr lang="en-US" sz="2000" dirty="0" err="1">
                <a:solidFill>
                  <a:schemeClr val="tx1"/>
                </a:solidFill>
              </a:rPr>
              <a:t>và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2 </a:t>
            </a:r>
            <a:r>
              <a:rPr lang="en-US" sz="2000" dirty="0" err="1">
                <a:solidFill>
                  <a:schemeClr val="tx1"/>
                </a:solidFill>
              </a:rPr>
              <a:t>của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khoảng</a:t>
            </a:r>
            <a:r>
              <a:rPr lang="en-US" sz="2000" dirty="0">
                <a:solidFill>
                  <a:schemeClr val="tx1"/>
                </a:solidFill>
              </a:rPr>
              <a:t> 6 526 300 </a:t>
            </a:r>
            <a:r>
              <a:rPr lang="en-US" sz="2000" dirty="0" err="1">
                <a:solidFill>
                  <a:schemeClr val="tx1"/>
                </a:solidFill>
              </a:rPr>
              <a:t>và</a:t>
            </a:r>
            <a:r>
              <a:rPr lang="en-US" sz="2000" dirty="0">
                <a:solidFill>
                  <a:schemeClr val="tx1"/>
                </a:solidFill>
              </a:rPr>
              <a:t> 3 514 500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Nhờ</a:t>
            </a:r>
            <a:r>
              <a:rPr lang="en-US" sz="2000" dirty="0">
                <a:solidFill>
                  <a:schemeClr val="tx1"/>
                </a:solidFill>
              </a:rPr>
              <a:t> </a:t>
            </a:r>
            <a:r>
              <a:rPr lang="en-US" sz="2000" dirty="0" err="1">
                <a:solidFill>
                  <a:schemeClr val="tx1"/>
                </a:solidFill>
              </a:rPr>
              <a:t>đưa</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só</a:t>
            </a:r>
            <a:r>
              <a:rPr lang="en-US" sz="2000" dirty="0">
                <a:solidFill>
                  <a:schemeClr val="tx1"/>
                </a:solidFill>
              </a:rPr>
              <a:t> 3 </a:t>
            </a:r>
            <a:r>
              <a:rPr lang="en-US" sz="2000" dirty="0" err="1">
                <a:solidFill>
                  <a:schemeClr val="tx1"/>
                </a:solidFill>
              </a:rPr>
              <a:t>mà</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khoảng</a:t>
            </a:r>
            <a:r>
              <a:rPr lang="en-US" sz="2000" dirty="0">
                <a:solidFill>
                  <a:schemeClr val="tx1"/>
                </a:solidFill>
              </a:rPr>
              <a:t> 22 851 200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Hãy</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3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a:t>
            </a:r>
          </a:p>
        </p:txBody>
      </p:sp>
      <p:sp>
        <p:nvSpPr>
          <p:cNvPr id="25" name="TextBox 24"/>
          <p:cNvSpPr txBox="1"/>
          <p:nvPr/>
        </p:nvSpPr>
        <p:spPr>
          <a:xfrm>
            <a:off x="3560347" y="3244914"/>
            <a:ext cx="962527" cy="461665"/>
          </a:xfrm>
          <a:prstGeom prst="rect">
            <a:avLst/>
          </a:prstGeom>
          <a:noFill/>
        </p:spPr>
        <p:txBody>
          <a:bodyPr wrap="square" rtlCol="0">
            <a:spAutoFit/>
          </a:bodyPr>
          <a:lstStyle/>
          <a:p>
            <a:r>
              <a:rPr lang="en-US" sz="2000" b="1" i="1" u="sng" dirty="0" err="1" smtClean="0"/>
              <a:t>Giải</a:t>
            </a:r>
            <a:r>
              <a:rPr lang="en-US" sz="2400" b="1" i="1" u="sng" dirty="0" smtClean="0"/>
              <a:t>:</a:t>
            </a:r>
            <a:endParaRPr lang="vi-VN" sz="2400" b="1" i="1" u="sng" dirty="0"/>
          </a:p>
        </p:txBody>
      </p:sp>
      <p:sp>
        <p:nvSpPr>
          <p:cNvPr id="2" name="Rectangle 1"/>
          <p:cNvSpPr/>
          <p:nvPr/>
        </p:nvSpPr>
        <p:spPr>
          <a:xfrm>
            <a:off x="1198147" y="3672033"/>
            <a:ext cx="5686926" cy="400110"/>
          </a:xfrm>
          <a:prstGeom prst="rect">
            <a:avLst/>
          </a:prstGeom>
        </p:spPr>
        <p:txBody>
          <a:bodyPr wrap="square">
            <a:spAutoFit/>
          </a:bodyPr>
          <a:lstStyle/>
          <a:p>
            <a:r>
              <a:rPr lang="fr-FR" sz="2000" dirty="0" err="1"/>
              <a:t>Nhà</a:t>
            </a:r>
            <a:r>
              <a:rPr lang="fr-FR" sz="2000" dirty="0"/>
              <a:t> </a:t>
            </a:r>
            <a:r>
              <a:rPr lang="fr-FR" sz="2000" dirty="0" err="1"/>
              <a:t>ga</a:t>
            </a:r>
            <a:r>
              <a:rPr lang="fr-FR" sz="2000" dirty="0"/>
              <a:t> </a:t>
            </a:r>
            <a:r>
              <a:rPr lang="fr-FR" sz="2000" dirty="0" err="1"/>
              <a:t>số</a:t>
            </a:r>
            <a:r>
              <a:rPr lang="fr-FR" sz="2000" dirty="0"/>
              <a:t> 3 </a:t>
            </a:r>
            <a:r>
              <a:rPr lang="fr-FR" sz="2000" dirty="0" err="1"/>
              <a:t>tiếp</a:t>
            </a:r>
            <a:r>
              <a:rPr lang="fr-FR" sz="2000" dirty="0"/>
              <a:t> </a:t>
            </a:r>
            <a:r>
              <a:rPr lang="fr-FR" sz="2000" dirty="0" err="1"/>
              <a:t>nhận</a:t>
            </a:r>
            <a:r>
              <a:rPr lang="fr-FR" sz="2000" dirty="0"/>
              <a:t> </a:t>
            </a:r>
            <a:r>
              <a:rPr lang="fr-FR" sz="2000" dirty="0" err="1"/>
              <a:t>được</a:t>
            </a:r>
            <a:r>
              <a:rPr lang="fr-FR" sz="2000" dirty="0"/>
              <a:t> </a:t>
            </a:r>
            <a:r>
              <a:rPr lang="fr-FR" sz="2000" dirty="0" err="1"/>
              <a:t>số</a:t>
            </a:r>
            <a:r>
              <a:rPr lang="fr-FR" sz="2000" dirty="0"/>
              <a:t> </a:t>
            </a:r>
            <a:r>
              <a:rPr lang="fr-FR" sz="2000" dirty="0" err="1"/>
              <a:t>người</a:t>
            </a:r>
            <a:r>
              <a:rPr lang="fr-FR" sz="2000" dirty="0"/>
              <a:t> là :</a:t>
            </a:r>
            <a:endParaRPr lang="en-US" sz="2000" dirty="0"/>
          </a:p>
        </p:txBody>
      </p:sp>
      <p:sp>
        <p:nvSpPr>
          <p:cNvPr id="26" name="Rectangle 25"/>
          <p:cNvSpPr/>
          <p:nvPr/>
        </p:nvSpPr>
        <p:spPr>
          <a:xfrm>
            <a:off x="642039" y="4149265"/>
            <a:ext cx="7761669" cy="400110"/>
          </a:xfrm>
          <a:prstGeom prst="rect">
            <a:avLst/>
          </a:prstGeom>
        </p:spPr>
        <p:txBody>
          <a:bodyPr wrap="square">
            <a:spAutoFit/>
          </a:bodyPr>
          <a:lstStyle/>
          <a:p>
            <a:r>
              <a:rPr lang="fr-FR" sz="2000" dirty="0"/>
              <a:t>22 851 200 </a:t>
            </a:r>
            <a:r>
              <a:rPr lang="fr-FR" sz="2000"/>
              <a:t>– </a:t>
            </a:r>
            <a:r>
              <a:rPr lang="fr-FR" sz="2000" smtClean="0"/>
              <a:t>(6 </a:t>
            </a:r>
            <a:r>
              <a:rPr lang="fr-FR" sz="2000" dirty="0"/>
              <a:t>526 300 + 3 514 500) = 12 810 400 ( </a:t>
            </a:r>
            <a:r>
              <a:rPr lang="fr-FR" sz="2000" dirty="0" err="1"/>
              <a:t>người</a:t>
            </a:r>
            <a:r>
              <a:rPr lang="fr-FR" sz="2000" dirty="0"/>
              <a:t>)</a:t>
            </a:r>
            <a:endParaRPr lang="en-US" sz="2000" dirty="0"/>
          </a:p>
        </p:txBody>
      </p:sp>
      <p:sp>
        <p:nvSpPr>
          <p:cNvPr id="27" name="Rectangle 26"/>
          <p:cNvSpPr/>
          <p:nvPr/>
        </p:nvSpPr>
        <p:spPr>
          <a:xfrm>
            <a:off x="3609474" y="4657946"/>
            <a:ext cx="3315331" cy="400110"/>
          </a:xfrm>
          <a:prstGeom prst="rect">
            <a:avLst/>
          </a:prstGeom>
        </p:spPr>
        <p:txBody>
          <a:bodyPr wrap="none">
            <a:spAutoFit/>
          </a:bodyPr>
          <a:lstStyle/>
          <a:p>
            <a:r>
              <a:rPr lang="fr-FR" sz="2000" err="1"/>
              <a:t>Đáp</a:t>
            </a:r>
            <a:r>
              <a:rPr lang="fr-FR" sz="2000"/>
              <a:t>  </a:t>
            </a:r>
            <a:r>
              <a:rPr lang="fr-FR" sz="2000" smtClean="0"/>
              <a:t>số: </a:t>
            </a:r>
            <a:r>
              <a:rPr lang="fr-FR" sz="2000" dirty="0"/>
              <a:t>12 810 400 </a:t>
            </a:r>
            <a:r>
              <a:rPr lang="fr-FR" sz="2000" dirty="0" err="1"/>
              <a:t>người</a:t>
            </a:r>
            <a:endParaRPr lang="en-US" sz="2000" dirty="0"/>
          </a:p>
        </p:txBody>
      </p:sp>
    </p:spTree>
    <p:extLst>
      <p:ext uri="{BB962C8B-B14F-4D97-AF65-F5344CB8AC3E}">
        <p14:creationId xmlns:p14="http://schemas.microsoft.com/office/powerpoint/2010/main" val="42729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4" name="Google Shape;891;p46"/>
          <p:cNvSpPr/>
          <p:nvPr/>
        </p:nvSpPr>
        <p:spPr>
          <a:xfrm>
            <a:off x="280599" y="581812"/>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965237" y="441170"/>
            <a:ext cx="4818618" cy="584775"/>
          </a:xfrm>
          <a:prstGeom prst="rect">
            <a:avLst/>
          </a:prstGeom>
          <a:noFill/>
        </p:spPr>
        <p:txBody>
          <a:bodyPr wrap="square" rtlCol="0">
            <a:spAutoFit/>
          </a:bodyPr>
          <a:lstStyle/>
          <a:p>
            <a:pPr algn="just"/>
            <a:r>
              <a:rPr lang="en-US" sz="3200" b="1" smtClean="0">
                <a:solidFill>
                  <a:schemeClr val="bg1"/>
                </a:solidFill>
              </a:rPr>
              <a:t>HƯỚNG DẪN VỀ NHÀ</a:t>
            </a:r>
            <a:endParaRPr lang="vi-VN" sz="3200" b="1" dirty="0">
              <a:solidFill>
                <a:schemeClr val="bg1"/>
              </a:solidFill>
            </a:endParaRPr>
          </a:p>
        </p:txBody>
      </p:sp>
      <p:sp>
        <p:nvSpPr>
          <p:cNvPr id="2" name="Rectangle 1"/>
          <p:cNvSpPr/>
          <p:nvPr/>
        </p:nvSpPr>
        <p:spPr>
          <a:xfrm>
            <a:off x="280599" y="1412046"/>
            <a:ext cx="7665416" cy="577850"/>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q"/>
            </a:pPr>
            <a:r>
              <a:rPr lang="pt-BR" sz="2400" dirty="0" smtClean="0">
                <a:latin typeface="+mn-lt"/>
                <a:ea typeface="Calibri" panose="020F0502020204030204" pitchFamily="34" charset="0"/>
              </a:rPr>
              <a:t> Ôn </a:t>
            </a:r>
            <a:r>
              <a:rPr lang="pt-BR" sz="2400" dirty="0">
                <a:latin typeface="+mn-lt"/>
                <a:ea typeface="Calibri" panose="020F0502020204030204" pitchFamily="34" charset="0"/>
              </a:rPr>
              <a:t>lại nội dung kiến thức đã học</a:t>
            </a:r>
            <a:r>
              <a:rPr lang="pt-BR" sz="2400" dirty="0" smtClean="0">
                <a:latin typeface="+mn-lt"/>
                <a:ea typeface="Calibri" panose="020F0502020204030204" pitchFamily="34" charset="0"/>
              </a:rPr>
              <a:t>.</a:t>
            </a:r>
            <a:endParaRPr lang="en-US" sz="2400" dirty="0">
              <a:latin typeface="+mn-lt"/>
              <a:ea typeface="Calibri" panose="020F0502020204030204" pitchFamily="34" charset="0"/>
            </a:endParaRPr>
          </a:p>
        </p:txBody>
      </p:sp>
      <p:sp>
        <p:nvSpPr>
          <p:cNvPr id="7" name="Rectangle 6"/>
          <p:cNvSpPr/>
          <p:nvPr/>
        </p:nvSpPr>
        <p:spPr>
          <a:xfrm>
            <a:off x="280599" y="2222235"/>
            <a:ext cx="8446306" cy="1131848"/>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pt-BR" sz="2400" dirty="0" smtClean="0">
                <a:ea typeface="Calibri" panose="020F0502020204030204" pitchFamily="34" charset="0"/>
              </a:rPr>
              <a:t>Hoàn </a:t>
            </a:r>
            <a:r>
              <a:rPr lang="pt-BR" sz="2400" dirty="0">
                <a:ea typeface="Calibri" panose="020F0502020204030204" pitchFamily="34" charset="0"/>
              </a:rPr>
              <a:t>thành nốt các bài tập và làm thêm bài tập </a:t>
            </a:r>
            <a:r>
              <a:rPr lang="pt-BR" sz="2400" b="1" dirty="0">
                <a:ea typeface="Calibri" panose="020F0502020204030204" pitchFamily="34" charset="0"/>
              </a:rPr>
              <a:t>1.24</a:t>
            </a:r>
            <a:r>
              <a:rPr lang="pt-BR" sz="2400" dirty="0">
                <a:ea typeface="Calibri" panose="020F0502020204030204" pitchFamily="34" charset="0"/>
              </a:rPr>
              <a:t>; </a:t>
            </a:r>
            <a:r>
              <a:rPr lang="pt-BR" sz="2400" b="1" dirty="0">
                <a:ea typeface="Calibri" panose="020F0502020204030204" pitchFamily="34" charset="0"/>
              </a:rPr>
              <a:t>1.28</a:t>
            </a:r>
            <a:r>
              <a:rPr lang="pt-BR" sz="2400" dirty="0">
                <a:ea typeface="Calibri" panose="020F0502020204030204" pitchFamily="34" charset="0"/>
              </a:rPr>
              <a:t>; </a:t>
            </a:r>
            <a:r>
              <a:rPr lang="pt-BR" sz="2400" b="1" dirty="0">
                <a:ea typeface="Calibri" panose="020F0502020204030204" pitchFamily="34" charset="0"/>
              </a:rPr>
              <a:t>1.30</a:t>
            </a:r>
            <a:r>
              <a:rPr lang="pt-BR" sz="2400" dirty="0" smtClean="0">
                <a:ea typeface="Calibri" panose="020F0502020204030204" pitchFamily="34" charset="0"/>
              </a:rPr>
              <a:t>.</a:t>
            </a:r>
            <a:endParaRPr lang="en-US" sz="2400" dirty="0">
              <a:ea typeface="Calibri" panose="020F0502020204030204" pitchFamily="34" charset="0"/>
            </a:endParaRPr>
          </a:p>
        </p:txBody>
      </p:sp>
      <p:sp>
        <p:nvSpPr>
          <p:cNvPr id="8" name="Rectangle 7"/>
          <p:cNvSpPr/>
          <p:nvPr/>
        </p:nvSpPr>
        <p:spPr>
          <a:xfrm>
            <a:off x="280599" y="3436171"/>
            <a:ext cx="8529103" cy="1200329"/>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en-US" sz="2400" dirty="0" smtClean="0">
                <a:ea typeface="Calibri" panose="020F0502020204030204" pitchFamily="34" charset="0"/>
              </a:rPr>
              <a:t> </a:t>
            </a:r>
            <a:r>
              <a:rPr lang="en-US" sz="2400" dirty="0" err="1" smtClean="0">
                <a:ea typeface="Calibri" panose="020F0502020204030204" pitchFamily="34" charset="0"/>
              </a:rPr>
              <a:t>Chuẩn</a:t>
            </a:r>
            <a:r>
              <a:rPr lang="en-US" sz="2400" dirty="0" smtClean="0">
                <a:ea typeface="Calibri" panose="020F0502020204030204" pitchFamily="34" charset="0"/>
              </a:rPr>
              <a:t> </a:t>
            </a:r>
            <a:r>
              <a:rPr lang="en-US" sz="2400" dirty="0" err="1">
                <a:ea typeface="Calibri" panose="020F0502020204030204" pitchFamily="34" charset="0"/>
              </a:rPr>
              <a:t>bị</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err="1">
                <a:ea typeface="Calibri" panose="020F0502020204030204" pitchFamily="34" charset="0"/>
              </a:rPr>
              <a:t>bài</a:t>
            </a:r>
            <a:r>
              <a:rPr lang="en-US" sz="2400">
                <a:ea typeface="Calibri" panose="020F0502020204030204" pitchFamily="34" charset="0"/>
              </a:rPr>
              <a:t> </a:t>
            </a:r>
            <a:r>
              <a:rPr lang="en-US" sz="2400" smtClean="0">
                <a:ea typeface="Calibri" panose="020F0502020204030204" pitchFamily="34" charset="0"/>
              </a:rPr>
              <a:t>“</a:t>
            </a:r>
            <a:r>
              <a:rPr lang="en-US" sz="2400" b="1" smtClean="0">
                <a:ea typeface="Calibri" panose="020F0502020204030204" pitchFamily="34" charset="0"/>
              </a:rPr>
              <a:t>Luyện </a:t>
            </a:r>
            <a:r>
              <a:rPr lang="en-US" sz="2400" b="1" dirty="0" err="1">
                <a:ea typeface="Calibri" panose="020F0502020204030204" pitchFamily="34" charset="0"/>
              </a:rPr>
              <a:t>tập</a:t>
            </a:r>
            <a:r>
              <a:rPr lang="en-US" sz="2400" b="1" dirty="0">
                <a:ea typeface="Calibri" panose="020F0502020204030204" pitchFamily="34" charset="0"/>
              </a:rPr>
              <a:t> </a:t>
            </a:r>
            <a:r>
              <a:rPr lang="en-US" sz="2400" b="1" dirty="0" err="1">
                <a:ea typeface="Calibri" panose="020F0502020204030204" pitchFamily="34" charset="0"/>
              </a:rPr>
              <a:t>chung</a:t>
            </a:r>
            <a:r>
              <a:rPr lang="en-US" sz="2400" dirty="0">
                <a:ea typeface="Calibri" panose="020F0502020204030204" pitchFamily="34" charset="0"/>
              </a:rPr>
              <a:t>”: </a:t>
            </a:r>
            <a:r>
              <a:rPr lang="en-US" sz="2400" dirty="0" err="1">
                <a:ea typeface="Calibri" panose="020F0502020204030204" pitchFamily="34" charset="0"/>
              </a:rPr>
              <a:t>Ôn</a:t>
            </a:r>
            <a:r>
              <a:rPr lang="en-US" sz="2400" dirty="0">
                <a:ea typeface="Calibri" panose="020F0502020204030204" pitchFamily="34" charset="0"/>
              </a:rPr>
              <a:t> </a:t>
            </a:r>
            <a:r>
              <a:rPr lang="en-US" sz="2400" dirty="0" err="1">
                <a:ea typeface="Calibri" panose="020F0502020204030204" pitchFamily="34" charset="0"/>
              </a:rPr>
              <a:t>lại</a:t>
            </a:r>
            <a:r>
              <a:rPr lang="en-US" sz="2400" dirty="0">
                <a:ea typeface="Calibri" panose="020F0502020204030204" pitchFamily="34" charset="0"/>
              </a:rPr>
              <a:t>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bộ</a:t>
            </a:r>
            <a:r>
              <a:rPr lang="en-US" sz="2400" dirty="0">
                <a:ea typeface="Calibri" panose="020F0502020204030204" pitchFamily="34" charset="0"/>
              </a:rPr>
              <a:t> </a:t>
            </a:r>
            <a:r>
              <a:rPr lang="en-US" sz="2400" dirty="0" err="1">
                <a:ea typeface="Calibri" panose="020F0502020204030204" pitchFamily="34" charset="0"/>
              </a:rPr>
              <a:t>kiến</a:t>
            </a:r>
            <a:r>
              <a:rPr lang="en-US" sz="2400" dirty="0">
                <a:ea typeface="Calibri" panose="020F0502020204030204" pitchFamily="34" charset="0"/>
              </a:rPr>
              <a:t> </a:t>
            </a:r>
            <a:r>
              <a:rPr lang="en-US" sz="2400" dirty="0" err="1">
                <a:ea typeface="Calibri" panose="020F0502020204030204" pitchFamily="34" charset="0"/>
              </a:rPr>
              <a:t>thức</a:t>
            </a:r>
            <a:r>
              <a:rPr lang="en-US" sz="2400" dirty="0">
                <a:ea typeface="Calibri" panose="020F0502020204030204" pitchFamily="34" charset="0"/>
              </a:rPr>
              <a:t> </a:t>
            </a:r>
            <a:r>
              <a:rPr lang="en-US" sz="2400" dirty="0" err="1">
                <a:ea typeface="Calibri" panose="020F0502020204030204" pitchFamily="34" charset="0"/>
              </a:rPr>
              <a:t>từ</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1 -&gt; </a:t>
            </a:r>
            <a:r>
              <a:rPr lang="en-US" sz="2400" dirty="0" err="1">
                <a:ea typeface="Calibri" panose="020F0502020204030204" pitchFamily="34" charset="0"/>
              </a:rPr>
              <a:t>Bài</a:t>
            </a:r>
            <a:r>
              <a:rPr lang="en-US" sz="2400" dirty="0">
                <a:ea typeface="Calibri" panose="020F0502020204030204" pitchFamily="34" charset="0"/>
              </a:rPr>
              <a:t> 5 </a:t>
            </a:r>
            <a:r>
              <a:rPr lang="en-US" sz="2400" dirty="0" err="1">
                <a:ea typeface="Calibri" panose="020F0502020204030204" pitchFamily="34" charset="0"/>
              </a:rPr>
              <a:t>và</a:t>
            </a:r>
            <a:r>
              <a:rPr lang="en-US" sz="2400" dirty="0">
                <a:ea typeface="Calibri" panose="020F0502020204030204" pitchFamily="34" charset="0"/>
              </a:rPr>
              <a:t> </a:t>
            </a:r>
            <a:r>
              <a:rPr lang="en-US" sz="2400" dirty="0" err="1">
                <a:ea typeface="Calibri" panose="020F0502020204030204" pitchFamily="34" charset="0"/>
              </a:rPr>
              <a:t>xem</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a:t>
            </a:r>
            <a:r>
              <a:rPr lang="en-US" sz="2400" dirty="0" err="1">
                <a:ea typeface="Calibri" panose="020F0502020204030204" pitchFamily="34" charset="0"/>
              </a:rPr>
              <a:t>tập</a:t>
            </a:r>
            <a:r>
              <a:rPr lang="en-US" sz="2400" dirty="0">
                <a:ea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4" name="TextBox 3"/>
          <p:cNvSpPr txBox="1"/>
          <p:nvPr/>
        </p:nvSpPr>
        <p:spPr>
          <a:xfrm>
            <a:off x="1792224" y="963168"/>
            <a:ext cx="6205728" cy="3060192"/>
          </a:xfrm>
          <a:prstGeom prst="rect">
            <a:avLst/>
          </a:prstGeom>
          <a:noFill/>
        </p:spPr>
        <p:txBody>
          <a:bodyPr wrap="square" rtlCol="0">
            <a:spAutoFit/>
          </a:bodyPr>
          <a:lstStyle/>
          <a:p>
            <a:endParaRPr lang="vi-VN" dirty="0"/>
          </a:p>
        </p:txBody>
      </p:sp>
      <p:sp>
        <p:nvSpPr>
          <p:cNvPr id="5" name="Rectangle 4"/>
          <p:cNvSpPr/>
          <p:nvPr/>
        </p:nvSpPr>
        <p:spPr>
          <a:xfrm>
            <a:off x="877824" y="1214838"/>
            <a:ext cx="7217664" cy="1549014"/>
          </a:xfrm>
          <a:prstGeom prst="rect">
            <a:avLst/>
          </a:prstGeom>
          <a:noFill/>
        </p:spPr>
        <p:txBody>
          <a:bodyPr wrap="square" lIns="91440" tIns="45720" rIns="91440" bIns="45720">
            <a:spAutoFit/>
          </a:bodyPr>
          <a:lstStyle/>
          <a:p>
            <a:pPr algn="ctr">
              <a:lnSpc>
                <a:spcPct val="150000"/>
              </a:lnSpc>
            </a:pPr>
            <a:r>
              <a:rPr lang="en-US" sz="7200" b="1" dirty="0" smtClean="0">
                <a:ln w="13462">
                  <a:solidFill>
                    <a:schemeClr val="bg1"/>
                  </a:solidFill>
                  <a:prstDash val="solid"/>
                </a:ln>
                <a:solidFill>
                  <a:srgbClr val="FF0000"/>
                </a:solidFill>
                <a:effectLst>
                  <a:outerShdw dist="38100" dir="2700000" algn="bl" rotWithShape="0">
                    <a:schemeClr val="accent5"/>
                  </a:outerShdw>
                </a:effectLst>
              </a:rPr>
              <a:t>THANK YOU !</a:t>
            </a:r>
            <a:endParaRPr lang="en-US" sz="7200" b="1" dirty="0">
              <a:ln w="13462">
                <a:solidFill>
                  <a:schemeClr val="bg1"/>
                </a:solidFill>
                <a:prstDash val="solid"/>
              </a:ln>
              <a:solidFill>
                <a:srgbClr val="FF0000"/>
              </a:solidFill>
              <a:effectLst>
                <a:outerShdw dist="38100" dir="2700000" algn="bl" rotWithShape="0">
                  <a:schemeClr val="accent5"/>
                </a:outerShdw>
              </a:effectLst>
            </a:endParaRPr>
          </a:p>
        </p:txBody>
      </p:sp>
      <p:sp>
        <p:nvSpPr>
          <p:cNvPr id="6" name="Smiley Face 5"/>
          <p:cNvSpPr/>
          <p:nvPr/>
        </p:nvSpPr>
        <p:spPr>
          <a:xfrm>
            <a:off x="4206240" y="3377184"/>
            <a:ext cx="1280160" cy="125931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97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5" name="Block Arc 4"/>
          <p:cNvSpPr/>
          <p:nvPr/>
        </p:nvSpPr>
        <p:spPr>
          <a:xfrm>
            <a:off x="-4281077" y="86206"/>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Oval 6"/>
          <p:cNvSpPr/>
          <p:nvPr/>
        </p:nvSpPr>
        <p:spPr>
          <a:xfrm>
            <a:off x="300947" y="2957330"/>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12"/>
          <p:cNvSpPr/>
          <p:nvPr/>
        </p:nvSpPr>
        <p:spPr>
          <a:xfrm>
            <a:off x="300947" y="1989087"/>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642325" y="1371196"/>
            <a:ext cx="7921877" cy="1220502"/>
            <a:chOff x="642325" y="1371196"/>
            <a:chExt cx="7921877" cy="1220502"/>
          </a:xfrm>
        </p:grpSpPr>
        <p:sp>
          <p:nvSpPr>
            <p:cNvPr id="6" name="Freeform 5"/>
            <p:cNvSpPr/>
            <p:nvPr/>
          </p:nvSpPr>
          <p:spPr>
            <a:xfrm>
              <a:off x="642325" y="1371196"/>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cộng</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8" name="Plus 7"/>
            <p:cNvSpPr/>
            <p:nvPr/>
          </p:nvSpPr>
          <p:spPr>
            <a:xfrm>
              <a:off x="7332810" y="1384690"/>
              <a:ext cx="1231392" cy="120700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642325" y="2979694"/>
            <a:ext cx="8146921" cy="1495785"/>
            <a:chOff x="642325" y="2979694"/>
            <a:chExt cx="8146921" cy="1495785"/>
          </a:xfrm>
        </p:grpSpPr>
        <p:sp>
          <p:nvSpPr>
            <p:cNvPr id="11" name="Freeform 10"/>
            <p:cNvSpPr/>
            <p:nvPr/>
          </p:nvSpPr>
          <p:spPr>
            <a:xfrm>
              <a:off x="642325" y="3113026"/>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a:t>
              </a:r>
              <a:r>
                <a:rPr lang="en-US" sz="3700" kern="1200" dirty="0" err="1" smtClean="0"/>
                <a:t>trừ</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9" name="Minus 8"/>
            <p:cNvSpPr/>
            <p:nvPr/>
          </p:nvSpPr>
          <p:spPr>
            <a:xfrm>
              <a:off x="7332810" y="2979694"/>
              <a:ext cx="1456436" cy="1495785"/>
            </a:xfrm>
            <a:prstGeom prst="mathMin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7626"/>
            <a:ext cx="5608320" cy="816864"/>
          </a:xfrm>
          <a:prstGeom prst="ribbon">
            <a:avLst>
              <a:gd name="adj1" fmla="val 16667"/>
              <a:gd name="adj2" fmla="val 7173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BÀI HỌC</a:t>
            </a:r>
            <a:endParaRPr lang="vi-VN" sz="2800" b="1" dirty="0">
              <a:solidFill>
                <a:schemeClr val="tx1"/>
              </a:solidFill>
            </a:endParaRPr>
          </a:p>
          <a:p>
            <a:pPr algn="ctr"/>
            <a:endParaRPr lang="vi-VN" b="1" dirty="0">
              <a:solidFill>
                <a:schemeClr val="tx1"/>
              </a:solidFill>
            </a:endParaRPr>
          </a:p>
        </p:txBody>
      </p:sp>
    </p:spTree>
    <p:extLst>
      <p:ext uri="{BB962C8B-B14F-4D97-AF65-F5344CB8AC3E}">
        <p14:creationId xmlns:p14="http://schemas.microsoft.com/office/powerpoint/2010/main" val="22293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8" name="Group 27"/>
          <p:cNvGrpSpPr/>
          <p:nvPr/>
        </p:nvGrpSpPr>
        <p:grpSpPr>
          <a:xfrm>
            <a:off x="19319" y="1397269"/>
            <a:ext cx="8687209" cy="1496363"/>
            <a:chOff x="198029" y="1590043"/>
            <a:chExt cx="8687209" cy="1496363"/>
          </a:xfrm>
        </p:grpSpPr>
        <p:sp>
          <p:nvSpPr>
            <p:cNvPr id="29" name="TextBox 28"/>
            <p:cNvSpPr txBox="1"/>
            <p:nvPr/>
          </p:nvSpPr>
          <p:spPr>
            <a:xfrm>
              <a:off x="210767" y="1609078"/>
              <a:ext cx="8674471" cy="1477328"/>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000" b="1" dirty="0" err="1" smtClean="0"/>
                <a:t>Cộng</a:t>
              </a:r>
              <a:r>
                <a:rPr lang="en-US" sz="2000" b="1" dirty="0" smtClean="0"/>
                <a:t> </a:t>
              </a:r>
              <a:r>
                <a:rPr lang="en-US" sz="2000" b="1" dirty="0" err="1" smtClean="0"/>
                <a:t>hai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en-US" sz="2000" b="1" dirty="0" smtClean="0"/>
            </a:p>
            <a:p>
              <a:pPr marL="457200" indent="-457200" algn="just">
                <a:lnSpc>
                  <a:spcPct val="150000"/>
                </a:lnSpc>
                <a:buFont typeface="Arial" panose="020B0604020202020204" pitchFamily="34" charset="0"/>
                <a:buChar char="•"/>
              </a:pPr>
              <a:r>
                <a:rPr lang="en-US" sz="2000" dirty="0" err="1" smtClean="0"/>
                <a:t>Phép</a:t>
              </a:r>
              <a:r>
                <a:rPr lang="en-US" sz="2000" dirty="0" smtClean="0"/>
                <a:t> </a:t>
              </a:r>
              <a:r>
                <a:rPr lang="en-US" sz="2000" dirty="0" err="1" smtClean="0"/>
                <a:t>cộng</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 </a:t>
              </a:r>
              <a:r>
                <a:rPr lang="en-US" sz="2000" dirty="0" err="1" smtClean="0"/>
                <a:t>và</a:t>
              </a:r>
              <a:r>
                <a:rPr lang="en-US" sz="2000" dirty="0" smtClean="0"/>
                <a:t> b </a:t>
              </a:r>
              <a:r>
                <a:rPr lang="en-US" sz="2000" dirty="0" err="1" smtClean="0"/>
                <a:t>cho</a:t>
              </a:r>
              <a:r>
                <a:rPr lang="en-US" sz="2000" dirty="0" smtClean="0"/>
                <a:t> ta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gọi</a:t>
              </a:r>
              <a:r>
                <a:rPr lang="en-US" sz="2000" dirty="0" smtClean="0"/>
                <a:t> </a:t>
              </a:r>
              <a:r>
                <a:rPr lang="en-US" sz="2000" dirty="0" err="1" smtClean="0"/>
                <a:t>là</a:t>
              </a:r>
              <a:r>
                <a:rPr lang="en-US" sz="2000" dirty="0" smtClean="0"/>
                <a:t> </a:t>
              </a:r>
              <a:r>
                <a:rPr lang="en-US" sz="2000" dirty="0" err="1" smtClean="0"/>
                <a:t>tổng</a:t>
              </a:r>
              <a:r>
                <a:rPr lang="en-US" sz="2000" dirty="0" smtClean="0"/>
                <a:t> </a:t>
              </a:r>
              <a:r>
                <a:rPr lang="en-US" sz="2000" dirty="0" err="1" smtClean="0"/>
                <a:t>của</a:t>
              </a:r>
              <a:r>
                <a:rPr lang="en-US" sz="2000" dirty="0" smtClean="0"/>
                <a:t> </a:t>
              </a:r>
              <a:r>
                <a:rPr lang="en-US" sz="2000" dirty="0" err="1" smtClean="0"/>
                <a:t>chúng</a:t>
              </a:r>
              <a:r>
                <a:rPr lang="en-US" sz="2000" dirty="0" smtClean="0"/>
                <a:t>. </a:t>
              </a:r>
              <a:r>
                <a:rPr lang="en-US" sz="2000" b="1" u="sng" dirty="0" smtClean="0"/>
                <a:t>KH:</a:t>
              </a:r>
              <a:r>
                <a:rPr lang="en-US" sz="2000" dirty="0" smtClean="0"/>
                <a:t> a + b</a:t>
              </a:r>
              <a:endParaRPr lang="en-US" sz="2000" dirty="0"/>
            </a:p>
          </p:txBody>
        </p:sp>
        <p:pic>
          <p:nvPicPr>
            <p:cNvPr id="30" name="Picture 29"/>
            <p:cNvPicPr>
              <a:picLocks noChangeAspect="1"/>
            </p:cNvPicPr>
            <p:nvPr/>
          </p:nvPicPr>
          <p:blipFill>
            <a:blip r:embed="rId3"/>
            <a:stretch>
              <a:fillRect/>
            </a:stretch>
          </p:blipFill>
          <p:spPr>
            <a:xfrm>
              <a:off x="198029" y="1590043"/>
              <a:ext cx="737781" cy="614818"/>
            </a:xfrm>
            <a:prstGeom prst="rect">
              <a:avLst/>
            </a:prstGeom>
          </p:spPr>
        </p:pic>
      </p:grpSp>
      <p:sp>
        <p:nvSpPr>
          <p:cNvPr id="31" name="TextBox 30"/>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32" name="Straight Arrow Connector 31"/>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1413453" y="4252773"/>
            <a:ext cx="1667815"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6" name="TextBox 35"/>
          <p:cNvSpPr txBox="1"/>
          <p:nvPr/>
        </p:nvSpPr>
        <p:spPr>
          <a:xfrm>
            <a:off x="3263180" y="4261370"/>
            <a:ext cx="1613081"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7" name="TextBox 36"/>
          <p:cNvSpPr txBox="1"/>
          <p:nvPr/>
        </p:nvSpPr>
        <p:spPr>
          <a:xfrm>
            <a:off x="5161203" y="4261370"/>
            <a:ext cx="1461753" cy="400110"/>
          </a:xfrm>
          <a:prstGeom prst="rect">
            <a:avLst/>
          </a:prstGeom>
          <a:noFill/>
        </p:spPr>
        <p:txBody>
          <a:bodyPr wrap="square" rtlCol="0">
            <a:spAutoFit/>
          </a:bodyPr>
          <a:lstStyle/>
          <a:p>
            <a:pPr algn="ctr"/>
            <a:r>
              <a:rPr lang="en-US" sz="2000" dirty="0" err="1" smtClean="0">
                <a:solidFill>
                  <a:srgbClr val="FF0000"/>
                </a:solidFill>
              </a:rPr>
              <a:t>Tổng</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8" name="TextBox 27"/>
          <p:cNvSpPr txBox="1"/>
          <p:nvPr/>
        </p:nvSpPr>
        <p:spPr>
          <a:xfrm>
            <a:off x="338887" y="1500202"/>
            <a:ext cx="8358388" cy="1131848"/>
          </a:xfrm>
          <a:prstGeom prst="rect">
            <a:avLst/>
          </a:prstGeom>
          <a:solidFill>
            <a:schemeClr val="bg1">
              <a:lumMod val="95000"/>
            </a:schemeClr>
          </a:solidFill>
        </p:spPr>
        <p:txBody>
          <a:bodyPr wrap="square" rtlCol="0">
            <a:spAutoFit/>
          </a:bodyPr>
          <a:lstStyle/>
          <a:p>
            <a:pPr>
              <a:lnSpc>
                <a:spcPct val="150000"/>
              </a:lnSpc>
            </a:pPr>
            <a:r>
              <a:rPr lang="en-US" sz="2400" b="1" i="1" u="sng" dirty="0" err="1" smtClean="0"/>
              <a:t>Ví</a:t>
            </a:r>
            <a:r>
              <a:rPr lang="en-US" sz="2400" b="1" i="1" u="sng" dirty="0" smtClean="0"/>
              <a:t> </a:t>
            </a:r>
            <a:r>
              <a:rPr lang="en-US" sz="2400" b="1" i="1" u="sng" dirty="0" err="1" smtClean="0"/>
              <a:t>dụ</a:t>
            </a:r>
            <a:r>
              <a:rPr lang="en-US" sz="2400" b="1" i="1" u="sng" dirty="0" smtClean="0"/>
              <a:t>: </a:t>
            </a:r>
            <a:r>
              <a:rPr lang="nl-NL" sz="2400" i="1" dirty="0"/>
              <a:t>Lớp 6A1 có 25 bạn nữ và 19 bạn nam. Hỏi lớp 6A1 có tổng cộng bao nhiêu bạn?</a:t>
            </a:r>
            <a:endParaRPr lang="vi-VN" sz="2400" dirty="0"/>
          </a:p>
        </p:txBody>
      </p:sp>
      <p:sp>
        <p:nvSpPr>
          <p:cNvPr id="29" name="TextBox 28"/>
          <p:cNvSpPr txBox="1"/>
          <p:nvPr/>
        </p:nvSpPr>
        <p:spPr>
          <a:xfrm>
            <a:off x="2425263" y="2813848"/>
            <a:ext cx="3103809" cy="461665"/>
          </a:xfrm>
          <a:prstGeom prst="rect">
            <a:avLst/>
          </a:prstGeom>
          <a:noFill/>
        </p:spPr>
        <p:txBody>
          <a:bodyPr wrap="square" rtlCol="0">
            <a:spAutoFit/>
          </a:bodyPr>
          <a:lstStyle/>
          <a:p>
            <a:pPr algn="ctr"/>
            <a:r>
              <a:rPr lang="en-US" sz="2400" b="1" i="1" u="sng" dirty="0" err="1" smtClean="0"/>
              <a:t>Giải</a:t>
            </a:r>
            <a:r>
              <a:rPr lang="en-US" sz="2400" b="1" i="1" u="sng" dirty="0" smtClean="0"/>
              <a:t>:</a:t>
            </a:r>
          </a:p>
        </p:txBody>
      </p:sp>
      <p:sp>
        <p:nvSpPr>
          <p:cNvPr id="30" name="TextBox 29"/>
          <p:cNvSpPr txBox="1"/>
          <p:nvPr/>
        </p:nvSpPr>
        <p:spPr>
          <a:xfrm>
            <a:off x="860479" y="3369907"/>
            <a:ext cx="6233375" cy="461665"/>
          </a:xfrm>
          <a:prstGeom prst="rect">
            <a:avLst/>
          </a:prstGeom>
          <a:noFill/>
        </p:spPr>
        <p:txBody>
          <a:bodyPr wrap="square" rtlCol="0">
            <a:spAutoFit/>
          </a:bodyPr>
          <a:lstStyle/>
          <a:p>
            <a:pPr algn="ctr"/>
            <a:r>
              <a:rPr lang="en-US" sz="2400" dirty="0" err="1" smtClean="0"/>
              <a:t>Lớp</a:t>
            </a:r>
            <a:r>
              <a:rPr lang="en-US" sz="2400" dirty="0" smtClean="0"/>
              <a:t> 6A1 </a:t>
            </a:r>
            <a:r>
              <a:rPr lang="en-US" sz="2400" dirty="0" err="1" smtClean="0"/>
              <a:t>có</a:t>
            </a:r>
            <a:r>
              <a:rPr lang="en-US" sz="2400" dirty="0" smtClean="0"/>
              <a:t> </a:t>
            </a:r>
            <a:r>
              <a:rPr lang="en-US" sz="2400" dirty="0" err="1" smtClean="0"/>
              <a:t>tổng</a:t>
            </a:r>
            <a:r>
              <a:rPr lang="en-US" sz="2400" dirty="0" smtClean="0"/>
              <a:t> </a:t>
            </a:r>
            <a:r>
              <a:rPr lang="en-US" sz="2400" dirty="0" err="1" smtClean="0"/>
              <a:t>cộng</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là</a:t>
            </a:r>
            <a:r>
              <a:rPr lang="en-US" sz="2400" dirty="0" smtClean="0"/>
              <a:t>: </a:t>
            </a:r>
          </a:p>
        </p:txBody>
      </p:sp>
      <p:sp>
        <p:nvSpPr>
          <p:cNvPr id="31" name="TextBox 30"/>
          <p:cNvSpPr txBox="1"/>
          <p:nvPr/>
        </p:nvSpPr>
        <p:spPr>
          <a:xfrm>
            <a:off x="989267" y="3923217"/>
            <a:ext cx="6233375" cy="461665"/>
          </a:xfrm>
          <a:prstGeom prst="rect">
            <a:avLst/>
          </a:prstGeom>
          <a:noFill/>
        </p:spPr>
        <p:txBody>
          <a:bodyPr wrap="square" rtlCol="0">
            <a:spAutoFit/>
          </a:bodyPr>
          <a:lstStyle/>
          <a:p>
            <a:pPr algn="ctr"/>
            <a:r>
              <a:rPr lang="en-US" sz="2400" dirty="0" smtClean="0"/>
              <a:t>25 + 19 = </a:t>
            </a:r>
            <a:r>
              <a:rPr lang="en-US" sz="2400" smtClean="0"/>
              <a:t>44 (học </a:t>
            </a:r>
            <a:r>
              <a:rPr lang="en-US" sz="2400" dirty="0" err="1" smtClean="0"/>
              <a:t>sinh</a:t>
            </a:r>
            <a:r>
              <a:rPr lang="en-US" sz="2400" dirty="0" smtClean="0"/>
              <a:t>)</a:t>
            </a:r>
          </a:p>
        </p:txBody>
      </p:sp>
      <p:sp>
        <p:nvSpPr>
          <p:cNvPr id="32" name="TextBox 31"/>
          <p:cNvSpPr txBox="1"/>
          <p:nvPr/>
        </p:nvSpPr>
        <p:spPr>
          <a:xfrm>
            <a:off x="1800636" y="4476527"/>
            <a:ext cx="6233375" cy="461665"/>
          </a:xfrm>
          <a:prstGeom prst="rect">
            <a:avLst/>
          </a:prstGeom>
          <a:noFill/>
        </p:spPr>
        <p:txBody>
          <a:bodyPr wrap="square" rtlCol="0">
            <a:spAutoFit/>
          </a:bodyPr>
          <a:lstStyle/>
          <a:p>
            <a:pPr algn="ctr"/>
            <a:r>
              <a:rPr lang="en-US" sz="2400" dirty="0" err="1" smtClean="0"/>
              <a:t>Đáp</a:t>
            </a:r>
            <a:r>
              <a:rPr lang="en-US" sz="2400" dirty="0" smtClean="0"/>
              <a:t> </a:t>
            </a:r>
            <a:r>
              <a:rPr lang="en-US" sz="2400" dirty="0" err="1" smtClean="0"/>
              <a:t>số</a:t>
            </a:r>
            <a:r>
              <a:rPr lang="en-US" sz="2400" dirty="0" smtClean="0"/>
              <a:t>: 44 </a:t>
            </a:r>
            <a:r>
              <a:rPr lang="en-US" sz="2400" dirty="0" err="1" smtClean="0"/>
              <a:t>học</a:t>
            </a:r>
            <a:r>
              <a:rPr lang="en-US" sz="2400" dirty="0" smtClean="0"/>
              <a:t> </a:t>
            </a:r>
            <a:r>
              <a:rPr lang="en-US" sz="2400" dirty="0" err="1" smtClean="0"/>
              <a:t>sinh</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cộng 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3 + 2 = 5</a:t>
            </a:r>
            <a:endParaRPr lang="en-US" sz="2400" b="1" dirty="0"/>
          </a:p>
        </p:txBody>
      </p:sp>
      <p:grpSp>
        <p:nvGrpSpPr>
          <p:cNvPr id="30" name="Group 29"/>
          <p:cNvGrpSpPr/>
          <p:nvPr/>
        </p:nvGrpSpPr>
        <p:grpSpPr>
          <a:xfrm>
            <a:off x="876915" y="3820452"/>
            <a:ext cx="6964878" cy="622304"/>
            <a:chOff x="1084875" y="3395700"/>
            <a:chExt cx="6964878" cy="622304"/>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568072" y="342636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399592" y="3395700"/>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07585" y="3454115"/>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3429687" y="343628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74058" y="347296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2549459" y="3475545"/>
            <a:ext cx="9144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163171" y="4450679"/>
            <a:ext cx="22860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78423" y="3076707"/>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2739703" y="3074512"/>
            <a:ext cx="457866" cy="400110"/>
          </a:xfrm>
          <a:prstGeom prst="rect">
            <a:avLst/>
          </a:prstGeom>
          <a:noFill/>
        </p:spPr>
        <p:txBody>
          <a:bodyPr wrap="square" rtlCol="0">
            <a:spAutoFit/>
          </a:bodyPr>
          <a:lstStyle/>
          <a:p>
            <a:pPr algn="ctr"/>
            <a:r>
              <a:rPr lang="en-US" sz="2000" b="1" dirty="0" smtClean="0"/>
              <a:t>2</a:t>
            </a:r>
            <a:endParaRPr lang="vi-VN" sz="2000" b="1" dirty="0"/>
          </a:p>
        </p:txBody>
      </p:sp>
      <p:sp>
        <p:nvSpPr>
          <p:cNvPr id="65" name="TextBox 64"/>
          <p:cNvSpPr txBox="1"/>
          <p:nvPr/>
        </p:nvSpPr>
        <p:spPr>
          <a:xfrm>
            <a:off x="2077238" y="4501192"/>
            <a:ext cx="457866" cy="400110"/>
          </a:xfrm>
          <a:prstGeom prst="rect">
            <a:avLst/>
          </a:prstGeom>
          <a:noFill/>
        </p:spPr>
        <p:txBody>
          <a:bodyPr wrap="square" rtlCol="0">
            <a:spAutoFit/>
          </a:bodyPr>
          <a:lstStyle/>
          <a:p>
            <a:pPr algn="ctr"/>
            <a:r>
              <a:rPr lang="en-US" sz="2000" b="1" dirty="0" smtClean="0"/>
              <a:t>5</a:t>
            </a:r>
            <a:endParaRPr lang="vi-VN" sz="2000" b="1" dirty="0"/>
          </a:p>
        </p:txBody>
      </p:sp>
    </p:spTree>
    <p:extLst>
      <p:ext uri="{BB962C8B-B14F-4D97-AF65-F5344CB8AC3E}">
        <p14:creationId xmlns:p14="http://schemas.microsoft.com/office/powerpoint/2010/main" val="14229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0" name="Rectangle 19"/>
          <p:cNvSpPr/>
          <p:nvPr/>
        </p:nvSpPr>
        <p:spPr>
          <a:xfrm>
            <a:off x="12596" y="1168394"/>
            <a:ext cx="1916585" cy="496996"/>
          </a:xfrm>
          <a:prstGeom prst="rect">
            <a:avLst/>
          </a:prstGeom>
        </p:spPr>
        <p:txBody>
          <a:bodyPr wrap="square">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1 :</a:t>
            </a:r>
          </a:p>
        </p:txBody>
      </p:sp>
      <p:sp>
        <p:nvSpPr>
          <p:cNvPr id="21" name="TextBox 20"/>
          <p:cNvSpPr txBox="1"/>
          <p:nvPr/>
        </p:nvSpPr>
        <p:spPr>
          <a:xfrm>
            <a:off x="293683" y="1655455"/>
            <a:ext cx="8473621" cy="1754326"/>
          </a:xfrm>
          <a:prstGeom prst="rect">
            <a:avLst/>
          </a:prstGeom>
          <a:noFill/>
        </p:spPr>
        <p:txBody>
          <a:bodyPr wrap="square" rtlCol="0">
            <a:spAutoFit/>
          </a:bodyPr>
          <a:lstStyle/>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2019 </a:t>
            </a:r>
            <a:r>
              <a:rPr lang="en-US" sz="1800" dirty="0" err="1" smtClean="0"/>
              <a:t>vùng</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r>
              <a:rPr lang="en-US" sz="1800" dirty="0" err="1" smtClean="0"/>
              <a:t>ước</a:t>
            </a:r>
            <a:r>
              <a:rPr lang="en-US" sz="1800" dirty="0" smtClean="0"/>
              <a:t> </a:t>
            </a:r>
            <a:r>
              <a:rPr lang="en-US" sz="1800" dirty="0" err="1" smtClean="0"/>
              <a:t>tính</a:t>
            </a:r>
            <a:r>
              <a:rPr lang="en-US" sz="1800" dirty="0" smtClean="0"/>
              <a:t> </a:t>
            </a:r>
            <a:r>
              <a:rPr lang="en-US" sz="1800" dirty="0" err="1" smtClean="0"/>
              <a:t>đạt</a:t>
            </a:r>
            <a:r>
              <a:rPr lang="en-US" sz="1800" dirty="0" smtClean="0"/>
              <a:t> 713 200 ha, </a:t>
            </a:r>
            <a:r>
              <a:rPr lang="en-US" sz="1800" dirty="0" err="1" smtClean="0"/>
              <a:t>giảm</a:t>
            </a:r>
            <a:r>
              <a:rPr lang="en-US" sz="1800" dirty="0" smtClean="0"/>
              <a:t> 14 500 ha so </a:t>
            </a:r>
            <a:r>
              <a:rPr lang="en-US" sz="1800" dirty="0" err="1" smtClean="0"/>
              <a:t>với</a:t>
            </a:r>
            <a:r>
              <a:rPr lang="en-US" sz="1800" dirty="0" smtClean="0"/>
              <a:t> </a:t>
            </a:r>
            <a:r>
              <a:rPr lang="en-US" sz="1800" dirty="0" err="1" smtClean="0"/>
              <a:t>vụ</a:t>
            </a:r>
            <a:r>
              <a:rPr lang="en-US" sz="1800" dirty="0" smtClean="0"/>
              <a:t> Thu </a:t>
            </a:r>
            <a:r>
              <a:rPr lang="en-US" sz="1800" dirty="0" err="1" smtClean="0"/>
              <a:t>Đông</a:t>
            </a:r>
            <a:r>
              <a:rPr lang="en-US" sz="1800" dirty="0" smtClean="0"/>
              <a:t> 2018 (</a:t>
            </a:r>
            <a:r>
              <a:rPr lang="en-US" sz="1800" dirty="0" err="1" smtClean="0"/>
              <a:t>theo</a:t>
            </a:r>
            <a:r>
              <a:rPr lang="en-US" sz="1800" dirty="0" smtClean="0"/>
              <a:t> </a:t>
            </a:r>
            <a:r>
              <a:rPr lang="en-US" sz="1800" dirty="0" err="1" smtClean="0"/>
              <a:t>Tổng</a:t>
            </a:r>
            <a:r>
              <a:rPr lang="en-US" sz="1800" dirty="0" smtClean="0"/>
              <a:t> </a:t>
            </a:r>
            <a:r>
              <a:rPr lang="en-US" sz="1800" dirty="0" err="1" smtClean="0"/>
              <a:t>cục</a:t>
            </a:r>
            <a:r>
              <a:rPr lang="en-US" sz="1800" dirty="0" smtClean="0"/>
              <a:t> </a:t>
            </a:r>
            <a:r>
              <a:rPr lang="en-US" sz="1800" dirty="0" err="1" smtClean="0"/>
              <a:t>Thống</a:t>
            </a:r>
            <a:r>
              <a:rPr lang="en-US" sz="1800" dirty="0" smtClean="0"/>
              <a:t> </a:t>
            </a:r>
            <a:r>
              <a:rPr lang="en-US" sz="1800" dirty="0" err="1" smtClean="0"/>
              <a:t>kê</a:t>
            </a:r>
            <a:r>
              <a:rPr lang="en-US" sz="1800" dirty="0" smtClean="0"/>
              <a:t> </a:t>
            </a:r>
            <a:r>
              <a:rPr lang="en-US" sz="1800" smtClean="0"/>
              <a:t>10 - 2019</a:t>
            </a:r>
            <a:r>
              <a:rPr lang="en-US" sz="1800" dirty="0" smtClean="0"/>
              <a:t>). </a:t>
            </a:r>
            <a:r>
              <a:rPr lang="en-US" sz="1800" dirty="0" err="1" smtClean="0"/>
              <a:t>Hãy</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lúa</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2018 </a:t>
            </a:r>
            <a:r>
              <a:rPr lang="en-US" sz="1800" dirty="0" err="1" smtClean="0"/>
              <a:t>của</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endParaRPr lang="vi-VN" sz="1800" dirty="0"/>
          </a:p>
        </p:txBody>
      </p:sp>
      <p:sp>
        <p:nvSpPr>
          <p:cNvPr id="22" name="TextBox 21"/>
          <p:cNvSpPr txBox="1"/>
          <p:nvPr/>
        </p:nvSpPr>
        <p:spPr>
          <a:xfrm>
            <a:off x="3319314" y="3191961"/>
            <a:ext cx="2422358"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3" name="Rectangle 22"/>
          <p:cNvSpPr/>
          <p:nvPr/>
        </p:nvSpPr>
        <p:spPr>
          <a:xfrm>
            <a:off x="153139" y="3712805"/>
            <a:ext cx="8754708" cy="1347485"/>
          </a:xfrm>
          <a:prstGeom prst="rect">
            <a:avLst/>
          </a:prstGeom>
        </p:spPr>
        <p:txBody>
          <a:bodyPr wrap="square">
            <a:spAutoFit/>
          </a:bodyPr>
          <a:lstStyle/>
          <a:p>
            <a:pPr algn="just">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 Diện tích gieo trồng lúa vụ Thu Đông năm 2018 của Đồng bằng sông Cửu Long là:</a:t>
            </a:r>
            <a:endParaRPr lang="en-US" sz="1800" dirty="0">
              <a:latin typeface="+mn-lt"/>
              <a:ea typeface="Calibri" panose="020F0502020204030204" pitchFamily="34" charset="0"/>
            </a:endParaRPr>
          </a:p>
          <a:p>
            <a:pPr algn="ctr">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713 200 + 14 500 = 727 </a:t>
            </a:r>
            <a:r>
              <a:rPr lang="nl-NL" sz="1800">
                <a:latin typeface="+mn-lt"/>
                <a:ea typeface="Calibri" panose="020F0502020204030204" pitchFamily="34" charset="0"/>
              </a:rPr>
              <a:t>700 </a:t>
            </a:r>
            <a:r>
              <a:rPr lang="nl-NL" sz="1800" smtClean="0">
                <a:latin typeface="+mn-lt"/>
                <a:ea typeface="Calibri" panose="020F0502020204030204" pitchFamily="34" charset="0"/>
              </a:rPr>
              <a:t>(ha</a:t>
            </a:r>
            <a:r>
              <a:rPr lang="nl-NL" sz="1800" dirty="0">
                <a:latin typeface="+mn-lt"/>
                <a:ea typeface="Calibri" panose="020F0502020204030204" pitchFamily="34" charset="0"/>
              </a:rPr>
              <a:t>)</a:t>
            </a:r>
            <a:endParaRPr lang="en-US" sz="1800" dirty="0">
              <a:latin typeface="+mn-lt"/>
              <a:ea typeface="Calibri" panose="020F0502020204030204" pitchFamily="34" charset="0"/>
            </a:endParaRPr>
          </a:p>
          <a:p>
            <a:pPr algn="ctr">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                            Đ/s: 727 700 ha.</a:t>
            </a:r>
            <a:endParaRPr lang="vi-VN" sz="1800" dirty="0">
              <a:latin typeface="+mn-lt"/>
            </a:endParaRPr>
          </a:p>
        </p:txBody>
      </p:sp>
    </p:spTree>
    <p:extLst>
      <p:ext uri="{BB962C8B-B14F-4D97-AF65-F5344CB8AC3E}">
        <p14:creationId xmlns:p14="http://schemas.microsoft.com/office/powerpoint/2010/main" val="38573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285669" y="1997407"/>
            <a:ext cx="8672662" cy="1199328"/>
            <a:chOff x="285669" y="1997407"/>
            <a:chExt cx="8672662" cy="1199328"/>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HĐ1</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28 </a:t>
                </a:r>
                <a:r>
                  <a:rPr lang="en-US" sz="2000" dirty="0" err="1"/>
                  <a:t>và</a:t>
                </a:r>
                <a:r>
                  <a:rPr lang="en-US" sz="2000" dirty="0"/>
                  <a:t> b = 34</a:t>
                </a:r>
                <a:r>
                  <a:rPr lang="en-US" sz="2000" dirty="0" smtClean="0"/>
                  <a:t>.</a:t>
                </a:r>
                <a:endParaRPr lang="en-US" sz="2000" dirty="0"/>
              </a:p>
            </p:txBody>
          </p:sp>
        </p:grpSp>
        <p:sp>
          <p:nvSpPr>
            <p:cNvPr id="10" name="Rectangle 9"/>
            <p:cNvSpPr/>
            <p:nvPr/>
          </p:nvSpPr>
          <p:spPr>
            <a:xfrm>
              <a:off x="318586" y="2642737"/>
              <a:ext cx="2699778"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a:t>
              </a:r>
              <a:r>
                <a:rPr lang="en-US" sz="2000" dirty="0" err="1"/>
                <a:t>và</a:t>
              </a:r>
              <a:r>
                <a:rPr lang="en-US" sz="2000" dirty="0"/>
                <a:t> b + a</a:t>
              </a:r>
              <a:endParaRPr lang="vi-VN" sz="2000" dirty="0"/>
            </a:p>
          </p:txBody>
        </p:sp>
        <p:sp>
          <p:nvSpPr>
            <p:cNvPr id="11" name="Rectangle 10"/>
            <p:cNvSpPr/>
            <p:nvPr/>
          </p:nvSpPr>
          <p:spPr>
            <a:xfrm>
              <a:off x="3740236" y="2642737"/>
              <a:ext cx="5218095" cy="553998"/>
            </a:xfrm>
            <a:prstGeom prst="rect">
              <a:avLst/>
            </a:prstGeom>
          </p:spPr>
          <p:txBody>
            <a:bodyPr wrap="none">
              <a:spAutoFit/>
            </a:bodyPr>
            <a:lstStyle/>
            <a:p>
              <a:pPr algn="just">
                <a:lnSpc>
                  <a:spcPct val="150000"/>
                </a:lnSpc>
              </a:pPr>
              <a:r>
                <a:rPr lang="en-US" sz="2000" dirty="0"/>
                <a:t>b) </a:t>
              </a:r>
              <a:r>
                <a:rPr lang="en-US" sz="2000" dirty="0" smtClean="0"/>
                <a:t>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ở </a:t>
              </a:r>
              <a:r>
                <a:rPr lang="en-US" sz="2000" dirty="0" err="1"/>
                <a:t>câu</a:t>
              </a:r>
              <a:r>
                <a:rPr lang="en-US" sz="2000" dirty="0"/>
                <a:t> a).</a:t>
              </a:r>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4062564" cy="88113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dirty="0"/>
                                <m:t>a</m:t>
                              </m:r>
                              <m:r>
                                <m:rPr>
                                  <m:nor/>
                                </m:rPr>
                                <a:rPr lang="en-US" sz="2000" dirty="0"/>
                                <m:t> + </m:t>
                              </m:r>
                              <m:r>
                                <m:rPr>
                                  <m:nor/>
                                </m:rPr>
                                <a:rPr lang="en-US" sz="2000" dirty="0"/>
                                <m:t>b</m:t>
                              </m:r>
                              <m:r>
                                <m:rPr>
                                  <m:nor/>
                                </m:rPr>
                                <a:rPr lang="en-US" sz="2000" dirty="0"/>
                                <m:t> = 28 + 34 =  62 </m:t>
                              </m:r>
                              <m:r>
                                <m:rPr>
                                  <m:nor/>
                                </m:rPr>
                                <a:rPr lang="vi-VN" sz="2000" dirty="0"/>
                                <m:t> </m:t>
                              </m:r>
                            </m:e>
                            <m:e>
                              <m:r>
                                <m:rPr>
                                  <m:nor/>
                                </m:rPr>
                                <a:rPr lang="en-US" sz="2000" dirty="0"/>
                                <m:t>b</m:t>
                              </m:r>
                              <m:r>
                                <m:rPr>
                                  <m:nor/>
                                </m:rPr>
                                <a:rPr lang="en-US" sz="2000" dirty="0"/>
                                <m:t> + </m:t>
                              </m:r>
                              <m:r>
                                <m:rPr>
                                  <m:nor/>
                                </m:rPr>
                                <a:rPr lang="en-US" sz="2000" dirty="0"/>
                                <m:t>a</m:t>
                              </m:r>
                              <m:r>
                                <m:rPr>
                                  <m:nor/>
                                </m:rPr>
                                <a:rPr lang="en-US" sz="2000" dirty="0"/>
                                <m:t> = 34 + 28 =  62 </m:t>
                              </m:r>
                              <m:r>
                                <m:rPr>
                                  <m:nor/>
                                </m:rPr>
                                <a:rPr lang="vi-VN" sz="2000" dirty="0"/>
                                <m:t> </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4062564" cy="88113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484194" y="3758179"/>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3532784" y="4047901"/>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b + a</a:t>
            </a:r>
            <a:endParaRPr lang="vi-VN" sz="2000" b="1" dirty="0"/>
          </a:p>
        </p:txBody>
      </p:sp>
    </p:spTree>
    <p:extLst>
      <p:ext uri="{BB962C8B-B14F-4D97-AF65-F5344CB8AC3E}">
        <p14:creationId xmlns:p14="http://schemas.microsoft.com/office/powerpoint/2010/main" val="1420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0" y="1997407"/>
            <a:ext cx="9338468" cy="1523687"/>
            <a:chOff x="0" y="1997407"/>
            <a:chExt cx="9338468" cy="1523687"/>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HĐ2</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17 , b = 21 , c =  </a:t>
                </a:r>
                <a:r>
                  <a:rPr lang="en-US" sz="2000" dirty="0" smtClean="0"/>
                  <a:t>35.</a:t>
                </a:r>
                <a:endParaRPr lang="en-US" sz="2000" dirty="0"/>
              </a:p>
            </p:txBody>
          </p:sp>
        </p:grpSp>
        <p:sp>
          <p:nvSpPr>
            <p:cNvPr id="10" name="Rectangle 9"/>
            <p:cNvSpPr/>
            <p:nvPr/>
          </p:nvSpPr>
          <p:spPr>
            <a:xfrm>
              <a:off x="0" y="2563268"/>
              <a:ext cx="3876382"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 c </a:t>
              </a:r>
              <a:r>
                <a:rPr lang="en-US" sz="2000" dirty="0" err="1"/>
                <a:t>và</a:t>
              </a:r>
              <a:r>
                <a:rPr lang="en-US" sz="2000" dirty="0"/>
                <a:t> a + (b + c).</a:t>
              </a:r>
              <a:endParaRPr lang="vi-VN" sz="2000" dirty="0"/>
            </a:p>
          </p:txBody>
        </p:sp>
        <p:sp>
          <p:nvSpPr>
            <p:cNvPr id="11" name="Rectangle 10"/>
            <p:cNvSpPr/>
            <p:nvPr/>
          </p:nvSpPr>
          <p:spPr>
            <a:xfrm>
              <a:off x="4089915" y="2562434"/>
              <a:ext cx="5248553" cy="958660"/>
            </a:xfrm>
            <a:prstGeom prst="rect">
              <a:avLst/>
            </a:prstGeom>
          </p:spPr>
          <p:txBody>
            <a:bodyPr wrap="none">
              <a:spAutoFit/>
            </a:bodyPr>
            <a:lstStyle/>
            <a:p>
              <a:pPr algn="just">
                <a:lnSpc>
                  <a:spcPct val="150000"/>
                </a:lnSpc>
              </a:pPr>
              <a:r>
                <a:rPr lang="en-US" sz="2000" dirty="0"/>
                <a:t>b) 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a:t>
              </a:r>
              <a:r>
                <a:rPr lang="en-US" sz="2000" dirty="0" err="1"/>
                <a:t>từ</a:t>
              </a:r>
              <a:r>
                <a:rPr lang="en-US" sz="2000" dirty="0"/>
                <a:t> </a:t>
              </a:r>
              <a:r>
                <a:rPr lang="en-US" sz="2000" dirty="0" err="1"/>
                <a:t>câu</a:t>
              </a:r>
              <a:r>
                <a:rPr lang="en-US" sz="2000" dirty="0"/>
                <a:t> a).</a:t>
              </a:r>
            </a:p>
            <a:p>
              <a:pPr algn="just">
                <a:lnSpc>
                  <a:spcPct val="150000"/>
                </a:lnSpc>
              </a:pPr>
              <a:endParaRPr lang="en-US" sz="2000" dirty="0"/>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5074276" cy="99738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b="0" i="0" smtClean="0">
                                  <a:latin typeface="Cambria Math" panose="02040503050406030204" pitchFamily="18" charset="0"/>
                                </a:rPr>
                                <m:t>(</m:t>
                              </m:r>
                              <m:r>
                                <m:rPr>
                                  <m:nor/>
                                </m:rPr>
                                <a:rPr lang="en-US" sz="2000" dirty="0"/>
                                <m:t>a</m:t>
                              </m:r>
                              <m:r>
                                <m:rPr>
                                  <m:nor/>
                                </m:rPr>
                                <a:rPr lang="en-US" sz="2000" dirty="0"/>
                                <m:t> + </m:t>
                              </m:r>
                              <m:r>
                                <m:rPr>
                                  <m:nor/>
                                </m:rPr>
                                <a:rPr lang="en-US" sz="2000" dirty="0"/>
                                <m:t>b</m:t>
                              </m:r>
                              <m:r>
                                <m:rPr>
                                  <m:nor/>
                                </m:rPr>
                                <a:rPr lang="en-US" sz="2000" b="0" i="0" dirty="0" smtClean="0"/>
                                <m:t>)</m:t>
                              </m:r>
                              <m:r>
                                <m:rPr>
                                  <m:nor/>
                                </m:rPr>
                                <a:rPr lang="en-US" sz="2000" dirty="0"/>
                                <m:t> </m:t>
                              </m:r>
                              <m:r>
                                <m:rPr>
                                  <m:nor/>
                                </m:rPr>
                                <a:rPr lang="en-US" sz="2000" b="0" i="0" dirty="0" smtClean="0"/>
                                <m:t>+ </m:t>
                              </m:r>
                              <m:r>
                                <m:rPr>
                                  <m:nor/>
                                </m:rPr>
                                <a:rPr lang="en-US" sz="2000" b="0" i="0" dirty="0" smtClean="0"/>
                                <m:t>c</m:t>
                              </m:r>
                              <m:r>
                                <m:rPr>
                                  <m:nor/>
                                </m:rPr>
                                <a:rPr lang="en-US" sz="2000" b="0" i="0" dirty="0" smtClean="0"/>
                                <m:t> = (17 + 21) + 35 =  38 + 35 = 73</m:t>
                              </m:r>
                            </m:e>
                            <m:e>
                              <m:r>
                                <m:rPr>
                                  <m:nor/>
                                </m:rPr>
                                <a:rPr lang="en-US" sz="2000" dirty="0"/>
                                <m:t>a</m:t>
                              </m:r>
                              <m:r>
                                <m:rPr>
                                  <m:nor/>
                                </m:rPr>
                                <a:rPr lang="en-US" sz="2000" dirty="0"/>
                                <m:t> + (</m:t>
                              </m:r>
                              <m:r>
                                <m:rPr>
                                  <m:nor/>
                                </m:rPr>
                                <a:rPr lang="en-US" sz="2000" dirty="0"/>
                                <m:t>b</m:t>
                              </m:r>
                              <m:r>
                                <m:rPr>
                                  <m:nor/>
                                </m:rPr>
                                <a:rPr lang="en-US" sz="2000" dirty="0"/>
                                <m:t> + </m:t>
                              </m:r>
                              <m:r>
                                <m:rPr>
                                  <m:nor/>
                                </m:rPr>
                                <a:rPr lang="en-US" sz="2000" dirty="0"/>
                                <m:t>c</m:t>
                              </m:r>
                              <m:r>
                                <m:rPr>
                                  <m:nor/>
                                </m:rPr>
                                <a:rPr lang="en-US" sz="2000" dirty="0"/>
                                <m:t>)</m:t>
                              </m:r>
                              <m:r>
                                <a:rPr lang="en-US" sz="2000" b="0" i="1" dirty="0" smtClean="0">
                                  <a:latin typeface="Cambria Math" panose="02040503050406030204" pitchFamily="18" charset="0"/>
                                </a:rPr>
                                <m:t>=</m:t>
                              </m:r>
                              <m:r>
                                <m:rPr>
                                  <m:nor/>
                                </m:rPr>
                                <a:rPr lang="en-US" sz="2000" dirty="0"/>
                                <m:t>17 + </m:t>
                              </m:r>
                              <m:r>
                                <m:rPr>
                                  <m:nor/>
                                </m:rPr>
                                <a:rPr lang="en-US" sz="2000" b="0" i="0" dirty="0" smtClean="0"/>
                                <m:t>(</m:t>
                              </m:r>
                              <m:r>
                                <m:rPr>
                                  <m:nor/>
                                </m:rPr>
                                <a:rPr lang="en-US" sz="2000" dirty="0"/>
                                <m:t>21 + 35</m:t>
                              </m:r>
                              <m:r>
                                <m:rPr>
                                  <m:nor/>
                                </m:rPr>
                                <a:rPr lang="en-US" sz="2000" b="0" i="0" dirty="0" smtClean="0"/>
                                <m:t>) = </m:t>
                              </m:r>
                              <m:r>
                                <a:rPr lang="en-US" sz="2000" b="0" i="1" dirty="0" smtClean="0">
                                  <a:latin typeface="Cambria Math" panose="02040503050406030204" pitchFamily="18" charset="0"/>
                                </a:rPr>
                                <m:t>17+56=73</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5074276" cy="99738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1639541" y="3321039"/>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5692947" y="4129287"/>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c = a + (b+ c)</a:t>
            </a:r>
            <a:endParaRPr lang="vi-VN" sz="2000" b="1" dirty="0"/>
          </a:p>
        </p:txBody>
      </p:sp>
    </p:spTree>
    <p:extLst>
      <p:ext uri="{BB962C8B-B14F-4D97-AF65-F5344CB8AC3E}">
        <p14:creationId xmlns:p14="http://schemas.microsoft.com/office/powerpoint/2010/main" val="16188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1383</Words>
  <Application>Microsoft Office PowerPoint</Application>
  <PresentationFormat>On-screen Show (16:9)</PresentationFormat>
  <Paragraphs>225</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Wingdings</vt:lpstr>
      <vt:lpstr>Arvo</vt:lpstr>
      <vt:lpstr>Arial</vt:lpstr>
      <vt:lpstr>Roboto Condensed Light</vt:lpstr>
      <vt:lpstr>Cambria Math</vt:lpstr>
      <vt:lpstr>Roboto Condensed</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MUOI</cp:lastModifiedBy>
  <cp:revision>58</cp:revision>
  <dcterms:modified xsi:type="dcterms:W3CDTF">2023-09-11T01:39:35Z</dcterms:modified>
</cp:coreProperties>
</file>