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312" r:id="rId2"/>
    <p:sldId id="256" r:id="rId3"/>
    <p:sldId id="339" r:id="rId4"/>
    <p:sldId id="257" r:id="rId5"/>
    <p:sldId id="314" r:id="rId6"/>
    <p:sldId id="315" r:id="rId7"/>
    <p:sldId id="317" r:id="rId8"/>
    <p:sldId id="316" r:id="rId9"/>
    <p:sldId id="319" r:id="rId10"/>
    <p:sldId id="318" r:id="rId11"/>
    <p:sldId id="320" r:id="rId12"/>
    <p:sldId id="321" r:id="rId13"/>
    <p:sldId id="322" r:id="rId14"/>
    <p:sldId id="323" r:id="rId15"/>
    <p:sldId id="324" r:id="rId16"/>
    <p:sldId id="325" r:id="rId17"/>
    <p:sldId id="326" r:id="rId18"/>
    <p:sldId id="327" r:id="rId19"/>
    <p:sldId id="328" r:id="rId20"/>
    <p:sldId id="329" r:id="rId21"/>
    <p:sldId id="330" r:id="rId22"/>
    <p:sldId id="332" r:id="rId23"/>
    <p:sldId id="333" r:id="rId24"/>
    <p:sldId id="334" r:id="rId25"/>
    <p:sldId id="335" r:id="rId26"/>
    <p:sldId id="336" r:id="rId27"/>
    <p:sldId id="338" r:id="rId28"/>
  </p:sldIdLst>
  <p:sldSz cx="9144000" cy="5143500" type="screen16x9"/>
  <p:notesSz cx="6858000" cy="9144000"/>
  <p:embeddedFontLst>
    <p:embeddedFont>
      <p:font typeface="Roboto Condensed"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Condensed Light" panose="020B0604020202020204" charset="0"/>
      <p:regular r:id="rId38"/>
      <p:bold r:id="rId39"/>
      <p:italic r:id="rId40"/>
      <p:boldItalic r:id="rId41"/>
    </p:embeddedFont>
    <p:embeddedFont>
      <p:font typeface="Arvo" panose="020B0604020202020204" charset="0"/>
      <p:regular r:id="rId42"/>
      <p:bold r:id="rId43"/>
      <p:italic r:id="rId44"/>
      <p:boldItalic r:id="rId45"/>
    </p:embeddedFont>
    <p:embeddedFont>
      <p:font typeface="Cambria Math" panose="02040503050406030204" pitchFamily="18"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6E4"/>
    <a:srgbClr val="3BBEDD"/>
    <a:srgbClr val="FEFB8D"/>
    <a:srgbClr val="00CC00"/>
    <a:srgbClr val="FEFCBA"/>
    <a:srgbClr val="FAFA7A"/>
    <a:srgbClr val="F1A927"/>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79" d="100"/>
          <a:sy n="79" d="100"/>
        </p:scale>
        <p:origin x="3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69"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345647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39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32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AC50FDF-17C2-479E-9EF4-64B1B6C106CC}" type="datetimeFigureOut">
              <a:rPr lang="en-US" smtClean="0"/>
              <a:t>14/09/2023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12463-CA5F-45E0-B71F-BE1AC729A1DE}" type="slidenum">
              <a:rPr lang="en-US" smtClean="0"/>
              <a:t>‹#›</a:t>
            </a:fld>
            <a:endParaRPr lang="en-US"/>
          </a:p>
        </p:txBody>
      </p:sp>
    </p:spTree>
    <p:extLst>
      <p:ext uri="{BB962C8B-B14F-4D97-AF65-F5344CB8AC3E}">
        <p14:creationId xmlns:p14="http://schemas.microsoft.com/office/powerpoint/2010/main" val="332958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3380874" y="493295"/>
            <a:ext cx="5763126" cy="2153652"/>
          </a:xfrm>
          <a:prstGeom prst="cloudCallout">
            <a:avLst>
              <a:gd name="adj1" fmla="val -61800"/>
              <a:gd name="adj2" fmla="val 64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600" dirty="0">
                <a:solidFill>
                  <a:schemeClr val="tx1"/>
                </a:solidFill>
              </a:rPr>
              <a:t>Mẹ em mua một túi 10kg gạo ngon loại 20 nghìn đồng một kilogam. Hỏi mẹ em phải đưa cho cô </a:t>
            </a:r>
            <a:r>
              <a:rPr lang="nl-NL" sz="1600" dirty="0" smtClean="0">
                <a:solidFill>
                  <a:schemeClr val="tx1"/>
                </a:solidFill>
              </a:rPr>
              <a:t>bán </a:t>
            </a:r>
            <a:r>
              <a:rPr lang="nl-NL" sz="1600" dirty="0">
                <a:solidFill>
                  <a:schemeClr val="tx1"/>
                </a:solidFill>
              </a:rPr>
              <a:t>hàng bao nhiêu tờ 50 nghìn đồng để trả tiền gạo?</a:t>
            </a:r>
            <a:endParaRPr lang="vi-VN" sz="1600" dirty="0">
              <a:solidFill>
                <a:schemeClr val="tx1"/>
              </a:solidFill>
            </a:endParaRPr>
          </a:p>
        </p:txBody>
      </p:sp>
      <p:pic>
        <p:nvPicPr>
          <p:cNvPr id="4" name="Picture 3"/>
          <p:cNvPicPr>
            <a:picLocks noChangeAspect="1"/>
          </p:cNvPicPr>
          <p:nvPr/>
        </p:nvPicPr>
        <p:blipFill>
          <a:blip r:embed="rId2">
            <a:clrChange>
              <a:clrFrom>
                <a:srgbClr val="F5F5F5"/>
              </a:clrFrom>
              <a:clrTo>
                <a:srgbClr val="F5F5F5">
                  <a:alpha val="0"/>
                </a:srgbClr>
              </a:clrTo>
            </a:clrChange>
          </a:blip>
          <a:stretch>
            <a:fillRect/>
          </a:stretch>
        </p:blipFill>
        <p:spPr>
          <a:xfrm>
            <a:off x="735180" y="2824071"/>
            <a:ext cx="1935831" cy="2319429"/>
          </a:xfrm>
          <a:prstGeom prst="rect">
            <a:avLst/>
          </a:prstGeom>
        </p:spPr>
      </p:pic>
      <p:pic>
        <p:nvPicPr>
          <p:cNvPr id="1026" name="Picture 2" descr="https://www.gaothaiduong.com/Portals/27044/San%20pham/Gao%20Thong%20dung%20TD/Gao%20Tam%20Xoan%20Hai%20hau%2010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638" y="3028457"/>
            <a:ext cx="2115043" cy="2115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1950" y="1130968"/>
            <a:ext cx="2107778" cy="1515979"/>
          </a:xfrm>
          <a:prstGeom prst="rect">
            <a:avLst/>
          </a:prstGeom>
        </p:spPr>
      </p:pic>
    </p:spTree>
    <p:extLst>
      <p:ext uri="{BB962C8B-B14F-4D97-AF65-F5344CB8AC3E}">
        <p14:creationId xmlns:p14="http://schemas.microsoft.com/office/powerpoint/2010/main" val="876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7618000" y="4838800"/>
            <a:ext cx="1487400" cy="315600"/>
          </a:xfrm>
        </p:spPr>
        <p:txBody>
          <a:bodyPr/>
          <a:lstStyle/>
          <a:p>
            <a:pPr marL="0" lvl="0" indent="0" algn="r" rtl="0">
              <a:spcBef>
                <a:spcPts val="0"/>
              </a:spcBef>
              <a:spcAft>
                <a:spcPts val="0"/>
              </a:spcAft>
              <a:buNone/>
            </a:pPr>
            <a:fld id="{00000000-1234-1234-1234-123412341234}" type="slidenum">
              <a:rPr lang="en" smtClean="0"/>
              <a:t>10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934673" y="2015169"/>
            <a:ext cx="7213676" cy="553998"/>
            <a:chOff x="156063" y="1988424"/>
            <a:chExt cx="7213676" cy="553998"/>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HĐ1</a:t>
              </a:r>
              <a:endParaRPr lang="vi-VN" sz="2000" b="1" dirty="0"/>
            </a:p>
          </p:txBody>
        </p:sp>
        <p:sp>
          <p:nvSpPr>
            <p:cNvPr id="27" name="Rectangle 26"/>
            <p:cNvSpPr/>
            <p:nvPr/>
          </p:nvSpPr>
          <p:spPr>
            <a:xfrm>
              <a:off x="1069616" y="1988424"/>
              <a:ext cx="6300123" cy="553998"/>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Cho a = 12 và b = 5. Tính </a:t>
              </a:r>
              <a:r>
                <a:rPr lang="nl-NL" sz="2000" dirty="0" smtClean="0">
                  <a:latin typeface="+mn-lt"/>
                  <a:ea typeface="Calibri" panose="020F0502020204030204" pitchFamily="34" charset="0"/>
                </a:rPr>
                <a:t>a.b; </a:t>
              </a:r>
              <a:r>
                <a:rPr lang="nl-NL" sz="2000" dirty="0">
                  <a:latin typeface="+mn-lt"/>
                  <a:ea typeface="Calibri" panose="020F0502020204030204" pitchFamily="34" charset="0"/>
                </a:rPr>
                <a:t>b.a và so sánh kết quả.</a:t>
              </a:r>
              <a:endParaRPr lang="en-US" sz="2000" dirty="0">
                <a:latin typeface="+mn-lt"/>
                <a:ea typeface="Calibri" panose="020F0502020204030204" pitchFamily="34" charset="0"/>
              </a:endParaRPr>
            </a:p>
          </p:txBody>
        </p:sp>
      </p:grpSp>
      <p:grpSp>
        <p:nvGrpSpPr>
          <p:cNvPr id="29" name="Group 28"/>
          <p:cNvGrpSpPr/>
          <p:nvPr/>
        </p:nvGrpSpPr>
        <p:grpSpPr>
          <a:xfrm>
            <a:off x="1934673" y="3025922"/>
            <a:ext cx="6864322" cy="400110"/>
            <a:chOff x="156063" y="2086844"/>
            <a:chExt cx="6864322" cy="400110"/>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HĐ2</a:t>
              </a:r>
              <a:endParaRPr lang="vi-VN" sz="2000" b="1" dirty="0"/>
            </a:p>
          </p:txBody>
        </p:sp>
        <p:sp>
          <p:nvSpPr>
            <p:cNvPr id="31" name="Rectangle 30"/>
            <p:cNvSpPr/>
            <p:nvPr/>
          </p:nvSpPr>
          <p:spPr>
            <a:xfrm>
              <a:off x="1011935" y="2086844"/>
              <a:ext cx="6008450" cy="400110"/>
            </a:xfrm>
            <a:prstGeom prst="rect">
              <a:avLst/>
            </a:prstGeom>
          </p:spPr>
          <p:txBody>
            <a:bodyPr wrap="square">
              <a:spAutoFit/>
            </a:bodyPr>
            <a:lstStyle/>
            <a:p>
              <a:r>
                <a:rPr lang="nl-NL" sz="2000" dirty="0"/>
                <a:t>Tìm số tự nhiên c sao cho </a:t>
              </a:r>
              <a:r>
                <a:rPr lang="nl-NL" sz="2000" dirty="0" smtClean="0"/>
                <a:t>(3 </a:t>
              </a:r>
              <a:r>
                <a:rPr lang="nl-NL" sz="2000" dirty="0"/>
                <a:t>. 2) . 5 = 3. </a:t>
              </a:r>
              <a:r>
                <a:rPr lang="nl-NL" sz="2000" dirty="0" smtClean="0"/>
                <a:t>(2 </a:t>
              </a:r>
              <a:r>
                <a:rPr lang="nl-NL" sz="2000" dirty="0"/>
                <a:t>. 5 )</a:t>
              </a:r>
              <a:endParaRPr lang="en-US" sz="2000" dirty="0"/>
            </a:p>
          </p:txBody>
        </p:sp>
      </p:grpSp>
      <p:grpSp>
        <p:nvGrpSpPr>
          <p:cNvPr id="32" name="Group 31"/>
          <p:cNvGrpSpPr/>
          <p:nvPr/>
        </p:nvGrpSpPr>
        <p:grpSpPr>
          <a:xfrm>
            <a:off x="1912258" y="3864021"/>
            <a:ext cx="6844358" cy="553998"/>
            <a:chOff x="144239" y="2065226"/>
            <a:chExt cx="6844358" cy="553998"/>
          </a:xfrm>
        </p:grpSpPr>
        <p:sp>
          <p:nvSpPr>
            <p:cNvPr id="33" name="Rounded Rectangle 32"/>
            <p:cNvSpPr/>
            <p:nvPr/>
          </p:nvSpPr>
          <p:spPr>
            <a:xfrm>
              <a:off x="144239" y="2191239"/>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HĐ3</a:t>
              </a:r>
              <a:endParaRPr lang="vi-VN" sz="2000" b="1" dirty="0"/>
            </a:p>
          </p:txBody>
        </p:sp>
        <p:sp>
          <p:nvSpPr>
            <p:cNvPr id="34" name="Rectangle 33"/>
            <p:cNvSpPr/>
            <p:nvPr/>
          </p:nvSpPr>
          <p:spPr>
            <a:xfrm>
              <a:off x="980147" y="2065226"/>
              <a:ext cx="6008450" cy="553998"/>
            </a:xfrm>
            <a:prstGeom prst="rect">
              <a:avLst/>
            </a:prstGeom>
          </p:spPr>
          <p:txBody>
            <a:bodyPr wrap="square">
              <a:spAutoFit/>
            </a:bodyPr>
            <a:lstStyle/>
            <a:p>
              <a:pPr algn="just">
                <a:lnSpc>
                  <a:spcPct val="150000"/>
                </a:lnSpc>
              </a:pPr>
              <a:r>
                <a:rPr lang="nl-NL" sz="2000" i="1" dirty="0"/>
                <a:t>Tính và so sánh </a:t>
              </a:r>
              <a:r>
                <a:rPr lang="nl-NL" sz="2000" dirty="0" smtClean="0"/>
                <a:t> </a:t>
              </a:r>
              <a:r>
                <a:rPr lang="nl-NL" sz="2000" dirty="0"/>
                <a:t>3 . (2 + 5)  </a:t>
              </a:r>
              <a:r>
                <a:rPr lang="nl-NL" sz="2000" dirty="0" smtClean="0"/>
                <a:t>và  </a:t>
              </a:r>
              <a:r>
                <a:rPr lang="nl-NL" sz="2000" dirty="0"/>
                <a:t>3 . 2 + 3 . 5</a:t>
              </a:r>
              <a:endParaRPr lang="en-US" sz="2000" dirty="0"/>
            </a:p>
          </p:txBody>
        </p:sp>
      </p:grpSp>
      <p:sp>
        <p:nvSpPr>
          <p:cNvPr id="36" name="Pentagon 35"/>
          <p:cNvSpPr/>
          <p:nvPr/>
        </p:nvSpPr>
        <p:spPr>
          <a:xfrm>
            <a:off x="42328" y="2007035"/>
            <a:ext cx="1773347" cy="559728"/>
          </a:xfrm>
          <a:prstGeom prst="homePlate">
            <a:avLst/>
          </a:prstGeom>
          <a:solidFill>
            <a:srgbClr val="3B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1</a:t>
            </a:r>
            <a:endParaRPr lang="vi-VN" sz="2400" b="1" dirty="0"/>
          </a:p>
        </p:txBody>
      </p:sp>
      <p:sp>
        <p:nvSpPr>
          <p:cNvPr id="37" name="Pentagon 36"/>
          <p:cNvSpPr/>
          <p:nvPr/>
        </p:nvSpPr>
        <p:spPr>
          <a:xfrm>
            <a:off x="42328" y="2914780"/>
            <a:ext cx="1773347" cy="559728"/>
          </a:xfrm>
          <a:prstGeom prst="homePlate">
            <a:avLst/>
          </a:prstGeom>
          <a:solidFill>
            <a:srgbClr val="F1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2</a:t>
            </a:r>
            <a:endParaRPr lang="vi-VN" sz="2400" b="1" dirty="0"/>
          </a:p>
        </p:txBody>
      </p:sp>
      <p:sp>
        <p:nvSpPr>
          <p:cNvPr id="38" name="Pentagon 37"/>
          <p:cNvSpPr/>
          <p:nvPr/>
        </p:nvSpPr>
        <p:spPr>
          <a:xfrm>
            <a:off x="84707" y="3908691"/>
            <a:ext cx="1773347" cy="559728"/>
          </a:xfrm>
          <a:prstGeom prst="homePlate">
            <a:avLst/>
          </a:prstGeom>
          <a:solidFill>
            <a:srgbClr val="D65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3</a:t>
            </a:r>
            <a:endParaRPr lang="vi-VN" sz="2400" b="1" dirty="0"/>
          </a:p>
        </p:txBody>
      </p:sp>
      <p:sp>
        <p:nvSpPr>
          <p:cNvPr id="2" name="Rectangle 1"/>
          <p:cNvSpPr/>
          <p:nvPr/>
        </p:nvSpPr>
        <p:spPr>
          <a:xfrm>
            <a:off x="4151214" y="2512165"/>
            <a:ext cx="2079653" cy="402615"/>
          </a:xfrm>
          <a:prstGeom prst="rect">
            <a:avLst/>
          </a:prstGeom>
          <a:solidFill>
            <a:srgbClr val="3BBED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a.b</a:t>
            </a:r>
            <a:r>
              <a:rPr lang="en-US" sz="2800" dirty="0" smtClean="0"/>
              <a:t> = </a:t>
            </a:r>
            <a:r>
              <a:rPr lang="en-US" sz="2800" dirty="0" err="1" smtClean="0"/>
              <a:t>b.a</a:t>
            </a:r>
            <a:endParaRPr lang="en-US" sz="2800" dirty="0"/>
          </a:p>
        </p:txBody>
      </p:sp>
      <p:sp>
        <p:nvSpPr>
          <p:cNvPr id="39" name="Rectangle 38"/>
          <p:cNvSpPr/>
          <p:nvPr/>
        </p:nvSpPr>
        <p:spPr>
          <a:xfrm>
            <a:off x="4151214" y="3474508"/>
            <a:ext cx="2079653" cy="389513"/>
          </a:xfrm>
          <a:prstGeom prst="rect">
            <a:avLst/>
          </a:prstGeom>
          <a:solidFill>
            <a:schemeClr val="accent5">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 = 30</a:t>
            </a:r>
            <a:endParaRPr lang="en-US" sz="2800" dirty="0"/>
          </a:p>
        </p:txBody>
      </p:sp>
      <p:sp>
        <p:nvSpPr>
          <p:cNvPr id="40" name="Rectangle 39"/>
          <p:cNvSpPr/>
          <p:nvPr/>
        </p:nvSpPr>
        <p:spPr>
          <a:xfrm>
            <a:off x="3457076" y="4372507"/>
            <a:ext cx="3817664" cy="389513"/>
          </a:xfrm>
          <a:prstGeom prst="rect">
            <a:avLst/>
          </a:prstGeom>
          <a:solidFill>
            <a:srgbClr val="D656E4"/>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3 . (2 + 5) </a:t>
            </a:r>
            <a:r>
              <a:rPr lang="nl-NL" sz="2400" dirty="0" smtClean="0"/>
              <a:t>= </a:t>
            </a:r>
            <a:r>
              <a:rPr lang="nl-NL" sz="2400" dirty="0"/>
              <a:t>3 . 2 + 3 . 5</a:t>
            </a:r>
            <a:endParaRPr lang="en-US" sz="2400" dirty="0"/>
          </a:p>
        </p:txBody>
      </p:sp>
    </p:spTree>
    <p:extLst>
      <p:ext uri="{BB962C8B-B14F-4D97-AF65-F5344CB8AC3E}">
        <p14:creationId xmlns:p14="http://schemas.microsoft.com/office/powerpoint/2010/main" val="3563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2"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Right Arrow 22"/>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818147" y="2210482"/>
            <a:ext cx="7988969" cy="242601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chemeClr val="tx1"/>
                </a:solidFill>
              </a:rPr>
              <a:t>Phép</a:t>
            </a:r>
            <a:r>
              <a:rPr lang="en-US" sz="2000" dirty="0" smtClean="0">
                <a:solidFill>
                  <a:schemeClr val="tx1"/>
                </a:solidFill>
              </a:rPr>
              <a:t> </a:t>
            </a:r>
            <a:r>
              <a:rPr lang="en-US" sz="2000" dirty="0" err="1" smtClean="0">
                <a:solidFill>
                  <a:schemeClr val="tx1"/>
                </a:solidFill>
              </a:rPr>
              <a:t>nhân</a:t>
            </a:r>
            <a:r>
              <a:rPr lang="en-US" sz="2000" dirty="0" smtClean="0">
                <a:solidFill>
                  <a:schemeClr val="tx1"/>
                </a:solidFill>
              </a:rPr>
              <a:t>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chất</a:t>
            </a:r>
            <a:r>
              <a:rPr lang="en-US" sz="2000" dirty="0" smtClean="0">
                <a:solidFill>
                  <a:schemeClr val="tx1"/>
                </a:solidFill>
              </a:rPr>
              <a:t>:</a:t>
            </a:r>
          </a:p>
          <a:p>
            <a:pPr algn="just">
              <a:lnSpc>
                <a:spcPct val="150000"/>
              </a:lnSpc>
            </a:pPr>
            <a:r>
              <a:rPr lang="nl-NL" sz="2000" dirty="0">
                <a:solidFill>
                  <a:schemeClr val="tx1"/>
                </a:solidFill>
              </a:rPr>
              <a:t>+ </a:t>
            </a:r>
            <a:r>
              <a:rPr lang="nl-NL" sz="2000" b="1" dirty="0">
                <a:solidFill>
                  <a:srgbClr val="FF0000"/>
                </a:solidFill>
              </a:rPr>
              <a:t>Giao hoán</a:t>
            </a:r>
            <a:r>
              <a:rPr lang="nl-NL" sz="2000" dirty="0">
                <a:solidFill>
                  <a:schemeClr val="tx1"/>
                </a:solidFill>
              </a:rPr>
              <a:t>: ab = ba</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Kết hợp</a:t>
            </a:r>
            <a:r>
              <a:rPr lang="nl-NL" sz="2000" dirty="0">
                <a:solidFill>
                  <a:schemeClr val="tx1"/>
                </a:solidFill>
              </a:rPr>
              <a:t>: </a:t>
            </a:r>
            <a:r>
              <a:rPr lang="nl-NL" sz="2000">
                <a:solidFill>
                  <a:schemeClr val="tx1"/>
                </a:solidFill>
              </a:rPr>
              <a:t>(</a:t>
            </a:r>
            <a:r>
              <a:rPr lang="nl-NL" sz="2000" smtClean="0">
                <a:solidFill>
                  <a:schemeClr val="tx1"/>
                </a:solidFill>
              </a:rPr>
              <a:t>a.b).c </a:t>
            </a:r>
            <a:r>
              <a:rPr lang="nl-NL" sz="2000">
                <a:solidFill>
                  <a:schemeClr val="tx1"/>
                </a:solidFill>
              </a:rPr>
              <a:t>= </a:t>
            </a:r>
            <a:r>
              <a:rPr lang="nl-NL" sz="2000" smtClean="0">
                <a:solidFill>
                  <a:schemeClr val="tx1"/>
                </a:solidFill>
              </a:rPr>
              <a:t>a.(b.c</a:t>
            </a:r>
            <a:r>
              <a:rPr lang="nl-NL" sz="2000" dirty="0">
                <a:solidFill>
                  <a:schemeClr val="tx1"/>
                </a:solidFill>
              </a:rPr>
              <a:t>)</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Phân phối</a:t>
            </a:r>
            <a:r>
              <a:rPr lang="nl-NL" sz="2000" dirty="0">
                <a:solidFill>
                  <a:srgbClr val="FF0000"/>
                </a:solidFill>
              </a:rPr>
              <a:t> </a:t>
            </a:r>
            <a:r>
              <a:rPr lang="nl-NL" sz="2000" dirty="0">
                <a:solidFill>
                  <a:schemeClr val="tx1"/>
                </a:solidFill>
              </a:rPr>
              <a:t>của phép nhân đối với phép cộng</a:t>
            </a:r>
            <a:r>
              <a:rPr lang="nl-NL" sz="2000">
                <a:solidFill>
                  <a:schemeClr val="tx1"/>
                </a:solidFill>
              </a:rPr>
              <a:t>: </a:t>
            </a:r>
            <a:r>
              <a:rPr lang="nl-NL" sz="2000" smtClean="0">
                <a:solidFill>
                  <a:schemeClr val="tx1"/>
                </a:solidFill>
              </a:rPr>
              <a:t>a.(</a:t>
            </a:r>
            <a:r>
              <a:rPr lang="nl-NL" sz="2000" dirty="0">
                <a:solidFill>
                  <a:schemeClr val="tx1"/>
                </a:solidFill>
              </a:rPr>
              <a:t>b+c) = ab </a:t>
            </a:r>
            <a:r>
              <a:rPr lang="nl-NL" sz="2000">
                <a:solidFill>
                  <a:schemeClr val="tx1"/>
                </a:solidFill>
              </a:rPr>
              <a:t>+ </a:t>
            </a:r>
            <a:r>
              <a:rPr lang="nl-NL" sz="2000" smtClean="0">
                <a:solidFill>
                  <a:schemeClr val="tx1"/>
                </a:solidFill>
              </a:rPr>
              <a:t>ac</a:t>
            </a:r>
            <a:endParaRPr lang="en-US" sz="2000" dirty="0">
              <a:solidFill>
                <a:schemeClr val="tx1"/>
              </a:solidFill>
            </a:endParaRPr>
          </a:p>
        </p:txBody>
      </p:sp>
    </p:spTree>
    <p:extLst>
      <p:ext uri="{BB962C8B-B14F-4D97-AF65-F5344CB8AC3E}">
        <p14:creationId xmlns:p14="http://schemas.microsoft.com/office/powerpoint/2010/main" val="654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454738" y="2087945"/>
            <a:ext cx="8281638" cy="1938992"/>
          </a:xfrm>
          <a:prstGeom prst="rect">
            <a:avLst/>
          </a:prstGeom>
          <a:noFill/>
        </p:spPr>
        <p:txBody>
          <a:bodyPr wrap="square" rtlCol="0">
            <a:spAutoFit/>
          </a:bodyPr>
          <a:lstStyle/>
          <a:p>
            <a:pPr algn="just">
              <a:lnSpc>
                <a:spcPct val="150000"/>
              </a:lnSpc>
            </a:pPr>
            <a:r>
              <a:rPr lang="nl-NL" sz="2000" b="1" i="1" u="sng" dirty="0"/>
              <a:t>* Chú ý:</a:t>
            </a:r>
            <a:endParaRPr lang="en-US" sz="2000" dirty="0"/>
          </a:p>
          <a:p>
            <a:pPr lvl="0" algn="just">
              <a:lnSpc>
                <a:spcPct val="150000"/>
              </a:lnSpc>
            </a:pPr>
            <a:r>
              <a:rPr lang="nl-NL" sz="2000"/>
              <a:t>a </a:t>
            </a:r>
            <a:r>
              <a:rPr lang="nl-NL" sz="2000" smtClean="0"/>
              <a:t>. 1 </a:t>
            </a:r>
            <a:r>
              <a:rPr lang="nl-NL" sz="2000" dirty="0"/>
              <a:t>= 1 . a </a:t>
            </a:r>
            <a:r>
              <a:rPr lang="nl-NL" sz="2000" dirty="0" smtClean="0"/>
              <a:t>= a</a:t>
            </a:r>
            <a:endParaRPr lang="en-US" sz="2000" dirty="0"/>
          </a:p>
          <a:p>
            <a:pPr algn="just">
              <a:lnSpc>
                <a:spcPct val="150000"/>
              </a:lnSpc>
            </a:pPr>
            <a:r>
              <a:rPr lang="nl-NL" sz="2000" dirty="0"/>
              <a:t>a . 0 = 0 . a = 0</a:t>
            </a:r>
            <a:endParaRPr lang="en-US" sz="2000" dirty="0"/>
          </a:p>
          <a:p>
            <a:pPr lvl="0" algn="just">
              <a:lnSpc>
                <a:spcPct val="150000"/>
              </a:lnSpc>
            </a:pPr>
            <a:r>
              <a:rPr lang="nl-NL" sz="2000" dirty="0"/>
              <a:t>Tích </a:t>
            </a:r>
            <a:r>
              <a:rPr lang="nl-NL" sz="2000"/>
              <a:t>(</a:t>
            </a:r>
            <a:r>
              <a:rPr lang="nl-NL" sz="2000" smtClean="0"/>
              <a:t>a.b).c </a:t>
            </a:r>
            <a:r>
              <a:rPr lang="nl-NL" sz="2000"/>
              <a:t>hay </a:t>
            </a:r>
            <a:r>
              <a:rPr lang="nl-NL" sz="2000" smtClean="0"/>
              <a:t>a.(b.c</a:t>
            </a:r>
            <a:r>
              <a:rPr lang="nl-NL" sz="2000" dirty="0"/>
              <a:t>) gọi là tích của ba số a, b, c và viết gọn là </a:t>
            </a:r>
            <a:r>
              <a:rPr lang="nl-NL" sz="2000"/>
              <a:t>abc</a:t>
            </a:r>
            <a:r>
              <a:rPr lang="nl-NL" sz="2000" smtClean="0"/>
              <a:t>.</a:t>
            </a:r>
            <a:endParaRPr lang="en-US" sz="2000" dirty="0"/>
          </a:p>
        </p:txBody>
      </p:sp>
    </p:spTree>
    <p:extLst>
      <p:ext uri="{BB962C8B-B14F-4D97-AF65-F5344CB8AC3E}">
        <p14:creationId xmlns:p14="http://schemas.microsoft.com/office/powerpoint/2010/main" val="13329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1" y="2056066"/>
            <a:ext cx="4928185" cy="461665"/>
          </a:xfrm>
          <a:prstGeom prst="rect">
            <a:avLst/>
          </a:prstGeom>
          <a:noFill/>
        </p:spPr>
        <p:txBody>
          <a:bodyPr wrap="square" rtlCol="0">
            <a:spAutoFit/>
          </a:bodyPr>
          <a:lstStyle/>
          <a:p>
            <a:r>
              <a:rPr lang="en-US" sz="2400" b="1" dirty="0" err="1" smtClean="0">
                <a:solidFill>
                  <a:srgbClr val="00CC00"/>
                </a:solidFill>
              </a:rPr>
              <a:t>Ví</a:t>
            </a:r>
            <a:r>
              <a:rPr lang="en-US" sz="2400" b="1" dirty="0" smtClean="0">
                <a:solidFill>
                  <a:srgbClr val="00CC00"/>
                </a:solidFill>
              </a:rPr>
              <a:t> </a:t>
            </a:r>
            <a:r>
              <a:rPr lang="en-US" sz="2400" b="1" dirty="0" err="1" smtClean="0">
                <a:solidFill>
                  <a:srgbClr val="00CC00"/>
                </a:solidFill>
              </a:rPr>
              <a:t>dụ</a:t>
            </a:r>
            <a:r>
              <a:rPr lang="en-US" sz="2400" b="1" dirty="0" smtClean="0">
                <a:solidFill>
                  <a:srgbClr val="00CC00"/>
                </a:solidFill>
              </a:rPr>
              <a:t> </a:t>
            </a:r>
            <a:r>
              <a:rPr lang="en-US" sz="2400" dirty="0" smtClean="0"/>
              <a:t>: </a:t>
            </a:r>
            <a:r>
              <a:rPr lang="en-US" sz="2400" dirty="0" err="1" smtClean="0"/>
              <a:t>Tính</a:t>
            </a:r>
            <a:r>
              <a:rPr lang="en-US" sz="2400" dirty="0" smtClean="0"/>
              <a:t> </a:t>
            </a:r>
            <a:r>
              <a:rPr lang="en-US" sz="2400" dirty="0" err="1" smtClean="0"/>
              <a:t>nhẩm</a:t>
            </a:r>
            <a:r>
              <a:rPr lang="en-US" sz="2400" dirty="0" smtClean="0"/>
              <a:t>:  16 . 125</a:t>
            </a:r>
            <a:endParaRPr lang="vi-VN" sz="2400" dirty="0"/>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197018" y="3596558"/>
            <a:ext cx="8164682" cy="461665"/>
          </a:xfrm>
          <a:prstGeom prst="rect">
            <a:avLst/>
          </a:prstGeom>
          <a:noFill/>
        </p:spPr>
        <p:txBody>
          <a:bodyPr wrap="square" rtlCol="0">
            <a:spAutoFit/>
          </a:bodyPr>
          <a:lstStyle/>
          <a:p>
            <a:pPr algn="ctr"/>
            <a:r>
              <a:rPr lang="en-US" sz="2400" dirty="0" smtClean="0"/>
              <a:t>16 . 125 </a:t>
            </a:r>
            <a:r>
              <a:rPr lang="en-US" sz="2400" smtClean="0"/>
              <a:t>= (2 </a:t>
            </a:r>
            <a:r>
              <a:rPr lang="en-US" sz="2400" dirty="0" smtClean="0"/>
              <a:t>. 8) . 125 = 2 . (8 . 125) = 2 . 1 000 = 2 000 </a:t>
            </a:r>
            <a:endParaRPr lang="vi-VN" sz="2400" dirty="0"/>
          </a:p>
        </p:txBody>
      </p:sp>
    </p:spTree>
    <p:extLst>
      <p:ext uri="{BB962C8B-B14F-4D97-AF65-F5344CB8AC3E}">
        <p14:creationId xmlns:p14="http://schemas.microsoft.com/office/powerpoint/2010/main" val="1148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2" y="1979704"/>
            <a:ext cx="6347913" cy="577850"/>
          </a:xfrm>
          <a:prstGeom prst="rect">
            <a:avLst/>
          </a:prstGeom>
          <a:noFill/>
        </p:spPr>
        <p:txBody>
          <a:bodyPr wrap="square" rtlCol="0">
            <a:spAutoFit/>
          </a:bodyPr>
          <a:lstStyle/>
          <a:p>
            <a:pPr algn="just">
              <a:lnSpc>
                <a:spcPct val="150000"/>
              </a:lnSpc>
            </a:pP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a:t>
            </a:r>
            <a:r>
              <a:rPr lang="en-US" sz="2400" b="1" dirty="0" smtClean="0">
                <a:solidFill>
                  <a:srgbClr val="00B050"/>
                </a:solidFill>
              </a:rPr>
              <a:t>2. </a:t>
            </a:r>
            <a:r>
              <a:rPr lang="en-US" sz="2400" dirty="0" err="1" smtClean="0"/>
              <a:t>Tính</a:t>
            </a:r>
            <a:r>
              <a:rPr lang="en-US" sz="2400" dirty="0" smtClean="0"/>
              <a:t> </a:t>
            </a:r>
            <a:r>
              <a:rPr lang="en-US" sz="2400" dirty="0" err="1" smtClean="0"/>
              <a:t>nhẩm</a:t>
            </a:r>
            <a:r>
              <a:rPr lang="en-US" sz="2400" dirty="0" smtClean="0"/>
              <a:t>:  </a:t>
            </a:r>
            <a:r>
              <a:rPr lang="en-US" sz="2400" dirty="0">
                <a:solidFill>
                  <a:schemeClr val="tx1">
                    <a:lumMod val="50000"/>
                  </a:schemeClr>
                </a:solidFill>
              </a:rPr>
              <a:t>125 . 8 001 . 8.</a:t>
            </a:r>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233362" y="3560019"/>
            <a:ext cx="8609685" cy="646331"/>
          </a:xfrm>
          <a:prstGeom prst="rect">
            <a:avLst/>
          </a:prstGeom>
          <a:noFill/>
        </p:spPr>
        <p:txBody>
          <a:bodyPr wrap="square" rtlCol="0">
            <a:spAutoFit/>
          </a:bodyPr>
          <a:lstStyle/>
          <a:p>
            <a:pPr algn="just">
              <a:lnSpc>
                <a:spcPct val="150000"/>
              </a:lnSpc>
            </a:pPr>
            <a:r>
              <a:rPr lang="nl-NL" sz="2400" dirty="0"/>
              <a:t>125 </a:t>
            </a:r>
            <a:r>
              <a:rPr lang="nl-NL" sz="2400"/>
              <a:t>. </a:t>
            </a:r>
            <a:r>
              <a:rPr lang="nl-NL" sz="2400" smtClean="0"/>
              <a:t>8 </a:t>
            </a:r>
            <a:r>
              <a:rPr lang="nl-NL" sz="2400" dirty="0"/>
              <a:t>001 . 8 </a:t>
            </a:r>
            <a:r>
              <a:rPr lang="nl-NL" sz="2400"/>
              <a:t>= </a:t>
            </a:r>
            <a:r>
              <a:rPr lang="nl-NL" sz="2400" smtClean="0"/>
              <a:t>(125 </a:t>
            </a:r>
            <a:r>
              <a:rPr lang="nl-NL" sz="2400" dirty="0"/>
              <a:t>. 8) . 8 001 </a:t>
            </a:r>
            <a:r>
              <a:rPr lang="nl-NL" sz="2400"/>
              <a:t>= </a:t>
            </a:r>
            <a:r>
              <a:rPr lang="nl-NL" sz="2400" smtClean="0"/>
              <a:t>1 000 </a:t>
            </a:r>
            <a:r>
              <a:rPr lang="nl-NL" sz="2400" dirty="0"/>
              <a:t>. 8 001 = 8 001 000</a:t>
            </a:r>
            <a:endParaRPr lang="en-US" sz="2400" dirty="0"/>
          </a:p>
        </p:txBody>
      </p:sp>
    </p:spTree>
    <p:extLst>
      <p:ext uri="{BB962C8B-B14F-4D97-AF65-F5344CB8AC3E}">
        <p14:creationId xmlns:p14="http://schemas.microsoft.com/office/powerpoint/2010/main" val="1113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33976" y="357736"/>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TextBox 22"/>
          <p:cNvSpPr txBox="1"/>
          <p:nvPr/>
        </p:nvSpPr>
        <p:spPr>
          <a:xfrm>
            <a:off x="46988" y="1310649"/>
            <a:ext cx="8880562" cy="1703030"/>
          </a:xfrm>
          <a:prstGeom prst="rect">
            <a:avLst/>
          </a:prstGeom>
          <a:noFill/>
        </p:spPr>
        <p:txBody>
          <a:bodyPr wrap="square" rtlCol="0">
            <a:spAutoFit/>
          </a:bodyPr>
          <a:lstStyle/>
          <a:p>
            <a:pPr algn="just">
              <a:lnSpc>
                <a:spcPct val="150000"/>
              </a:lnSpc>
            </a:pPr>
            <a:r>
              <a:rPr lang="en-US" sz="1800" b="1" dirty="0" err="1">
                <a:solidFill>
                  <a:srgbClr val="FF0000"/>
                </a:solidFill>
              </a:rPr>
              <a:t>Vận</a:t>
            </a:r>
            <a:r>
              <a:rPr lang="en-US" sz="1800" b="1" dirty="0">
                <a:solidFill>
                  <a:srgbClr val="FF0000"/>
                </a:solidFill>
              </a:rPr>
              <a:t> </a:t>
            </a:r>
            <a:r>
              <a:rPr lang="en-US" sz="1800" b="1" dirty="0" err="1">
                <a:solidFill>
                  <a:srgbClr val="FF0000"/>
                </a:solidFill>
              </a:rPr>
              <a:t>dụng</a:t>
            </a:r>
            <a:r>
              <a:rPr lang="en-US" sz="1800" b="1" dirty="0">
                <a:solidFill>
                  <a:srgbClr val="FF0000"/>
                </a:solidFill>
              </a:rPr>
              <a:t> </a:t>
            </a:r>
            <a:r>
              <a:rPr lang="en-US" sz="1800" b="1" dirty="0" smtClean="0">
                <a:solidFill>
                  <a:srgbClr val="FF0000"/>
                </a:solidFill>
              </a:rPr>
              <a:t>2. </a:t>
            </a:r>
            <a:r>
              <a:rPr lang="en-US" sz="1800" dirty="0" err="1">
                <a:solidFill>
                  <a:schemeClr val="tx1">
                    <a:lumMod val="50000"/>
                  </a:schemeClr>
                </a:solidFill>
              </a:rPr>
              <a:t>Một</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lên</a:t>
            </a:r>
            <a:r>
              <a:rPr lang="en-US" sz="1800" dirty="0">
                <a:solidFill>
                  <a:schemeClr val="tx1">
                    <a:lumMod val="50000"/>
                  </a:schemeClr>
                </a:solidFill>
              </a:rPr>
              <a:t> </a:t>
            </a:r>
            <a:r>
              <a:rPr lang="en-US" sz="1800" dirty="0" err="1">
                <a:solidFill>
                  <a:schemeClr val="tx1">
                    <a:lumMod val="50000"/>
                  </a:schemeClr>
                </a:solidFill>
              </a:rPr>
              <a:t>kế</a:t>
            </a:r>
            <a:r>
              <a:rPr lang="en-US" sz="1800" dirty="0">
                <a:solidFill>
                  <a:schemeClr val="tx1">
                    <a:lumMod val="50000"/>
                  </a:schemeClr>
                </a:solidFill>
              </a:rPr>
              <a:t> </a:t>
            </a:r>
            <a:r>
              <a:rPr lang="en-US" sz="1800" dirty="0" err="1">
                <a:solidFill>
                  <a:schemeClr val="tx1">
                    <a:lumMod val="50000"/>
                  </a:schemeClr>
                </a:solidFill>
              </a:rPr>
              <a:t>hoạch</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a:t>
            </a:r>
            <a:r>
              <a:rPr lang="en-US" sz="1800" dirty="0" err="1">
                <a:solidFill>
                  <a:schemeClr val="tx1">
                    <a:lumMod val="50000"/>
                  </a:schemeClr>
                </a:solidFill>
              </a:rPr>
              <a:t>sợi</a:t>
            </a:r>
            <a:r>
              <a:rPr lang="en-US" sz="1800" dirty="0">
                <a:solidFill>
                  <a:schemeClr val="tx1">
                    <a:lumMod val="50000"/>
                  </a:schemeClr>
                </a:solidFill>
              </a:rPr>
              <a:t> </a:t>
            </a:r>
            <a:r>
              <a:rPr lang="en-US" sz="1800" dirty="0" err="1">
                <a:solidFill>
                  <a:schemeClr val="tx1">
                    <a:lumMod val="50000"/>
                  </a:schemeClr>
                </a:solidFill>
              </a:rPr>
              <a:t>đốt</a:t>
            </a:r>
            <a:r>
              <a:rPr lang="en-US" sz="1800" dirty="0">
                <a:solidFill>
                  <a:schemeClr val="tx1">
                    <a:lumMod val="50000"/>
                  </a:schemeClr>
                </a:solidFill>
              </a:rPr>
              <a:t> </a:t>
            </a:r>
            <a:r>
              <a:rPr lang="en-US" sz="1800" dirty="0" err="1">
                <a:solidFill>
                  <a:schemeClr val="tx1">
                    <a:lumMod val="50000"/>
                  </a:schemeClr>
                </a:solidFill>
              </a:rPr>
              <a:t>bình</a:t>
            </a:r>
            <a:r>
              <a:rPr lang="en-US" sz="1800" dirty="0">
                <a:solidFill>
                  <a:schemeClr val="tx1">
                    <a:lumMod val="50000"/>
                  </a:schemeClr>
                </a:solidFill>
              </a:rPr>
              <a:t> </a:t>
            </a:r>
            <a:r>
              <a:rPr lang="en-US" sz="1800" dirty="0" err="1">
                <a:solidFill>
                  <a:schemeClr val="tx1">
                    <a:lumMod val="50000"/>
                  </a:schemeClr>
                </a:solidFill>
              </a:rPr>
              <a:t>thường</a:t>
            </a:r>
            <a:r>
              <a:rPr lang="en-US" sz="1800" dirty="0">
                <a:solidFill>
                  <a:schemeClr val="tx1">
                    <a:lumMod val="50000"/>
                  </a:schemeClr>
                </a:solidFill>
              </a:rPr>
              <a:t> </a:t>
            </a:r>
            <a:r>
              <a:rPr lang="en-US" sz="1800" dirty="0" err="1">
                <a:solidFill>
                  <a:schemeClr val="tx1">
                    <a:lumMod val="50000"/>
                  </a:schemeClr>
                </a:solidFill>
              </a:rPr>
              <a:t>bằng</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cho</a:t>
            </a:r>
            <a:r>
              <a:rPr lang="en-US" sz="1800" dirty="0">
                <a:solidFill>
                  <a:schemeClr val="tx1">
                    <a:lumMod val="50000"/>
                  </a:schemeClr>
                </a:solidFill>
              </a:rPr>
              <a:t> 32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8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Nếu</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có</a:t>
            </a:r>
            <a:r>
              <a:rPr lang="en-US" sz="1800" dirty="0">
                <a:solidFill>
                  <a:schemeClr val="tx1">
                    <a:lumMod val="50000"/>
                  </a:schemeClr>
                </a:solidFill>
              </a:rPr>
              <a:t> </a:t>
            </a:r>
            <a:r>
              <a:rPr lang="en-US" sz="1800" dirty="0" err="1">
                <a:solidFill>
                  <a:schemeClr val="tx1">
                    <a:lumMod val="50000"/>
                  </a:schemeClr>
                </a:solidFill>
              </a:rPr>
              <a:t>giá</a:t>
            </a:r>
            <a:r>
              <a:rPr lang="en-US" sz="1800" dirty="0">
                <a:solidFill>
                  <a:schemeClr val="tx1">
                    <a:lumMod val="50000"/>
                  </a:schemeClr>
                </a:solidFill>
              </a:rPr>
              <a:t> </a:t>
            </a:r>
            <a:r>
              <a:rPr lang="en-US" sz="1800" dirty="0" smtClean="0">
                <a:solidFill>
                  <a:schemeClr val="tx1">
                    <a:lumMod val="50000"/>
                  </a:schemeClr>
                </a:solidFill>
              </a:rPr>
              <a:t>96 </a:t>
            </a:r>
            <a:r>
              <a:rPr lang="en-US" sz="1800" dirty="0">
                <a:solidFill>
                  <a:schemeClr val="tx1">
                    <a:lumMod val="50000"/>
                  </a:schemeClr>
                </a:solidFill>
              </a:rPr>
              <a:t>000 </a:t>
            </a:r>
            <a:r>
              <a:rPr lang="en-US" sz="1800" dirty="0" err="1">
                <a:solidFill>
                  <a:schemeClr val="tx1">
                    <a:lumMod val="50000"/>
                  </a:schemeClr>
                </a:solidFill>
              </a:rPr>
              <a:t>đồng</a:t>
            </a:r>
            <a:r>
              <a:rPr lang="en-US" sz="1800" dirty="0">
                <a:solidFill>
                  <a:schemeClr val="tx1">
                    <a:lumMod val="50000"/>
                  </a:schemeClr>
                </a:solidFill>
              </a:rPr>
              <a:t> </a:t>
            </a:r>
            <a:r>
              <a:rPr lang="en-US" sz="1800" dirty="0" err="1">
                <a:solidFill>
                  <a:schemeClr val="tx1">
                    <a:lumMod val="50000"/>
                  </a:schemeClr>
                </a:solidFill>
              </a:rPr>
              <a:t>thì</a:t>
            </a:r>
            <a:r>
              <a:rPr lang="en-US" sz="1800" dirty="0">
                <a:solidFill>
                  <a:schemeClr val="tx1">
                    <a:lumMod val="50000"/>
                  </a:schemeClr>
                </a:solidFill>
              </a:rPr>
              <a:t> </a:t>
            </a:r>
            <a:r>
              <a:rPr lang="en-US" sz="1800" dirty="0" err="1">
                <a:solidFill>
                  <a:schemeClr val="tx1">
                    <a:lumMod val="50000"/>
                  </a:schemeClr>
                </a:solidFill>
              </a:rPr>
              <a:t>nhà</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phải</a:t>
            </a:r>
            <a:r>
              <a:rPr lang="en-US" sz="1800" dirty="0">
                <a:solidFill>
                  <a:schemeClr val="tx1">
                    <a:lumMod val="50000"/>
                  </a:schemeClr>
                </a:solidFill>
              </a:rPr>
              <a:t> </a:t>
            </a:r>
            <a:r>
              <a:rPr lang="en-US" sz="1800" dirty="0" err="1">
                <a:solidFill>
                  <a:schemeClr val="tx1">
                    <a:lumMod val="50000"/>
                  </a:schemeClr>
                </a:solidFill>
              </a:rPr>
              <a:t>trả</a:t>
            </a:r>
            <a:r>
              <a:rPr lang="en-US" sz="1800" dirty="0">
                <a:solidFill>
                  <a:schemeClr val="tx1">
                    <a:lumMod val="50000"/>
                  </a:schemeClr>
                </a:solidFill>
              </a:rPr>
              <a:t> </a:t>
            </a:r>
            <a:r>
              <a:rPr lang="en-US" sz="1800" dirty="0" err="1">
                <a:solidFill>
                  <a:schemeClr val="tx1">
                    <a:lumMod val="50000"/>
                  </a:schemeClr>
                </a:solidFill>
              </a:rPr>
              <a:t>bao</a:t>
            </a:r>
            <a:r>
              <a:rPr lang="en-US" sz="1800" dirty="0">
                <a:solidFill>
                  <a:schemeClr val="tx1">
                    <a:lumMod val="50000"/>
                  </a:schemeClr>
                </a:solidFill>
              </a:rPr>
              <a:t> </a:t>
            </a:r>
            <a:r>
              <a:rPr lang="en-US" sz="1800" dirty="0" err="1">
                <a:solidFill>
                  <a:schemeClr val="tx1">
                    <a:lumMod val="50000"/>
                  </a:schemeClr>
                </a:solidFill>
              </a:rPr>
              <a:t>nhiêu</a:t>
            </a:r>
            <a:r>
              <a:rPr lang="en-US" sz="1800" dirty="0">
                <a:solidFill>
                  <a:schemeClr val="tx1">
                    <a:lumMod val="50000"/>
                  </a:schemeClr>
                </a:solidFill>
              </a:rPr>
              <a:t> </a:t>
            </a:r>
            <a:r>
              <a:rPr lang="en-US" sz="1800" dirty="0" err="1">
                <a:solidFill>
                  <a:schemeClr val="tx1">
                    <a:lumMod val="50000"/>
                  </a:schemeClr>
                </a:solidFill>
              </a:rPr>
              <a:t>tiền</a:t>
            </a:r>
            <a:r>
              <a:rPr lang="en-US" sz="1800" dirty="0">
                <a:solidFill>
                  <a:schemeClr val="tx1">
                    <a:lumMod val="50000"/>
                  </a:schemeClr>
                </a:solidFill>
              </a:rPr>
              <a:t> </a:t>
            </a:r>
            <a:r>
              <a:rPr lang="en-US" sz="1800" dirty="0" err="1">
                <a:solidFill>
                  <a:schemeClr val="tx1">
                    <a:lumMod val="50000"/>
                  </a:schemeClr>
                </a:solidFill>
              </a:rPr>
              <a:t>mua</a:t>
            </a:r>
            <a:r>
              <a:rPr lang="en-US" sz="1800" dirty="0">
                <a:solidFill>
                  <a:schemeClr val="tx1">
                    <a:lumMod val="50000"/>
                  </a:schemeClr>
                </a:solidFill>
              </a:rPr>
              <a:t> </a:t>
            </a:r>
            <a:r>
              <a:rPr lang="en-US" sz="1800" dirty="0" err="1">
                <a:solidFill>
                  <a:schemeClr val="tx1">
                    <a:lumMod val="50000"/>
                  </a:schemeClr>
                </a:solidFill>
              </a:rPr>
              <a:t>số</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để</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đủ</a:t>
            </a:r>
            <a:r>
              <a:rPr lang="en-US" sz="1800" dirty="0">
                <a:solidFill>
                  <a:schemeClr val="tx1">
                    <a:lumMod val="50000"/>
                  </a:schemeClr>
                </a:solidFill>
              </a:rPr>
              <a:t> </a:t>
            </a:r>
            <a:r>
              <a:rPr lang="en-US" sz="1800" dirty="0" err="1">
                <a:solidFill>
                  <a:schemeClr val="tx1">
                    <a:lumMod val="50000"/>
                  </a:schemeClr>
                </a:solidFill>
              </a:rPr>
              <a:t>cho</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a:t>
            </a:r>
          </a:p>
        </p:txBody>
      </p:sp>
      <p:sp>
        <p:nvSpPr>
          <p:cNvPr id="24" name="TextBox 23"/>
          <p:cNvSpPr txBox="1"/>
          <p:nvPr/>
        </p:nvSpPr>
        <p:spPr>
          <a:xfrm>
            <a:off x="-160271" y="3066122"/>
            <a:ext cx="1780674"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5" name="TextBox 24"/>
          <p:cNvSpPr txBox="1"/>
          <p:nvPr/>
        </p:nvSpPr>
        <p:spPr>
          <a:xfrm>
            <a:off x="1433761" y="3024971"/>
            <a:ext cx="6107016" cy="2169825"/>
          </a:xfrm>
          <a:prstGeom prst="rect">
            <a:avLst/>
          </a:prstGeom>
          <a:noFill/>
        </p:spPr>
        <p:txBody>
          <a:bodyPr wrap="square" rtlCol="0">
            <a:spAutoFit/>
          </a:bodyPr>
          <a:lstStyle/>
          <a:p>
            <a:pPr algn="just">
              <a:lnSpc>
                <a:spcPct val="150000"/>
              </a:lnSpc>
            </a:pPr>
            <a:r>
              <a:rPr lang="nl-NL" sz="1800" dirty="0"/>
              <a:t>Nhà trường cần dùng tất cả số bóng đèn LED là:</a:t>
            </a:r>
            <a:endParaRPr lang="en-US" sz="1800" dirty="0"/>
          </a:p>
          <a:p>
            <a:pPr algn="ctr">
              <a:lnSpc>
                <a:spcPct val="150000"/>
              </a:lnSpc>
            </a:pPr>
            <a:r>
              <a:rPr lang="nl-NL" sz="1800" dirty="0" smtClean="0"/>
              <a:t>32 </a:t>
            </a:r>
            <a:r>
              <a:rPr lang="nl-NL" sz="1800" dirty="0"/>
              <a:t>× 8 = </a:t>
            </a:r>
            <a:r>
              <a:rPr lang="nl-NL" sz="1800" dirty="0" smtClean="0"/>
              <a:t>256 </a:t>
            </a:r>
            <a:r>
              <a:rPr lang="nl-NL" sz="1800" dirty="0"/>
              <a:t>(bóng)</a:t>
            </a:r>
            <a:endParaRPr lang="en-US" sz="1800" dirty="0"/>
          </a:p>
          <a:p>
            <a:pPr algn="just">
              <a:lnSpc>
                <a:spcPct val="150000"/>
              </a:lnSpc>
            </a:pPr>
            <a:r>
              <a:rPr lang="nl-NL" sz="1800" dirty="0"/>
              <a:t>Nhà trường phải trả số tiền mua bóng đèn LED là:</a:t>
            </a:r>
            <a:endParaRPr lang="en-US" sz="1800" dirty="0"/>
          </a:p>
          <a:p>
            <a:pPr algn="ctr">
              <a:lnSpc>
                <a:spcPct val="150000"/>
              </a:lnSpc>
            </a:pPr>
            <a:r>
              <a:rPr lang="nl-NL" sz="1800" dirty="0" smtClean="0"/>
              <a:t>256 </a:t>
            </a:r>
            <a:r>
              <a:rPr lang="nl-NL" sz="1800" dirty="0"/>
              <a:t>× </a:t>
            </a:r>
            <a:r>
              <a:rPr lang="nl-NL" sz="1800" dirty="0" smtClean="0"/>
              <a:t>96 000 </a:t>
            </a:r>
            <a:r>
              <a:rPr lang="nl-NL" sz="1800" dirty="0"/>
              <a:t>= 24 </a:t>
            </a:r>
            <a:r>
              <a:rPr lang="nl-NL" sz="1800" dirty="0" smtClean="0"/>
              <a:t>576 000 ( </a:t>
            </a:r>
            <a:r>
              <a:rPr lang="nl-NL" sz="1800" dirty="0"/>
              <a:t>đồng)</a:t>
            </a:r>
            <a:endParaRPr lang="en-US" sz="1800" dirty="0"/>
          </a:p>
          <a:p>
            <a:pPr algn="ctr">
              <a:lnSpc>
                <a:spcPct val="150000"/>
              </a:lnSpc>
            </a:pPr>
            <a:r>
              <a:rPr lang="nl-NL" sz="1800" dirty="0"/>
              <a:t>Đáp số: 24 576 000 đồng.</a:t>
            </a:r>
            <a:endParaRPr lang="en-US" sz="3200" dirty="0"/>
          </a:p>
        </p:txBody>
      </p:sp>
      <p:pic>
        <p:nvPicPr>
          <p:cNvPr id="26" name="Picture 25"/>
          <p:cNvPicPr>
            <a:picLocks noChangeAspect="1"/>
          </p:cNvPicPr>
          <p:nvPr/>
        </p:nvPicPr>
        <p:blipFill>
          <a:blip r:embed="rId2">
            <a:clrChange>
              <a:clrFrom>
                <a:srgbClr val="FFFFFF"/>
              </a:clrFrom>
              <a:clrTo>
                <a:srgbClr val="FFFFFF">
                  <a:alpha val="0"/>
                </a:srgbClr>
              </a:clrTo>
            </a:clrChange>
          </a:blip>
          <a:stretch>
            <a:fillRect/>
          </a:stretch>
        </p:blipFill>
        <p:spPr>
          <a:xfrm>
            <a:off x="7024129" y="114345"/>
            <a:ext cx="2081271" cy="1276513"/>
          </a:xfrm>
          <a:prstGeom prst="rect">
            <a:avLst/>
          </a:prstGeom>
        </p:spPr>
      </p:pic>
    </p:spTree>
    <p:extLst>
      <p:ext uri="{BB962C8B-B14F-4D97-AF65-F5344CB8AC3E}">
        <p14:creationId xmlns:p14="http://schemas.microsoft.com/office/powerpoint/2010/main" val="24545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50833" y="2144365"/>
            <a:ext cx="7091174" cy="461665"/>
            <a:chOff x="156063" y="2068571"/>
            <a:chExt cx="7091174" cy="461665"/>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HĐ4</a:t>
              </a:r>
              <a:endParaRPr lang="vi-VN" sz="2000" b="1" dirty="0"/>
            </a:p>
          </p:txBody>
        </p:sp>
        <p:sp>
          <p:nvSpPr>
            <p:cNvPr id="27" name="Rectangle 26"/>
            <p:cNvSpPr/>
            <p:nvPr/>
          </p:nvSpPr>
          <p:spPr>
            <a:xfrm>
              <a:off x="969556" y="2068571"/>
              <a:ext cx="6277681" cy="461665"/>
            </a:xfrm>
            <a:prstGeom prst="rect">
              <a:avLst/>
            </a:prstGeom>
          </p:spPr>
          <p:txBody>
            <a:bodyPr wrap="none">
              <a:spAutoFit/>
            </a:bodyPr>
            <a:lstStyle/>
            <a:p>
              <a:r>
                <a:rPr lang="nl-NL" sz="2400" dirty="0"/>
                <a:t>Thực hiện các phép chia 196 : 7 và 215 : 18.</a:t>
              </a:r>
              <a:endParaRPr lang="en-US" sz="2400" dirty="0"/>
            </a:p>
          </p:txBody>
        </p:sp>
      </p:grpSp>
      <p:grpSp>
        <p:nvGrpSpPr>
          <p:cNvPr id="29" name="Group 28"/>
          <p:cNvGrpSpPr/>
          <p:nvPr/>
        </p:nvGrpSpPr>
        <p:grpSpPr>
          <a:xfrm>
            <a:off x="150833" y="2910575"/>
            <a:ext cx="8592115" cy="1754326"/>
            <a:chOff x="156063" y="1942636"/>
            <a:chExt cx="8592115" cy="1754326"/>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HĐ5</a:t>
              </a:r>
              <a:endParaRPr lang="vi-VN" sz="2000" b="1" dirty="0"/>
            </a:p>
          </p:txBody>
        </p:sp>
        <p:sp>
          <p:nvSpPr>
            <p:cNvPr id="31" name="Rectangle 30"/>
            <p:cNvSpPr/>
            <p:nvPr/>
          </p:nvSpPr>
          <p:spPr>
            <a:xfrm>
              <a:off x="937768" y="1942636"/>
              <a:ext cx="7810410" cy="1754326"/>
            </a:xfrm>
            <a:prstGeom prst="rect">
              <a:avLst/>
            </a:prstGeom>
          </p:spPr>
          <p:txBody>
            <a:bodyPr wrap="square">
              <a:spAutoFit/>
            </a:bodyPr>
            <a:lstStyle/>
            <a:p>
              <a:pPr algn="just">
                <a:lnSpc>
                  <a:spcPct val="150000"/>
                </a:lnSpc>
              </a:pPr>
              <a:r>
                <a:rPr lang="nl-NL" sz="2400" dirty="0"/>
                <a:t>Trong hai phép chia trên, hãy chỉ ra phép chia hết và phép chia có dư. Trong mỗi trường hợp, hãy cho biết số bị chia</a:t>
              </a:r>
              <a:r>
                <a:rPr lang="nl-NL" sz="2400"/>
                <a:t>, </a:t>
              </a:r>
              <a:r>
                <a:rPr lang="nl-NL" sz="2400" smtClean="0"/>
                <a:t>số </a:t>
              </a:r>
              <a:r>
                <a:rPr lang="nl-NL" sz="2400" dirty="0"/>
                <a:t>chia, thương và số </a:t>
              </a:r>
              <a:r>
                <a:rPr lang="nl-NL" sz="2400"/>
                <a:t>dư </a:t>
              </a:r>
              <a:r>
                <a:rPr lang="nl-NL" sz="2400" smtClean="0"/>
                <a:t>(nếu </a:t>
              </a:r>
              <a:r>
                <a:rPr lang="nl-NL" sz="2400" dirty="0"/>
                <a:t>có).</a:t>
              </a:r>
              <a:endParaRPr lang="en-US" sz="2400" dirty="0"/>
            </a:p>
          </p:txBody>
        </p:sp>
      </p:grpSp>
    </p:spTree>
    <p:extLst>
      <p:ext uri="{BB962C8B-B14F-4D97-AF65-F5344CB8AC3E}">
        <p14:creationId xmlns:p14="http://schemas.microsoft.com/office/powerpoint/2010/main" val="2847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sp>
        <p:nvSpPr>
          <p:cNvPr id="2" name="TextBox 1"/>
          <p:cNvSpPr txBox="1"/>
          <p:nvPr/>
        </p:nvSpPr>
        <p:spPr>
          <a:xfrm>
            <a:off x="4711" y="1434046"/>
            <a:ext cx="2301931"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grpSp>
        <p:nvGrpSpPr>
          <p:cNvPr id="41" name="Group 40"/>
          <p:cNvGrpSpPr/>
          <p:nvPr/>
        </p:nvGrpSpPr>
        <p:grpSpPr>
          <a:xfrm>
            <a:off x="1271794" y="1699198"/>
            <a:ext cx="1879900" cy="1005840"/>
            <a:chOff x="1203408" y="1952270"/>
            <a:chExt cx="1879900" cy="1005840"/>
          </a:xfrm>
        </p:grpSpPr>
        <p:grpSp>
          <p:nvGrpSpPr>
            <p:cNvPr id="34" name="Group 33"/>
            <p:cNvGrpSpPr/>
            <p:nvPr/>
          </p:nvGrpSpPr>
          <p:grpSpPr>
            <a:xfrm>
              <a:off x="1203408" y="1952270"/>
              <a:ext cx="938325" cy="400110"/>
              <a:chOff x="1867707" y="2155145"/>
              <a:chExt cx="938325" cy="400110"/>
            </a:xfrm>
          </p:grpSpPr>
          <p:sp>
            <p:nvSpPr>
              <p:cNvPr id="22" name="TextBox 21"/>
              <p:cNvSpPr txBox="1"/>
              <p:nvPr/>
            </p:nvSpPr>
            <p:spPr>
              <a:xfrm>
                <a:off x="1867707" y="2155145"/>
                <a:ext cx="390275" cy="400110"/>
              </a:xfrm>
              <a:prstGeom prst="rect">
                <a:avLst/>
              </a:prstGeom>
              <a:noFill/>
            </p:spPr>
            <p:txBody>
              <a:bodyPr wrap="square" rtlCol="0">
                <a:spAutoFit/>
              </a:bodyPr>
              <a:lstStyle/>
              <a:p>
                <a:r>
                  <a:rPr lang="en-US" sz="2000" dirty="0" smtClean="0"/>
                  <a:t>1</a:t>
                </a:r>
                <a:endParaRPr lang="vi-VN" sz="2000" dirty="0"/>
              </a:p>
            </p:txBody>
          </p:sp>
          <p:sp>
            <p:nvSpPr>
              <p:cNvPr id="32" name="TextBox 31"/>
              <p:cNvSpPr txBox="1"/>
              <p:nvPr/>
            </p:nvSpPr>
            <p:spPr>
              <a:xfrm>
                <a:off x="2141732" y="2155145"/>
                <a:ext cx="390275" cy="400110"/>
              </a:xfrm>
              <a:prstGeom prst="rect">
                <a:avLst/>
              </a:prstGeom>
              <a:noFill/>
            </p:spPr>
            <p:txBody>
              <a:bodyPr wrap="square" rtlCol="0">
                <a:spAutoFit/>
              </a:bodyPr>
              <a:lstStyle/>
              <a:p>
                <a:r>
                  <a:rPr lang="en-US" sz="2000" dirty="0" smtClean="0"/>
                  <a:t>9</a:t>
                </a:r>
                <a:endParaRPr lang="vi-VN" sz="2000" dirty="0"/>
              </a:p>
            </p:txBody>
          </p:sp>
          <p:sp>
            <p:nvSpPr>
              <p:cNvPr id="33" name="TextBox 32"/>
              <p:cNvSpPr txBox="1"/>
              <p:nvPr/>
            </p:nvSpPr>
            <p:spPr>
              <a:xfrm>
                <a:off x="2415757" y="2155145"/>
                <a:ext cx="390275" cy="400110"/>
              </a:xfrm>
              <a:prstGeom prst="rect">
                <a:avLst/>
              </a:prstGeom>
              <a:noFill/>
            </p:spPr>
            <p:txBody>
              <a:bodyPr wrap="square" rtlCol="0">
                <a:spAutoFit/>
              </a:bodyPr>
              <a:lstStyle/>
              <a:p>
                <a:r>
                  <a:rPr lang="en-US" sz="2000" dirty="0" smtClean="0"/>
                  <a:t>6</a:t>
                </a:r>
                <a:endParaRPr lang="vi-VN" sz="2000" dirty="0"/>
              </a:p>
            </p:txBody>
          </p:sp>
        </p:grpSp>
        <p:cxnSp>
          <p:nvCxnSpPr>
            <p:cNvPr id="36" name="Straight Connector 35"/>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312919" y="1955944"/>
              <a:ext cx="390275" cy="400110"/>
            </a:xfrm>
            <a:prstGeom prst="rect">
              <a:avLst/>
            </a:prstGeom>
            <a:noFill/>
          </p:spPr>
          <p:txBody>
            <a:bodyPr wrap="square" rtlCol="0">
              <a:spAutoFit/>
            </a:bodyPr>
            <a:lstStyle/>
            <a:p>
              <a:r>
                <a:rPr lang="en-US" sz="2000" dirty="0" smtClean="0"/>
                <a:t>7</a:t>
              </a:r>
              <a:endParaRPr lang="vi-VN" sz="2000" dirty="0"/>
            </a:p>
          </p:txBody>
        </p:sp>
      </p:grpSp>
      <p:sp>
        <p:nvSpPr>
          <p:cNvPr id="42" name="TextBox 41"/>
          <p:cNvSpPr txBox="1"/>
          <p:nvPr/>
        </p:nvSpPr>
        <p:spPr>
          <a:xfrm>
            <a:off x="2381305" y="2273649"/>
            <a:ext cx="604112" cy="400110"/>
          </a:xfrm>
          <a:prstGeom prst="rect">
            <a:avLst/>
          </a:prstGeom>
          <a:noFill/>
        </p:spPr>
        <p:txBody>
          <a:bodyPr wrap="square" rtlCol="0">
            <a:spAutoFit/>
          </a:bodyPr>
          <a:lstStyle/>
          <a:p>
            <a:r>
              <a:rPr lang="en-US" sz="2000" dirty="0" smtClean="0"/>
              <a:t>2</a:t>
            </a:r>
            <a:endParaRPr lang="vi-VN" sz="2000" dirty="0"/>
          </a:p>
        </p:txBody>
      </p:sp>
      <p:sp>
        <p:nvSpPr>
          <p:cNvPr id="43" name="TextBox 42"/>
          <p:cNvSpPr txBox="1"/>
          <p:nvPr/>
        </p:nvSpPr>
        <p:spPr>
          <a:xfrm>
            <a:off x="2629945" y="2273649"/>
            <a:ext cx="604112" cy="400110"/>
          </a:xfrm>
          <a:prstGeom prst="rect">
            <a:avLst/>
          </a:prstGeom>
          <a:noFill/>
        </p:spPr>
        <p:txBody>
          <a:bodyPr wrap="square" rtlCol="0">
            <a:spAutoFit/>
          </a:bodyPr>
          <a:lstStyle/>
          <a:p>
            <a:r>
              <a:rPr lang="en-US" sz="2000" dirty="0" smtClean="0"/>
              <a:t>8</a:t>
            </a:r>
            <a:endParaRPr lang="vi-VN" sz="2000" dirty="0"/>
          </a:p>
        </p:txBody>
      </p:sp>
      <p:sp>
        <p:nvSpPr>
          <p:cNvPr id="44" name="TextBox 43"/>
          <p:cNvSpPr txBox="1"/>
          <p:nvPr/>
        </p:nvSpPr>
        <p:spPr>
          <a:xfrm>
            <a:off x="1266485" y="2125599"/>
            <a:ext cx="604112" cy="400110"/>
          </a:xfrm>
          <a:prstGeom prst="rect">
            <a:avLst/>
          </a:prstGeom>
          <a:noFill/>
        </p:spPr>
        <p:txBody>
          <a:bodyPr wrap="square" rtlCol="0">
            <a:spAutoFit/>
          </a:bodyPr>
          <a:lstStyle/>
          <a:p>
            <a:r>
              <a:rPr lang="en-US" sz="2000" dirty="0" smtClean="0"/>
              <a:t>1</a:t>
            </a:r>
            <a:endParaRPr lang="vi-VN" sz="2000" dirty="0"/>
          </a:p>
        </p:txBody>
      </p:sp>
      <p:sp>
        <p:nvSpPr>
          <p:cNvPr id="45" name="TextBox 44"/>
          <p:cNvSpPr txBox="1"/>
          <p:nvPr/>
        </p:nvSpPr>
        <p:spPr>
          <a:xfrm>
            <a:off x="1519249" y="2125599"/>
            <a:ext cx="604112" cy="400110"/>
          </a:xfrm>
          <a:prstGeom prst="rect">
            <a:avLst/>
          </a:prstGeom>
          <a:noFill/>
        </p:spPr>
        <p:txBody>
          <a:bodyPr wrap="square" rtlCol="0">
            <a:spAutoFit/>
          </a:bodyPr>
          <a:lstStyle/>
          <a:p>
            <a:r>
              <a:rPr lang="en-US" sz="2000" dirty="0" smtClean="0"/>
              <a:t>4</a:t>
            </a:r>
            <a:endParaRPr lang="vi-VN" sz="2000" dirty="0"/>
          </a:p>
        </p:txBody>
      </p:sp>
      <p:cxnSp>
        <p:nvCxnSpPr>
          <p:cNvPr id="47" name="Straight Connector 46"/>
          <p:cNvCxnSpPr/>
          <p:nvPr/>
        </p:nvCxnSpPr>
        <p:spPr>
          <a:xfrm>
            <a:off x="1230517" y="2625251"/>
            <a:ext cx="640080" cy="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246226" y="2719399"/>
            <a:ext cx="604112" cy="400110"/>
          </a:xfrm>
          <a:prstGeom prst="rect">
            <a:avLst/>
          </a:prstGeom>
          <a:noFill/>
        </p:spPr>
        <p:txBody>
          <a:bodyPr wrap="square" rtlCol="0">
            <a:spAutoFit/>
          </a:bodyPr>
          <a:lstStyle/>
          <a:p>
            <a:r>
              <a:rPr lang="en-US" sz="2000" dirty="0" smtClean="0"/>
              <a:t>0</a:t>
            </a:r>
            <a:endParaRPr lang="vi-VN" sz="2000" dirty="0"/>
          </a:p>
        </p:txBody>
      </p:sp>
      <p:sp>
        <p:nvSpPr>
          <p:cNvPr id="50" name="TextBox 49"/>
          <p:cNvSpPr txBox="1"/>
          <p:nvPr/>
        </p:nvSpPr>
        <p:spPr>
          <a:xfrm>
            <a:off x="1498990" y="2719399"/>
            <a:ext cx="604112" cy="400110"/>
          </a:xfrm>
          <a:prstGeom prst="rect">
            <a:avLst/>
          </a:prstGeom>
          <a:noFill/>
        </p:spPr>
        <p:txBody>
          <a:bodyPr wrap="square" rtlCol="0">
            <a:spAutoFit/>
          </a:bodyPr>
          <a:lstStyle/>
          <a:p>
            <a:r>
              <a:rPr lang="en-US" sz="2000" dirty="0" smtClean="0"/>
              <a:t>5</a:t>
            </a:r>
            <a:endParaRPr lang="vi-VN" sz="2000" dirty="0"/>
          </a:p>
        </p:txBody>
      </p:sp>
      <p:sp>
        <p:nvSpPr>
          <p:cNvPr id="51" name="TextBox 50"/>
          <p:cNvSpPr txBox="1"/>
          <p:nvPr/>
        </p:nvSpPr>
        <p:spPr>
          <a:xfrm>
            <a:off x="1777193" y="2719399"/>
            <a:ext cx="604112" cy="400110"/>
          </a:xfrm>
          <a:prstGeom prst="rect">
            <a:avLst/>
          </a:prstGeom>
          <a:noFill/>
        </p:spPr>
        <p:txBody>
          <a:bodyPr wrap="square" rtlCol="0">
            <a:spAutoFit/>
          </a:bodyPr>
          <a:lstStyle/>
          <a:p>
            <a:r>
              <a:rPr lang="en-US" sz="2000" dirty="0" smtClean="0"/>
              <a:t>6</a:t>
            </a:r>
            <a:endParaRPr lang="vi-VN" sz="2000" dirty="0"/>
          </a:p>
        </p:txBody>
      </p:sp>
      <p:sp>
        <p:nvSpPr>
          <p:cNvPr id="52" name="TextBox 51"/>
          <p:cNvSpPr txBox="1"/>
          <p:nvPr/>
        </p:nvSpPr>
        <p:spPr>
          <a:xfrm>
            <a:off x="1498990" y="3051652"/>
            <a:ext cx="604112" cy="400110"/>
          </a:xfrm>
          <a:prstGeom prst="rect">
            <a:avLst/>
          </a:prstGeom>
          <a:noFill/>
        </p:spPr>
        <p:txBody>
          <a:bodyPr wrap="square" rtlCol="0">
            <a:spAutoFit/>
          </a:bodyPr>
          <a:lstStyle/>
          <a:p>
            <a:r>
              <a:rPr lang="en-US" sz="2000" dirty="0" smtClean="0"/>
              <a:t>5</a:t>
            </a:r>
            <a:endParaRPr lang="vi-VN" sz="2000" dirty="0"/>
          </a:p>
        </p:txBody>
      </p:sp>
      <p:sp>
        <p:nvSpPr>
          <p:cNvPr id="53" name="TextBox 52"/>
          <p:cNvSpPr txBox="1"/>
          <p:nvPr/>
        </p:nvSpPr>
        <p:spPr>
          <a:xfrm>
            <a:off x="1777193" y="3051652"/>
            <a:ext cx="604112" cy="400110"/>
          </a:xfrm>
          <a:prstGeom prst="rect">
            <a:avLst/>
          </a:prstGeom>
          <a:noFill/>
        </p:spPr>
        <p:txBody>
          <a:bodyPr wrap="square" rtlCol="0">
            <a:spAutoFit/>
          </a:bodyPr>
          <a:lstStyle/>
          <a:p>
            <a:r>
              <a:rPr lang="en-US" sz="2000" dirty="0" smtClean="0"/>
              <a:t>6</a:t>
            </a:r>
            <a:endParaRPr lang="vi-VN" sz="2000" dirty="0"/>
          </a:p>
        </p:txBody>
      </p:sp>
      <p:cxnSp>
        <p:nvCxnSpPr>
          <p:cNvPr id="54" name="Straight Connector 53"/>
          <p:cNvCxnSpPr/>
          <p:nvPr/>
        </p:nvCxnSpPr>
        <p:spPr>
          <a:xfrm>
            <a:off x="1483281" y="3434272"/>
            <a:ext cx="640080"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769285" y="3422120"/>
            <a:ext cx="604112" cy="400110"/>
          </a:xfrm>
          <a:prstGeom prst="rect">
            <a:avLst/>
          </a:prstGeom>
          <a:noFill/>
        </p:spPr>
        <p:txBody>
          <a:bodyPr wrap="square" rtlCol="0">
            <a:spAutoFit/>
          </a:bodyPr>
          <a:lstStyle/>
          <a:p>
            <a:r>
              <a:rPr lang="en-US" sz="2000" dirty="0" smtClean="0"/>
              <a:t>0</a:t>
            </a:r>
            <a:endParaRPr lang="vi-VN" sz="2000" dirty="0"/>
          </a:p>
        </p:txBody>
      </p:sp>
      <p:grpSp>
        <p:nvGrpSpPr>
          <p:cNvPr id="56" name="Group 55"/>
          <p:cNvGrpSpPr/>
          <p:nvPr/>
        </p:nvGrpSpPr>
        <p:grpSpPr>
          <a:xfrm>
            <a:off x="5678556" y="2412971"/>
            <a:ext cx="1879900" cy="1005840"/>
            <a:chOff x="1203408" y="1952270"/>
            <a:chExt cx="1879900" cy="1005840"/>
          </a:xfrm>
        </p:grpSpPr>
        <p:grpSp>
          <p:nvGrpSpPr>
            <p:cNvPr id="57" name="Group 56"/>
            <p:cNvGrpSpPr/>
            <p:nvPr/>
          </p:nvGrpSpPr>
          <p:grpSpPr>
            <a:xfrm>
              <a:off x="1203408" y="1952270"/>
              <a:ext cx="938325" cy="400110"/>
              <a:chOff x="1867707" y="2155145"/>
              <a:chExt cx="938325" cy="400110"/>
            </a:xfrm>
          </p:grpSpPr>
          <p:sp>
            <p:nvSpPr>
              <p:cNvPr id="61" name="TextBox 60"/>
              <p:cNvSpPr txBox="1"/>
              <p:nvPr/>
            </p:nvSpPr>
            <p:spPr>
              <a:xfrm>
                <a:off x="1867707" y="2155145"/>
                <a:ext cx="390275" cy="400110"/>
              </a:xfrm>
              <a:prstGeom prst="rect">
                <a:avLst/>
              </a:prstGeom>
              <a:noFill/>
            </p:spPr>
            <p:txBody>
              <a:bodyPr wrap="square" rtlCol="0">
                <a:spAutoFit/>
              </a:bodyPr>
              <a:lstStyle/>
              <a:p>
                <a:r>
                  <a:rPr lang="en-US" sz="2000" dirty="0" smtClean="0"/>
                  <a:t>2</a:t>
                </a:r>
                <a:endParaRPr lang="vi-VN" sz="2000" dirty="0"/>
              </a:p>
            </p:txBody>
          </p:sp>
          <p:sp>
            <p:nvSpPr>
              <p:cNvPr id="62" name="TextBox 61"/>
              <p:cNvSpPr txBox="1"/>
              <p:nvPr/>
            </p:nvSpPr>
            <p:spPr>
              <a:xfrm>
                <a:off x="2141732" y="2155145"/>
                <a:ext cx="390275" cy="400110"/>
              </a:xfrm>
              <a:prstGeom prst="rect">
                <a:avLst/>
              </a:prstGeom>
              <a:noFill/>
            </p:spPr>
            <p:txBody>
              <a:bodyPr wrap="square" rtlCol="0">
                <a:spAutoFit/>
              </a:bodyPr>
              <a:lstStyle/>
              <a:p>
                <a:r>
                  <a:rPr lang="en-US" sz="2000" dirty="0" smtClean="0"/>
                  <a:t>1</a:t>
                </a:r>
                <a:endParaRPr lang="vi-VN" sz="2000" dirty="0"/>
              </a:p>
            </p:txBody>
          </p:sp>
          <p:sp>
            <p:nvSpPr>
              <p:cNvPr id="63" name="TextBox 62"/>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8" name="Straight Connector 57"/>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312919" y="1955944"/>
              <a:ext cx="604112" cy="400110"/>
            </a:xfrm>
            <a:prstGeom prst="rect">
              <a:avLst/>
            </a:prstGeom>
            <a:noFill/>
          </p:spPr>
          <p:txBody>
            <a:bodyPr wrap="square" rtlCol="0">
              <a:spAutoFit/>
            </a:bodyPr>
            <a:lstStyle/>
            <a:p>
              <a:r>
                <a:rPr lang="en-US" sz="2000" dirty="0" smtClean="0"/>
                <a:t>1 8</a:t>
              </a:r>
              <a:endParaRPr lang="vi-VN" sz="2000" dirty="0"/>
            </a:p>
          </p:txBody>
        </p:sp>
      </p:grpSp>
      <p:sp>
        <p:nvSpPr>
          <p:cNvPr id="64" name="TextBox 63"/>
          <p:cNvSpPr txBox="1"/>
          <p:nvPr/>
        </p:nvSpPr>
        <p:spPr>
          <a:xfrm>
            <a:off x="6788067" y="2987422"/>
            <a:ext cx="604112" cy="400110"/>
          </a:xfrm>
          <a:prstGeom prst="rect">
            <a:avLst/>
          </a:prstGeom>
          <a:noFill/>
        </p:spPr>
        <p:txBody>
          <a:bodyPr wrap="square" rtlCol="0">
            <a:spAutoFit/>
          </a:bodyPr>
          <a:lstStyle/>
          <a:p>
            <a:r>
              <a:rPr lang="en-US" sz="2000" dirty="0" smtClean="0"/>
              <a:t>1</a:t>
            </a:r>
            <a:endParaRPr lang="vi-VN" sz="2000" dirty="0"/>
          </a:p>
        </p:txBody>
      </p:sp>
      <p:sp>
        <p:nvSpPr>
          <p:cNvPr id="65" name="TextBox 64"/>
          <p:cNvSpPr txBox="1"/>
          <p:nvPr/>
        </p:nvSpPr>
        <p:spPr>
          <a:xfrm>
            <a:off x="7036707" y="2987422"/>
            <a:ext cx="604112" cy="400110"/>
          </a:xfrm>
          <a:prstGeom prst="rect">
            <a:avLst/>
          </a:prstGeom>
          <a:noFill/>
        </p:spPr>
        <p:txBody>
          <a:bodyPr wrap="square" rtlCol="0">
            <a:spAutoFit/>
          </a:bodyPr>
          <a:lstStyle/>
          <a:p>
            <a:r>
              <a:rPr lang="en-US" sz="2000" dirty="0" smtClean="0"/>
              <a:t>1</a:t>
            </a:r>
            <a:endParaRPr lang="vi-VN" sz="2000" dirty="0"/>
          </a:p>
        </p:txBody>
      </p:sp>
      <p:sp>
        <p:nvSpPr>
          <p:cNvPr id="66" name="TextBox 65"/>
          <p:cNvSpPr txBox="1"/>
          <p:nvPr/>
        </p:nvSpPr>
        <p:spPr>
          <a:xfrm>
            <a:off x="5673247" y="2839372"/>
            <a:ext cx="604112" cy="400110"/>
          </a:xfrm>
          <a:prstGeom prst="rect">
            <a:avLst/>
          </a:prstGeom>
          <a:noFill/>
        </p:spPr>
        <p:txBody>
          <a:bodyPr wrap="square" rtlCol="0">
            <a:spAutoFit/>
          </a:bodyPr>
          <a:lstStyle/>
          <a:p>
            <a:r>
              <a:rPr lang="en-US" sz="2000" dirty="0" smtClean="0"/>
              <a:t>1</a:t>
            </a:r>
            <a:endParaRPr lang="vi-VN" sz="2000" dirty="0"/>
          </a:p>
        </p:txBody>
      </p:sp>
      <p:sp>
        <p:nvSpPr>
          <p:cNvPr id="67" name="TextBox 66"/>
          <p:cNvSpPr txBox="1"/>
          <p:nvPr/>
        </p:nvSpPr>
        <p:spPr>
          <a:xfrm>
            <a:off x="5926011" y="2839372"/>
            <a:ext cx="604112" cy="400110"/>
          </a:xfrm>
          <a:prstGeom prst="rect">
            <a:avLst/>
          </a:prstGeom>
          <a:noFill/>
        </p:spPr>
        <p:txBody>
          <a:bodyPr wrap="square" rtlCol="0">
            <a:spAutoFit/>
          </a:bodyPr>
          <a:lstStyle/>
          <a:p>
            <a:r>
              <a:rPr lang="en-US" sz="2000" dirty="0" smtClean="0"/>
              <a:t>8</a:t>
            </a:r>
            <a:endParaRPr lang="vi-VN" sz="2000" dirty="0"/>
          </a:p>
        </p:txBody>
      </p:sp>
      <p:cxnSp>
        <p:nvCxnSpPr>
          <p:cNvPr id="68" name="Straight Connector 67"/>
          <p:cNvCxnSpPr/>
          <p:nvPr/>
        </p:nvCxnSpPr>
        <p:spPr>
          <a:xfrm>
            <a:off x="5637279" y="3339024"/>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652988" y="3433172"/>
            <a:ext cx="604112" cy="400110"/>
          </a:xfrm>
          <a:prstGeom prst="rect">
            <a:avLst/>
          </a:prstGeom>
          <a:noFill/>
        </p:spPr>
        <p:txBody>
          <a:bodyPr wrap="square" rtlCol="0">
            <a:spAutoFit/>
          </a:bodyPr>
          <a:lstStyle/>
          <a:p>
            <a:r>
              <a:rPr lang="en-US" sz="2000" dirty="0" smtClean="0"/>
              <a:t>0</a:t>
            </a:r>
            <a:endParaRPr lang="vi-VN" sz="2000" dirty="0"/>
          </a:p>
        </p:txBody>
      </p:sp>
      <p:sp>
        <p:nvSpPr>
          <p:cNvPr id="70" name="TextBox 69"/>
          <p:cNvSpPr txBox="1"/>
          <p:nvPr/>
        </p:nvSpPr>
        <p:spPr>
          <a:xfrm>
            <a:off x="5905752" y="3433172"/>
            <a:ext cx="604112" cy="400110"/>
          </a:xfrm>
          <a:prstGeom prst="rect">
            <a:avLst/>
          </a:prstGeom>
          <a:noFill/>
        </p:spPr>
        <p:txBody>
          <a:bodyPr wrap="square" rtlCol="0">
            <a:spAutoFit/>
          </a:bodyPr>
          <a:lstStyle/>
          <a:p>
            <a:r>
              <a:rPr lang="en-US" sz="2000" dirty="0" smtClean="0"/>
              <a:t>3</a:t>
            </a:r>
            <a:endParaRPr lang="vi-VN" sz="2000" dirty="0"/>
          </a:p>
        </p:txBody>
      </p:sp>
      <p:sp>
        <p:nvSpPr>
          <p:cNvPr id="71" name="TextBox 70"/>
          <p:cNvSpPr txBox="1"/>
          <p:nvPr/>
        </p:nvSpPr>
        <p:spPr>
          <a:xfrm>
            <a:off x="6183955" y="3433172"/>
            <a:ext cx="604112" cy="400110"/>
          </a:xfrm>
          <a:prstGeom prst="rect">
            <a:avLst/>
          </a:prstGeom>
          <a:noFill/>
        </p:spPr>
        <p:txBody>
          <a:bodyPr wrap="square" rtlCol="0">
            <a:spAutoFit/>
          </a:bodyPr>
          <a:lstStyle/>
          <a:p>
            <a:r>
              <a:rPr lang="en-US" sz="2000" dirty="0" smtClean="0"/>
              <a:t>5</a:t>
            </a:r>
            <a:endParaRPr lang="vi-VN" sz="2000" dirty="0"/>
          </a:p>
        </p:txBody>
      </p:sp>
      <p:sp>
        <p:nvSpPr>
          <p:cNvPr id="72" name="TextBox 71"/>
          <p:cNvSpPr txBox="1"/>
          <p:nvPr/>
        </p:nvSpPr>
        <p:spPr>
          <a:xfrm>
            <a:off x="5905752" y="3765425"/>
            <a:ext cx="604112" cy="400110"/>
          </a:xfrm>
          <a:prstGeom prst="rect">
            <a:avLst/>
          </a:prstGeom>
          <a:noFill/>
        </p:spPr>
        <p:txBody>
          <a:bodyPr wrap="square" rtlCol="0">
            <a:spAutoFit/>
          </a:bodyPr>
          <a:lstStyle/>
          <a:p>
            <a:r>
              <a:rPr lang="en-US" sz="2000" dirty="0" smtClean="0"/>
              <a:t>1</a:t>
            </a:r>
            <a:endParaRPr lang="vi-VN" sz="2000" dirty="0"/>
          </a:p>
        </p:txBody>
      </p:sp>
      <p:sp>
        <p:nvSpPr>
          <p:cNvPr id="73" name="TextBox 72"/>
          <p:cNvSpPr txBox="1"/>
          <p:nvPr/>
        </p:nvSpPr>
        <p:spPr>
          <a:xfrm>
            <a:off x="6183955" y="3765425"/>
            <a:ext cx="604112" cy="400110"/>
          </a:xfrm>
          <a:prstGeom prst="rect">
            <a:avLst/>
          </a:prstGeom>
          <a:noFill/>
        </p:spPr>
        <p:txBody>
          <a:bodyPr wrap="square" rtlCol="0">
            <a:spAutoFit/>
          </a:bodyPr>
          <a:lstStyle/>
          <a:p>
            <a:r>
              <a:rPr lang="en-US" sz="2000" dirty="0" smtClean="0"/>
              <a:t>8</a:t>
            </a:r>
            <a:endParaRPr lang="vi-VN" sz="2000" dirty="0"/>
          </a:p>
        </p:txBody>
      </p:sp>
      <p:cxnSp>
        <p:nvCxnSpPr>
          <p:cNvPr id="74" name="Straight Connector 73"/>
          <p:cNvCxnSpPr/>
          <p:nvPr/>
        </p:nvCxnSpPr>
        <p:spPr>
          <a:xfrm>
            <a:off x="5890043" y="4172321"/>
            <a:ext cx="640080" cy="0"/>
          </a:xfrm>
          <a:prstGeom prst="line">
            <a:avLst/>
          </a:prstGeom>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6147718" y="4274319"/>
            <a:ext cx="604112" cy="400110"/>
          </a:xfrm>
          <a:prstGeom prst="rect">
            <a:avLst/>
          </a:prstGeom>
          <a:noFill/>
        </p:spPr>
        <p:txBody>
          <a:bodyPr wrap="square" rtlCol="0">
            <a:spAutoFit/>
          </a:bodyPr>
          <a:lstStyle/>
          <a:p>
            <a:r>
              <a:rPr lang="en-US" sz="2000" dirty="0" smtClean="0"/>
              <a:t>7</a:t>
            </a:r>
            <a:endParaRPr lang="vi-VN" sz="2000" dirty="0"/>
          </a:p>
        </p:txBody>
      </p:sp>
      <p:sp>
        <p:nvSpPr>
          <p:cNvPr id="76" name="TextBox 75"/>
          <p:cNvSpPr txBox="1"/>
          <p:nvPr/>
        </p:nvSpPr>
        <p:spPr>
          <a:xfrm>
            <a:off x="5924550" y="4274319"/>
            <a:ext cx="604112" cy="400110"/>
          </a:xfrm>
          <a:prstGeom prst="rect">
            <a:avLst/>
          </a:prstGeom>
          <a:noFill/>
        </p:spPr>
        <p:txBody>
          <a:bodyPr wrap="square" rtlCol="0">
            <a:spAutoFit/>
          </a:bodyPr>
          <a:lstStyle/>
          <a:p>
            <a:r>
              <a:rPr lang="en-US" sz="2000" dirty="0" smtClean="0"/>
              <a:t>1</a:t>
            </a:r>
            <a:endParaRPr lang="vi-VN" sz="2000" dirty="0"/>
          </a:p>
        </p:txBody>
      </p:sp>
      <p:sp>
        <p:nvSpPr>
          <p:cNvPr id="21" name="TextBox 20"/>
          <p:cNvSpPr txBox="1"/>
          <p:nvPr/>
        </p:nvSpPr>
        <p:spPr>
          <a:xfrm>
            <a:off x="80909" y="3888922"/>
            <a:ext cx="5730108" cy="923330"/>
          </a:xfrm>
          <a:prstGeom prst="rect">
            <a:avLst/>
          </a:prstGeom>
          <a:noFill/>
        </p:spPr>
        <p:txBody>
          <a:bodyPr wrap="square" rtlCol="0">
            <a:spAutoFit/>
          </a:bodyPr>
          <a:lstStyle/>
          <a:p>
            <a:pPr algn="just">
              <a:lnSpc>
                <a:spcPct val="150000"/>
              </a:lnSpc>
            </a:pPr>
            <a:r>
              <a:rPr lang="en-US" sz="1800" b="1" dirty="0" smtClean="0"/>
              <a:t>196 : 7 </a:t>
            </a:r>
            <a:r>
              <a:rPr lang="en-US" sz="1800" dirty="0" err="1" smtClean="0"/>
              <a:t>là</a:t>
            </a:r>
            <a:r>
              <a:rPr lang="en-US" sz="1800" dirty="0" smtClean="0"/>
              <a:t> </a:t>
            </a:r>
            <a:r>
              <a:rPr lang="en-US" sz="1800" i="1" u="sng" dirty="0" err="1" smtClean="0"/>
              <a:t>phép</a:t>
            </a:r>
            <a:r>
              <a:rPr lang="en-US" sz="1800" i="1" u="sng" dirty="0" smtClean="0"/>
              <a:t> chia </a:t>
            </a:r>
            <a:r>
              <a:rPr lang="en-US" sz="1800" i="1" u="sng" dirty="0" err="1" smtClean="0"/>
              <a:t>hết</a:t>
            </a:r>
            <a:r>
              <a:rPr lang="en-US" sz="1800" dirty="0" smtClean="0"/>
              <a:t>: </a:t>
            </a:r>
          </a:p>
          <a:p>
            <a:pPr algn="just">
              <a:lnSpc>
                <a:spcPct val="150000"/>
              </a:lnSpc>
            </a:pPr>
            <a:r>
              <a:rPr lang="en-US" sz="1800" dirty="0" err="1" smtClean="0"/>
              <a:t>Số</a:t>
            </a:r>
            <a:r>
              <a:rPr lang="en-US" sz="1800" dirty="0" smtClean="0"/>
              <a:t> </a:t>
            </a:r>
            <a:r>
              <a:rPr lang="en-US" sz="1800" dirty="0" err="1" smtClean="0"/>
              <a:t>bị</a:t>
            </a:r>
            <a:r>
              <a:rPr lang="en-US" sz="1800" dirty="0" smtClean="0"/>
              <a:t> chia : </a:t>
            </a:r>
            <a:r>
              <a:rPr lang="en-US" sz="1800" b="1" dirty="0" smtClean="0"/>
              <a:t>196</a:t>
            </a:r>
            <a:r>
              <a:rPr lang="en-US" sz="1800" dirty="0" smtClean="0"/>
              <a:t>; </a:t>
            </a:r>
            <a:r>
              <a:rPr lang="en-US" sz="1800" dirty="0" err="1" smtClean="0"/>
              <a:t>Số</a:t>
            </a:r>
            <a:r>
              <a:rPr lang="en-US" sz="1800" dirty="0" smtClean="0"/>
              <a:t> chia: </a:t>
            </a:r>
            <a:r>
              <a:rPr lang="en-US" sz="1800" b="1" dirty="0" smtClean="0"/>
              <a:t>7</a:t>
            </a:r>
            <a:r>
              <a:rPr lang="en-US" sz="1800" dirty="0" smtClean="0"/>
              <a:t>; </a:t>
            </a:r>
            <a:r>
              <a:rPr lang="en-US" sz="1800" dirty="0" err="1" smtClean="0"/>
              <a:t>Thương</a:t>
            </a:r>
            <a:r>
              <a:rPr lang="en-US" sz="1800" dirty="0" smtClean="0"/>
              <a:t>: </a:t>
            </a:r>
            <a:r>
              <a:rPr lang="en-US" sz="1800" b="1" dirty="0" smtClean="0"/>
              <a:t>28</a:t>
            </a:r>
            <a:r>
              <a:rPr lang="en-US" sz="1800" dirty="0" smtClean="0"/>
              <a:t>; </a:t>
            </a:r>
            <a:r>
              <a:rPr lang="en-US" sz="1800" dirty="0" err="1" smtClean="0"/>
              <a:t>Số</a:t>
            </a:r>
            <a:r>
              <a:rPr lang="en-US" sz="1800" dirty="0" smtClean="0"/>
              <a:t> </a:t>
            </a:r>
            <a:r>
              <a:rPr lang="en-US" sz="1800" dirty="0" err="1" smtClean="0"/>
              <a:t>dư</a:t>
            </a:r>
            <a:r>
              <a:rPr lang="en-US" sz="1800" dirty="0" smtClean="0"/>
              <a:t>: </a:t>
            </a:r>
            <a:r>
              <a:rPr lang="en-US" sz="1800" b="1" dirty="0" smtClean="0"/>
              <a:t>0</a:t>
            </a:r>
          </a:p>
        </p:txBody>
      </p:sp>
      <p:sp>
        <p:nvSpPr>
          <p:cNvPr id="77" name="TextBox 76"/>
          <p:cNvSpPr txBox="1"/>
          <p:nvPr/>
        </p:nvSpPr>
        <p:spPr>
          <a:xfrm>
            <a:off x="3638751" y="1394620"/>
            <a:ext cx="5441036" cy="923330"/>
          </a:xfrm>
          <a:prstGeom prst="rect">
            <a:avLst/>
          </a:prstGeom>
          <a:noFill/>
        </p:spPr>
        <p:txBody>
          <a:bodyPr wrap="square" rtlCol="0">
            <a:spAutoFit/>
          </a:bodyPr>
          <a:lstStyle/>
          <a:p>
            <a:pPr algn="just">
              <a:lnSpc>
                <a:spcPct val="150000"/>
              </a:lnSpc>
            </a:pPr>
            <a:r>
              <a:rPr lang="en-US" sz="1800" b="1" dirty="0" smtClean="0"/>
              <a:t>215 : 18 </a:t>
            </a:r>
            <a:r>
              <a:rPr lang="en-US" sz="1800" dirty="0" err="1" smtClean="0"/>
              <a:t>là</a:t>
            </a:r>
            <a:r>
              <a:rPr lang="en-US" sz="1800" dirty="0" smtClean="0"/>
              <a:t> </a:t>
            </a:r>
            <a:r>
              <a:rPr lang="en-US" sz="1800" i="1" u="sng" dirty="0" err="1" smtClean="0"/>
              <a:t>phép</a:t>
            </a:r>
            <a:r>
              <a:rPr lang="en-US" sz="1800" i="1" u="sng" dirty="0" smtClean="0"/>
              <a:t> chia </a:t>
            </a:r>
            <a:r>
              <a:rPr lang="en-US" sz="1800" i="1" u="sng" dirty="0" err="1" smtClean="0"/>
              <a:t>có</a:t>
            </a:r>
            <a:r>
              <a:rPr lang="en-US" sz="1800" i="1" u="sng" dirty="0" smtClean="0"/>
              <a:t> </a:t>
            </a:r>
            <a:r>
              <a:rPr lang="en-US" sz="1800" i="1" u="sng" dirty="0" err="1" smtClean="0"/>
              <a:t>dư</a:t>
            </a:r>
            <a:r>
              <a:rPr lang="en-US" sz="1800" b="1" dirty="0" smtClean="0"/>
              <a:t> </a:t>
            </a:r>
            <a:r>
              <a:rPr lang="en-US" sz="1800" dirty="0" err="1" smtClean="0"/>
              <a:t>có</a:t>
            </a:r>
            <a:r>
              <a:rPr lang="en-US" sz="1800" dirty="0" smtClean="0"/>
              <a:t>: </a:t>
            </a:r>
          </a:p>
          <a:p>
            <a:pPr algn="just">
              <a:lnSpc>
                <a:spcPct val="150000"/>
              </a:lnSpc>
            </a:pPr>
            <a:r>
              <a:rPr lang="en-US" sz="1800" dirty="0" err="1" smtClean="0"/>
              <a:t>Số</a:t>
            </a:r>
            <a:r>
              <a:rPr lang="en-US" sz="1800" dirty="0" smtClean="0"/>
              <a:t> </a:t>
            </a:r>
            <a:r>
              <a:rPr lang="en-US" sz="1800" dirty="0" err="1" smtClean="0"/>
              <a:t>bị</a:t>
            </a:r>
            <a:r>
              <a:rPr lang="en-US" sz="1800" dirty="0" smtClean="0"/>
              <a:t> chia: </a:t>
            </a:r>
            <a:r>
              <a:rPr lang="en-US" sz="1800" b="1" dirty="0" smtClean="0"/>
              <a:t>215</a:t>
            </a:r>
            <a:r>
              <a:rPr lang="en-US" sz="1800" dirty="0" smtClean="0"/>
              <a:t>; </a:t>
            </a:r>
            <a:r>
              <a:rPr lang="en-US" sz="1800" dirty="0" err="1" smtClean="0"/>
              <a:t>Số</a:t>
            </a:r>
            <a:r>
              <a:rPr lang="en-US" sz="1800" dirty="0" smtClean="0"/>
              <a:t> chia: </a:t>
            </a:r>
            <a:r>
              <a:rPr lang="en-US" sz="1800" b="1" dirty="0" smtClean="0"/>
              <a:t>18</a:t>
            </a:r>
            <a:r>
              <a:rPr lang="en-US" sz="1800" dirty="0" smtClean="0"/>
              <a:t>; </a:t>
            </a:r>
            <a:r>
              <a:rPr lang="en-US" sz="1800" dirty="0" err="1" smtClean="0"/>
              <a:t>Thương</a:t>
            </a:r>
            <a:r>
              <a:rPr lang="en-US" sz="1800" dirty="0" smtClean="0"/>
              <a:t>: </a:t>
            </a:r>
            <a:r>
              <a:rPr lang="en-US" sz="1800" b="1" dirty="0" smtClean="0"/>
              <a:t>11</a:t>
            </a:r>
            <a:r>
              <a:rPr lang="en-US" sz="1800" dirty="0" smtClean="0"/>
              <a:t>; </a:t>
            </a:r>
            <a:r>
              <a:rPr lang="en-US" sz="1800" dirty="0" err="1" smtClean="0"/>
              <a:t>Số</a:t>
            </a:r>
            <a:r>
              <a:rPr lang="en-US" sz="1800" dirty="0" smtClean="0"/>
              <a:t> </a:t>
            </a:r>
            <a:r>
              <a:rPr lang="en-US" sz="1800" dirty="0" err="1" smtClean="0"/>
              <a:t>dư</a:t>
            </a:r>
            <a:r>
              <a:rPr lang="en-US" sz="1800" dirty="0" smtClean="0"/>
              <a:t>: </a:t>
            </a:r>
            <a:r>
              <a:rPr lang="en-US" sz="1800" b="1" dirty="0" smtClean="0"/>
              <a:t>17</a:t>
            </a:r>
          </a:p>
        </p:txBody>
      </p:sp>
      <p:sp>
        <p:nvSpPr>
          <p:cNvPr id="35" name="Curved Right Arrow 34"/>
          <p:cNvSpPr/>
          <p:nvPr/>
        </p:nvSpPr>
        <p:spPr>
          <a:xfrm rot="12618525">
            <a:off x="7849152" y="2292235"/>
            <a:ext cx="535348" cy="1110068"/>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8" name="Curved Right Arrow 77"/>
          <p:cNvSpPr/>
          <p:nvPr/>
        </p:nvSpPr>
        <p:spPr>
          <a:xfrm rot="1252822">
            <a:off x="374618" y="2545810"/>
            <a:ext cx="562739" cy="1394507"/>
          </a:xfrm>
          <a:prstGeom prst="curvedRightArrow">
            <a:avLst>
              <a:gd name="adj1" fmla="val 26938"/>
              <a:gd name="adj2" fmla="val 37622"/>
              <a:gd name="adj3" fmla="val 609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814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 presetClass="entr" presetSubtype="0" fill="hold" nodeType="withEffect">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fade">
                                      <p:cBhvr>
                                        <p:cTn id="52" dur="500"/>
                                        <p:tgtEl>
                                          <p:spTgt spid="6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 presetClass="entr" presetSubtype="0" fill="hold" nodeType="withEffect">
                                  <p:stCondLst>
                                    <p:cond delay="0"/>
                                  </p:stCondLst>
                                  <p:childTnLst>
                                    <p:set>
                                      <p:cBhvr>
                                        <p:cTn id="67" dur="1" fill="hold">
                                          <p:stCondLst>
                                            <p:cond delay="0"/>
                                          </p:stCondLst>
                                        </p:cTn>
                                        <p:tgtEl>
                                          <p:spTgt spid="70">
                                            <p:txEl>
                                              <p:pRg st="0" end="0"/>
                                            </p:tx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childTnLst>
                                </p:cTn>
                              </p:par>
                              <p:par>
                                <p:cTn id="88" presetID="10" presetClass="entr" presetSubtype="0"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p:bldP spid="51" grpId="0"/>
      <p:bldP spid="52" grpId="0"/>
      <p:bldP spid="53" grpId="0"/>
      <p:bldP spid="55" grpId="0"/>
      <p:bldP spid="65" grpId="0"/>
      <p:bldP spid="66" grpId="0"/>
      <p:bldP spid="67" grpId="0"/>
      <p:bldP spid="69" grpId="0"/>
      <p:bldP spid="71" grpId="0"/>
      <p:bldP spid="72" grpId="0"/>
      <p:bldP spid="73" grpId="0"/>
      <p:bldP spid="75" grpId="0"/>
      <p:bldP spid="76" grpId="0"/>
      <p:bldP spid="21" grpId="0"/>
      <p:bldP spid="77" grpId="0"/>
      <p:bldP spid="35" grpId="0" animBg="1"/>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32" name="Right Arrow 31"/>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3" name="Rounded Rectangle 32"/>
              <p:cNvSpPr/>
              <p:nvPr/>
            </p:nvSpPr>
            <p:spPr>
              <a:xfrm>
                <a:off x="757989" y="1905280"/>
                <a:ext cx="7255042" cy="29668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dirty="0" smtClean="0">
                    <a:solidFill>
                      <a:schemeClr val="tx1"/>
                    </a:solidFill>
                  </a:rPr>
                  <a:t>+ Với hai số tự nhiên a, b đã cho</a:t>
                </a:r>
                <a:r>
                  <a:rPr lang="nl-NL" sz="2000" smtClean="0">
                    <a:solidFill>
                      <a:schemeClr val="tx1"/>
                    </a:solidFill>
                  </a:rPr>
                  <a:t>, (b </a:t>
                </a:r>
                <a14:m>
                  <m:oMath xmlns:m="http://schemas.openxmlformats.org/officeDocument/2006/math">
                    <m:r>
                      <a:rPr lang="nl-NL" sz="2000" i="1">
                        <a:solidFill>
                          <a:schemeClr val="tx1"/>
                        </a:solidFill>
                        <a:latin typeface="Cambria Math" panose="02040503050406030204" pitchFamily="18" charset="0"/>
                      </a:rPr>
                      <m:t>≠</m:t>
                    </m:r>
                  </m:oMath>
                </a14:m>
                <a:r>
                  <a:rPr lang="nl-NL" sz="2000" b="1" dirty="0">
                    <a:solidFill>
                      <a:schemeClr val="tx1"/>
                    </a:solidFill>
                  </a:rPr>
                  <a:t> </a:t>
                </a:r>
                <a:r>
                  <a:rPr lang="nl-NL" sz="2000" dirty="0">
                    <a:solidFill>
                      <a:schemeClr val="tx1"/>
                    </a:solidFill>
                  </a:rPr>
                  <a:t>0)</a:t>
                </a:r>
                <a:r>
                  <a:rPr lang="nl-NL" sz="2000" b="1" dirty="0">
                    <a:solidFill>
                      <a:schemeClr val="tx1"/>
                    </a:solidFill>
                  </a:rPr>
                  <a:t> </a:t>
                </a:r>
                <a:r>
                  <a:rPr lang="nl-NL" sz="2000" dirty="0">
                    <a:solidFill>
                      <a:schemeClr val="tx1"/>
                    </a:solidFill>
                  </a:rPr>
                  <a:t>ta luôn tìm được q và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N sao cho a = bq + r, trong đó 0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r &lt; b.</a:t>
                </a:r>
                <a:endParaRPr lang="en-US" sz="2000" dirty="0">
                  <a:solidFill>
                    <a:schemeClr val="tx1"/>
                  </a:solidFill>
                </a:endParaRPr>
              </a:p>
              <a:p>
                <a:pPr>
                  <a:lnSpc>
                    <a:spcPct val="150000"/>
                  </a:lnSpc>
                </a:pPr>
                <a:r>
                  <a:rPr lang="nl-NL" sz="2000" dirty="0">
                    <a:solidFill>
                      <a:schemeClr val="tx1"/>
                    </a:solidFill>
                  </a:rPr>
                  <a:t>+ Nếu </a:t>
                </a:r>
                <a:r>
                  <a:rPr lang="nl-NL" sz="2000">
                    <a:solidFill>
                      <a:schemeClr val="tx1"/>
                    </a:solidFill>
                  </a:rPr>
                  <a:t>r </a:t>
                </a:r>
                <a:r>
                  <a:rPr lang="nl-NL" sz="2000" smtClean="0">
                    <a:solidFill>
                      <a:schemeClr val="tx1"/>
                    </a:solidFill>
                  </a:rPr>
                  <a:t>= </a:t>
                </a:r>
                <a:r>
                  <a:rPr lang="nl-NL" sz="2000" dirty="0">
                    <a:solidFill>
                      <a:schemeClr val="tx1"/>
                    </a:solidFill>
                  </a:rPr>
                  <a:t>0 thì ta có </a:t>
                </a:r>
                <a:r>
                  <a:rPr lang="nl-NL" sz="2000" b="1" dirty="0">
                    <a:solidFill>
                      <a:srgbClr val="FF0000"/>
                    </a:solidFill>
                  </a:rPr>
                  <a:t>phép chia hết </a:t>
                </a:r>
                <a:r>
                  <a:rPr lang="nl-NL" sz="2000" dirty="0">
                    <a:solidFill>
                      <a:schemeClr val="tx1"/>
                    </a:solidFill>
                  </a:rPr>
                  <a:t>a : b = q; a là số bị chia, q là thương.</a:t>
                </a:r>
                <a:endParaRPr lang="en-US" sz="2000" dirty="0">
                  <a:solidFill>
                    <a:schemeClr val="tx1"/>
                  </a:solidFill>
                </a:endParaRPr>
              </a:p>
              <a:p>
                <a:pPr>
                  <a:lnSpc>
                    <a:spcPct val="150000"/>
                  </a:lnSpc>
                </a:pPr>
                <a:r>
                  <a:rPr lang="nl-NL" sz="2000" dirty="0">
                    <a:solidFill>
                      <a:schemeClr val="tx1"/>
                    </a:solidFill>
                  </a:rPr>
                  <a:t>+ Nếu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0 thì ta có </a:t>
                </a:r>
                <a:r>
                  <a:rPr lang="nl-NL" sz="2000" b="1" dirty="0">
                    <a:solidFill>
                      <a:srgbClr val="FF0000"/>
                    </a:solidFill>
                  </a:rPr>
                  <a:t>phép chia có dư </a:t>
                </a:r>
                <a:r>
                  <a:rPr lang="nl-NL" sz="2000" dirty="0">
                    <a:solidFill>
                      <a:schemeClr val="tx1"/>
                    </a:solidFill>
                  </a:rPr>
                  <a:t>a: b = q (dư r); a là số bị chia, b là số chia, q là thương và r là số dư.</a:t>
                </a:r>
                <a:endParaRPr lang="en-US" sz="2000" dirty="0">
                  <a:solidFill>
                    <a:schemeClr val="tx1"/>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57989" y="1905280"/>
                <a:ext cx="7255042" cy="2966888"/>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17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662736" y="4636500"/>
            <a:ext cx="442663" cy="315600"/>
          </a:xfrm>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sp>
        <p:nvSpPr>
          <p:cNvPr id="26" name="TextBox 25"/>
          <p:cNvSpPr txBox="1"/>
          <p:nvPr/>
        </p:nvSpPr>
        <p:spPr>
          <a:xfrm>
            <a:off x="338108" y="1374403"/>
            <a:ext cx="1680268" cy="553998"/>
          </a:xfrm>
          <a:prstGeom prst="rect">
            <a:avLst/>
          </a:prstGeom>
          <a:noFill/>
        </p:spPr>
        <p:txBody>
          <a:bodyPr wrap="none" rtlCol="0">
            <a:spAutoFit/>
          </a:bodyPr>
          <a:lstStyle/>
          <a:p>
            <a:pPr algn="just">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r>
              <a:rPr lang="en-US" sz="2000" b="1" dirty="0" smtClean="0">
                <a:solidFill>
                  <a:srgbClr val="00B050"/>
                </a:solidFill>
              </a:rPr>
              <a:t> 3.</a:t>
            </a:r>
          </a:p>
        </p:txBody>
      </p:sp>
      <p:sp>
        <p:nvSpPr>
          <p:cNvPr id="2" name="Rectangle 1"/>
          <p:cNvSpPr/>
          <p:nvPr/>
        </p:nvSpPr>
        <p:spPr>
          <a:xfrm>
            <a:off x="1922952" y="1338247"/>
            <a:ext cx="4572000" cy="496996"/>
          </a:xfrm>
          <a:prstGeom prst="rect">
            <a:avLst/>
          </a:prstGeom>
        </p:spPr>
        <p:txBody>
          <a:bodyPr>
            <a:spAutoFit/>
          </a:bodyPr>
          <a:lstStyle/>
          <a:p>
            <a:pPr algn="just">
              <a:lnSpc>
                <a:spcPct val="150000"/>
              </a:lnSpc>
            </a:pP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smtClean="0">
                <a:solidFill>
                  <a:schemeClr val="tx1">
                    <a:lumMod val="50000"/>
                  </a:schemeClr>
                </a:solidFill>
              </a:rPr>
              <a:t>:</a:t>
            </a:r>
            <a:endParaRPr lang="en-US" sz="2000" dirty="0">
              <a:solidFill>
                <a:schemeClr val="tx1">
                  <a:lumMod val="50000"/>
                </a:schemeClr>
              </a:solidFill>
            </a:endParaRPr>
          </a:p>
        </p:txBody>
      </p:sp>
      <p:sp>
        <p:nvSpPr>
          <p:cNvPr id="20" name="Rectangle 19"/>
          <p:cNvSpPr/>
          <p:nvPr/>
        </p:nvSpPr>
        <p:spPr>
          <a:xfrm>
            <a:off x="541830" y="2028737"/>
            <a:ext cx="1483558" cy="553998"/>
          </a:xfrm>
          <a:prstGeom prst="rect">
            <a:avLst/>
          </a:prstGeom>
        </p:spPr>
        <p:txBody>
          <a:bodyPr wrap="square">
            <a:spAutoFit/>
          </a:bodyPr>
          <a:lstStyle/>
          <a:p>
            <a:pPr algn="just">
              <a:lnSpc>
                <a:spcPct val="150000"/>
              </a:lnSpc>
            </a:pPr>
            <a:r>
              <a:rPr lang="en-US" sz="2000" dirty="0">
                <a:solidFill>
                  <a:schemeClr val="tx1">
                    <a:lumMod val="50000"/>
                  </a:schemeClr>
                </a:solidFill>
              </a:rPr>
              <a:t>a) 945 : </a:t>
            </a:r>
            <a:r>
              <a:rPr lang="en-US" sz="2000" dirty="0" smtClean="0">
                <a:solidFill>
                  <a:schemeClr val="tx1">
                    <a:lumMod val="50000"/>
                  </a:schemeClr>
                </a:solidFill>
              </a:rPr>
              <a:t>45                             </a:t>
            </a:r>
            <a:endParaRPr lang="en-US" sz="2000" dirty="0">
              <a:solidFill>
                <a:schemeClr val="tx1">
                  <a:lumMod val="50000"/>
                </a:schemeClr>
              </a:solidFill>
            </a:endParaRPr>
          </a:p>
        </p:txBody>
      </p:sp>
      <p:sp>
        <p:nvSpPr>
          <p:cNvPr id="21" name="Rectangle 20"/>
          <p:cNvSpPr/>
          <p:nvPr/>
        </p:nvSpPr>
        <p:spPr>
          <a:xfrm>
            <a:off x="5167608" y="1852210"/>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b) 3 121 : 51.</a:t>
            </a:r>
          </a:p>
        </p:txBody>
      </p:sp>
      <p:grpSp>
        <p:nvGrpSpPr>
          <p:cNvPr id="50" name="Group 49"/>
          <p:cNvGrpSpPr/>
          <p:nvPr/>
        </p:nvGrpSpPr>
        <p:grpSpPr>
          <a:xfrm>
            <a:off x="674161" y="2858628"/>
            <a:ext cx="1879900" cy="1005840"/>
            <a:chOff x="1203408" y="1952270"/>
            <a:chExt cx="1879900" cy="1005840"/>
          </a:xfrm>
        </p:grpSpPr>
        <p:grpSp>
          <p:nvGrpSpPr>
            <p:cNvPr id="51" name="Group 50"/>
            <p:cNvGrpSpPr/>
            <p:nvPr/>
          </p:nvGrpSpPr>
          <p:grpSpPr>
            <a:xfrm>
              <a:off x="1203408" y="1952270"/>
              <a:ext cx="938325" cy="400110"/>
              <a:chOff x="1867707" y="2155145"/>
              <a:chExt cx="938325" cy="400110"/>
            </a:xfrm>
          </p:grpSpPr>
          <p:sp>
            <p:nvSpPr>
              <p:cNvPr id="55" name="TextBox 54"/>
              <p:cNvSpPr txBox="1"/>
              <p:nvPr/>
            </p:nvSpPr>
            <p:spPr>
              <a:xfrm>
                <a:off x="1867707" y="2155145"/>
                <a:ext cx="390275" cy="400110"/>
              </a:xfrm>
              <a:prstGeom prst="rect">
                <a:avLst/>
              </a:prstGeom>
              <a:noFill/>
            </p:spPr>
            <p:txBody>
              <a:bodyPr wrap="square" rtlCol="0">
                <a:spAutoFit/>
              </a:bodyPr>
              <a:lstStyle/>
              <a:p>
                <a:r>
                  <a:rPr lang="en-US" sz="2000" dirty="0" smtClean="0"/>
                  <a:t>9</a:t>
                </a:r>
                <a:endParaRPr lang="vi-VN" sz="2000" dirty="0"/>
              </a:p>
            </p:txBody>
          </p:sp>
          <p:sp>
            <p:nvSpPr>
              <p:cNvPr id="56" name="TextBox 55"/>
              <p:cNvSpPr txBox="1"/>
              <p:nvPr/>
            </p:nvSpPr>
            <p:spPr>
              <a:xfrm>
                <a:off x="2141732" y="2155145"/>
                <a:ext cx="390275" cy="400110"/>
              </a:xfrm>
              <a:prstGeom prst="rect">
                <a:avLst/>
              </a:prstGeom>
              <a:noFill/>
            </p:spPr>
            <p:txBody>
              <a:bodyPr wrap="square" rtlCol="0">
                <a:spAutoFit/>
              </a:bodyPr>
              <a:lstStyle/>
              <a:p>
                <a:r>
                  <a:rPr lang="en-US" sz="2000" dirty="0" smtClean="0"/>
                  <a:t>4</a:t>
                </a:r>
                <a:endParaRPr lang="vi-VN" sz="2000" dirty="0"/>
              </a:p>
            </p:txBody>
          </p:sp>
          <p:sp>
            <p:nvSpPr>
              <p:cNvPr id="57" name="TextBox 56"/>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2" name="Straight Connector 5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2312919" y="1955944"/>
              <a:ext cx="604112" cy="400110"/>
            </a:xfrm>
            <a:prstGeom prst="rect">
              <a:avLst/>
            </a:prstGeom>
            <a:noFill/>
          </p:spPr>
          <p:txBody>
            <a:bodyPr wrap="square" rtlCol="0">
              <a:spAutoFit/>
            </a:bodyPr>
            <a:lstStyle/>
            <a:p>
              <a:r>
                <a:rPr lang="en-US" sz="2000" dirty="0" smtClean="0"/>
                <a:t>4 5</a:t>
              </a:r>
              <a:endParaRPr lang="vi-VN" sz="2000" dirty="0"/>
            </a:p>
          </p:txBody>
        </p:sp>
      </p:grpSp>
      <p:sp>
        <p:nvSpPr>
          <p:cNvPr id="58" name="TextBox 57"/>
          <p:cNvSpPr txBox="1"/>
          <p:nvPr/>
        </p:nvSpPr>
        <p:spPr>
          <a:xfrm>
            <a:off x="1783672" y="3433079"/>
            <a:ext cx="604112" cy="400110"/>
          </a:xfrm>
          <a:prstGeom prst="rect">
            <a:avLst/>
          </a:prstGeom>
          <a:noFill/>
        </p:spPr>
        <p:txBody>
          <a:bodyPr wrap="square" rtlCol="0">
            <a:spAutoFit/>
          </a:bodyPr>
          <a:lstStyle/>
          <a:p>
            <a:r>
              <a:rPr lang="en-US" sz="2000" dirty="0" smtClean="0"/>
              <a:t>2</a:t>
            </a:r>
            <a:endParaRPr lang="vi-VN" sz="2000" dirty="0"/>
          </a:p>
        </p:txBody>
      </p:sp>
      <p:sp>
        <p:nvSpPr>
          <p:cNvPr id="59" name="TextBox 58"/>
          <p:cNvSpPr txBox="1"/>
          <p:nvPr/>
        </p:nvSpPr>
        <p:spPr>
          <a:xfrm>
            <a:off x="2032312" y="3433079"/>
            <a:ext cx="604112" cy="400110"/>
          </a:xfrm>
          <a:prstGeom prst="rect">
            <a:avLst/>
          </a:prstGeom>
          <a:noFill/>
        </p:spPr>
        <p:txBody>
          <a:bodyPr wrap="square" rtlCol="0">
            <a:spAutoFit/>
          </a:bodyPr>
          <a:lstStyle/>
          <a:p>
            <a:r>
              <a:rPr lang="en-US" sz="2000" dirty="0" smtClean="0"/>
              <a:t>1</a:t>
            </a:r>
            <a:endParaRPr lang="vi-VN" sz="2000" dirty="0"/>
          </a:p>
        </p:txBody>
      </p:sp>
      <p:sp>
        <p:nvSpPr>
          <p:cNvPr id="60" name="TextBox 59"/>
          <p:cNvSpPr txBox="1"/>
          <p:nvPr/>
        </p:nvSpPr>
        <p:spPr>
          <a:xfrm>
            <a:off x="668852" y="3285029"/>
            <a:ext cx="604112" cy="400110"/>
          </a:xfrm>
          <a:prstGeom prst="rect">
            <a:avLst/>
          </a:prstGeom>
          <a:noFill/>
        </p:spPr>
        <p:txBody>
          <a:bodyPr wrap="square" rtlCol="0">
            <a:spAutoFit/>
          </a:bodyPr>
          <a:lstStyle/>
          <a:p>
            <a:r>
              <a:rPr lang="en-US" sz="2000" dirty="0" smtClean="0"/>
              <a:t>9</a:t>
            </a:r>
            <a:endParaRPr lang="vi-VN" sz="2000" dirty="0"/>
          </a:p>
        </p:txBody>
      </p:sp>
      <p:sp>
        <p:nvSpPr>
          <p:cNvPr id="61" name="TextBox 60"/>
          <p:cNvSpPr txBox="1"/>
          <p:nvPr/>
        </p:nvSpPr>
        <p:spPr>
          <a:xfrm>
            <a:off x="921616" y="3285029"/>
            <a:ext cx="604112" cy="400110"/>
          </a:xfrm>
          <a:prstGeom prst="rect">
            <a:avLst/>
          </a:prstGeom>
          <a:noFill/>
        </p:spPr>
        <p:txBody>
          <a:bodyPr wrap="square" rtlCol="0">
            <a:spAutoFit/>
          </a:bodyPr>
          <a:lstStyle/>
          <a:p>
            <a:r>
              <a:rPr lang="en-US" sz="2000" dirty="0" smtClean="0"/>
              <a:t>0</a:t>
            </a:r>
            <a:endParaRPr lang="vi-VN" sz="2000" dirty="0"/>
          </a:p>
        </p:txBody>
      </p:sp>
      <p:cxnSp>
        <p:nvCxnSpPr>
          <p:cNvPr id="62" name="Straight Connector 61"/>
          <p:cNvCxnSpPr/>
          <p:nvPr/>
        </p:nvCxnSpPr>
        <p:spPr>
          <a:xfrm>
            <a:off x="632884" y="3784681"/>
            <a:ext cx="640080" cy="0"/>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48593" y="3878829"/>
            <a:ext cx="604112" cy="400110"/>
          </a:xfrm>
          <a:prstGeom prst="rect">
            <a:avLst/>
          </a:prstGeom>
          <a:noFill/>
        </p:spPr>
        <p:txBody>
          <a:bodyPr wrap="square" rtlCol="0">
            <a:spAutoFit/>
          </a:bodyPr>
          <a:lstStyle/>
          <a:p>
            <a:r>
              <a:rPr lang="en-US" sz="2000" dirty="0" smtClean="0"/>
              <a:t>0</a:t>
            </a:r>
            <a:endParaRPr lang="vi-VN" sz="2000" dirty="0"/>
          </a:p>
        </p:txBody>
      </p:sp>
      <p:sp>
        <p:nvSpPr>
          <p:cNvPr id="64" name="TextBox 63"/>
          <p:cNvSpPr txBox="1"/>
          <p:nvPr/>
        </p:nvSpPr>
        <p:spPr>
          <a:xfrm>
            <a:off x="901357" y="3878829"/>
            <a:ext cx="604112" cy="400110"/>
          </a:xfrm>
          <a:prstGeom prst="rect">
            <a:avLst/>
          </a:prstGeom>
          <a:noFill/>
        </p:spPr>
        <p:txBody>
          <a:bodyPr wrap="square" rtlCol="0">
            <a:spAutoFit/>
          </a:bodyPr>
          <a:lstStyle/>
          <a:p>
            <a:r>
              <a:rPr lang="en-US" sz="2000" dirty="0" smtClean="0"/>
              <a:t>4</a:t>
            </a:r>
            <a:endParaRPr lang="vi-VN" sz="2000" dirty="0"/>
          </a:p>
        </p:txBody>
      </p:sp>
      <p:sp>
        <p:nvSpPr>
          <p:cNvPr id="65" name="TextBox 64"/>
          <p:cNvSpPr txBox="1"/>
          <p:nvPr/>
        </p:nvSpPr>
        <p:spPr>
          <a:xfrm>
            <a:off x="1179560" y="3878829"/>
            <a:ext cx="604112" cy="400110"/>
          </a:xfrm>
          <a:prstGeom prst="rect">
            <a:avLst/>
          </a:prstGeom>
          <a:noFill/>
        </p:spPr>
        <p:txBody>
          <a:bodyPr wrap="square" rtlCol="0">
            <a:spAutoFit/>
          </a:bodyPr>
          <a:lstStyle/>
          <a:p>
            <a:r>
              <a:rPr lang="en-US" sz="2000" dirty="0" smtClean="0"/>
              <a:t>5</a:t>
            </a:r>
            <a:endParaRPr lang="vi-VN" sz="2000" dirty="0"/>
          </a:p>
        </p:txBody>
      </p:sp>
      <p:sp>
        <p:nvSpPr>
          <p:cNvPr id="66" name="TextBox 65"/>
          <p:cNvSpPr txBox="1"/>
          <p:nvPr/>
        </p:nvSpPr>
        <p:spPr>
          <a:xfrm>
            <a:off x="901357" y="4211082"/>
            <a:ext cx="604112" cy="400110"/>
          </a:xfrm>
          <a:prstGeom prst="rect">
            <a:avLst/>
          </a:prstGeom>
          <a:noFill/>
        </p:spPr>
        <p:txBody>
          <a:bodyPr wrap="square" rtlCol="0">
            <a:spAutoFit/>
          </a:bodyPr>
          <a:lstStyle/>
          <a:p>
            <a:r>
              <a:rPr lang="en-US" sz="2000" dirty="0" smtClean="0"/>
              <a:t>4</a:t>
            </a:r>
            <a:endParaRPr lang="vi-VN" sz="2000" dirty="0"/>
          </a:p>
        </p:txBody>
      </p:sp>
      <p:sp>
        <p:nvSpPr>
          <p:cNvPr id="67" name="TextBox 66"/>
          <p:cNvSpPr txBox="1"/>
          <p:nvPr/>
        </p:nvSpPr>
        <p:spPr>
          <a:xfrm>
            <a:off x="1179560" y="4211082"/>
            <a:ext cx="604112" cy="400110"/>
          </a:xfrm>
          <a:prstGeom prst="rect">
            <a:avLst/>
          </a:prstGeom>
          <a:noFill/>
        </p:spPr>
        <p:txBody>
          <a:bodyPr wrap="square" rtlCol="0">
            <a:spAutoFit/>
          </a:bodyPr>
          <a:lstStyle/>
          <a:p>
            <a:r>
              <a:rPr lang="en-US" sz="2000" dirty="0" smtClean="0"/>
              <a:t>5</a:t>
            </a:r>
            <a:endParaRPr lang="vi-VN" sz="2000" dirty="0"/>
          </a:p>
        </p:txBody>
      </p:sp>
      <p:cxnSp>
        <p:nvCxnSpPr>
          <p:cNvPr id="68" name="Straight Connector 67"/>
          <p:cNvCxnSpPr/>
          <p:nvPr/>
        </p:nvCxnSpPr>
        <p:spPr>
          <a:xfrm>
            <a:off x="885648" y="4617978"/>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171652" y="4743390"/>
            <a:ext cx="604112" cy="400110"/>
          </a:xfrm>
          <a:prstGeom prst="rect">
            <a:avLst/>
          </a:prstGeom>
          <a:noFill/>
        </p:spPr>
        <p:txBody>
          <a:bodyPr wrap="square" rtlCol="0">
            <a:spAutoFit/>
          </a:bodyPr>
          <a:lstStyle/>
          <a:p>
            <a:r>
              <a:rPr lang="en-US" sz="2000" dirty="0" smtClean="0"/>
              <a:t>0</a:t>
            </a:r>
            <a:endParaRPr lang="vi-VN" sz="2000" dirty="0"/>
          </a:p>
        </p:txBody>
      </p:sp>
      <p:grpSp>
        <p:nvGrpSpPr>
          <p:cNvPr id="70" name="Group 69"/>
          <p:cNvGrpSpPr/>
          <p:nvPr/>
        </p:nvGrpSpPr>
        <p:grpSpPr>
          <a:xfrm>
            <a:off x="5385442" y="2579458"/>
            <a:ext cx="1879900" cy="1005840"/>
            <a:chOff x="1203408" y="1952270"/>
            <a:chExt cx="1879900" cy="1005840"/>
          </a:xfrm>
        </p:grpSpPr>
        <p:sp>
          <p:nvSpPr>
            <p:cNvPr id="75" name="TextBox 74"/>
            <p:cNvSpPr txBox="1"/>
            <p:nvPr/>
          </p:nvSpPr>
          <p:spPr>
            <a:xfrm>
              <a:off x="1203408" y="1952270"/>
              <a:ext cx="1109510" cy="400110"/>
            </a:xfrm>
            <a:prstGeom prst="rect">
              <a:avLst/>
            </a:prstGeom>
            <a:noFill/>
          </p:spPr>
          <p:txBody>
            <a:bodyPr wrap="square" rtlCol="0">
              <a:spAutoFit/>
            </a:bodyPr>
            <a:lstStyle/>
            <a:p>
              <a:r>
                <a:rPr lang="en-US" sz="2000" dirty="0" smtClean="0"/>
                <a:t>3 1 2 1</a:t>
              </a:r>
              <a:endParaRPr lang="vi-VN" sz="2000" dirty="0"/>
            </a:p>
          </p:txBody>
        </p:sp>
        <p:cxnSp>
          <p:nvCxnSpPr>
            <p:cNvPr id="72" name="Straight Connector 7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312919" y="1955944"/>
              <a:ext cx="604112" cy="400110"/>
            </a:xfrm>
            <a:prstGeom prst="rect">
              <a:avLst/>
            </a:prstGeom>
            <a:noFill/>
          </p:spPr>
          <p:txBody>
            <a:bodyPr wrap="square" rtlCol="0">
              <a:spAutoFit/>
            </a:bodyPr>
            <a:lstStyle/>
            <a:p>
              <a:r>
                <a:rPr lang="en-GB" sz="2000" smtClean="0"/>
                <a:t>51</a:t>
              </a:r>
              <a:endParaRPr lang="vi-VN" sz="2000" dirty="0"/>
            </a:p>
          </p:txBody>
        </p:sp>
      </p:grpSp>
      <p:sp>
        <p:nvSpPr>
          <p:cNvPr id="78" name="TextBox 77"/>
          <p:cNvSpPr txBox="1"/>
          <p:nvPr/>
        </p:nvSpPr>
        <p:spPr>
          <a:xfrm>
            <a:off x="6494953" y="3153909"/>
            <a:ext cx="604112" cy="400110"/>
          </a:xfrm>
          <a:prstGeom prst="rect">
            <a:avLst/>
          </a:prstGeom>
          <a:noFill/>
        </p:spPr>
        <p:txBody>
          <a:bodyPr wrap="square" rtlCol="0">
            <a:spAutoFit/>
          </a:bodyPr>
          <a:lstStyle/>
          <a:p>
            <a:r>
              <a:rPr lang="en-US" sz="2000" dirty="0" smtClean="0"/>
              <a:t>6</a:t>
            </a:r>
            <a:endParaRPr lang="vi-VN" sz="2000" dirty="0"/>
          </a:p>
        </p:txBody>
      </p:sp>
      <p:sp>
        <p:nvSpPr>
          <p:cNvPr id="79" name="TextBox 78"/>
          <p:cNvSpPr txBox="1"/>
          <p:nvPr/>
        </p:nvSpPr>
        <p:spPr>
          <a:xfrm>
            <a:off x="6743593" y="3153909"/>
            <a:ext cx="604112" cy="400110"/>
          </a:xfrm>
          <a:prstGeom prst="rect">
            <a:avLst/>
          </a:prstGeom>
          <a:noFill/>
        </p:spPr>
        <p:txBody>
          <a:bodyPr wrap="square" rtlCol="0">
            <a:spAutoFit/>
          </a:bodyPr>
          <a:lstStyle/>
          <a:p>
            <a:r>
              <a:rPr lang="en-US" sz="2000" dirty="0" smtClean="0"/>
              <a:t>1</a:t>
            </a:r>
            <a:endParaRPr lang="vi-VN" sz="2000" dirty="0"/>
          </a:p>
        </p:txBody>
      </p:sp>
      <p:sp>
        <p:nvSpPr>
          <p:cNvPr id="80" name="TextBox 79"/>
          <p:cNvSpPr txBox="1"/>
          <p:nvPr/>
        </p:nvSpPr>
        <p:spPr>
          <a:xfrm>
            <a:off x="5380133" y="3005859"/>
            <a:ext cx="604112" cy="400110"/>
          </a:xfrm>
          <a:prstGeom prst="rect">
            <a:avLst/>
          </a:prstGeom>
          <a:noFill/>
        </p:spPr>
        <p:txBody>
          <a:bodyPr wrap="square" rtlCol="0">
            <a:spAutoFit/>
          </a:bodyPr>
          <a:lstStyle/>
          <a:p>
            <a:r>
              <a:rPr lang="en-US" sz="2000" dirty="0" smtClean="0"/>
              <a:t>3</a:t>
            </a:r>
            <a:endParaRPr lang="vi-VN" sz="2000" dirty="0"/>
          </a:p>
        </p:txBody>
      </p:sp>
      <p:sp>
        <p:nvSpPr>
          <p:cNvPr id="81" name="TextBox 80"/>
          <p:cNvSpPr txBox="1"/>
          <p:nvPr/>
        </p:nvSpPr>
        <p:spPr>
          <a:xfrm>
            <a:off x="5596512" y="3005859"/>
            <a:ext cx="416844" cy="400110"/>
          </a:xfrm>
          <a:prstGeom prst="rect">
            <a:avLst/>
          </a:prstGeom>
          <a:noFill/>
        </p:spPr>
        <p:txBody>
          <a:bodyPr wrap="square" rtlCol="0">
            <a:spAutoFit/>
          </a:bodyPr>
          <a:lstStyle/>
          <a:p>
            <a:r>
              <a:rPr lang="en-US" sz="2000" dirty="0" smtClean="0"/>
              <a:t>0</a:t>
            </a:r>
            <a:endParaRPr lang="vi-VN" sz="2000" dirty="0"/>
          </a:p>
        </p:txBody>
      </p:sp>
      <p:cxnSp>
        <p:nvCxnSpPr>
          <p:cNvPr id="82" name="Straight Connector 81"/>
          <p:cNvCxnSpPr/>
          <p:nvPr/>
        </p:nvCxnSpPr>
        <p:spPr>
          <a:xfrm>
            <a:off x="5344165" y="3505511"/>
            <a:ext cx="73152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5580467" y="3599659"/>
            <a:ext cx="604112" cy="400110"/>
          </a:xfrm>
          <a:prstGeom prst="rect">
            <a:avLst/>
          </a:prstGeom>
          <a:noFill/>
        </p:spPr>
        <p:txBody>
          <a:bodyPr wrap="square" rtlCol="0">
            <a:spAutoFit/>
          </a:bodyPr>
          <a:lstStyle/>
          <a:p>
            <a:r>
              <a:rPr lang="en-US" sz="2000" dirty="0" smtClean="0"/>
              <a:t>0</a:t>
            </a:r>
            <a:endParaRPr lang="vi-VN" sz="2000" dirty="0"/>
          </a:p>
        </p:txBody>
      </p:sp>
      <p:sp>
        <p:nvSpPr>
          <p:cNvPr id="84" name="TextBox 83"/>
          <p:cNvSpPr txBox="1"/>
          <p:nvPr/>
        </p:nvSpPr>
        <p:spPr>
          <a:xfrm>
            <a:off x="5783422" y="3599659"/>
            <a:ext cx="604112" cy="400110"/>
          </a:xfrm>
          <a:prstGeom prst="rect">
            <a:avLst/>
          </a:prstGeom>
          <a:noFill/>
        </p:spPr>
        <p:txBody>
          <a:bodyPr wrap="square" rtlCol="0">
            <a:spAutoFit/>
          </a:bodyPr>
          <a:lstStyle/>
          <a:p>
            <a:r>
              <a:rPr lang="en-US" sz="2000" dirty="0" smtClean="0"/>
              <a:t>6</a:t>
            </a:r>
            <a:endParaRPr lang="vi-VN" sz="2000" dirty="0"/>
          </a:p>
        </p:txBody>
      </p:sp>
      <p:sp>
        <p:nvSpPr>
          <p:cNvPr id="85" name="TextBox 84"/>
          <p:cNvSpPr txBox="1"/>
          <p:nvPr/>
        </p:nvSpPr>
        <p:spPr>
          <a:xfrm>
            <a:off x="5983298" y="3599659"/>
            <a:ext cx="604112" cy="400110"/>
          </a:xfrm>
          <a:prstGeom prst="rect">
            <a:avLst/>
          </a:prstGeom>
          <a:noFill/>
        </p:spPr>
        <p:txBody>
          <a:bodyPr wrap="square" rtlCol="0">
            <a:spAutoFit/>
          </a:bodyPr>
          <a:lstStyle/>
          <a:p>
            <a:r>
              <a:rPr lang="en-US" sz="2000" dirty="0" smtClean="0"/>
              <a:t>1</a:t>
            </a:r>
            <a:endParaRPr lang="vi-VN" sz="2000" dirty="0"/>
          </a:p>
        </p:txBody>
      </p:sp>
      <p:sp>
        <p:nvSpPr>
          <p:cNvPr id="86" name="TextBox 85"/>
          <p:cNvSpPr txBox="1"/>
          <p:nvPr/>
        </p:nvSpPr>
        <p:spPr>
          <a:xfrm>
            <a:off x="5772025" y="3969234"/>
            <a:ext cx="604112" cy="400110"/>
          </a:xfrm>
          <a:prstGeom prst="rect">
            <a:avLst/>
          </a:prstGeom>
          <a:noFill/>
        </p:spPr>
        <p:txBody>
          <a:bodyPr wrap="square" rtlCol="0">
            <a:spAutoFit/>
          </a:bodyPr>
          <a:lstStyle/>
          <a:p>
            <a:r>
              <a:rPr lang="en-US" sz="2000" dirty="0" smtClean="0"/>
              <a:t>5</a:t>
            </a:r>
            <a:endParaRPr lang="vi-VN" sz="2000" dirty="0"/>
          </a:p>
        </p:txBody>
      </p:sp>
      <p:sp>
        <p:nvSpPr>
          <p:cNvPr id="87" name="TextBox 86"/>
          <p:cNvSpPr txBox="1"/>
          <p:nvPr/>
        </p:nvSpPr>
        <p:spPr>
          <a:xfrm>
            <a:off x="5974980" y="3960667"/>
            <a:ext cx="604112" cy="400110"/>
          </a:xfrm>
          <a:prstGeom prst="rect">
            <a:avLst/>
          </a:prstGeom>
          <a:noFill/>
        </p:spPr>
        <p:txBody>
          <a:bodyPr wrap="square" rtlCol="0">
            <a:spAutoFit/>
          </a:bodyPr>
          <a:lstStyle/>
          <a:p>
            <a:r>
              <a:rPr lang="en-US" sz="2000" dirty="0" smtClean="0"/>
              <a:t>1</a:t>
            </a:r>
            <a:endParaRPr lang="vi-VN" sz="2000" dirty="0"/>
          </a:p>
        </p:txBody>
      </p:sp>
      <p:cxnSp>
        <p:nvCxnSpPr>
          <p:cNvPr id="88" name="Straight Connector 87"/>
          <p:cNvCxnSpPr/>
          <p:nvPr/>
        </p:nvCxnSpPr>
        <p:spPr>
          <a:xfrm>
            <a:off x="5596929" y="4338808"/>
            <a:ext cx="640080" cy="0"/>
          </a:xfrm>
          <a:prstGeom prst="line">
            <a:avLst/>
          </a:prstGeom>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5983298" y="4399414"/>
            <a:ext cx="604112" cy="400110"/>
          </a:xfrm>
          <a:prstGeom prst="rect">
            <a:avLst/>
          </a:prstGeom>
          <a:noFill/>
        </p:spPr>
        <p:txBody>
          <a:bodyPr wrap="square" rtlCol="0">
            <a:spAutoFit/>
          </a:bodyPr>
          <a:lstStyle/>
          <a:p>
            <a:r>
              <a:rPr lang="en-US" sz="2000" dirty="0" smtClean="0"/>
              <a:t>0</a:t>
            </a:r>
            <a:endParaRPr lang="vi-VN" sz="2000" dirty="0"/>
          </a:p>
        </p:txBody>
      </p:sp>
      <p:sp>
        <p:nvSpPr>
          <p:cNvPr id="90" name="TextBox 89"/>
          <p:cNvSpPr txBox="1"/>
          <p:nvPr/>
        </p:nvSpPr>
        <p:spPr>
          <a:xfrm>
            <a:off x="5753567" y="4407981"/>
            <a:ext cx="604112" cy="400110"/>
          </a:xfrm>
          <a:prstGeom prst="rect">
            <a:avLst/>
          </a:prstGeom>
          <a:noFill/>
        </p:spPr>
        <p:txBody>
          <a:bodyPr wrap="square" rtlCol="0">
            <a:spAutoFit/>
          </a:bodyPr>
          <a:lstStyle/>
          <a:p>
            <a:r>
              <a:rPr lang="en-US" sz="2000" dirty="0" smtClean="0"/>
              <a:t>1</a:t>
            </a:r>
            <a:endParaRPr lang="vi-VN" sz="2000" dirty="0"/>
          </a:p>
        </p:txBody>
      </p:sp>
      <p:sp>
        <p:nvSpPr>
          <p:cNvPr id="91" name="TextBox 90"/>
          <p:cNvSpPr txBox="1"/>
          <p:nvPr/>
        </p:nvSpPr>
        <p:spPr>
          <a:xfrm>
            <a:off x="5819458" y="3017246"/>
            <a:ext cx="416844" cy="400110"/>
          </a:xfrm>
          <a:prstGeom prst="rect">
            <a:avLst/>
          </a:prstGeom>
          <a:noFill/>
        </p:spPr>
        <p:txBody>
          <a:bodyPr wrap="square" rtlCol="0">
            <a:spAutoFit/>
          </a:bodyPr>
          <a:lstStyle/>
          <a:p>
            <a:r>
              <a:rPr lang="en-US" sz="2000" dirty="0" smtClean="0"/>
              <a:t>6</a:t>
            </a:r>
            <a:endParaRPr lang="vi-VN" sz="2000" dirty="0"/>
          </a:p>
        </p:txBody>
      </p:sp>
    </p:spTree>
    <p:extLst>
      <p:ext uri="{BB962C8B-B14F-4D97-AF65-F5344CB8AC3E}">
        <p14:creationId xmlns:p14="http://schemas.microsoft.com/office/powerpoint/2010/main" val="22742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xEl>
                                              <p:pRg st="0" end="0"/>
                                            </p:txEl>
                                          </p:spTgt>
                                        </p:tgtEl>
                                        <p:attrNameLst>
                                          <p:attrName>style.visibility</p:attrName>
                                        </p:attrNameLst>
                                      </p:cBhvr>
                                      <p:to>
                                        <p:strVal val="visible"/>
                                      </p:to>
                                    </p:set>
                                    <p:animEffect transition="in" filter="fade">
                                      <p:cBhvr>
                                        <p:cTn id="25" dur="500"/>
                                        <p:tgtEl>
                                          <p:spTgt spid="5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 presetClass="entr" presetSubtype="0" fill="hold" nodeType="withEffect">
                                  <p:stCondLst>
                                    <p:cond delay="0"/>
                                  </p:stCondLst>
                                  <p:childTnLst>
                                    <p:set>
                                      <p:cBhvr>
                                        <p:cTn id="40" dur="1" fill="hold">
                                          <p:stCondLst>
                                            <p:cond delay="0"/>
                                          </p:stCondLst>
                                        </p:cTn>
                                        <p:tgtEl>
                                          <p:spTgt spid="6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8">
                                            <p:txEl>
                                              <p:pRg st="0" end="0"/>
                                            </p:txEl>
                                          </p:spTgt>
                                        </p:tgtEl>
                                        <p:attrNameLst>
                                          <p:attrName>style.visibility</p:attrName>
                                        </p:attrNameLst>
                                      </p:cBhvr>
                                      <p:to>
                                        <p:strVal val="visible"/>
                                      </p:to>
                                    </p:set>
                                    <p:animEffect transition="in" filter="fade">
                                      <p:cBhvr>
                                        <p:cTn id="73" dur="500"/>
                                        <p:tgtEl>
                                          <p:spTgt spid="7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500"/>
                                        <p:tgtEl>
                                          <p:spTgt spid="8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par>
                                <p:cTn id="90" presetID="1" presetClass="entr" presetSubtype="0" fill="hold" nodeType="withEffect">
                                  <p:stCondLst>
                                    <p:cond delay="0"/>
                                  </p:stCondLst>
                                  <p:childTnLst>
                                    <p:set>
                                      <p:cBhvr>
                                        <p:cTn id="91" dur="1" fill="hold">
                                          <p:stCondLst>
                                            <p:cond delay="0"/>
                                          </p:stCondLst>
                                        </p:cTn>
                                        <p:tgtEl>
                                          <p:spTgt spid="84">
                                            <p:txEl>
                                              <p:pRg st="0" end="0"/>
                                            </p:txEl>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8"/>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9" grpId="0"/>
      <p:bldP spid="60" grpId="0"/>
      <p:bldP spid="61" grpId="0"/>
      <p:bldP spid="63" grpId="0"/>
      <p:bldP spid="65" grpId="0"/>
      <p:bldP spid="66" grpId="0"/>
      <p:bldP spid="67" grpId="0"/>
      <p:bldP spid="69" grpId="0"/>
      <p:bldP spid="79" grpId="0"/>
      <p:bldP spid="80" grpId="0"/>
      <p:bldP spid="81" grpId="0"/>
      <p:bldP spid="83" grpId="0"/>
      <p:bldP spid="85" grpId="0"/>
      <p:bldP spid="86" grpId="0"/>
      <p:bldP spid="87" grpId="0"/>
      <p:bldP spid="89" grpId="0"/>
      <p:bldP spid="90"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p:cNvSpPr txBox="1"/>
          <p:nvPr/>
        </p:nvSpPr>
        <p:spPr>
          <a:xfrm>
            <a:off x="84220" y="1167064"/>
            <a:ext cx="6470815" cy="2585323"/>
          </a:xfrm>
          <a:prstGeom prst="rect">
            <a:avLst/>
          </a:prstGeom>
          <a:noFill/>
        </p:spPr>
        <p:txBody>
          <a:bodyPr wrap="square" rtlCol="0">
            <a:spAutoFit/>
          </a:bodyPr>
          <a:lstStyle/>
          <a:p>
            <a:pPr algn="ctr">
              <a:lnSpc>
                <a:spcPct val="150000"/>
              </a:lnSpc>
            </a:pPr>
            <a:r>
              <a:rPr lang="en-US" sz="3600" b="1" dirty="0" err="1" smtClean="0">
                <a:solidFill>
                  <a:schemeClr val="bg1"/>
                </a:solidFill>
              </a:rPr>
              <a:t>Tiết</a:t>
            </a:r>
            <a:r>
              <a:rPr lang="en-US" sz="3600" b="1" dirty="0" smtClean="0">
                <a:solidFill>
                  <a:schemeClr val="bg1"/>
                </a:solidFill>
              </a:rPr>
              <a:t> 6&amp;7: </a:t>
            </a:r>
          </a:p>
          <a:p>
            <a:pPr algn="ctr">
              <a:lnSpc>
                <a:spcPct val="150000"/>
              </a:lnSpc>
            </a:pPr>
            <a:r>
              <a:rPr lang="en-US" sz="3600" b="1" dirty="0" smtClean="0">
                <a:solidFill>
                  <a:schemeClr val="bg1"/>
                </a:solidFill>
              </a:rPr>
              <a:t>PHÉP NHÂN VÀ PHÉP CHIA SỐ TỰ NHIÊN</a:t>
            </a:r>
            <a:endParaRPr lang="vi-VN"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0" name="Group 19"/>
          <p:cNvGrpSpPr/>
          <p:nvPr/>
        </p:nvGrpSpPr>
        <p:grpSpPr>
          <a:xfrm>
            <a:off x="145650" y="1408766"/>
            <a:ext cx="4212532" cy="553998"/>
            <a:chOff x="162028" y="1873435"/>
            <a:chExt cx="4212532" cy="553998"/>
          </a:xfrm>
        </p:grpSpPr>
        <p:sp>
          <p:nvSpPr>
            <p:cNvPr id="26" name="TextBox 25"/>
            <p:cNvSpPr txBox="1"/>
            <p:nvPr/>
          </p:nvSpPr>
          <p:spPr>
            <a:xfrm>
              <a:off x="162028" y="1873435"/>
              <a:ext cx="1638590" cy="553998"/>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3.</a:t>
              </a:r>
            </a:p>
          </p:txBody>
        </p:sp>
        <p:sp>
          <p:nvSpPr>
            <p:cNvPr id="2" name="Rectangle 1"/>
            <p:cNvSpPr/>
            <p:nvPr/>
          </p:nvSpPr>
          <p:spPr>
            <a:xfrm>
              <a:off x="1729284" y="1873435"/>
              <a:ext cx="2645276" cy="496996"/>
            </a:xfrm>
            <a:prstGeom prst="rect">
              <a:avLst/>
            </a:prstGeom>
          </p:spPr>
          <p:txBody>
            <a:bodyPr wrap="none">
              <a:spAutoFit/>
            </a:bodyPr>
            <a:lstStyle/>
            <a:p>
              <a:pPr algn="just">
                <a:lnSpc>
                  <a:spcPct val="150000"/>
                </a:lnSpc>
              </a:pPr>
              <a:r>
                <a:rPr lang="en-US" sz="2000" dirty="0" err="1">
                  <a:solidFill>
                    <a:schemeClr val="tx1">
                      <a:lumMod val="50000"/>
                    </a:schemeClr>
                  </a:solidFill>
                </a:rPr>
                <a:t>Giải</a:t>
              </a:r>
              <a:r>
                <a:rPr lang="en-US" sz="2000" dirty="0">
                  <a:solidFill>
                    <a:schemeClr val="tx1">
                      <a:lumMod val="50000"/>
                    </a:schemeClr>
                  </a:solidFill>
                </a:rPr>
                <a:t> </a:t>
              </a:r>
              <a:r>
                <a:rPr lang="en-US" sz="2000" dirty="0" err="1">
                  <a:solidFill>
                    <a:schemeClr val="tx1">
                      <a:lumMod val="50000"/>
                    </a:schemeClr>
                  </a:solidFill>
                </a:rPr>
                <a:t>bài</a:t>
              </a:r>
              <a:r>
                <a:rPr lang="en-US" sz="2000" dirty="0">
                  <a:solidFill>
                    <a:schemeClr val="tx1">
                      <a:lumMod val="50000"/>
                    </a:schemeClr>
                  </a:solidFill>
                </a:rPr>
                <a:t> </a:t>
              </a:r>
              <a:r>
                <a:rPr lang="en-US" sz="2000" dirty="0" err="1">
                  <a:solidFill>
                    <a:schemeClr val="tx1">
                      <a:lumMod val="50000"/>
                    </a:schemeClr>
                  </a:solidFill>
                </a:rPr>
                <a:t>toán</a:t>
              </a:r>
              <a:r>
                <a:rPr lang="en-US" sz="2000" dirty="0">
                  <a:solidFill>
                    <a:schemeClr val="tx1">
                      <a:lumMod val="50000"/>
                    </a:schemeClr>
                  </a:solidFill>
                </a:rPr>
                <a:t> </a:t>
              </a:r>
              <a:r>
                <a:rPr lang="en-US" sz="2000" dirty="0" err="1">
                  <a:solidFill>
                    <a:schemeClr val="tx1">
                      <a:lumMod val="50000"/>
                    </a:schemeClr>
                  </a:solidFill>
                </a:rPr>
                <a:t>mở</a:t>
              </a:r>
              <a:r>
                <a:rPr lang="en-US" sz="2000" dirty="0">
                  <a:solidFill>
                    <a:schemeClr val="tx1">
                      <a:lumMod val="50000"/>
                    </a:schemeClr>
                  </a:solidFill>
                </a:rPr>
                <a:t> </a:t>
              </a:r>
              <a:r>
                <a:rPr lang="en-US" sz="2000" dirty="0" err="1">
                  <a:solidFill>
                    <a:schemeClr val="tx1">
                      <a:lumMod val="50000"/>
                    </a:schemeClr>
                  </a:solidFill>
                </a:rPr>
                <a:t>đầu</a:t>
              </a:r>
              <a:r>
                <a:rPr lang="en-US" sz="2000" dirty="0">
                  <a:solidFill>
                    <a:schemeClr val="tx1">
                      <a:lumMod val="50000"/>
                    </a:schemeClr>
                  </a:solidFill>
                </a:rPr>
                <a:t>.</a:t>
              </a:r>
            </a:p>
          </p:txBody>
        </p:sp>
      </p:grpSp>
      <p:sp>
        <p:nvSpPr>
          <p:cNvPr id="21" name="Rectangle 20"/>
          <p:cNvSpPr/>
          <p:nvPr/>
        </p:nvSpPr>
        <p:spPr>
          <a:xfrm>
            <a:off x="189517" y="2082660"/>
            <a:ext cx="8789030" cy="1015663"/>
          </a:xfrm>
          <a:prstGeom prst="rect">
            <a:avLst/>
          </a:prstGeom>
        </p:spPr>
        <p:txBody>
          <a:bodyPr wrap="square">
            <a:spAutoFit/>
          </a:bodyPr>
          <a:lstStyle/>
          <a:p>
            <a:pPr algn="just">
              <a:lnSpc>
                <a:spcPct val="150000"/>
              </a:lnSpc>
            </a:pPr>
            <a:r>
              <a:rPr lang="nl-NL" sz="2000" dirty="0">
                <a:solidFill>
                  <a:schemeClr val="tx1"/>
                </a:solidFill>
              </a:rPr>
              <a:t>Mẹ em mua một túi 10kg gạo ngon loại 20 nghìn đồng một kilogam. Hỏi mẹ em phải đưa cho cô bán hàng bao nhiêu tờ 50 nghìn đồng để trả tiền gạo?</a:t>
            </a:r>
            <a:endParaRPr lang="vi-VN" sz="2000" dirty="0">
              <a:solidFill>
                <a:schemeClr val="tx1"/>
              </a:solidFill>
            </a:endParaRPr>
          </a:p>
        </p:txBody>
      </p:sp>
      <p:sp>
        <p:nvSpPr>
          <p:cNvPr id="22" name="TextBox 21"/>
          <p:cNvSpPr txBox="1"/>
          <p:nvPr/>
        </p:nvSpPr>
        <p:spPr>
          <a:xfrm>
            <a:off x="3561348" y="3216654"/>
            <a:ext cx="1022684"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
        <p:nvSpPr>
          <p:cNvPr id="27" name="TextBox 26"/>
          <p:cNvSpPr txBox="1"/>
          <p:nvPr/>
        </p:nvSpPr>
        <p:spPr>
          <a:xfrm>
            <a:off x="1133430" y="3644062"/>
            <a:ext cx="6256421" cy="400110"/>
          </a:xfrm>
          <a:prstGeom prst="rect">
            <a:avLst/>
          </a:prstGeom>
          <a:noFill/>
        </p:spPr>
        <p:txBody>
          <a:bodyPr wrap="square" rtlCol="0">
            <a:spAutoFit/>
          </a:bodyPr>
          <a:lstStyle/>
          <a:p>
            <a:r>
              <a:rPr lang="en-US" sz="2000" dirty="0" err="1" smtClean="0"/>
              <a:t>Mẹ</a:t>
            </a:r>
            <a:r>
              <a:rPr lang="en-US" sz="2000" dirty="0" smtClean="0"/>
              <a:t> </a:t>
            </a:r>
            <a:r>
              <a:rPr lang="en-US" sz="2000" dirty="0" err="1" smtClean="0"/>
              <a:t>phải</a:t>
            </a:r>
            <a:r>
              <a:rPr lang="en-US" sz="2000" dirty="0" smtClean="0"/>
              <a:t> </a:t>
            </a:r>
            <a:r>
              <a:rPr lang="en-US" sz="2000" dirty="0" err="1" smtClean="0"/>
              <a:t>đưa</a:t>
            </a:r>
            <a:r>
              <a:rPr lang="en-US" sz="2000" dirty="0" smtClean="0"/>
              <a:t> </a:t>
            </a:r>
            <a:r>
              <a:rPr lang="en-US" sz="2000" dirty="0" err="1" smtClean="0"/>
              <a:t>cho</a:t>
            </a:r>
            <a:r>
              <a:rPr lang="en-US" sz="2000" dirty="0" smtClean="0"/>
              <a:t> </a:t>
            </a:r>
            <a:r>
              <a:rPr lang="en-US" sz="2000" dirty="0" err="1" smtClean="0"/>
              <a:t>cô</a:t>
            </a:r>
            <a:r>
              <a:rPr lang="en-US" sz="2000" dirty="0" smtClean="0"/>
              <a:t> </a:t>
            </a:r>
            <a:r>
              <a:rPr lang="en-US" sz="2000" dirty="0" err="1" smtClean="0"/>
              <a:t>bán</a:t>
            </a:r>
            <a:r>
              <a:rPr lang="en-US" sz="2000" dirty="0" smtClean="0"/>
              <a:t> </a:t>
            </a:r>
            <a:r>
              <a:rPr lang="en-US" sz="2000" dirty="0" err="1" smtClean="0"/>
              <a:t>hàng</a:t>
            </a:r>
            <a:r>
              <a:rPr lang="en-US" sz="2000" dirty="0" smtClean="0"/>
              <a:t> </a:t>
            </a:r>
            <a:r>
              <a:rPr lang="en-US" sz="2000" dirty="0" err="1" smtClean="0"/>
              <a:t>số</a:t>
            </a:r>
            <a:r>
              <a:rPr lang="en-US" sz="2000" dirty="0" smtClean="0"/>
              <a:t> </a:t>
            </a:r>
            <a:r>
              <a:rPr lang="en-US" sz="2000" dirty="0" err="1" smtClean="0"/>
              <a:t>tờ</a:t>
            </a:r>
            <a:r>
              <a:rPr lang="en-US" sz="2000" dirty="0" smtClean="0"/>
              <a:t> 50 </a:t>
            </a:r>
            <a:r>
              <a:rPr lang="en-US" sz="2000" dirty="0" err="1" smtClean="0"/>
              <a:t>nghìn</a:t>
            </a:r>
            <a:r>
              <a:rPr lang="en-US" sz="2000" dirty="0" smtClean="0"/>
              <a:t> </a:t>
            </a:r>
            <a:r>
              <a:rPr lang="en-US" sz="2000" dirty="0" err="1" smtClean="0"/>
              <a:t>đồng</a:t>
            </a:r>
            <a:r>
              <a:rPr lang="en-US" sz="2000" dirty="0" smtClean="0"/>
              <a:t> </a:t>
            </a:r>
            <a:r>
              <a:rPr lang="en-US" sz="2000" dirty="0" err="1" smtClean="0"/>
              <a:t>là</a:t>
            </a:r>
            <a:r>
              <a:rPr lang="en-US" sz="2000" dirty="0" smtClean="0"/>
              <a:t>:</a:t>
            </a:r>
            <a:endParaRPr lang="vi-VN" sz="2000" dirty="0"/>
          </a:p>
        </p:txBody>
      </p:sp>
      <mc:AlternateContent xmlns:mc="http://schemas.openxmlformats.org/markup-compatibility/2006" xmlns:a14="http://schemas.microsoft.com/office/drawing/2010/main">
        <mc:Choice Requires="a14">
          <p:sp>
            <p:nvSpPr>
              <p:cNvPr id="30" name="TextBox 29"/>
              <p:cNvSpPr txBox="1"/>
              <p:nvPr/>
            </p:nvSpPr>
            <p:spPr>
              <a:xfrm>
                <a:off x="2251916" y="4071470"/>
                <a:ext cx="6256421" cy="400110"/>
              </a:xfrm>
              <a:prstGeom prst="rect">
                <a:avLst/>
              </a:prstGeom>
              <a:noFill/>
            </p:spPr>
            <p:txBody>
              <a:bodyPr wrap="square" rtlCol="0">
                <a:spAutoFit/>
              </a:bodyPr>
              <a:lstStyle/>
              <a:p>
                <a:r>
                  <a:rPr lang="en-US" sz="2000" dirty="0" smtClean="0"/>
                  <a:t>(10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20 000) : 50 000 = </a:t>
                </a:r>
                <a:r>
                  <a:rPr lang="en-US" sz="2000" smtClean="0"/>
                  <a:t>4 (tờ</a:t>
                </a:r>
                <a:r>
                  <a:rPr lang="en-US" sz="2000" dirty="0" smtClean="0"/>
                  <a:t>)</a:t>
                </a:r>
                <a:endParaRPr lang="vi-VN"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51916" y="4071470"/>
                <a:ext cx="6256421" cy="400110"/>
              </a:xfrm>
              <a:prstGeom prst="rect">
                <a:avLst/>
              </a:prstGeom>
              <a:blipFill>
                <a:blip r:embed="rId2"/>
                <a:stretch>
                  <a:fillRect l="-974" t="-7576" b="-27273"/>
                </a:stretch>
              </a:blipFill>
            </p:spPr>
            <p:txBody>
              <a:bodyPr/>
              <a:lstStyle/>
              <a:p>
                <a:r>
                  <a:rPr lang="en-US">
                    <a:noFill/>
                  </a:rPr>
                  <a:t> </a:t>
                </a:r>
              </a:p>
            </p:txBody>
          </p:sp>
        </mc:Fallback>
      </mc:AlternateContent>
      <p:sp>
        <p:nvSpPr>
          <p:cNvPr id="31" name="TextBox 30"/>
          <p:cNvSpPr txBox="1"/>
          <p:nvPr/>
        </p:nvSpPr>
        <p:spPr>
          <a:xfrm>
            <a:off x="4814641" y="4516734"/>
            <a:ext cx="1802727" cy="400110"/>
          </a:xfrm>
          <a:prstGeom prst="rect">
            <a:avLst/>
          </a:prstGeom>
          <a:noFill/>
        </p:spPr>
        <p:txBody>
          <a:bodyPr wrap="square" rtlCol="0">
            <a:spAutoFit/>
          </a:bodyPr>
          <a:lstStyle/>
          <a:p>
            <a:r>
              <a:rPr lang="en-US" sz="2000" dirty="0" err="1" smtClean="0"/>
              <a:t>Đáp</a:t>
            </a:r>
            <a:r>
              <a:rPr lang="en-US" sz="2000" dirty="0" smtClean="0"/>
              <a:t> </a:t>
            </a:r>
            <a:r>
              <a:rPr lang="en-US" sz="2000" dirty="0" err="1" smtClean="0"/>
              <a:t>số</a:t>
            </a:r>
            <a:r>
              <a:rPr lang="en-US" sz="2000" dirty="0" smtClean="0"/>
              <a:t>: 4 </a:t>
            </a:r>
            <a:r>
              <a:rPr lang="en-US" sz="2000" dirty="0" err="1" smtClean="0"/>
              <a:t>tờ</a:t>
            </a:r>
            <a:r>
              <a:rPr lang="en-US" sz="2000" dirty="0" smtClean="0"/>
              <a:t>. </a:t>
            </a:r>
            <a:endParaRPr lang="vi-VN" sz="2000" dirty="0"/>
          </a:p>
        </p:txBody>
      </p:sp>
    </p:spTree>
    <p:extLst>
      <p:ext uri="{BB962C8B-B14F-4D97-AF65-F5344CB8AC3E}">
        <p14:creationId xmlns:p14="http://schemas.microsoft.com/office/powerpoint/2010/main" val="1583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smtClean="0">
                <a:solidFill>
                  <a:srgbClr val="0070C0"/>
                </a:solidFill>
              </a:rPr>
              <a:t>1.23. </a:t>
            </a:r>
            <a:r>
              <a:rPr lang="en-US" sz="2000" dirty="0" err="1" smtClean="0">
                <a:solidFill>
                  <a:schemeClr val="tx2">
                    <a:lumMod val="10000"/>
                  </a:schemeClr>
                </a:solidFill>
              </a:rPr>
              <a:t>Thực</a:t>
            </a:r>
            <a:r>
              <a:rPr lang="en-US" sz="2000" dirty="0" smtClean="0">
                <a:solidFill>
                  <a:schemeClr val="tx2">
                    <a:lumMod val="10000"/>
                  </a:schemeClr>
                </a:solidFill>
              </a:rPr>
              <a:t> </a:t>
            </a:r>
            <a:r>
              <a:rPr lang="en-US" sz="2000" dirty="0" err="1" smtClean="0">
                <a:solidFill>
                  <a:schemeClr val="tx2">
                    <a:lumMod val="10000"/>
                  </a:schemeClr>
                </a:solidFill>
              </a:rPr>
              <a:t>hiện</a:t>
            </a:r>
            <a:r>
              <a:rPr lang="en-US" sz="2000" dirty="0" smtClean="0">
                <a:solidFill>
                  <a:schemeClr val="tx2">
                    <a:lumMod val="10000"/>
                  </a:schemeClr>
                </a:solidFill>
              </a:rPr>
              <a:t> </a:t>
            </a:r>
            <a:r>
              <a:rPr lang="en-US" sz="2000" dirty="0" err="1" smtClean="0">
                <a:solidFill>
                  <a:schemeClr val="tx2">
                    <a:lumMod val="10000"/>
                  </a:schemeClr>
                </a:solidFill>
              </a:rPr>
              <a:t>các</a:t>
            </a:r>
            <a:r>
              <a:rPr lang="en-US" sz="2000" dirty="0" smtClean="0">
                <a:solidFill>
                  <a:schemeClr val="tx2">
                    <a:lumMod val="10000"/>
                  </a:schemeClr>
                </a:solidFill>
              </a:rPr>
              <a:t> </a:t>
            </a:r>
            <a:r>
              <a:rPr lang="en-US" sz="2000" dirty="0" err="1" smtClean="0">
                <a:solidFill>
                  <a:schemeClr val="tx2">
                    <a:lumMod val="10000"/>
                  </a:schemeClr>
                </a:solidFill>
              </a:rPr>
              <a:t>phép</a:t>
            </a:r>
            <a:r>
              <a:rPr lang="en-US" sz="2000" dirty="0" smtClean="0">
                <a:solidFill>
                  <a:schemeClr val="tx2">
                    <a:lumMod val="10000"/>
                  </a:schemeClr>
                </a:solidFill>
              </a:rPr>
              <a:t> </a:t>
            </a:r>
            <a:r>
              <a:rPr lang="en-US" sz="2000" dirty="0" err="1" smtClean="0">
                <a:solidFill>
                  <a:schemeClr val="tx2">
                    <a:lumMod val="10000"/>
                  </a:schemeClr>
                </a:solidFill>
              </a:rPr>
              <a:t>tính</a:t>
            </a:r>
            <a:r>
              <a:rPr lang="en-US" sz="2000" dirty="0" smtClean="0">
                <a:solidFill>
                  <a:schemeClr val="tx2">
                    <a:lumMod val="10000"/>
                  </a:schemeClr>
                </a:solidFill>
              </a:rPr>
              <a:t> </a:t>
            </a:r>
            <a:r>
              <a:rPr lang="en-US" sz="2000" dirty="0" err="1" smtClean="0">
                <a:solidFill>
                  <a:schemeClr val="tx2">
                    <a:lumMod val="10000"/>
                  </a:schemeClr>
                </a:solidFill>
              </a:rPr>
              <a:t>sau</a:t>
            </a:r>
            <a:r>
              <a:rPr lang="en-US" sz="2000" dirty="0" smtClean="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smtClean="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smtClean="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smtClean="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smtClean="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smtClean="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smtClean="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smtClean="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smtClean="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smtClean="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smtClean="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smtClean="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smtClean="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a:t>
            </a:r>
            <a:r>
              <a:rPr lang="en-US" sz="2000" dirty="0" smtClean="0"/>
              <a:t>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smtClean="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smtClean="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smtClean="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smtClean="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smtClean="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smtClean="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smtClean="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smtClean="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smtClean="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smtClean="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smtClean="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smtClean="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smtClean="0"/>
              <a:t>2</a:t>
            </a:r>
            <a:endParaRPr lang="vi-VN" sz="2000" dirty="0"/>
          </a:p>
        </p:txBody>
      </p:sp>
    </p:spTree>
    <p:extLst>
      <p:ext uri="{BB962C8B-B14F-4D97-AF65-F5344CB8AC3E}">
        <p14:creationId xmlns:p14="http://schemas.microsoft.com/office/powerpoint/2010/main" val="19747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0"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500"/>
                                        <p:tgtEl>
                                          <p:spTgt spid="8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9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500"/>
                                        <p:tgtEl>
                                          <p:spTgt spid="90"/>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0"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500"/>
                                        <p:tgtEl>
                                          <p:spTgt spid="91"/>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1"/>
                                        </p:tgtEl>
                                        <p:attrNameLst>
                                          <p:attrName>style.visibility</p:attrName>
                                        </p:attrNameLst>
                                      </p:cBhvr>
                                      <p:to>
                                        <p:strVal val="visible"/>
                                      </p:to>
                                    </p:set>
                                  </p:childTnLst>
                                </p:cTn>
                              </p:par>
                              <p:par>
                                <p:cTn id="125" presetID="10"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par>
                                <p:cTn id="128" presetID="1" presetClass="entr" presetSubtype="0"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03"/>
                                        </p:tgtEl>
                                        <p:attrNameLst>
                                          <p:attrName>style.visibility</p:attrName>
                                        </p:attrNameLst>
                                      </p:cBhvr>
                                      <p:to>
                                        <p:strVal val="visible"/>
                                      </p:to>
                                    </p:set>
                                  </p:childTnLst>
                                </p:cTn>
                              </p:par>
                              <p:par>
                                <p:cTn id="132" presetID="10" presetClass="entr" presetSubtype="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fade">
                                      <p:cBhvr>
                                        <p:cTn id="137" dur="500"/>
                                        <p:tgtEl>
                                          <p:spTgt spid="104"/>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105"/>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07"/>
                                        </p:tgtEl>
                                        <p:attrNameLst>
                                          <p:attrName>style.visibility</p:attrName>
                                        </p:attrNameLst>
                                      </p:cBhvr>
                                      <p:to>
                                        <p:strVal val="visible"/>
                                      </p:to>
                                    </p:set>
                                  </p:childTnLst>
                                </p:cTn>
                              </p:par>
                              <p:par>
                                <p:cTn id="144" presetID="10" presetClass="entr" presetSubtype="0" fill="hold" grpId="0" nodeType="with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fade">
                                      <p:cBhvr>
                                        <p:cTn id="146" dur="500"/>
                                        <p:tgtEl>
                                          <p:spTgt spid="10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500"/>
                                        <p:tgtEl>
                                          <p:spTgt spid="109"/>
                                        </p:tgtEl>
                                      </p:cBhvr>
                                    </p:animEffect>
                                  </p:childTnLst>
                                </p:cTn>
                              </p:par>
                              <p:par>
                                <p:cTn id="150" presetID="1" presetClass="entr" presetSubtype="0" fill="hold" grpId="0"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1"/>
                                        </p:tgtEl>
                                        <p:attrNameLst>
                                          <p:attrName>style.visibility</p:attrName>
                                        </p:attrNameLst>
                                      </p:cBhvr>
                                      <p:to>
                                        <p:strVal val="visible"/>
                                      </p:to>
                                    </p:set>
                                  </p:childTnLst>
                                </p:cTn>
                              </p:par>
                              <p:par>
                                <p:cTn id="154" presetID="10" presetClass="entr" presetSubtype="0" fill="hold" grpId="0" nodeType="withEffect">
                                  <p:stCondLst>
                                    <p:cond delay="0"/>
                                  </p:stCondLst>
                                  <p:childTnLst>
                                    <p:set>
                                      <p:cBhvr>
                                        <p:cTn id="155" dur="1" fill="hold">
                                          <p:stCondLst>
                                            <p:cond delay="0"/>
                                          </p:stCondLst>
                                        </p:cTn>
                                        <p:tgtEl>
                                          <p:spTgt spid="112"/>
                                        </p:tgtEl>
                                        <p:attrNameLst>
                                          <p:attrName>style.visibility</p:attrName>
                                        </p:attrNameLst>
                                      </p:cBhvr>
                                      <p:to>
                                        <p:strVal val="visible"/>
                                      </p:to>
                                    </p:set>
                                    <p:animEffect transition="in" filter="fade">
                                      <p:cBhvr>
                                        <p:cTn id="15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27"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7618000" y="4644592"/>
            <a:ext cx="1487400" cy="315600"/>
          </a:xfrm>
        </p:spPr>
        <p:txBody>
          <a:bodyPr/>
          <a:lstStyle/>
          <a:p>
            <a:pPr marL="0" lvl="0" indent="0" algn="r" rtl="0">
              <a:spcBef>
                <a:spcPts val="0"/>
              </a:spcBef>
              <a:spcAft>
                <a:spcPts val="0"/>
              </a:spcAft>
              <a:buNone/>
            </a:pPr>
            <a:fld id="{00000000-1234-1234-1234-123412341234}" type="slidenum">
              <a:rPr lang="en" smtClean="0"/>
              <a:t>22</a:t>
            </a:fld>
            <a:endParaRPr lang="en" dirty="0"/>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7" name="TextBox 26"/>
          <p:cNvSpPr txBox="1"/>
          <p:nvPr/>
        </p:nvSpPr>
        <p:spPr>
          <a:xfrm>
            <a:off x="0" y="1164160"/>
            <a:ext cx="2514600" cy="553998"/>
          </a:xfrm>
          <a:prstGeom prst="rect">
            <a:avLst/>
          </a:prstGeom>
          <a:noFill/>
        </p:spPr>
        <p:txBody>
          <a:bodyPr wrap="square" rtlCol="0">
            <a:spAutoFit/>
          </a:bodyPr>
          <a:lstStyle/>
          <a:p>
            <a:pPr algn="just">
              <a:lnSpc>
                <a:spcPct val="150000"/>
              </a:lnSpc>
            </a:pPr>
            <a:r>
              <a:rPr lang="en-US" sz="2000" b="1" dirty="0" smtClean="0">
                <a:solidFill>
                  <a:srgbClr val="0070C0"/>
                </a:solidFill>
              </a:rPr>
              <a:t>1.24. </a:t>
            </a:r>
            <a:r>
              <a:rPr lang="en-US" sz="2000" dirty="0" err="1" smtClean="0">
                <a:solidFill>
                  <a:schemeClr val="tx1">
                    <a:lumMod val="50000"/>
                  </a:schemeClr>
                </a:solidFill>
              </a:rPr>
              <a:t>Tính</a:t>
            </a:r>
            <a:r>
              <a:rPr lang="en-US" sz="2000" dirty="0" smtClean="0">
                <a:solidFill>
                  <a:schemeClr val="tx1">
                    <a:lumMod val="50000"/>
                  </a:schemeClr>
                </a:solidFill>
              </a:rPr>
              <a:t> </a:t>
            </a:r>
            <a:r>
              <a:rPr lang="en-US" sz="2000" dirty="0" err="1" smtClean="0">
                <a:solidFill>
                  <a:schemeClr val="tx1">
                    <a:lumMod val="50000"/>
                  </a:schemeClr>
                </a:solidFill>
              </a:rPr>
              <a:t>nhẩm</a:t>
            </a:r>
            <a:endParaRPr lang="en-US" sz="2000" dirty="0" smtClean="0">
              <a:solidFill>
                <a:schemeClr val="tx1">
                  <a:lumMod val="50000"/>
                </a:schemeClr>
              </a:solidFill>
            </a:endParaRPr>
          </a:p>
        </p:txBody>
      </p:sp>
      <p:sp>
        <p:nvSpPr>
          <p:cNvPr id="2" name="Rectangle 1"/>
          <p:cNvSpPr/>
          <p:nvPr/>
        </p:nvSpPr>
        <p:spPr>
          <a:xfrm>
            <a:off x="293683" y="1623913"/>
            <a:ext cx="1540043" cy="496996"/>
          </a:xfrm>
          <a:prstGeom prst="rect">
            <a:avLst/>
          </a:prstGeom>
        </p:spPr>
        <p:txBody>
          <a:bodyPr wrap="square">
            <a:spAutoFit/>
          </a:bodyPr>
          <a:lstStyle/>
          <a:p>
            <a:pPr algn="just">
              <a:lnSpc>
                <a:spcPct val="150000"/>
              </a:lnSpc>
            </a:pPr>
            <a:r>
              <a:rPr lang="en-US" sz="2000" dirty="0">
                <a:solidFill>
                  <a:schemeClr val="tx1">
                    <a:lumMod val="50000"/>
                  </a:schemeClr>
                </a:solidFill>
              </a:rPr>
              <a:t>a) 125 . 10;   </a:t>
            </a:r>
          </a:p>
        </p:txBody>
      </p:sp>
      <p:sp>
        <p:nvSpPr>
          <p:cNvPr id="20" name="Rectangle 19"/>
          <p:cNvSpPr/>
          <p:nvPr/>
        </p:nvSpPr>
        <p:spPr>
          <a:xfrm>
            <a:off x="2127409" y="1623913"/>
            <a:ext cx="2045753" cy="496996"/>
          </a:xfrm>
          <a:prstGeom prst="rect">
            <a:avLst/>
          </a:prstGeom>
        </p:spPr>
        <p:txBody>
          <a:bodyPr wrap="none">
            <a:spAutoFit/>
          </a:bodyPr>
          <a:lstStyle/>
          <a:p>
            <a:pPr algn="just">
              <a:lnSpc>
                <a:spcPct val="150000"/>
              </a:lnSpc>
            </a:pPr>
            <a:r>
              <a:rPr lang="en-US" sz="2000" dirty="0">
                <a:solidFill>
                  <a:schemeClr val="tx1">
                    <a:lumMod val="50000"/>
                  </a:schemeClr>
                </a:solidFill>
              </a:rPr>
              <a:t>b) 2 021 . 100;   </a:t>
            </a:r>
          </a:p>
        </p:txBody>
      </p:sp>
      <p:sp>
        <p:nvSpPr>
          <p:cNvPr id="21" name="Rectangle 20"/>
          <p:cNvSpPr/>
          <p:nvPr/>
        </p:nvSpPr>
        <p:spPr>
          <a:xfrm>
            <a:off x="4556930" y="1623913"/>
            <a:ext cx="2242922" cy="496996"/>
          </a:xfrm>
          <a:prstGeom prst="rect">
            <a:avLst/>
          </a:prstGeom>
        </p:spPr>
        <p:txBody>
          <a:bodyPr wrap="none">
            <a:spAutoFit/>
          </a:bodyPr>
          <a:lstStyle/>
          <a:p>
            <a:pPr algn="just">
              <a:lnSpc>
                <a:spcPct val="150000"/>
              </a:lnSpc>
            </a:pPr>
            <a:r>
              <a:rPr lang="en-US" sz="2000" dirty="0">
                <a:solidFill>
                  <a:schemeClr val="tx1">
                    <a:lumMod val="50000"/>
                  </a:schemeClr>
                </a:solidFill>
              </a:rPr>
              <a:t>c) 1 991 . 25 . 4;   </a:t>
            </a:r>
          </a:p>
        </p:txBody>
      </p:sp>
      <p:sp>
        <p:nvSpPr>
          <p:cNvPr id="22" name="Rectangle 21"/>
          <p:cNvSpPr/>
          <p:nvPr/>
        </p:nvSpPr>
        <p:spPr>
          <a:xfrm>
            <a:off x="6987513" y="1637238"/>
            <a:ext cx="2117887" cy="496996"/>
          </a:xfrm>
          <a:prstGeom prst="rect">
            <a:avLst/>
          </a:prstGeom>
        </p:spPr>
        <p:txBody>
          <a:bodyPr wrap="none">
            <a:spAutoFit/>
          </a:bodyPr>
          <a:lstStyle/>
          <a:p>
            <a:pPr algn="just">
              <a:lnSpc>
                <a:spcPct val="150000"/>
              </a:lnSpc>
            </a:pPr>
            <a:r>
              <a:rPr lang="en-US" sz="2000" dirty="0">
                <a:solidFill>
                  <a:schemeClr val="tx1">
                    <a:lumMod val="50000"/>
                  </a:schemeClr>
                </a:solidFill>
              </a:rPr>
              <a:t>d) 3 025 . 125 . </a:t>
            </a:r>
            <a:r>
              <a:rPr lang="en-US" sz="2000" dirty="0" smtClean="0">
                <a:solidFill>
                  <a:schemeClr val="tx1">
                    <a:lumMod val="50000"/>
                  </a:schemeClr>
                </a:solidFill>
              </a:rPr>
              <a:t>8</a:t>
            </a:r>
            <a:endParaRPr lang="en-US" sz="2000" dirty="0">
              <a:solidFill>
                <a:schemeClr val="tx1">
                  <a:lumMod val="50000"/>
                </a:schemeClr>
              </a:solidFill>
            </a:endParaRPr>
          </a:p>
        </p:txBody>
      </p:sp>
      <p:sp>
        <p:nvSpPr>
          <p:cNvPr id="28" name="TextBox 27"/>
          <p:cNvSpPr txBox="1"/>
          <p:nvPr/>
        </p:nvSpPr>
        <p:spPr>
          <a:xfrm>
            <a:off x="3204906" y="2279890"/>
            <a:ext cx="1022684"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9" name="TextBox 28"/>
          <p:cNvSpPr txBox="1"/>
          <p:nvPr/>
        </p:nvSpPr>
        <p:spPr>
          <a:xfrm>
            <a:off x="579658" y="2572773"/>
            <a:ext cx="3183506" cy="400110"/>
          </a:xfrm>
          <a:prstGeom prst="rect">
            <a:avLst/>
          </a:prstGeom>
          <a:noFill/>
        </p:spPr>
        <p:txBody>
          <a:bodyPr wrap="square" rtlCol="0">
            <a:spAutoFit/>
          </a:bodyPr>
          <a:lstStyle/>
          <a:p>
            <a:r>
              <a:rPr lang="en-US" sz="2000" dirty="0" smtClean="0"/>
              <a:t>a) 125 . 10 = 1 250 </a:t>
            </a:r>
            <a:endParaRPr lang="vi-VN" sz="2000" dirty="0"/>
          </a:p>
        </p:txBody>
      </p:sp>
      <p:sp>
        <p:nvSpPr>
          <p:cNvPr id="34" name="TextBox 33"/>
          <p:cNvSpPr txBox="1"/>
          <p:nvPr/>
        </p:nvSpPr>
        <p:spPr>
          <a:xfrm>
            <a:off x="5010124" y="2518394"/>
            <a:ext cx="3183506" cy="400110"/>
          </a:xfrm>
          <a:prstGeom prst="rect">
            <a:avLst/>
          </a:prstGeom>
          <a:noFill/>
        </p:spPr>
        <p:txBody>
          <a:bodyPr wrap="square" rtlCol="0">
            <a:spAutoFit/>
          </a:bodyPr>
          <a:lstStyle/>
          <a:p>
            <a:r>
              <a:rPr lang="en-US" sz="2000" dirty="0" smtClean="0"/>
              <a:t>b) 2 021 . 100 = 202 100</a:t>
            </a:r>
            <a:endParaRPr lang="vi-VN" sz="2000" dirty="0"/>
          </a:p>
        </p:txBody>
      </p:sp>
      <p:sp>
        <p:nvSpPr>
          <p:cNvPr id="35" name="TextBox 34"/>
          <p:cNvSpPr txBox="1"/>
          <p:nvPr/>
        </p:nvSpPr>
        <p:spPr>
          <a:xfrm>
            <a:off x="625623" y="2972883"/>
            <a:ext cx="2416205" cy="1938992"/>
          </a:xfrm>
          <a:prstGeom prst="rect">
            <a:avLst/>
          </a:prstGeom>
          <a:noFill/>
        </p:spPr>
        <p:txBody>
          <a:bodyPr wrap="square" rtlCol="0">
            <a:spAutoFit/>
          </a:bodyPr>
          <a:lstStyle/>
          <a:p>
            <a:pPr algn="just">
              <a:lnSpc>
                <a:spcPct val="150000"/>
              </a:lnSpc>
            </a:pPr>
            <a:r>
              <a:rPr lang="en-US" sz="2000" dirty="0" smtClean="0"/>
              <a:t>c) 1 991 . 25 . 4</a:t>
            </a:r>
          </a:p>
          <a:p>
            <a:pPr algn="just">
              <a:lnSpc>
                <a:spcPct val="150000"/>
              </a:lnSpc>
            </a:pPr>
            <a:r>
              <a:rPr lang="en-US" sz="2000" dirty="0" smtClean="0"/>
              <a:t> = 1 991 . ( 25. 4)</a:t>
            </a:r>
          </a:p>
          <a:p>
            <a:pPr algn="just">
              <a:lnSpc>
                <a:spcPct val="150000"/>
              </a:lnSpc>
            </a:pPr>
            <a:r>
              <a:rPr lang="en-US" sz="2000" dirty="0" smtClean="0"/>
              <a:t>= 1 991 . 100</a:t>
            </a:r>
          </a:p>
          <a:p>
            <a:pPr algn="just">
              <a:lnSpc>
                <a:spcPct val="150000"/>
              </a:lnSpc>
            </a:pPr>
            <a:r>
              <a:rPr lang="en-US" sz="2000" dirty="0" smtClean="0"/>
              <a:t>= 199 100</a:t>
            </a:r>
            <a:endParaRPr lang="vi-VN" sz="2000" dirty="0"/>
          </a:p>
        </p:txBody>
      </p:sp>
      <p:sp>
        <p:nvSpPr>
          <p:cNvPr id="36" name="TextBox 35"/>
          <p:cNvSpPr txBox="1"/>
          <p:nvPr/>
        </p:nvSpPr>
        <p:spPr>
          <a:xfrm>
            <a:off x="5010124" y="2856552"/>
            <a:ext cx="2416205" cy="1938992"/>
          </a:xfrm>
          <a:prstGeom prst="rect">
            <a:avLst/>
          </a:prstGeom>
          <a:noFill/>
        </p:spPr>
        <p:txBody>
          <a:bodyPr wrap="square" rtlCol="0">
            <a:spAutoFit/>
          </a:bodyPr>
          <a:lstStyle/>
          <a:p>
            <a:pPr algn="just">
              <a:lnSpc>
                <a:spcPct val="150000"/>
              </a:lnSpc>
            </a:pPr>
            <a:r>
              <a:rPr lang="en-US" sz="2000" dirty="0" smtClean="0"/>
              <a:t>d) 3 025 . 125 . 8</a:t>
            </a:r>
          </a:p>
          <a:p>
            <a:pPr algn="just">
              <a:lnSpc>
                <a:spcPct val="150000"/>
              </a:lnSpc>
            </a:pPr>
            <a:r>
              <a:rPr lang="en-US" sz="2000" dirty="0" smtClean="0"/>
              <a:t> = 3 025 </a:t>
            </a:r>
            <a:r>
              <a:rPr lang="en-US" sz="2000" smtClean="0"/>
              <a:t>. (125</a:t>
            </a:r>
            <a:r>
              <a:rPr lang="en-US" sz="2000" dirty="0" smtClean="0"/>
              <a:t>. 8)</a:t>
            </a:r>
          </a:p>
          <a:p>
            <a:pPr algn="just">
              <a:lnSpc>
                <a:spcPct val="150000"/>
              </a:lnSpc>
            </a:pPr>
            <a:r>
              <a:rPr lang="en-US" sz="2000" dirty="0" smtClean="0"/>
              <a:t>= 3 025 . 1000</a:t>
            </a:r>
          </a:p>
          <a:p>
            <a:pPr algn="just">
              <a:lnSpc>
                <a:spcPct val="150000"/>
              </a:lnSpc>
            </a:pPr>
            <a:r>
              <a:rPr lang="en-US" sz="2000" dirty="0" smtClean="0"/>
              <a:t>= 3 025 000</a:t>
            </a:r>
            <a:endParaRPr lang="vi-VN" sz="2000" dirty="0"/>
          </a:p>
        </p:txBody>
      </p:sp>
      <p:sp>
        <p:nvSpPr>
          <p:cNvPr id="19" name="Rectangle 18"/>
          <p:cNvSpPr/>
          <p:nvPr/>
        </p:nvSpPr>
        <p:spPr>
          <a:xfrm>
            <a:off x="2006825" y="1715512"/>
            <a:ext cx="2079653" cy="41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94917" y="1722256"/>
            <a:ext cx="2079653" cy="41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22517" y="1730348"/>
            <a:ext cx="2079653" cy="41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0" nodeType="clickEffect">
                                  <p:stCondLst>
                                    <p:cond delay="0"/>
                                  </p:stCondLst>
                                  <p:childTnLst>
                                    <p:animEffect transition="out" filter="wipe(down)">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0" nodeType="clickEffect">
                                  <p:stCondLst>
                                    <p:cond delay="0"/>
                                  </p:stCondLst>
                                  <p:childTnLst>
                                    <p:animEffect transition="out" filter="wipe(down)">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0" grpId="0"/>
      <p:bldP spid="21" grpId="0"/>
      <p:bldP spid="22" grpId="0"/>
      <p:bldP spid="28" grpId="0"/>
      <p:bldP spid="29" grpId="0"/>
      <p:bldP spid="34" grpId="0"/>
      <p:bldP spid="35" grpId="0"/>
      <p:bldP spid="36" grpId="0"/>
      <p:bldP spid="1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646331"/>
          </a:xfrm>
          <a:prstGeom prst="rect">
            <a:avLst/>
          </a:prstGeom>
          <a:noFill/>
        </p:spPr>
        <p:txBody>
          <a:bodyPr wrap="square" rtlCol="0">
            <a:spAutoFit/>
          </a:bodyPr>
          <a:lstStyle/>
          <a:p>
            <a:pPr algn="ctr">
              <a:lnSpc>
                <a:spcPct val="150000"/>
              </a:lnSpc>
            </a:pPr>
            <a:r>
              <a:rPr lang="en-US" sz="2400" b="1" dirty="0" smtClean="0">
                <a:solidFill>
                  <a:schemeClr val="bg1"/>
                </a:solidFill>
              </a:rPr>
              <a:t>LUYỆN TẬP</a:t>
            </a:r>
            <a:endParaRPr lang="vi-VN" sz="2400" b="1" dirty="0">
              <a:solidFill>
                <a:schemeClr val="bg1"/>
              </a:solidFill>
            </a:endParaRPr>
          </a:p>
        </p:txBody>
      </p:sp>
      <p:sp>
        <p:nvSpPr>
          <p:cNvPr id="26" name="TextBox 25"/>
          <p:cNvSpPr txBox="1"/>
          <p:nvPr/>
        </p:nvSpPr>
        <p:spPr>
          <a:xfrm>
            <a:off x="0" y="1268281"/>
            <a:ext cx="6942926" cy="553998"/>
          </a:xfrm>
          <a:prstGeom prst="rect">
            <a:avLst/>
          </a:prstGeom>
          <a:noFill/>
        </p:spPr>
        <p:txBody>
          <a:bodyPr wrap="none" rtlCol="0">
            <a:spAutoFit/>
          </a:bodyPr>
          <a:lstStyle/>
          <a:p>
            <a:pPr algn="just">
              <a:lnSpc>
                <a:spcPct val="150000"/>
              </a:lnSpc>
            </a:pPr>
            <a:r>
              <a:rPr lang="en-US" sz="2000" b="1" dirty="0">
                <a:solidFill>
                  <a:srgbClr val="0070C0"/>
                </a:solidFill>
              </a:rPr>
              <a:t>1.27.</a:t>
            </a:r>
            <a:r>
              <a:rPr lang="en-US" sz="2000" dirty="0">
                <a:solidFill>
                  <a:srgbClr val="00B0F0"/>
                </a:solidFill>
              </a:rPr>
              <a:t> </a:t>
            </a:r>
            <a:r>
              <a:rPr lang="en-US" sz="2000" dirty="0" err="1">
                <a:solidFill>
                  <a:schemeClr val="tx1">
                    <a:lumMod val="50000"/>
                  </a:schemeClr>
                </a:solidFill>
              </a:rPr>
              <a:t>Tìm</a:t>
            </a:r>
            <a:r>
              <a:rPr lang="en-US" sz="2000" dirty="0">
                <a:solidFill>
                  <a:schemeClr val="tx1">
                    <a:lumMod val="50000"/>
                  </a:schemeClr>
                </a:solidFill>
              </a:rPr>
              <a:t> </a:t>
            </a:r>
            <a:r>
              <a:rPr lang="en-US" sz="2000" dirty="0" err="1">
                <a:solidFill>
                  <a:schemeClr val="tx1">
                    <a:lumMod val="50000"/>
                  </a:schemeClr>
                </a:solidFill>
              </a:rPr>
              <a:t>thương</a:t>
            </a:r>
            <a:r>
              <a:rPr lang="en-US" sz="2000" dirty="0">
                <a:solidFill>
                  <a:schemeClr val="tx1">
                    <a:lumMod val="50000"/>
                  </a:schemeClr>
                </a:solidFill>
              </a:rPr>
              <a:t> </a:t>
            </a:r>
            <a:r>
              <a:rPr lang="en-US" sz="2000" dirty="0" err="1">
                <a:solidFill>
                  <a:schemeClr val="tx1">
                    <a:lumMod val="50000"/>
                  </a:schemeClr>
                </a:solidFill>
              </a:rPr>
              <a:t>và</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dư</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của</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 name="Rectangle 1"/>
          <p:cNvSpPr/>
          <p:nvPr/>
        </p:nvSpPr>
        <p:spPr>
          <a:xfrm>
            <a:off x="627492" y="1702615"/>
            <a:ext cx="6750757" cy="496996"/>
          </a:xfrm>
          <a:prstGeom prst="rect">
            <a:avLst/>
          </a:prstGeom>
        </p:spPr>
        <p:txBody>
          <a:bodyPr wrap="square">
            <a:spAutoFit/>
          </a:bodyPr>
          <a:lstStyle/>
          <a:p>
            <a:pPr algn="just">
              <a:lnSpc>
                <a:spcPct val="150000"/>
              </a:lnSpc>
            </a:pPr>
            <a:r>
              <a:rPr lang="en-US" sz="2000" b="1" dirty="0">
                <a:solidFill>
                  <a:schemeClr val="tx1">
                    <a:lumMod val="50000"/>
                  </a:schemeClr>
                </a:solidFill>
              </a:rPr>
              <a:t>a) 1 092 : 91;          </a:t>
            </a:r>
            <a:r>
              <a:rPr lang="en-US" sz="2000" dirty="0" smtClean="0">
                <a:solidFill>
                  <a:schemeClr val="tx1">
                    <a:lumMod val="50000"/>
                  </a:schemeClr>
                </a:solidFill>
              </a:rPr>
              <a:t>			</a:t>
            </a:r>
            <a:r>
              <a:rPr lang="en-US" sz="2000" b="1" dirty="0" smtClean="0">
                <a:solidFill>
                  <a:schemeClr val="tx1">
                    <a:lumMod val="50000"/>
                  </a:schemeClr>
                </a:solidFill>
              </a:rPr>
              <a:t>b</a:t>
            </a:r>
            <a:r>
              <a:rPr lang="en-US" sz="2000" b="1" dirty="0">
                <a:solidFill>
                  <a:schemeClr val="tx1">
                    <a:lumMod val="50000"/>
                  </a:schemeClr>
                </a:solidFill>
              </a:rPr>
              <a:t>) 2 059 : 17.</a:t>
            </a:r>
          </a:p>
        </p:txBody>
      </p:sp>
      <p:grpSp>
        <p:nvGrpSpPr>
          <p:cNvPr id="76" name="Group 75"/>
          <p:cNvGrpSpPr/>
          <p:nvPr/>
        </p:nvGrpSpPr>
        <p:grpSpPr>
          <a:xfrm>
            <a:off x="741672" y="2470447"/>
            <a:ext cx="1879900" cy="1005840"/>
            <a:chOff x="1203408" y="1952270"/>
            <a:chExt cx="1879900" cy="1005840"/>
          </a:xfrm>
        </p:grpSpPr>
        <p:sp>
          <p:nvSpPr>
            <p:cNvPr id="77" name="TextBox 76"/>
            <p:cNvSpPr txBox="1"/>
            <p:nvPr/>
          </p:nvSpPr>
          <p:spPr>
            <a:xfrm>
              <a:off x="1203408" y="1952270"/>
              <a:ext cx="1109510" cy="400110"/>
            </a:xfrm>
            <a:prstGeom prst="rect">
              <a:avLst/>
            </a:prstGeom>
            <a:noFill/>
          </p:spPr>
          <p:txBody>
            <a:bodyPr wrap="square" rtlCol="0">
              <a:spAutoFit/>
            </a:bodyPr>
            <a:lstStyle/>
            <a:p>
              <a:r>
                <a:rPr lang="en-US" sz="2000" dirty="0" smtClean="0"/>
                <a:t>1 0 9 2</a:t>
              </a:r>
              <a:endParaRPr lang="vi-VN" sz="2000" dirty="0"/>
            </a:p>
          </p:txBody>
        </p:sp>
        <p:cxnSp>
          <p:nvCxnSpPr>
            <p:cNvPr id="92" name="Straight Connector 9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312919" y="1955944"/>
              <a:ext cx="604112" cy="400110"/>
            </a:xfrm>
            <a:prstGeom prst="rect">
              <a:avLst/>
            </a:prstGeom>
            <a:noFill/>
          </p:spPr>
          <p:txBody>
            <a:bodyPr wrap="square" rtlCol="0">
              <a:spAutoFit/>
            </a:bodyPr>
            <a:lstStyle/>
            <a:p>
              <a:r>
                <a:rPr lang="en-US" sz="2000" dirty="0" smtClean="0"/>
                <a:t>9 1</a:t>
              </a:r>
              <a:endParaRPr lang="vi-VN" sz="2000" dirty="0"/>
            </a:p>
          </p:txBody>
        </p:sp>
      </p:grpSp>
      <p:sp>
        <p:nvSpPr>
          <p:cNvPr id="95" name="TextBox 94"/>
          <p:cNvSpPr txBox="1"/>
          <p:nvPr/>
        </p:nvSpPr>
        <p:spPr>
          <a:xfrm>
            <a:off x="1851183" y="3044898"/>
            <a:ext cx="604112" cy="400110"/>
          </a:xfrm>
          <a:prstGeom prst="rect">
            <a:avLst/>
          </a:prstGeom>
          <a:noFill/>
        </p:spPr>
        <p:txBody>
          <a:bodyPr wrap="square" rtlCol="0">
            <a:spAutoFit/>
          </a:bodyPr>
          <a:lstStyle/>
          <a:p>
            <a:r>
              <a:rPr lang="en-US" sz="2000" dirty="0" smtClean="0"/>
              <a:t>1</a:t>
            </a:r>
            <a:endParaRPr lang="vi-VN" sz="2000" dirty="0"/>
          </a:p>
        </p:txBody>
      </p:sp>
      <p:sp>
        <p:nvSpPr>
          <p:cNvPr id="96" name="TextBox 95"/>
          <p:cNvSpPr txBox="1"/>
          <p:nvPr/>
        </p:nvSpPr>
        <p:spPr>
          <a:xfrm>
            <a:off x="2099823" y="3044898"/>
            <a:ext cx="604112" cy="400110"/>
          </a:xfrm>
          <a:prstGeom prst="rect">
            <a:avLst/>
          </a:prstGeom>
          <a:noFill/>
        </p:spPr>
        <p:txBody>
          <a:bodyPr wrap="square" rtlCol="0">
            <a:spAutoFit/>
          </a:bodyPr>
          <a:lstStyle/>
          <a:p>
            <a:r>
              <a:rPr lang="en-US" sz="2000" dirty="0" smtClean="0"/>
              <a:t>2</a:t>
            </a:r>
            <a:endParaRPr lang="vi-VN" sz="2000" dirty="0"/>
          </a:p>
        </p:txBody>
      </p:sp>
      <p:sp>
        <p:nvSpPr>
          <p:cNvPr id="97" name="TextBox 96"/>
          <p:cNvSpPr txBox="1"/>
          <p:nvPr/>
        </p:nvSpPr>
        <p:spPr>
          <a:xfrm>
            <a:off x="736363" y="2896848"/>
            <a:ext cx="604112" cy="400110"/>
          </a:xfrm>
          <a:prstGeom prst="rect">
            <a:avLst/>
          </a:prstGeom>
          <a:noFill/>
        </p:spPr>
        <p:txBody>
          <a:bodyPr wrap="square" rtlCol="0">
            <a:spAutoFit/>
          </a:bodyPr>
          <a:lstStyle/>
          <a:p>
            <a:r>
              <a:rPr lang="en-US" sz="2000" dirty="0" smtClean="0"/>
              <a:t>0</a:t>
            </a:r>
            <a:endParaRPr lang="vi-VN" sz="2000" dirty="0"/>
          </a:p>
        </p:txBody>
      </p:sp>
      <p:sp>
        <p:nvSpPr>
          <p:cNvPr id="98" name="TextBox 97"/>
          <p:cNvSpPr txBox="1"/>
          <p:nvPr/>
        </p:nvSpPr>
        <p:spPr>
          <a:xfrm>
            <a:off x="952742" y="2896848"/>
            <a:ext cx="416844" cy="400110"/>
          </a:xfrm>
          <a:prstGeom prst="rect">
            <a:avLst/>
          </a:prstGeom>
          <a:noFill/>
        </p:spPr>
        <p:txBody>
          <a:bodyPr wrap="square" rtlCol="0">
            <a:spAutoFit/>
          </a:bodyPr>
          <a:lstStyle/>
          <a:p>
            <a:r>
              <a:rPr lang="en-US" sz="2000" dirty="0" smtClean="0"/>
              <a:t>9</a:t>
            </a:r>
            <a:endParaRPr lang="vi-VN" sz="2000" dirty="0"/>
          </a:p>
        </p:txBody>
      </p:sp>
      <p:cxnSp>
        <p:nvCxnSpPr>
          <p:cNvPr id="99" name="Straight Connector 98"/>
          <p:cNvCxnSpPr/>
          <p:nvPr/>
        </p:nvCxnSpPr>
        <p:spPr>
          <a:xfrm>
            <a:off x="700395" y="3396500"/>
            <a:ext cx="731520" cy="0"/>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936697" y="3490648"/>
            <a:ext cx="604112" cy="400110"/>
          </a:xfrm>
          <a:prstGeom prst="rect">
            <a:avLst/>
          </a:prstGeom>
          <a:noFill/>
        </p:spPr>
        <p:txBody>
          <a:bodyPr wrap="square" rtlCol="0">
            <a:spAutoFit/>
          </a:bodyPr>
          <a:lstStyle/>
          <a:p>
            <a:r>
              <a:rPr lang="en-US" sz="2000" dirty="0" smtClean="0"/>
              <a:t>1</a:t>
            </a:r>
            <a:endParaRPr lang="vi-VN" sz="2000" dirty="0"/>
          </a:p>
        </p:txBody>
      </p:sp>
      <p:sp>
        <p:nvSpPr>
          <p:cNvPr id="101" name="TextBox 100"/>
          <p:cNvSpPr txBox="1"/>
          <p:nvPr/>
        </p:nvSpPr>
        <p:spPr>
          <a:xfrm>
            <a:off x="1139652" y="3490648"/>
            <a:ext cx="604112" cy="400110"/>
          </a:xfrm>
          <a:prstGeom prst="rect">
            <a:avLst/>
          </a:prstGeom>
          <a:noFill/>
        </p:spPr>
        <p:txBody>
          <a:bodyPr wrap="square" rtlCol="0">
            <a:spAutoFit/>
          </a:bodyPr>
          <a:lstStyle/>
          <a:p>
            <a:r>
              <a:rPr lang="en-US" sz="2000" dirty="0" smtClean="0"/>
              <a:t>8</a:t>
            </a:r>
            <a:endParaRPr lang="vi-VN" sz="2000" dirty="0"/>
          </a:p>
        </p:txBody>
      </p:sp>
      <p:sp>
        <p:nvSpPr>
          <p:cNvPr id="102" name="TextBox 101"/>
          <p:cNvSpPr txBox="1"/>
          <p:nvPr/>
        </p:nvSpPr>
        <p:spPr>
          <a:xfrm>
            <a:off x="1339528" y="3490648"/>
            <a:ext cx="604112" cy="400110"/>
          </a:xfrm>
          <a:prstGeom prst="rect">
            <a:avLst/>
          </a:prstGeom>
          <a:noFill/>
        </p:spPr>
        <p:txBody>
          <a:bodyPr wrap="square" rtlCol="0">
            <a:spAutoFit/>
          </a:bodyPr>
          <a:lstStyle/>
          <a:p>
            <a:r>
              <a:rPr lang="en-US" sz="2000" dirty="0" smtClean="0"/>
              <a:t>2</a:t>
            </a:r>
            <a:endParaRPr lang="vi-VN" sz="2000" dirty="0"/>
          </a:p>
        </p:txBody>
      </p:sp>
      <p:sp>
        <p:nvSpPr>
          <p:cNvPr id="103" name="TextBox 102"/>
          <p:cNvSpPr txBox="1"/>
          <p:nvPr/>
        </p:nvSpPr>
        <p:spPr>
          <a:xfrm>
            <a:off x="1128255" y="3860223"/>
            <a:ext cx="604112" cy="400110"/>
          </a:xfrm>
          <a:prstGeom prst="rect">
            <a:avLst/>
          </a:prstGeom>
          <a:noFill/>
        </p:spPr>
        <p:txBody>
          <a:bodyPr wrap="square" rtlCol="0">
            <a:spAutoFit/>
          </a:bodyPr>
          <a:lstStyle/>
          <a:p>
            <a:r>
              <a:rPr lang="en-US" sz="2000" dirty="0" smtClean="0"/>
              <a:t>8</a:t>
            </a:r>
            <a:endParaRPr lang="vi-VN" sz="2000" dirty="0"/>
          </a:p>
        </p:txBody>
      </p:sp>
      <p:sp>
        <p:nvSpPr>
          <p:cNvPr id="104" name="TextBox 103"/>
          <p:cNvSpPr txBox="1"/>
          <p:nvPr/>
        </p:nvSpPr>
        <p:spPr>
          <a:xfrm>
            <a:off x="1331210" y="3851656"/>
            <a:ext cx="604112" cy="400110"/>
          </a:xfrm>
          <a:prstGeom prst="rect">
            <a:avLst/>
          </a:prstGeom>
          <a:noFill/>
        </p:spPr>
        <p:txBody>
          <a:bodyPr wrap="square" rtlCol="0">
            <a:spAutoFit/>
          </a:bodyPr>
          <a:lstStyle/>
          <a:p>
            <a:r>
              <a:rPr lang="en-US" sz="2000" dirty="0"/>
              <a:t>2</a:t>
            </a:r>
            <a:endParaRPr lang="vi-VN" sz="2000" dirty="0"/>
          </a:p>
        </p:txBody>
      </p:sp>
      <p:cxnSp>
        <p:nvCxnSpPr>
          <p:cNvPr id="105" name="Straight Connector 104"/>
          <p:cNvCxnSpPr/>
          <p:nvPr/>
        </p:nvCxnSpPr>
        <p:spPr>
          <a:xfrm>
            <a:off x="953159" y="4229797"/>
            <a:ext cx="640080" cy="0"/>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1339528" y="4290403"/>
            <a:ext cx="604112" cy="400110"/>
          </a:xfrm>
          <a:prstGeom prst="rect">
            <a:avLst/>
          </a:prstGeom>
          <a:noFill/>
        </p:spPr>
        <p:txBody>
          <a:bodyPr wrap="square" rtlCol="0">
            <a:spAutoFit/>
          </a:bodyPr>
          <a:lstStyle/>
          <a:p>
            <a:r>
              <a:rPr lang="en-US" sz="2000" dirty="0" smtClean="0"/>
              <a:t>0</a:t>
            </a:r>
            <a:endParaRPr lang="vi-VN" sz="2000" dirty="0"/>
          </a:p>
        </p:txBody>
      </p:sp>
      <p:sp>
        <p:nvSpPr>
          <p:cNvPr id="108" name="TextBox 107"/>
          <p:cNvSpPr txBox="1"/>
          <p:nvPr/>
        </p:nvSpPr>
        <p:spPr>
          <a:xfrm>
            <a:off x="1139652" y="2896616"/>
            <a:ext cx="416844" cy="400110"/>
          </a:xfrm>
          <a:prstGeom prst="rect">
            <a:avLst/>
          </a:prstGeom>
          <a:noFill/>
        </p:spPr>
        <p:txBody>
          <a:bodyPr wrap="square" rtlCol="0">
            <a:spAutoFit/>
          </a:bodyPr>
          <a:lstStyle/>
          <a:p>
            <a:r>
              <a:rPr lang="en-US" sz="2000" dirty="0" smtClean="0"/>
              <a:t>1</a:t>
            </a:r>
            <a:endParaRPr lang="vi-VN" sz="2000" dirty="0"/>
          </a:p>
        </p:txBody>
      </p:sp>
      <p:sp>
        <p:nvSpPr>
          <p:cNvPr id="109" name="TextBox 108"/>
          <p:cNvSpPr txBox="1"/>
          <p:nvPr/>
        </p:nvSpPr>
        <p:spPr>
          <a:xfrm>
            <a:off x="911031" y="3859972"/>
            <a:ext cx="604112" cy="400110"/>
          </a:xfrm>
          <a:prstGeom prst="rect">
            <a:avLst/>
          </a:prstGeom>
          <a:noFill/>
        </p:spPr>
        <p:txBody>
          <a:bodyPr wrap="square" rtlCol="0">
            <a:spAutoFit/>
          </a:bodyPr>
          <a:lstStyle/>
          <a:p>
            <a:r>
              <a:rPr lang="en-US" sz="2000" dirty="0" smtClean="0"/>
              <a:t>1</a:t>
            </a:r>
            <a:endParaRPr lang="vi-VN" sz="2000" dirty="0"/>
          </a:p>
        </p:txBody>
      </p:sp>
      <p:grpSp>
        <p:nvGrpSpPr>
          <p:cNvPr id="111" name="Group 110"/>
          <p:cNvGrpSpPr/>
          <p:nvPr/>
        </p:nvGrpSpPr>
        <p:grpSpPr>
          <a:xfrm>
            <a:off x="5373743" y="2442119"/>
            <a:ext cx="1879900" cy="1005840"/>
            <a:chOff x="1203408" y="1952270"/>
            <a:chExt cx="1879900" cy="1005840"/>
          </a:xfrm>
        </p:grpSpPr>
        <p:sp>
          <p:nvSpPr>
            <p:cNvPr id="112" name="TextBox 111"/>
            <p:cNvSpPr txBox="1"/>
            <p:nvPr/>
          </p:nvSpPr>
          <p:spPr>
            <a:xfrm>
              <a:off x="1203408" y="1952270"/>
              <a:ext cx="1109510" cy="400110"/>
            </a:xfrm>
            <a:prstGeom prst="rect">
              <a:avLst/>
            </a:prstGeom>
            <a:noFill/>
          </p:spPr>
          <p:txBody>
            <a:bodyPr wrap="square" rtlCol="0">
              <a:spAutoFit/>
            </a:bodyPr>
            <a:lstStyle/>
            <a:p>
              <a:r>
                <a:rPr lang="en-US" sz="2000" dirty="0" smtClean="0"/>
                <a:t>2 0 5 9</a:t>
              </a:r>
              <a:endParaRPr lang="vi-VN" sz="2000" dirty="0"/>
            </a:p>
          </p:txBody>
        </p:sp>
        <p:cxnSp>
          <p:nvCxnSpPr>
            <p:cNvPr id="113" name="Straight Connector 112"/>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2312919" y="1955944"/>
              <a:ext cx="604112" cy="400110"/>
            </a:xfrm>
            <a:prstGeom prst="rect">
              <a:avLst/>
            </a:prstGeom>
            <a:noFill/>
          </p:spPr>
          <p:txBody>
            <a:bodyPr wrap="square" rtlCol="0">
              <a:spAutoFit/>
            </a:bodyPr>
            <a:lstStyle/>
            <a:p>
              <a:r>
                <a:rPr lang="en-US" sz="2000" dirty="0" smtClean="0"/>
                <a:t>1 7</a:t>
              </a:r>
              <a:endParaRPr lang="vi-VN" sz="2000" dirty="0"/>
            </a:p>
          </p:txBody>
        </p:sp>
      </p:grpSp>
      <p:sp>
        <p:nvSpPr>
          <p:cNvPr id="116" name="TextBox 115"/>
          <p:cNvSpPr txBox="1"/>
          <p:nvPr/>
        </p:nvSpPr>
        <p:spPr>
          <a:xfrm>
            <a:off x="6483254" y="3016570"/>
            <a:ext cx="604112" cy="400110"/>
          </a:xfrm>
          <a:prstGeom prst="rect">
            <a:avLst/>
          </a:prstGeom>
          <a:noFill/>
        </p:spPr>
        <p:txBody>
          <a:bodyPr wrap="square" rtlCol="0">
            <a:spAutoFit/>
          </a:bodyPr>
          <a:lstStyle/>
          <a:p>
            <a:r>
              <a:rPr lang="en-US" sz="2000" dirty="0" smtClean="0"/>
              <a:t>1</a:t>
            </a:r>
            <a:endParaRPr lang="vi-VN" sz="2000" dirty="0"/>
          </a:p>
        </p:txBody>
      </p:sp>
      <p:sp>
        <p:nvSpPr>
          <p:cNvPr id="117" name="TextBox 116"/>
          <p:cNvSpPr txBox="1"/>
          <p:nvPr/>
        </p:nvSpPr>
        <p:spPr>
          <a:xfrm>
            <a:off x="6731894" y="3016570"/>
            <a:ext cx="604112" cy="400110"/>
          </a:xfrm>
          <a:prstGeom prst="rect">
            <a:avLst/>
          </a:prstGeom>
          <a:noFill/>
        </p:spPr>
        <p:txBody>
          <a:bodyPr wrap="square" rtlCol="0">
            <a:spAutoFit/>
          </a:bodyPr>
          <a:lstStyle/>
          <a:p>
            <a:r>
              <a:rPr lang="en-US" sz="2000" dirty="0" smtClean="0"/>
              <a:t>2</a:t>
            </a:r>
            <a:endParaRPr lang="vi-VN" sz="2000" dirty="0"/>
          </a:p>
        </p:txBody>
      </p:sp>
      <p:sp>
        <p:nvSpPr>
          <p:cNvPr id="118" name="TextBox 117"/>
          <p:cNvSpPr txBox="1"/>
          <p:nvPr/>
        </p:nvSpPr>
        <p:spPr>
          <a:xfrm>
            <a:off x="5368434" y="2868520"/>
            <a:ext cx="604112" cy="400110"/>
          </a:xfrm>
          <a:prstGeom prst="rect">
            <a:avLst/>
          </a:prstGeom>
          <a:noFill/>
        </p:spPr>
        <p:txBody>
          <a:bodyPr wrap="square" rtlCol="0">
            <a:spAutoFit/>
          </a:bodyPr>
          <a:lstStyle/>
          <a:p>
            <a:r>
              <a:rPr lang="en-US" sz="2000" dirty="0" smtClean="0"/>
              <a:t>1</a:t>
            </a:r>
            <a:endParaRPr lang="vi-VN" sz="2000" dirty="0"/>
          </a:p>
        </p:txBody>
      </p:sp>
      <p:sp>
        <p:nvSpPr>
          <p:cNvPr id="119" name="TextBox 118"/>
          <p:cNvSpPr txBox="1"/>
          <p:nvPr/>
        </p:nvSpPr>
        <p:spPr>
          <a:xfrm>
            <a:off x="5584813" y="2868520"/>
            <a:ext cx="416844" cy="400110"/>
          </a:xfrm>
          <a:prstGeom prst="rect">
            <a:avLst/>
          </a:prstGeom>
          <a:noFill/>
        </p:spPr>
        <p:txBody>
          <a:bodyPr wrap="square" rtlCol="0">
            <a:spAutoFit/>
          </a:bodyPr>
          <a:lstStyle/>
          <a:p>
            <a:r>
              <a:rPr lang="en-US" sz="2000" dirty="0" smtClean="0"/>
              <a:t>7</a:t>
            </a:r>
            <a:endParaRPr lang="vi-VN" sz="2000" dirty="0"/>
          </a:p>
        </p:txBody>
      </p:sp>
      <p:cxnSp>
        <p:nvCxnSpPr>
          <p:cNvPr id="120" name="Straight Connector 119"/>
          <p:cNvCxnSpPr/>
          <p:nvPr/>
        </p:nvCxnSpPr>
        <p:spPr>
          <a:xfrm>
            <a:off x="5317672" y="3214144"/>
            <a:ext cx="731520" cy="0"/>
          </a:xfrm>
          <a:prstGeom prst="line">
            <a:avLst/>
          </a:prstGeom>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5568768" y="3172964"/>
            <a:ext cx="604112" cy="400110"/>
          </a:xfrm>
          <a:prstGeom prst="rect">
            <a:avLst/>
          </a:prstGeom>
          <a:noFill/>
        </p:spPr>
        <p:txBody>
          <a:bodyPr wrap="square" rtlCol="0">
            <a:spAutoFit/>
          </a:bodyPr>
          <a:lstStyle/>
          <a:p>
            <a:r>
              <a:rPr lang="en-US" sz="2000" dirty="0" smtClean="0"/>
              <a:t>3</a:t>
            </a:r>
            <a:endParaRPr lang="vi-VN" sz="2000" dirty="0"/>
          </a:p>
        </p:txBody>
      </p:sp>
      <p:sp>
        <p:nvSpPr>
          <p:cNvPr id="122" name="TextBox 121"/>
          <p:cNvSpPr txBox="1"/>
          <p:nvPr/>
        </p:nvSpPr>
        <p:spPr>
          <a:xfrm>
            <a:off x="5785147" y="3186129"/>
            <a:ext cx="604112" cy="400110"/>
          </a:xfrm>
          <a:prstGeom prst="rect">
            <a:avLst/>
          </a:prstGeom>
          <a:noFill/>
        </p:spPr>
        <p:txBody>
          <a:bodyPr wrap="square" rtlCol="0">
            <a:spAutoFit/>
          </a:bodyPr>
          <a:lstStyle/>
          <a:p>
            <a:r>
              <a:rPr lang="en-US" sz="2000" dirty="0" smtClean="0"/>
              <a:t>5</a:t>
            </a:r>
            <a:endParaRPr lang="vi-VN" sz="2000" dirty="0"/>
          </a:p>
        </p:txBody>
      </p:sp>
      <p:sp>
        <p:nvSpPr>
          <p:cNvPr id="124" name="TextBox 123"/>
          <p:cNvSpPr txBox="1"/>
          <p:nvPr/>
        </p:nvSpPr>
        <p:spPr>
          <a:xfrm>
            <a:off x="5778558" y="3485576"/>
            <a:ext cx="604112" cy="400110"/>
          </a:xfrm>
          <a:prstGeom prst="rect">
            <a:avLst/>
          </a:prstGeom>
          <a:noFill/>
        </p:spPr>
        <p:txBody>
          <a:bodyPr wrap="square" rtlCol="0">
            <a:spAutoFit/>
          </a:bodyPr>
          <a:lstStyle/>
          <a:p>
            <a:r>
              <a:rPr lang="en-US" sz="2000" dirty="0" smtClean="0"/>
              <a:t>4</a:t>
            </a:r>
            <a:endParaRPr lang="vi-VN" sz="2000" dirty="0"/>
          </a:p>
        </p:txBody>
      </p:sp>
      <p:cxnSp>
        <p:nvCxnSpPr>
          <p:cNvPr id="126" name="Straight Connector 125"/>
          <p:cNvCxnSpPr/>
          <p:nvPr/>
        </p:nvCxnSpPr>
        <p:spPr>
          <a:xfrm>
            <a:off x="5608458" y="3870734"/>
            <a:ext cx="640080" cy="0"/>
          </a:xfrm>
          <a:prstGeom prst="line">
            <a:avLst/>
          </a:prstGeom>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5988402" y="3840181"/>
            <a:ext cx="604112" cy="400110"/>
          </a:xfrm>
          <a:prstGeom prst="rect">
            <a:avLst/>
          </a:prstGeom>
          <a:noFill/>
        </p:spPr>
        <p:txBody>
          <a:bodyPr wrap="square" rtlCol="0">
            <a:spAutoFit/>
          </a:bodyPr>
          <a:lstStyle/>
          <a:p>
            <a:r>
              <a:rPr lang="en-US" sz="2000" dirty="0" smtClean="0"/>
              <a:t>9</a:t>
            </a:r>
            <a:endParaRPr lang="vi-VN" sz="2000" dirty="0"/>
          </a:p>
        </p:txBody>
      </p:sp>
      <p:sp>
        <p:nvSpPr>
          <p:cNvPr id="128" name="TextBox 127"/>
          <p:cNvSpPr txBox="1"/>
          <p:nvPr/>
        </p:nvSpPr>
        <p:spPr>
          <a:xfrm>
            <a:off x="5791134" y="3837374"/>
            <a:ext cx="322118" cy="400110"/>
          </a:xfrm>
          <a:prstGeom prst="rect">
            <a:avLst/>
          </a:prstGeom>
          <a:noFill/>
        </p:spPr>
        <p:txBody>
          <a:bodyPr wrap="square" rtlCol="0">
            <a:spAutoFit/>
          </a:bodyPr>
          <a:lstStyle/>
          <a:p>
            <a:r>
              <a:rPr lang="en-US" sz="2000" dirty="0" smtClean="0"/>
              <a:t>1</a:t>
            </a:r>
            <a:endParaRPr lang="vi-VN" sz="2000" dirty="0"/>
          </a:p>
        </p:txBody>
      </p:sp>
      <p:sp>
        <p:nvSpPr>
          <p:cNvPr id="130" name="TextBox 129"/>
          <p:cNvSpPr txBox="1"/>
          <p:nvPr/>
        </p:nvSpPr>
        <p:spPr>
          <a:xfrm>
            <a:off x="5566538" y="3470624"/>
            <a:ext cx="233788" cy="400110"/>
          </a:xfrm>
          <a:prstGeom prst="rect">
            <a:avLst/>
          </a:prstGeom>
          <a:noFill/>
        </p:spPr>
        <p:txBody>
          <a:bodyPr wrap="square" rtlCol="0">
            <a:spAutoFit/>
          </a:bodyPr>
          <a:lstStyle/>
          <a:p>
            <a:r>
              <a:rPr lang="en-US" sz="2000" dirty="0" smtClean="0"/>
              <a:t>3</a:t>
            </a:r>
            <a:endParaRPr lang="vi-VN" sz="2000" dirty="0"/>
          </a:p>
        </p:txBody>
      </p:sp>
      <p:sp>
        <p:nvSpPr>
          <p:cNvPr id="131" name="TextBox 130"/>
          <p:cNvSpPr txBox="1"/>
          <p:nvPr/>
        </p:nvSpPr>
        <p:spPr>
          <a:xfrm>
            <a:off x="6924411" y="3016570"/>
            <a:ext cx="604112" cy="400110"/>
          </a:xfrm>
          <a:prstGeom prst="rect">
            <a:avLst/>
          </a:prstGeom>
          <a:noFill/>
        </p:spPr>
        <p:txBody>
          <a:bodyPr wrap="square" rtlCol="0">
            <a:spAutoFit/>
          </a:bodyPr>
          <a:lstStyle/>
          <a:p>
            <a:r>
              <a:rPr lang="en-US" sz="2000" dirty="0" smtClean="0"/>
              <a:t>1</a:t>
            </a:r>
            <a:endParaRPr lang="vi-VN" sz="2000" dirty="0"/>
          </a:p>
        </p:txBody>
      </p:sp>
      <p:sp>
        <p:nvSpPr>
          <p:cNvPr id="132" name="TextBox 131"/>
          <p:cNvSpPr txBox="1"/>
          <p:nvPr/>
        </p:nvSpPr>
        <p:spPr>
          <a:xfrm>
            <a:off x="5988402" y="4105210"/>
            <a:ext cx="604112" cy="400110"/>
          </a:xfrm>
          <a:prstGeom prst="rect">
            <a:avLst/>
          </a:prstGeom>
          <a:noFill/>
        </p:spPr>
        <p:txBody>
          <a:bodyPr wrap="square" rtlCol="0">
            <a:spAutoFit/>
          </a:bodyPr>
          <a:lstStyle/>
          <a:p>
            <a:r>
              <a:rPr lang="en-US" sz="2000" dirty="0" smtClean="0"/>
              <a:t>7</a:t>
            </a:r>
            <a:endParaRPr lang="vi-VN" sz="2000" dirty="0"/>
          </a:p>
        </p:txBody>
      </p:sp>
      <p:sp>
        <p:nvSpPr>
          <p:cNvPr id="133" name="TextBox 132"/>
          <p:cNvSpPr txBox="1"/>
          <p:nvPr/>
        </p:nvSpPr>
        <p:spPr>
          <a:xfrm>
            <a:off x="5791134" y="4077061"/>
            <a:ext cx="322118" cy="400110"/>
          </a:xfrm>
          <a:prstGeom prst="rect">
            <a:avLst/>
          </a:prstGeom>
          <a:noFill/>
        </p:spPr>
        <p:txBody>
          <a:bodyPr wrap="square" rtlCol="0">
            <a:spAutoFit/>
          </a:bodyPr>
          <a:lstStyle/>
          <a:p>
            <a:r>
              <a:rPr lang="en-US" sz="2000" dirty="0" smtClean="0"/>
              <a:t>1</a:t>
            </a:r>
            <a:endParaRPr lang="vi-VN" sz="2000" dirty="0"/>
          </a:p>
        </p:txBody>
      </p:sp>
      <p:cxnSp>
        <p:nvCxnSpPr>
          <p:cNvPr id="135" name="Straight Connector 134"/>
          <p:cNvCxnSpPr/>
          <p:nvPr/>
        </p:nvCxnSpPr>
        <p:spPr>
          <a:xfrm>
            <a:off x="5652506" y="4477171"/>
            <a:ext cx="640080" cy="0"/>
          </a:xfrm>
          <a:prstGeom prst="line">
            <a:avLst/>
          </a:prstGeom>
        </p:spPr>
        <p:style>
          <a:lnRef idx="2">
            <a:schemeClr val="dk1"/>
          </a:lnRef>
          <a:fillRef idx="0">
            <a:schemeClr val="dk1"/>
          </a:fillRef>
          <a:effectRef idx="1">
            <a:schemeClr val="dk1"/>
          </a:effectRef>
          <a:fontRef idx="minor">
            <a:schemeClr val="tx1"/>
          </a:fontRef>
        </p:style>
      </p:cxnSp>
      <p:sp>
        <p:nvSpPr>
          <p:cNvPr id="137" name="TextBox 136"/>
          <p:cNvSpPr txBox="1"/>
          <p:nvPr/>
        </p:nvSpPr>
        <p:spPr>
          <a:xfrm>
            <a:off x="5972546" y="4488619"/>
            <a:ext cx="322118" cy="400110"/>
          </a:xfrm>
          <a:prstGeom prst="rect">
            <a:avLst/>
          </a:prstGeom>
          <a:noFill/>
        </p:spPr>
        <p:txBody>
          <a:bodyPr wrap="square" rtlCol="0">
            <a:spAutoFit/>
          </a:bodyPr>
          <a:lstStyle/>
          <a:p>
            <a:r>
              <a:rPr lang="en-US" sz="2000" dirty="0" smtClean="0"/>
              <a:t>2</a:t>
            </a:r>
            <a:endParaRPr lang="vi-VN" sz="2000" dirty="0"/>
          </a:p>
        </p:txBody>
      </p:sp>
    </p:spTree>
    <p:extLst>
      <p:ext uri="{BB962C8B-B14F-4D97-AF65-F5344CB8AC3E}">
        <p14:creationId xmlns:p14="http://schemas.microsoft.com/office/powerpoint/2010/main" val="101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5">
                                            <p:txEl>
                                              <p:pRg st="0" end="0"/>
                                            </p:txEl>
                                          </p:spTgt>
                                        </p:tgtEl>
                                        <p:attrNameLst>
                                          <p:attrName>style.visibility</p:attrName>
                                        </p:attrNameLst>
                                      </p:cBhvr>
                                      <p:to>
                                        <p:strVal val="visible"/>
                                      </p:to>
                                    </p:set>
                                    <p:animEffect transition="in" filter="fade">
                                      <p:cBhvr>
                                        <p:cTn id="17" dur="500"/>
                                        <p:tgtEl>
                                          <p:spTgt spid="9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 presetClass="entr" presetSubtype="0" fill="hold" nodeType="withEffect">
                                  <p:stCondLst>
                                    <p:cond delay="0"/>
                                  </p:stCondLst>
                                  <p:childTnLst>
                                    <p:set>
                                      <p:cBhvr>
                                        <p:cTn id="31" dur="1" fill="hold">
                                          <p:stCondLst>
                                            <p:cond delay="0"/>
                                          </p:stCondLst>
                                        </p:cTn>
                                        <p:tgtEl>
                                          <p:spTgt spid="101">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animEffect transition="in" filter="fade">
                                      <p:cBhvr>
                                        <p:cTn id="55" dur="500"/>
                                        <p:tgtEl>
                                          <p:spTgt spid="116">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1" presetClass="entr" presetSubtype="0" fill="hold" nodeType="withEffect">
                                  <p:stCondLst>
                                    <p:cond delay="0"/>
                                  </p:stCondLst>
                                  <p:childTnLst>
                                    <p:set>
                                      <p:cBhvr>
                                        <p:cTn id="66" dur="1" fill="hold">
                                          <p:stCondLst>
                                            <p:cond delay="0"/>
                                          </p:stCondLst>
                                        </p:cTn>
                                        <p:tgtEl>
                                          <p:spTgt spid="122">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childTnLst>
                                </p:cTn>
                              </p:par>
                              <p:par>
                                <p:cTn id="77" presetID="10"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p:cTn id="79" dur="500"/>
                                        <p:tgtEl>
                                          <p:spTgt spid="1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animEffect transition="in" filter="fade">
                                      <p:cBhvr>
                                        <p:cTn id="82" dur="500"/>
                                        <p:tgtEl>
                                          <p:spTgt spid="128"/>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500"/>
                                        <p:tgtEl>
                                          <p:spTgt spid="1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 presetClass="entr" presetSubtype="0"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96" grpId="0"/>
      <p:bldP spid="97" grpId="0"/>
      <p:bldP spid="98" grpId="0"/>
      <p:bldP spid="100" grpId="0"/>
      <p:bldP spid="102" grpId="0"/>
      <p:bldP spid="103" grpId="0"/>
      <p:bldP spid="104" grpId="0"/>
      <p:bldP spid="106" grpId="0"/>
      <p:bldP spid="108" grpId="0"/>
      <p:bldP spid="109" grpId="0"/>
      <p:bldP spid="117" grpId="0"/>
      <p:bldP spid="118" grpId="0"/>
      <p:bldP spid="119" grpId="0"/>
      <p:bldP spid="121" grpId="0"/>
      <p:bldP spid="124" grpId="0"/>
      <p:bldP spid="127" grpId="0"/>
      <p:bldP spid="128" grpId="0"/>
      <p:bldP spid="130" grpId="0"/>
      <p:bldP spid="131" grpId="0"/>
      <p:bldP spid="132" grpId="0"/>
      <p:bldP spid="133" grpId="0"/>
      <p:bldP spid="1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940800" cy="1477328"/>
          </a:xfrm>
          <a:prstGeom prst="rect">
            <a:avLst/>
          </a:prstGeom>
          <a:noFill/>
        </p:spPr>
        <p:txBody>
          <a:bodyPr wrap="square" rtlCol="0">
            <a:spAutoFit/>
          </a:bodyPr>
          <a:lstStyle/>
          <a:p>
            <a:pPr algn="just">
              <a:lnSpc>
                <a:spcPct val="150000"/>
              </a:lnSpc>
            </a:pPr>
            <a:r>
              <a:rPr lang="en-US" sz="2000" b="1" dirty="0" smtClean="0">
                <a:solidFill>
                  <a:srgbClr val="0070C0"/>
                </a:solidFill>
              </a:rPr>
              <a:t>1.26</a:t>
            </a:r>
            <a:r>
              <a:rPr lang="en-US" sz="2000" dirty="0" smtClean="0">
                <a:solidFill>
                  <a:srgbClr val="00B0F0"/>
                </a:solidFill>
              </a:rPr>
              <a:t>.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THCS </a:t>
            </a:r>
            <a:r>
              <a:rPr lang="en-US" sz="2000" dirty="0" err="1" smtClean="0">
                <a:solidFill>
                  <a:schemeClr val="tx1">
                    <a:lumMod val="50000"/>
                  </a:schemeClr>
                </a:solidFill>
              </a:rPr>
              <a:t>có</a:t>
            </a:r>
            <a:r>
              <a:rPr lang="en-US" sz="2000" dirty="0" smtClean="0">
                <a:solidFill>
                  <a:schemeClr val="tx1">
                    <a:lumMod val="50000"/>
                  </a:schemeClr>
                </a:solidFill>
              </a:rPr>
              <a:t> 50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10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xếp</a:t>
            </a:r>
            <a:r>
              <a:rPr lang="en-US" sz="2000" dirty="0" smtClean="0">
                <a:solidFill>
                  <a:schemeClr val="tx1">
                    <a:lumMod val="50000"/>
                  </a:schemeClr>
                </a:solidFill>
              </a:rPr>
              <a:t> </a:t>
            </a:r>
            <a:r>
              <a:rPr lang="en-US" sz="2000" dirty="0" err="1" smtClean="0">
                <a:solidFill>
                  <a:schemeClr val="tx1">
                    <a:lumMod val="50000"/>
                  </a:schemeClr>
                </a:solidFill>
              </a:rPr>
              <a:t>cho</a:t>
            </a:r>
            <a:r>
              <a:rPr lang="en-US" sz="2000" dirty="0" smtClean="0">
                <a:solidFill>
                  <a:schemeClr val="tx1">
                    <a:lumMod val="50000"/>
                  </a:schemeClr>
                </a:solidFill>
              </a:rPr>
              <a:t> 4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ngồi</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nhận</a:t>
            </a:r>
            <a:r>
              <a:rPr lang="en-US" sz="2000" dirty="0" smtClean="0">
                <a:solidFill>
                  <a:schemeClr val="tx1">
                    <a:lumMod val="50000"/>
                  </a:schemeClr>
                </a:solidFill>
              </a:rPr>
              <a:t> </a:t>
            </a:r>
            <a:r>
              <a:rPr lang="en-US" sz="2000" dirty="0" err="1" smtClean="0">
                <a:solidFill>
                  <a:schemeClr val="tx1">
                    <a:lumMod val="50000"/>
                  </a:schemeClr>
                </a:solidFill>
              </a:rPr>
              <a:t>nhiều</a:t>
            </a:r>
            <a:r>
              <a:rPr lang="en-US" sz="2000" dirty="0" smtClean="0">
                <a:solidFill>
                  <a:schemeClr val="tx1">
                    <a:lumMod val="50000"/>
                  </a:schemeClr>
                </a:solidFill>
              </a:rPr>
              <a:t> </a:t>
            </a:r>
            <a:r>
              <a:rPr lang="en-US" sz="2000" dirty="0" err="1" smtClean="0">
                <a:solidFill>
                  <a:schemeClr val="tx1">
                    <a:lumMod val="50000"/>
                  </a:schemeClr>
                </a:solidFill>
              </a:rPr>
              <a:t>nhất</a:t>
            </a:r>
            <a:r>
              <a:rPr lang="en-US" sz="2000" dirty="0" smtClean="0">
                <a:solidFill>
                  <a:schemeClr val="tx1">
                    <a:lumMod val="50000"/>
                  </a:schemeClr>
                </a:solidFill>
              </a:rPr>
              <a:t> </a:t>
            </a:r>
            <a:r>
              <a:rPr lang="en-US" sz="2000" dirty="0" err="1" smtClean="0">
                <a:solidFill>
                  <a:schemeClr val="tx1">
                    <a:lumMod val="50000"/>
                  </a:schemeClr>
                </a:solidFill>
              </a:rPr>
              <a:t>bao</a:t>
            </a:r>
            <a:r>
              <a:rPr lang="en-US" sz="2000" dirty="0" smtClean="0">
                <a:solidFill>
                  <a:schemeClr val="tx1">
                    <a:lumMod val="50000"/>
                  </a:schemeClr>
                </a:solidFill>
              </a:rPr>
              <a:t> </a:t>
            </a:r>
            <a:r>
              <a:rPr lang="en-US" sz="2000" dirty="0" err="1" smtClean="0">
                <a:solidFill>
                  <a:schemeClr val="tx1">
                    <a:lumMod val="50000"/>
                  </a:schemeClr>
                </a:solidFill>
              </a:rPr>
              <a:t>nhiêu</a:t>
            </a:r>
            <a:r>
              <a:rPr lang="en-US" sz="2000" dirty="0" smtClean="0">
                <a:solidFill>
                  <a:schemeClr val="tx1">
                    <a:lumMod val="50000"/>
                  </a:schemeClr>
                </a:solidFill>
              </a:rPr>
              <a:t>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sinh</a:t>
            </a:r>
            <a:r>
              <a:rPr lang="en-US" sz="2000" dirty="0">
                <a:solidFill>
                  <a:schemeClr val="tx1">
                    <a:lumMod val="50000"/>
                  </a:schemeClr>
                </a:solidFill>
              </a:rPr>
              <a:t>?</a:t>
            </a:r>
            <a:endParaRPr lang="en-US" sz="2000" dirty="0" smtClean="0">
              <a:solidFill>
                <a:schemeClr val="tx1">
                  <a:lumMod val="50000"/>
                </a:schemeClr>
              </a:solidFill>
            </a:endParaRPr>
          </a:p>
        </p:txBody>
      </p:sp>
      <p:sp>
        <p:nvSpPr>
          <p:cNvPr id="21" name="TextBox 20"/>
          <p:cNvSpPr txBox="1"/>
          <p:nvPr/>
        </p:nvSpPr>
        <p:spPr>
          <a:xfrm>
            <a:off x="3203242" y="2451443"/>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1436117" y="2827536"/>
            <a:ext cx="5437707" cy="400110"/>
          </a:xfrm>
          <a:prstGeom prst="rect">
            <a:avLst/>
          </a:prstGeom>
        </p:spPr>
        <p:txBody>
          <a:bodyPr wrap="none">
            <a:spAutoFit/>
          </a:bodyPr>
          <a:lstStyle/>
          <a:p>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smtClean="0">
                <a:solidFill>
                  <a:schemeClr val="tx1">
                    <a:lumMod val="50000"/>
                  </a:schemeClr>
                </a:solidFill>
              </a:rPr>
              <a:t>số</a:t>
            </a:r>
            <a:r>
              <a:rPr lang="en-US" sz="2000" dirty="0" smtClean="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là</a:t>
            </a:r>
            <a:r>
              <a:rPr lang="en-US" sz="2000" dirty="0">
                <a:solidFill>
                  <a:schemeClr val="tx1">
                    <a:lumMod val="50000"/>
                  </a:schemeClr>
                </a:solidFill>
              </a:rPr>
              <a:t>:</a:t>
            </a:r>
            <a:endParaRPr lang="vi-VN" sz="2000" dirty="0"/>
          </a:p>
        </p:txBody>
      </p:sp>
      <mc:AlternateContent xmlns:mc="http://schemas.openxmlformats.org/markup-compatibility/2006" xmlns:a14="http://schemas.microsoft.com/office/drawing/2010/main">
        <mc:Choice Requires="a14">
          <p:sp>
            <p:nvSpPr>
              <p:cNvPr id="23" name="Rectangle 22"/>
              <p:cNvSpPr/>
              <p:nvPr/>
            </p:nvSpPr>
            <p:spPr>
              <a:xfrm>
                <a:off x="2398641" y="3403684"/>
                <a:ext cx="3881843" cy="400110"/>
              </a:xfrm>
              <a:prstGeom prst="rect">
                <a:avLst/>
              </a:prstGeom>
            </p:spPr>
            <p:txBody>
              <a:bodyPr wrap="square">
                <a:spAutoFit/>
              </a:bodyPr>
              <a:lstStyle/>
              <a:p>
                <a:r>
                  <a:rPr lang="en-US" sz="2000" dirty="0" smtClean="0">
                    <a:solidFill>
                      <a:schemeClr val="tx1">
                        <a:lumMod val="50000"/>
                      </a:schemeClr>
                    </a:solidFill>
                  </a:rPr>
                  <a:t>50 </a:t>
                </a:r>
                <a14:m>
                  <m:oMath xmlns:m="http://schemas.openxmlformats.org/officeDocument/2006/math">
                    <m:r>
                      <a:rPr lang="en-US" sz="2000" i="1" smtClean="0">
                        <a:solidFill>
                          <a:schemeClr val="tx1">
                            <a:lumMod val="50000"/>
                          </a:schemeClr>
                        </a:solidFill>
                        <a:latin typeface="Cambria Math" panose="02040503050406030204" pitchFamily="18" charset="0"/>
                        <a:ea typeface="Cambria Math" panose="02040503050406030204" pitchFamily="18" charset="0"/>
                      </a:rPr>
                      <m:t>×</m:t>
                    </m:r>
                  </m:oMath>
                </a14:m>
                <a:r>
                  <a:rPr lang="en-US" sz="2000" dirty="0" smtClean="0"/>
                  <a:t> 10 </a:t>
                </a:r>
                <a14:m>
                  <m:oMath xmlns:m="http://schemas.openxmlformats.org/officeDocument/2006/math">
                    <m:r>
                      <a:rPr lang="en-US" sz="2000" i="1">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a:t>
                </a:r>
                <a:r>
                  <a:rPr lang="en-US" sz="2000" dirty="0" smtClean="0"/>
                  <a:t>4 = </a:t>
                </a:r>
                <a:r>
                  <a:rPr lang="en-US" sz="2000" b="1" dirty="0" smtClean="0"/>
                  <a:t>2 000 </a:t>
                </a:r>
                <a:r>
                  <a:rPr lang="en-US" sz="2000" dirty="0" smtClean="0"/>
                  <a:t>( </a:t>
                </a:r>
                <a:r>
                  <a:rPr lang="en-US" sz="2000" dirty="0" err="1" smtClean="0"/>
                  <a:t>chỗ</a:t>
                </a:r>
                <a:r>
                  <a:rPr lang="en-US" sz="2000" dirty="0" smtClean="0"/>
                  <a:t> </a:t>
                </a:r>
                <a:r>
                  <a:rPr lang="en-US" sz="2000" dirty="0" err="1" smtClean="0"/>
                  <a:t>ngồi</a:t>
                </a:r>
                <a:r>
                  <a:rPr lang="en-US" sz="2000" dirty="0" smtClean="0"/>
                  <a:t>) </a:t>
                </a:r>
                <a:endParaRPr lang="vi-VN"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398641" y="3403684"/>
                <a:ext cx="3881843" cy="400110"/>
              </a:xfrm>
              <a:prstGeom prst="rect">
                <a:avLst/>
              </a:prstGeom>
              <a:blipFill rotWithShape="0">
                <a:blip r:embed="rId2"/>
                <a:stretch>
                  <a:fillRect l="-1570" t="-6061" b="-27273"/>
                </a:stretch>
              </a:blipFill>
            </p:spPr>
            <p:txBody>
              <a:bodyPr/>
              <a:lstStyle/>
              <a:p>
                <a:r>
                  <a:rPr lang="en-US">
                    <a:noFill/>
                  </a:rPr>
                  <a:t> </a:t>
                </a:r>
              </a:p>
            </p:txBody>
          </p:sp>
        </mc:Fallback>
      </mc:AlternateContent>
      <p:sp>
        <p:nvSpPr>
          <p:cNvPr id="24" name="Rectangle 23"/>
          <p:cNvSpPr/>
          <p:nvPr/>
        </p:nvSpPr>
        <p:spPr>
          <a:xfrm>
            <a:off x="358733" y="3825237"/>
            <a:ext cx="8002967"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trường</a:t>
            </a:r>
            <a:r>
              <a:rPr lang="fr-FR" sz="2000" dirty="0"/>
              <a:t> </a:t>
            </a:r>
            <a:r>
              <a:rPr lang="fr-FR" sz="2000" dirty="0" err="1"/>
              <a:t>có</a:t>
            </a:r>
            <a:r>
              <a:rPr lang="fr-FR" sz="2000" dirty="0"/>
              <a:t> </a:t>
            </a:r>
            <a:r>
              <a:rPr lang="fr-FR" sz="2000" dirty="0" err="1"/>
              <a:t>thể</a:t>
            </a:r>
            <a:r>
              <a:rPr lang="fr-FR" sz="2000" dirty="0"/>
              <a:t> </a:t>
            </a:r>
            <a:r>
              <a:rPr lang="fr-FR" sz="2000" dirty="0" err="1"/>
              <a:t>nhận</a:t>
            </a:r>
            <a:r>
              <a:rPr lang="fr-FR" sz="2000" dirty="0"/>
              <a:t> </a:t>
            </a:r>
            <a:r>
              <a:rPr lang="fr-FR" sz="2000" dirty="0" err="1"/>
              <a:t>nhiều</a:t>
            </a:r>
            <a:r>
              <a:rPr lang="fr-FR" sz="2000" dirty="0"/>
              <a:t> </a:t>
            </a:r>
            <a:r>
              <a:rPr lang="fr-FR" sz="2000" dirty="0" err="1"/>
              <a:t>nhất</a:t>
            </a:r>
            <a:r>
              <a:rPr lang="fr-FR" sz="2000" dirty="0"/>
              <a:t> </a:t>
            </a:r>
            <a:r>
              <a:rPr lang="fr-FR" sz="2000" b="1" dirty="0"/>
              <a:t>2 </a:t>
            </a:r>
            <a:r>
              <a:rPr lang="fr-FR" sz="2000" b="1" dirty="0" smtClean="0"/>
              <a:t>000 </a:t>
            </a:r>
            <a:r>
              <a:rPr lang="fr-FR" sz="2000" dirty="0"/>
              <a:t>HS </a:t>
            </a:r>
            <a:r>
              <a:rPr lang="fr-FR" sz="2000" dirty="0" err="1"/>
              <a:t>để</a:t>
            </a:r>
            <a:r>
              <a:rPr lang="fr-FR" sz="2000" dirty="0"/>
              <a:t> </a:t>
            </a:r>
            <a:r>
              <a:rPr lang="fr-FR" sz="2000" dirty="0" err="1"/>
              <a:t>tất</a:t>
            </a:r>
            <a:r>
              <a:rPr lang="fr-FR" sz="2000" dirty="0"/>
              <a:t> </a:t>
            </a:r>
            <a:r>
              <a:rPr lang="fr-FR" sz="2000" dirty="0" err="1"/>
              <a:t>cả</a:t>
            </a:r>
            <a:r>
              <a:rPr lang="fr-FR" sz="2000" dirty="0"/>
              <a:t> </a:t>
            </a:r>
            <a:r>
              <a:rPr lang="fr-FR" sz="2000" dirty="0" err="1"/>
              <a:t>các</a:t>
            </a:r>
            <a:r>
              <a:rPr lang="fr-FR" sz="2000" dirty="0"/>
              <a:t> </a:t>
            </a:r>
            <a:r>
              <a:rPr lang="fr-FR" sz="2000" dirty="0" err="1"/>
              <a:t>em</a:t>
            </a:r>
            <a:r>
              <a:rPr lang="fr-FR" sz="2000" dirty="0"/>
              <a:t> </a:t>
            </a:r>
            <a:r>
              <a:rPr lang="fr-FR" sz="2000" dirty="0" err="1"/>
              <a:t>đều</a:t>
            </a:r>
            <a:r>
              <a:rPr lang="fr-FR" sz="2000" dirty="0"/>
              <a:t> </a:t>
            </a:r>
            <a:r>
              <a:rPr lang="fr-FR" sz="2000" dirty="0" err="1"/>
              <a:t>có</a:t>
            </a:r>
            <a:r>
              <a:rPr lang="fr-FR" sz="2000" dirty="0"/>
              <a:t> </a:t>
            </a:r>
            <a:r>
              <a:rPr lang="fr-FR" sz="2000" dirty="0" err="1"/>
              <a:t>chỗ</a:t>
            </a:r>
            <a:r>
              <a:rPr lang="fr-FR" sz="2000" dirty="0"/>
              <a:t> </a:t>
            </a:r>
            <a:r>
              <a:rPr lang="fr-FR" sz="2000" dirty="0" err="1"/>
              <a:t>ngồi</a:t>
            </a:r>
            <a:r>
              <a:rPr lang="fr-FR" sz="2000" dirty="0"/>
              <a:t> </a:t>
            </a:r>
            <a:r>
              <a:rPr lang="fr-FR" sz="2000" dirty="0" err="1"/>
              <a:t>học</a:t>
            </a:r>
            <a:r>
              <a:rPr lang="fr-FR" sz="2000" dirty="0"/>
              <a:t>.</a:t>
            </a:r>
            <a:endParaRPr lang="en-US" sz="2000" dirty="0"/>
          </a:p>
        </p:txBody>
      </p:sp>
    </p:spTree>
    <p:extLst>
      <p:ext uri="{BB962C8B-B14F-4D97-AF65-F5344CB8AC3E}">
        <p14:creationId xmlns:p14="http://schemas.microsoft.com/office/powerpoint/2010/main" val="1035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714705" cy="1477328"/>
          </a:xfrm>
          <a:prstGeom prst="rect">
            <a:avLst/>
          </a:prstGeom>
          <a:noFill/>
        </p:spPr>
        <p:txBody>
          <a:bodyPr wrap="square" rtlCol="0">
            <a:spAutoFit/>
          </a:bodyPr>
          <a:lstStyle/>
          <a:p>
            <a:pPr algn="just">
              <a:lnSpc>
                <a:spcPct val="150000"/>
              </a:lnSpc>
            </a:pPr>
            <a:r>
              <a:rPr lang="en-US" sz="2000" b="1" dirty="0" smtClean="0">
                <a:solidFill>
                  <a:srgbClr val="0070C0"/>
                </a:solidFill>
              </a:rPr>
              <a:t>1.29</a:t>
            </a:r>
            <a:r>
              <a:rPr lang="en-US" sz="2000" dirty="0" smtClean="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Trung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cơ</a:t>
            </a:r>
            <a:r>
              <a:rPr lang="en-US" sz="2000" dirty="0">
                <a:solidFill>
                  <a:schemeClr val="tx1">
                    <a:lumMod val="50000"/>
                  </a:schemeClr>
                </a:solidFill>
              </a:rPr>
              <a:t> </a:t>
            </a:r>
            <a:r>
              <a:rPr lang="en-US" sz="2000" dirty="0" err="1">
                <a:solidFill>
                  <a:schemeClr val="tx1">
                    <a:lumMod val="50000"/>
                  </a:schemeClr>
                </a:solidFill>
              </a:rPr>
              <a:t>sở</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997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tham</a:t>
            </a:r>
            <a:r>
              <a:rPr lang="en-US" sz="2000" dirty="0">
                <a:solidFill>
                  <a:schemeClr val="tx1">
                    <a:lumMod val="50000"/>
                  </a:schemeClr>
                </a:solidFill>
              </a:rPr>
              <a:t> </a:t>
            </a:r>
            <a:r>
              <a:rPr lang="en-US" sz="2000" dirty="0" err="1">
                <a:solidFill>
                  <a:schemeClr val="tx1">
                    <a:lumMod val="50000"/>
                  </a:schemeClr>
                </a:solidFill>
              </a:rPr>
              <a:t>dự</a:t>
            </a:r>
            <a:r>
              <a:rPr lang="en-US" sz="2000" dirty="0">
                <a:solidFill>
                  <a:schemeClr val="tx1">
                    <a:lumMod val="50000"/>
                  </a:schemeClr>
                </a:solidFill>
              </a:rPr>
              <a:t> </a:t>
            </a:r>
            <a:r>
              <a:rPr lang="en-US" sz="2000" dirty="0" err="1">
                <a:solidFill>
                  <a:schemeClr val="tx1">
                    <a:lumMod val="50000"/>
                  </a:schemeClr>
                </a:solidFill>
              </a:rPr>
              <a:t>lễ</a:t>
            </a:r>
            <a:r>
              <a:rPr lang="en-US" sz="2000" dirty="0">
                <a:solidFill>
                  <a:schemeClr val="tx1">
                    <a:lumMod val="50000"/>
                  </a:schemeClr>
                </a:solidFill>
              </a:rPr>
              <a:t> </a:t>
            </a:r>
            <a:r>
              <a:rPr lang="en-US" sz="2000" dirty="0" err="1">
                <a:solidFill>
                  <a:schemeClr val="tx1">
                    <a:lumMod val="50000"/>
                  </a:schemeClr>
                </a:solidFill>
              </a:rPr>
              <a:t>tổng</a:t>
            </a:r>
            <a:r>
              <a:rPr lang="en-US" sz="2000" dirty="0">
                <a:solidFill>
                  <a:schemeClr val="tx1">
                    <a:lumMod val="50000"/>
                  </a:schemeClr>
                </a:solidFill>
              </a:rPr>
              <a:t> </a:t>
            </a:r>
            <a:r>
              <a:rPr lang="en-US" sz="2000" dirty="0" err="1">
                <a:solidFill>
                  <a:schemeClr val="tx1">
                    <a:lumMod val="50000"/>
                  </a:schemeClr>
                </a:solidFill>
              </a:rPr>
              <a:t>kết</a:t>
            </a:r>
            <a:r>
              <a:rPr lang="en-US" sz="2000" dirty="0">
                <a:solidFill>
                  <a:schemeClr val="tx1">
                    <a:lumMod val="50000"/>
                  </a:schemeClr>
                </a:solidFill>
              </a:rPr>
              <a:t> </a:t>
            </a:r>
            <a:r>
              <a:rPr lang="en-US" sz="2000" dirty="0" err="1">
                <a:solidFill>
                  <a:schemeClr val="tx1">
                    <a:lumMod val="50000"/>
                  </a:schemeClr>
                </a:solidFill>
              </a:rPr>
              <a:t>cuối</a:t>
            </a:r>
            <a:endParaRPr lang="en-US" sz="2000" dirty="0">
              <a:solidFill>
                <a:schemeClr val="tx1">
                  <a:lumMod val="50000"/>
                </a:schemeClr>
              </a:solidFill>
            </a:endParaRPr>
          </a:p>
          <a:p>
            <a:pPr algn="just">
              <a:lnSpc>
                <a:spcPct val="150000"/>
              </a:lnSpc>
            </a:pPr>
            <a:r>
              <a:rPr lang="en-US" sz="2000" dirty="0" err="1">
                <a:solidFill>
                  <a:schemeClr val="tx1">
                    <a:lumMod val="50000"/>
                  </a:schemeClr>
                </a:solidFill>
              </a:rPr>
              <a:t>Năm</a:t>
            </a:r>
            <a:r>
              <a:rPr lang="en-US" sz="2000" dirty="0">
                <a:solidFill>
                  <a:schemeClr val="tx1">
                    <a:lumMod val="50000"/>
                  </a:schemeClr>
                </a:solidFill>
              </a:rPr>
              <a:t>. Ban </a:t>
            </a:r>
            <a:r>
              <a:rPr lang="en-US" sz="2000" dirty="0" err="1">
                <a:solidFill>
                  <a:schemeClr val="tx1">
                    <a:lumMod val="50000"/>
                  </a:schemeClr>
                </a:solidFill>
              </a:rPr>
              <a:t>tổ</a:t>
            </a:r>
            <a:r>
              <a:rPr lang="en-US" sz="2000" dirty="0">
                <a:solidFill>
                  <a:schemeClr val="tx1">
                    <a:lumMod val="50000"/>
                  </a:schemeClr>
                </a:solidFill>
              </a:rPr>
              <a:t> </a:t>
            </a:r>
            <a:r>
              <a:rPr lang="en-US" sz="2000" dirty="0" err="1">
                <a:solidFill>
                  <a:schemeClr val="tx1">
                    <a:lumMod val="50000"/>
                  </a:schemeClr>
                </a:solidFill>
              </a:rPr>
              <a:t>chức</a:t>
            </a:r>
            <a:r>
              <a:rPr lang="en-US" sz="2000" dirty="0">
                <a:solidFill>
                  <a:schemeClr val="tx1">
                    <a:lumMod val="50000"/>
                  </a:schemeClr>
                </a:solidFill>
              </a:rPr>
              <a:t> </a:t>
            </a:r>
            <a:r>
              <a:rPr lang="en-US" sz="2000" dirty="0" err="1">
                <a:solidFill>
                  <a:schemeClr val="tx1">
                    <a:lumMod val="50000"/>
                  </a:schemeClr>
                </a:solidFill>
              </a:rPr>
              <a:t>đã</a:t>
            </a:r>
            <a:r>
              <a:rPr lang="en-US" sz="2000" dirty="0">
                <a:solidFill>
                  <a:schemeClr val="tx1">
                    <a:lumMod val="50000"/>
                  </a:schemeClr>
                </a:solidFill>
              </a:rPr>
              <a:t> </a:t>
            </a:r>
            <a:r>
              <a:rPr lang="en-US" sz="2000" dirty="0" err="1">
                <a:solidFill>
                  <a:schemeClr val="tx1">
                    <a:lumMod val="50000"/>
                  </a:schemeClr>
                </a:solidFill>
              </a:rPr>
              <a:t>chuẩn</a:t>
            </a:r>
            <a:r>
              <a:rPr lang="en-US" sz="2000" dirty="0">
                <a:solidFill>
                  <a:schemeClr val="tx1">
                    <a:lumMod val="50000"/>
                  </a:schemeClr>
                </a:solidFill>
              </a:rPr>
              <a:t> </a:t>
            </a:r>
            <a:r>
              <a:rPr lang="en-US" sz="2000" dirty="0" err="1">
                <a:solidFill>
                  <a:schemeClr val="tx1">
                    <a:lumMod val="50000"/>
                  </a:schemeClr>
                </a:solidFill>
              </a:rPr>
              <a:t>bị</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chiếc</a:t>
            </a:r>
            <a:r>
              <a:rPr lang="en-US" sz="2000" dirty="0">
                <a:solidFill>
                  <a:schemeClr val="tx1">
                    <a:lumMod val="50000"/>
                  </a:schemeClr>
                </a:solidFill>
              </a:rPr>
              <a:t> </a:t>
            </a:r>
            <a:r>
              <a:rPr lang="en-US" sz="2000" err="1">
                <a:solidFill>
                  <a:schemeClr val="tx1">
                    <a:lumMod val="50000"/>
                  </a:schemeClr>
                </a:solidFill>
              </a:rPr>
              <a:t>ghế</a:t>
            </a:r>
            <a:r>
              <a:rPr lang="en-US" sz="2000">
                <a:solidFill>
                  <a:schemeClr val="tx1">
                    <a:lumMod val="50000"/>
                  </a:schemeClr>
                </a:solidFill>
              </a:rPr>
              <a:t> </a:t>
            </a:r>
            <a:r>
              <a:rPr lang="en-US" sz="2000" smtClean="0">
                <a:solidFill>
                  <a:schemeClr val="tx1">
                    <a:lumMod val="50000"/>
                  </a:schemeClr>
                </a:solidFill>
              </a:rPr>
              <a:t>băng </a:t>
            </a:r>
            <a:r>
              <a:rPr lang="en-US" sz="2000" dirty="0">
                <a:solidFill>
                  <a:schemeClr val="tx1">
                    <a:lumMod val="50000"/>
                  </a:schemeClr>
                </a:solidFill>
              </a:rPr>
              <a:t>5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ít</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smtClean="0">
                <a:solidFill>
                  <a:schemeClr val="tx1">
                    <a:lumMod val="50000"/>
                  </a:schemeClr>
                </a:solidFill>
              </a:rPr>
              <a:t>băng</a:t>
            </a:r>
            <a:r>
              <a:rPr lang="en-US" sz="2000" dirty="0" smtClean="0">
                <a:solidFill>
                  <a:schemeClr val="tx1">
                    <a:lumMod val="50000"/>
                  </a:schemeClr>
                </a:solidFill>
              </a:rPr>
              <a:t> </a:t>
            </a:r>
            <a:r>
              <a:rPr lang="en-US" sz="2000" dirty="0" err="1">
                <a:solidFill>
                  <a:schemeClr val="tx1">
                    <a:lumMod val="50000"/>
                  </a:schemeClr>
                </a:solidFill>
              </a:rPr>
              <a:t>như</a:t>
            </a:r>
            <a:r>
              <a:rPr lang="en-US" sz="2000" dirty="0">
                <a:solidFill>
                  <a:schemeClr val="tx1">
                    <a:lumMod val="50000"/>
                  </a:schemeClr>
                </a:solidFill>
              </a:rPr>
              <a:t> </a:t>
            </a:r>
            <a:r>
              <a:rPr lang="en-US" sz="2000" dirty="0" err="1">
                <a:solidFill>
                  <a:schemeClr val="tx1">
                    <a:lumMod val="50000"/>
                  </a:schemeClr>
                </a:solidFill>
              </a:rPr>
              <a:t>vậy</a:t>
            </a:r>
            <a:r>
              <a:rPr lang="en-US" sz="2000" dirty="0">
                <a:solidFill>
                  <a:schemeClr val="tx1">
                    <a:lumMod val="50000"/>
                  </a:schemeClr>
                </a:solidFill>
              </a:rPr>
              <a:t> </a:t>
            </a:r>
            <a:r>
              <a:rPr lang="en-US" sz="2000" dirty="0" err="1">
                <a:solidFill>
                  <a:schemeClr val="tx1">
                    <a:lumMod val="50000"/>
                  </a:schemeClr>
                </a:solidFill>
              </a:rPr>
              <a:t>để</a:t>
            </a:r>
            <a:r>
              <a:rPr lang="en-US" sz="2000" dirty="0">
                <a:solidFill>
                  <a:schemeClr val="tx1">
                    <a:lumMod val="50000"/>
                  </a:schemeClr>
                </a:solidFill>
              </a:rPr>
              <a:t> </a:t>
            </a:r>
            <a:r>
              <a:rPr lang="en-US" sz="2000" dirty="0" err="1">
                <a:solidFill>
                  <a:schemeClr val="tx1">
                    <a:lumMod val="50000"/>
                  </a:schemeClr>
                </a:solidFill>
              </a:rPr>
              <a:t>tất</a:t>
            </a:r>
            <a:r>
              <a:rPr lang="en-US" sz="2000" dirty="0">
                <a:solidFill>
                  <a:schemeClr val="tx1">
                    <a:lumMod val="50000"/>
                  </a:schemeClr>
                </a:solidFill>
              </a:rPr>
              <a:t> </a:t>
            </a:r>
            <a:r>
              <a:rPr lang="en-US" sz="2000" dirty="0" err="1">
                <a:solidFill>
                  <a:schemeClr val="tx1">
                    <a:lumMod val="50000"/>
                  </a:schemeClr>
                </a:solidFill>
              </a:rPr>
              <a:t>cả</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đều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a:t>
            </a:r>
          </a:p>
        </p:txBody>
      </p:sp>
      <p:sp>
        <p:nvSpPr>
          <p:cNvPr id="21" name="TextBox 20"/>
          <p:cNvSpPr txBox="1"/>
          <p:nvPr/>
        </p:nvSpPr>
        <p:spPr>
          <a:xfrm>
            <a:off x="3389243" y="2839499"/>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2142000" y="3367236"/>
            <a:ext cx="583814" cy="400110"/>
          </a:xfrm>
          <a:prstGeom prst="rect">
            <a:avLst/>
          </a:prstGeom>
        </p:spPr>
        <p:txBody>
          <a:bodyPr wrap="none">
            <a:spAutoFit/>
          </a:bodyPr>
          <a:lstStyle/>
          <a:p>
            <a:r>
              <a:rPr lang="en-US" sz="2000" dirty="0" err="1" smtClean="0">
                <a:solidFill>
                  <a:schemeClr val="tx1">
                    <a:lumMod val="50000"/>
                  </a:schemeClr>
                </a:solidFill>
              </a:rPr>
              <a:t>Có</a:t>
            </a:r>
            <a:r>
              <a:rPr lang="en-US" sz="2000" dirty="0" smtClean="0">
                <a:solidFill>
                  <a:schemeClr val="tx1">
                    <a:lumMod val="50000"/>
                  </a:schemeClr>
                </a:solidFill>
              </a:rPr>
              <a:t>:</a:t>
            </a:r>
            <a:endParaRPr lang="vi-VN" sz="2000" dirty="0"/>
          </a:p>
        </p:txBody>
      </p:sp>
      <p:sp>
        <p:nvSpPr>
          <p:cNvPr id="23" name="Rectangle 22"/>
          <p:cNvSpPr/>
          <p:nvPr/>
        </p:nvSpPr>
        <p:spPr>
          <a:xfrm>
            <a:off x="2398641" y="3398118"/>
            <a:ext cx="3881843" cy="400110"/>
          </a:xfrm>
          <a:prstGeom prst="rect">
            <a:avLst/>
          </a:prstGeom>
        </p:spPr>
        <p:txBody>
          <a:bodyPr wrap="square">
            <a:spAutoFit/>
          </a:bodyPr>
          <a:lstStyle/>
          <a:p>
            <a:pPr algn="ctr"/>
            <a:r>
              <a:rPr lang="en-US" sz="2000" dirty="0" smtClean="0">
                <a:solidFill>
                  <a:schemeClr val="tx1">
                    <a:lumMod val="50000"/>
                  </a:schemeClr>
                </a:solidFill>
              </a:rPr>
              <a:t>997 : 5 = </a:t>
            </a:r>
            <a:r>
              <a:rPr lang="en-US" sz="2000" smtClean="0">
                <a:solidFill>
                  <a:schemeClr val="tx1">
                    <a:lumMod val="50000"/>
                  </a:schemeClr>
                </a:solidFill>
              </a:rPr>
              <a:t>199 (dư </a:t>
            </a:r>
            <a:r>
              <a:rPr lang="en-US" sz="2000" dirty="0" smtClean="0">
                <a:solidFill>
                  <a:schemeClr val="tx1">
                    <a:lumMod val="50000"/>
                  </a:schemeClr>
                </a:solidFill>
              </a:rPr>
              <a:t>2)</a:t>
            </a:r>
            <a:endParaRPr lang="vi-VN" sz="2000" dirty="0"/>
          </a:p>
        </p:txBody>
      </p:sp>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xếp</a:t>
            </a:r>
            <a:r>
              <a:rPr lang="fr-FR" sz="2000" dirty="0"/>
              <a:t> 995 HS </a:t>
            </a:r>
            <a:r>
              <a:rPr lang="fr-FR" sz="2000" dirty="0" err="1"/>
              <a:t>vào</a:t>
            </a:r>
            <a:r>
              <a:rPr lang="fr-FR" sz="2000" dirty="0"/>
              <a:t> 199 </a:t>
            </a:r>
            <a:r>
              <a:rPr lang="fr-FR" sz="2000" dirty="0" err="1"/>
              <a:t>ghế</a:t>
            </a:r>
            <a:r>
              <a:rPr lang="fr-FR" sz="2000" dirty="0"/>
              <a:t>, </a:t>
            </a:r>
            <a:r>
              <a:rPr lang="fr-FR" sz="2000" dirty="0" err="1"/>
              <a:t>mỗi</a:t>
            </a:r>
            <a:r>
              <a:rPr lang="fr-FR" sz="2000" dirty="0"/>
              <a:t> </a:t>
            </a:r>
            <a:r>
              <a:rPr lang="fr-FR" sz="2000" dirty="0" err="1"/>
              <a:t>ghế</a:t>
            </a:r>
            <a:r>
              <a:rPr lang="fr-FR" sz="2000" dirty="0"/>
              <a:t> 5 </a:t>
            </a:r>
            <a:r>
              <a:rPr lang="fr-FR" sz="2000" dirty="0" err="1" smtClean="0"/>
              <a:t>em</a:t>
            </a:r>
            <a:r>
              <a:rPr lang="fr-FR" sz="2000" dirty="0" smtClean="0"/>
              <a:t>; </a:t>
            </a:r>
            <a:r>
              <a:rPr lang="fr-FR" sz="2000" dirty="0"/>
              <a:t>2 </a:t>
            </a:r>
            <a:r>
              <a:rPr lang="fr-FR" sz="2000" dirty="0" err="1"/>
              <a:t>em</a:t>
            </a:r>
            <a:r>
              <a:rPr lang="fr-FR" sz="2000" dirty="0"/>
              <a:t> </a:t>
            </a:r>
            <a:r>
              <a:rPr lang="fr-FR" sz="2000" dirty="0" err="1"/>
              <a:t>còn</a:t>
            </a:r>
            <a:r>
              <a:rPr lang="fr-FR" sz="2000" dirty="0"/>
              <a:t> </a:t>
            </a:r>
            <a:r>
              <a:rPr lang="fr-FR" sz="2000" dirty="0" err="1"/>
              <a:t>lại</a:t>
            </a:r>
            <a:r>
              <a:rPr lang="fr-FR" sz="2000" dirty="0"/>
              <a:t> </a:t>
            </a:r>
            <a:r>
              <a:rPr lang="fr-FR" sz="2000" dirty="0" err="1"/>
              <a:t>xếp</a:t>
            </a:r>
            <a:r>
              <a:rPr lang="fr-FR" sz="2000" dirty="0"/>
              <a:t> </a:t>
            </a:r>
            <a:r>
              <a:rPr lang="fr-FR" sz="2000" dirty="0" err="1"/>
              <a:t>vào</a:t>
            </a:r>
            <a:r>
              <a:rPr lang="fr-FR" sz="2000" dirty="0"/>
              <a:t> </a:t>
            </a:r>
            <a:r>
              <a:rPr lang="fr-FR" sz="2000" dirty="0" err="1"/>
              <a:t>ghế</a:t>
            </a:r>
            <a:r>
              <a:rPr lang="fr-FR" sz="2000" dirty="0"/>
              <a:t> </a:t>
            </a:r>
            <a:r>
              <a:rPr lang="fr-FR" sz="2000" dirty="0" err="1"/>
              <a:t>thứ</a:t>
            </a:r>
            <a:r>
              <a:rPr lang="fr-FR" sz="2000" dirty="0"/>
              <a:t> </a:t>
            </a:r>
            <a:r>
              <a:rPr lang="fr-FR" sz="2000" dirty="0" smtClean="0"/>
              <a:t>200 =&gt; </a:t>
            </a:r>
            <a:r>
              <a:rPr lang="fr-FR" sz="2000" dirty="0" err="1" smtClean="0"/>
              <a:t>Phải</a:t>
            </a:r>
            <a:r>
              <a:rPr lang="fr-FR" sz="2000" dirty="0" smtClean="0"/>
              <a:t> </a:t>
            </a:r>
            <a:r>
              <a:rPr lang="fr-FR" sz="2000" dirty="0" err="1" smtClean="0"/>
              <a:t>có</a:t>
            </a:r>
            <a:r>
              <a:rPr lang="fr-FR" sz="2000" dirty="0" smtClean="0"/>
              <a:t> </a:t>
            </a:r>
            <a:r>
              <a:rPr lang="fr-FR" sz="2000" dirty="0" err="1" smtClean="0"/>
              <a:t>ít</a:t>
            </a:r>
            <a:r>
              <a:rPr lang="fr-FR" sz="2000" dirty="0" smtClean="0"/>
              <a:t> </a:t>
            </a:r>
            <a:r>
              <a:rPr lang="fr-FR" sz="2000" dirty="0" err="1" smtClean="0"/>
              <a:t>nhất</a:t>
            </a:r>
            <a:r>
              <a:rPr lang="fr-FR" sz="2000" dirty="0" smtClean="0"/>
              <a:t> 200 </a:t>
            </a:r>
            <a:r>
              <a:rPr lang="fr-FR" sz="2000" dirty="0" err="1" smtClean="0"/>
              <a:t>ghế</a:t>
            </a:r>
            <a:r>
              <a:rPr lang="fr-FR" sz="2000" dirty="0" smtClean="0"/>
              <a:t> </a:t>
            </a:r>
            <a:r>
              <a:rPr lang="fr-FR" sz="2000" dirty="0" err="1" smtClean="0"/>
              <a:t>băng</a:t>
            </a:r>
            <a:r>
              <a:rPr lang="fr-FR" sz="2000" dirty="0" smtClean="0"/>
              <a:t>.</a:t>
            </a:r>
            <a:endParaRPr lang="en-US" sz="2000" dirty="0"/>
          </a:p>
        </p:txBody>
      </p:sp>
    </p:spTree>
    <p:extLst>
      <p:ext uri="{BB962C8B-B14F-4D97-AF65-F5344CB8AC3E}">
        <p14:creationId xmlns:p14="http://schemas.microsoft.com/office/powerpoint/2010/main" val="3991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Google Shape;891;p46"/>
          <p:cNvSpPr/>
          <p:nvPr/>
        </p:nvSpPr>
        <p:spPr>
          <a:xfrm>
            <a:off x="256537" y="557748"/>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21454" y="408319"/>
            <a:ext cx="5040883" cy="646331"/>
          </a:xfrm>
          <a:prstGeom prst="rect">
            <a:avLst/>
          </a:prstGeom>
          <a:noFill/>
        </p:spPr>
        <p:txBody>
          <a:bodyPr wrap="square" rtlCol="0">
            <a:spAutoFit/>
          </a:bodyPr>
          <a:lstStyle/>
          <a:p>
            <a:pPr algn="ctr">
              <a:lnSpc>
                <a:spcPct val="150000"/>
              </a:lnSpc>
            </a:pPr>
            <a:r>
              <a:rPr lang="en-US" sz="2400" b="1" dirty="0" smtClean="0">
                <a:solidFill>
                  <a:schemeClr val="bg1"/>
                </a:solidFill>
              </a:rPr>
              <a:t>HƯỚNG DẪN VỀ NHÀ</a:t>
            </a:r>
            <a:endParaRPr lang="vi-VN" sz="2400" b="1" dirty="0">
              <a:solidFill>
                <a:schemeClr val="bg1"/>
              </a:solidFill>
            </a:endParaRPr>
          </a:p>
        </p:txBody>
      </p:sp>
      <p:sp>
        <p:nvSpPr>
          <p:cNvPr id="6" name="TextBox 5"/>
          <p:cNvSpPr txBox="1"/>
          <p:nvPr/>
        </p:nvSpPr>
        <p:spPr>
          <a:xfrm>
            <a:off x="421454" y="1645470"/>
            <a:ext cx="8277379"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400" dirty="0" smtClean="0"/>
              <a:t>Ôn </a:t>
            </a:r>
            <a:r>
              <a:rPr lang="pt-BR" sz="2400" dirty="0"/>
              <a:t>lại nội dung kiến thức đã học.</a:t>
            </a:r>
            <a:endParaRPr lang="en-US" sz="2400" dirty="0"/>
          </a:p>
          <a:p>
            <a:pPr marL="342900" indent="-342900" algn="just">
              <a:lnSpc>
                <a:spcPct val="150000"/>
              </a:lnSpc>
              <a:buFont typeface="Wingdings" panose="05000000000000000000" pitchFamily="2" charset="2"/>
              <a:buChar char="q"/>
            </a:pPr>
            <a:r>
              <a:rPr lang="pt-BR" sz="2400" dirty="0" smtClean="0"/>
              <a:t>Hoàn </a:t>
            </a:r>
            <a:r>
              <a:rPr lang="pt-BR" sz="2400" dirty="0"/>
              <a:t>thành nốt các bài tập và làm thêm bài tập </a:t>
            </a:r>
            <a:r>
              <a:rPr lang="pt-BR" sz="2400" b="1" dirty="0" smtClean="0"/>
              <a:t>1.25</a:t>
            </a:r>
            <a:r>
              <a:rPr lang="pt-BR" sz="2400" dirty="0" smtClean="0"/>
              <a:t>; </a:t>
            </a:r>
            <a:r>
              <a:rPr lang="pt-BR" sz="2400" b="1" dirty="0"/>
              <a:t>1.28</a:t>
            </a:r>
            <a:r>
              <a:rPr lang="pt-BR" sz="2400" dirty="0"/>
              <a:t>; </a:t>
            </a:r>
            <a:r>
              <a:rPr lang="pt-BR" sz="2400" b="1" dirty="0"/>
              <a:t>1.30</a:t>
            </a:r>
            <a:r>
              <a:rPr lang="pt-BR" sz="2400" dirty="0" smtClean="0"/>
              <a:t>.</a:t>
            </a:r>
          </a:p>
          <a:p>
            <a:pPr marL="342900" indent="-342900" algn="just">
              <a:lnSpc>
                <a:spcPct val="150000"/>
              </a:lnSpc>
              <a:buFont typeface="Wingdings" panose="05000000000000000000" pitchFamily="2" charset="2"/>
              <a:buChar char="q"/>
            </a:pPr>
            <a:r>
              <a:rPr lang="en-US" sz="2400" dirty="0" err="1" smtClean="0"/>
              <a:t>Chuẩn</a:t>
            </a:r>
            <a:r>
              <a:rPr lang="en-US" sz="2400" dirty="0" smtClean="0"/>
              <a:t> </a:t>
            </a:r>
            <a:r>
              <a:rPr lang="en-US" sz="2400" dirty="0" err="1"/>
              <a:t>bị</a:t>
            </a:r>
            <a:r>
              <a:rPr lang="en-US" sz="2400" dirty="0"/>
              <a:t> </a:t>
            </a:r>
            <a:r>
              <a:rPr lang="en-US" sz="2400" dirty="0" err="1"/>
              <a:t>trước</a:t>
            </a:r>
            <a:r>
              <a:rPr lang="en-US" sz="2400" dirty="0"/>
              <a:t> </a:t>
            </a:r>
            <a:r>
              <a:rPr lang="en-US" sz="2400" dirty="0" err="1"/>
              <a:t>bài</a:t>
            </a:r>
            <a:r>
              <a:rPr lang="en-US" sz="2400" dirty="0"/>
              <a:t> “ </a:t>
            </a:r>
            <a:r>
              <a:rPr lang="en-US" sz="2400" b="1" dirty="0" err="1"/>
              <a:t>Luyện</a:t>
            </a:r>
            <a:r>
              <a:rPr lang="en-US" sz="2400" b="1" dirty="0"/>
              <a:t> </a:t>
            </a:r>
            <a:r>
              <a:rPr lang="en-US" sz="2400" b="1" dirty="0" err="1"/>
              <a:t>tập</a:t>
            </a:r>
            <a:r>
              <a:rPr lang="en-US" sz="2400" b="1" dirty="0"/>
              <a:t> </a:t>
            </a:r>
            <a:r>
              <a:rPr lang="en-US" sz="2400" b="1" dirty="0" err="1"/>
              <a:t>chung</a:t>
            </a:r>
            <a:r>
              <a:rPr lang="en-US" sz="2400" dirty="0"/>
              <a:t>”: </a:t>
            </a:r>
            <a:r>
              <a:rPr lang="en-US" sz="2400" dirty="0" err="1"/>
              <a:t>Ôn</a:t>
            </a:r>
            <a:r>
              <a:rPr lang="en-US" sz="2400" dirty="0"/>
              <a:t> </a:t>
            </a:r>
            <a:r>
              <a:rPr lang="en-US" sz="2400" dirty="0" err="1"/>
              <a:t>lại</a:t>
            </a:r>
            <a:r>
              <a:rPr lang="en-US" sz="2400" dirty="0"/>
              <a:t> </a:t>
            </a:r>
            <a:r>
              <a:rPr lang="en-US" sz="2400" dirty="0" err="1"/>
              <a:t>toàn</a:t>
            </a:r>
            <a:r>
              <a:rPr lang="en-US" sz="2400" dirty="0"/>
              <a:t> </a:t>
            </a:r>
            <a:r>
              <a:rPr lang="en-US" sz="2400" dirty="0" err="1"/>
              <a:t>bộ</a:t>
            </a:r>
            <a:r>
              <a:rPr lang="en-US" sz="2400" dirty="0"/>
              <a:t> </a:t>
            </a:r>
            <a:r>
              <a:rPr lang="en-US" sz="2400" dirty="0" err="1"/>
              <a:t>kiến</a:t>
            </a:r>
            <a:r>
              <a:rPr lang="en-US" sz="2400" dirty="0"/>
              <a:t> </a:t>
            </a:r>
            <a:r>
              <a:rPr lang="en-US" sz="2400" dirty="0" err="1"/>
              <a:t>thức</a:t>
            </a:r>
            <a:r>
              <a:rPr lang="en-US" sz="2400" dirty="0"/>
              <a:t> </a:t>
            </a:r>
            <a:r>
              <a:rPr lang="en-US" sz="2400" dirty="0" err="1"/>
              <a:t>từ</a:t>
            </a:r>
            <a:r>
              <a:rPr lang="en-US" sz="2400" dirty="0"/>
              <a:t> </a:t>
            </a:r>
            <a:r>
              <a:rPr lang="en-US" sz="2400" dirty="0" err="1"/>
              <a:t>Bài</a:t>
            </a:r>
            <a:r>
              <a:rPr lang="en-US" sz="2400" dirty="0"/>
              <a:t> 1 -&gt; </a:t>
            </a:r>
            <a:r>
              <a:rPr lang="en-US" sz="2400" dirty="0" err="1"/>
              <a:t>Bài</a:t>
            </a:r>
            <a:r>
              <a:rPr lang="en-US" sz="2400" dirty="0"/>
              <a:t> 5 </a:t>
            </a:r>
            <a:r>
              <a:rPr lang="en-US" sz="2400" dirty="0" err="1"/>
              <a:t>và</a:t>
            </a:r>
            <a:r>
              <a:rPr lang="en-US" sz="2400" dirty="0"/>
              <a:t> </a:t>
            </a:r>
            <a:r>
              <a:rPr lang="en-US" sz="2400" dirty="0" err="1"/>
              <a:t>xem</a:t>
            </a:r>
            <a:r>
              <a:rPr lang="en-US" sz="2400" dirty="0"/>
              <a:t> </a:t>
            </a:r>
            <a:r>
              <a:rPr lang="en-US" sz="2400" dirty="0" err="1"/>
              <a:t>trước</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396" y="557748"/>
            <a:ext cx="2041604" cy="1358595"/>
          </a:xfrm>
          <a:prstGeom prst="rect">
            <a:avLst/>
          </a:prstGeom>
        </p:spPr>
      </p:pic>
    </p:spTree>
    <p:extLst>
      <p:ext uri="{BB962C8B-B14F-4D97-AF65-F5344CB8AC3E}">
        <p14:creationId xmlns:p14="http://schemas.microsoft.com/office/powerpoint/2010/main" val="8396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4102" y="1398007"/>
            <a:ext cx="5686493" cy="1084912"/>
          </a:xfrm>
          <a:prstGeom prst="rect">
            <a:avLst/>
          </a:prstGeom>
          <a:noFill/>
        </p:spPr>
        <p:txBody>
          <a:bodyPr wrap="none" lIns="68580" tIns="34290" rIns="68580" bIns="34290">
            <a:spAutoFit/>
          </a:bodyPr>
          <a:lstStyle/>
          <a:p>
            <a:pPr algn="ctr"/>
            <a:r>
              <a:rPr lang="en-US" sz="6600" b="1" dirty="0">
                <a:ln w="22225">
                  <a:solidFill>
                    <a:schemeClr val="accent2"/>
                  </a:solidFill>
                  <a:prstDash val="solid"/>
                </a:ln>
                <a:solidFill>
                  <a:srgbClr val="C00000"/>
                </a:solidFill>
              </a:rPr>
              <a:t>THANK YOU !</a:t>
            </a:r>
          </a:p>
        </p:txBody>
      </p:sp>
      <p:pic>
        <p:nvPicPr>
          <p:cNvPr id="1026" name="Picture 2" descr="Làm Thế Nào Để Nghe Giảng Hiệu Quả? - Y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46511" cy="139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911703" y="0"/>
            <a:ext cx="1232297" cy="1557089"/>
          </a:xfrm>
          <a:prstGeom prst="rect">
            <a:avLst/>
          </a:prstGeom>
        </p:spPr>
      </p:pic>
    </p:spTree>
    <p:extLst>
      <p:ext uri="{BB962C8B-B14F-4D97-AF65-F5344CB8AC3E}">
        <p14:creationId xmlns:p14="http://schemas.microsoft.com/office/powerpoint/2010/main" val="757030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Block Arc 6"/>
          <p:cNvSpPr/>
          <p:nvPr/>
        </p:nvSpPr>
        <p:spPr>
          <a:xfrm>
            <a:off x="-4632790" y="25893"/>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Oval 8"/>
          <p:cNvSpPr/>
          <p:nvPr/>
        </p:nvSpPr>
        <p:spPr>
          <a:xfrm>
            <a:off x="-50766" y="289701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50766" y="1928774"/>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23380"/>
            <a:ext cx="5608320" cy="816864"/>
          </a:xfrm>
          <a:prstGeom prst="ribbon">
            <a:avLst>
              <a:gd name="adj1" fmla="val 16667"/>
              <a:gd name="adj2" fmla="val 717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a:t>
            </a:r>
            <a:r>
              <a:rPr lang="en-US" sz="2800" b="1">
                <a:solidFill>
                  <a:schemeClr val="tx1"/>
                </a:solidFill>
              </a:rPr>
              <a:t>BÀI </a:t>
            </a:r>
            <a:r>
              <a:rPr lang="en-US" sz="2800" b="1" smtClean="0">
                <a:solidFill>
                  <a:schemeClr val="tx1"/>
                </a:solidFill>
              </a:rPr>
              <a:t>HỌC</a:t>
            </a:r>
            <a:endParaRPr lang="vi-VN" sz="2800" b="1" dirty="0">
              <a:solidFill>
                <a:schemeClr val="tx1"/>
              </a:solidFill>
            </a:endParaRPr>
          </a:p>
        </p:txBody>
      </p:sp>
      <p:grpSp>
        <p:nvGrpSpPr>
          <p:cNvPr id="14" name="Group 13"/>
          <p:cNvGrpSpPr/>
          <p:nvPr/>
        </p:nvGrpSpPr>
        <p:grpSpPr>
          <a:xfrm>
            <a:off x="290612" y="1310883"/>
            <a:ext cx="8219404" cy="1346232"/>
            <a:chOff x="290612" y="1310883"/>
            <a:chExt cx="8219404" cy="1346232"/>
          </a:xfrm>
        </p:grpSpPr>
        <p:sp>
          <p:nvSpPr>
            <p:cNvPr id="8" name="Freeform 7"/>
            <p:cNvSpPr/>
            <p:nvPr/>
          </p:nvSpPr>
          <p:spPr>
            <a:xfrm>
              <a:off x="290612" y="131088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nhân</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3" name="Multiply 2"/>
            <p:cNvSpPr/>
            <p:nvPr/>
          </p:nvSpPr>
          <p:spPr>
            <a:xfrm>
              <a:off x="7094626" y="1323607"/>
              <a:ext cx="1415390" cy="1333508"/>
            </a:xfrm>
            <a:prstGeom prst="mathMultiply">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290612" y="3052713"/>
            <a:ext cx="8219404" cy="1200424"/>
            <a:chOff x="290612" y="3052713"/>
            <a:chExt cx="8219404" cy="1200424"/>
          </a:xfrm>
        </p:grpSpPr>
        <p:sp>
          <p:nvSpPr>
            <p:cNvPr id="11" name="Freeform 10"/>
            <p:cNvSpPr/>
            <p:nvPr/>
          </p:nvSpPr>
          <p:spPr>
            <a:xfrm>
              <a:off x="290612" y="305271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chia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5" name="Division 4"/>
            <p:cNvSpPr/>
            <p:nvPr/>
          </p:nvSpPr>
          <p:spPr>
            <a:xfrm>
              <a:off x="7138416" y="3146232"/>
              <a:ext cx="1371600" cy="1106905"/>
            </a:xfrm>
            <a:prstGeom prst="mathDivid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51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285540"/>
            <a:ext cx="8687209" cy="2327359"/>
            <a:chOff x="198029" y="1590043"/>
            <a:chExt cx="8687209" cy="2327359"/>
          </a:xfrm>
        </p:grpSpPr>
        <mc:AlternateContent xmlns:mc="http://schemas.openxmlformats.org/markup-compatibility/2006" xmlns:a14="http://schemas.microsoft.com/office/drawing/2010/main">
          <mc:Choice Requires="a14">
            <p:sp>
              <p:nvSpPr>
                <p:cNvPr id="21" name="TextBox 20"/>
                <p:cNvSpPr txBox="1"/>
                <p:nvPr/>
              </p:nvSpPr>
              <p:spPr>
                <a:xfrm>
                  <a:off x="210767" y="1609078"/>
                  <a:ext cx="8674471" cy="2308324"/>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400" b="1" dirty="0" err="1" smtClean="0"/>
                    <a:t>Nhân</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en-US" sz="2400" dirty="0" err="1" smtClean="0"/>
                    <a:t>Phép</a:t>
                  </a:r>
                  <a:r>
                    <a:rPr lang="en-US" sz="2400" dirty="0" smtClean="0"/>
                    <a:t> </a:t>
                  </a:r>
                  <a:r>
                    <a:rPr lang="en-US" sz="2400" dirty="0" err="1" smtClean="0"/>
                    <a:t>nhân</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 </a:t>
                  </a:r>
                  <a:r>
                    <a:rPr lang="en-US" sz="2400" dirty="0" err="1" smtClean="0"/>
                    <a:t>và</a:t>
                  </a:r>
                  <a:r>
                    <a:rPr lang="en-US" sz="2400" dirty="0" smtClean="0"/>
                    <a:t> b </a:t>
                  </a:r>
                  <a:r>
                    <a:rPr lang="en-US" sz="2400" dirty="0" err="1" smtClean="0"/>
                    <a:t>cho</a:t>
                  </a:r>
                  <a:r>
                    <a:rPr lang="en-US" sz="2400" dirty="0" smtClean="0"/>
                    <a:t> ta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t>tích</a:t>
                  </a:r>
                  <a:r>
                    <a:rPr lang="en-US" sz="2400" dirty="0" smtClean="0"/>
                    <a:t> </a:t>
                  </a:r>
                  <a:r>
                    <a:rPr lang="en-US" sz="2400" dirty="0" err="1" smtClean="0"/>
                    <a:t>của</a:t>
                  </a:r>
                  <a:r>
                    <a:rPr lang="en-US" sz="2400" dirty="0" smtClean="0"/>
                    <a:t> a </a:t>
                  </a:r>
                  <a:r>
                    <a:rPr lang="en-US" sz="2400" dirty="0" err="1" smtClean="0"/>
                    <a:t>và</a:t>
                  </a:r>
                  <a:r>
                    <a:rPr lang="en-US" sz="2400" dirty="0" smtClean="0"/>
                    <a:t> b. </a:t>
                  </a:r>
                  <a:r>
                    <a:rPr lang="en-US" sz="2400" b="1" u="sng" dirty="0" err="1" smtClean="0"/>
                    <a:t>Kí</a:t>
                  </a:r>
                  <a:r>
                    <a:rPr lang="en-US" sz="2400" b="1" u="sng" dirty="0" smtClean="0"/>
                    <a:t> </a:t>
                  </a:r>
                  <a:r>
                    <a:rPr lang="en-US" sz="2400" b="1" u="sng" dirty="0" err="1" smtClean="0"/>
                    <a:t>hiệu</a:t>
                  </a:r>
                  <a:r>
                    <a:rPr lang="en-US" sz="2400" b="1" u="sng" dirty="0" smtClean="0"/>
                    <a:t>:</a:t>
                  </a:r>
                  <a:r>
                    <a:rPr lang="en-US" sz="2400" dirty="0" smtClean="0"/>
                    <a:t> 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a:t>
                  </a:r>
                  <a:r>
                    <a:rPr lang="en-US" sz="2400" dirty="0" err="1" smtClean="0"/>
                    <a:t>hoặc</a:t>
                  </a:r>
                  <a:r>
                    <a:rPr lang="en-US" sz="2400" dirty="0" smtClean="0"/>
                    <a:t> a . b</a:t>
                  </a:r>
                </a:p>
                <a:p>
                  <a:pPr algn="ctr">
                    <a:lnSpc>
                      <a:spcPct val="150000"/>
                    </a:lnSpc>
                  </a:pPr>
                  <a:r>
                    <a:rPr lang="nl-NL" sz="2400" dirty="0"/>
                    <a:t>a .b =  a + a + ... + a ( b là </a:t>
                  </a:r>
                  <a:r>
                    <a:rPr lang="nl-NL" sz="2400" dirty="0" smtClean="0"/>
                    <a:t>số </a:t>
                  </a:r>
                  <a:r>
                    <a:rPr lang="nl-NL" sz="2400" dirty="0"/>
                    <a:t>hạng</a:t>
                  </a:r>
                  <a:r>
                    <a:rPr lang="nl-NL" sz="2400" dirty="0" smtClean="0"/>
                    <a:t>)</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0767" y="1609078"/>
                  <a:ext cx="8674471" cy="2308324"/>
                </a:xfrm>
                <a:prstGeom prst="rect">
                  <a:avLst/>
                </a:prstGeom>
                <a:blipFill rotWithShape="0">
                  <a:blip r:embed="rId3"/>
                  <a:stretch>
                    <a:fillRect l="-914" r="-1124" b="-2375"/>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198029" y="1590043"/>
              <a:ext cx="737781" cy="61481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2038251" y="3776075"/>
                <a:ext cx="4262907" cy="461665"/>
              </a:xfrm>
              <a:prstGeom prst="rect">
                <a:avLst/>
              </a:prstGeom>
              <a:solidFill>
                <a:schemeClr val="accent5"/>
              </a:solidFill>
            </p:spPr>
            <p:txBody>
              <a:bodyPr wrap="square" rtlCol="0">
                <a:spAutoFit/>
              </a:bodyPr>
              <a:lstStyle/>
              <a:p>
                <a:r>
                  <a:rPr lang="en-US" sz="2400" dirty="0" smtClean="0"/>
                  <a:t>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 	c</a:t>
                </a:r>
                <a:endParaRPr lang="vi-VN"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8251" y="3776075"/>
                <a:ext cx="4262907" cy="461665"/>
              </a:xfrm>
              <a:prstGeom prst="rect">
                <a:avLst/>
              </a:prstGeom>
              <a:blipFill>
                <a:blip r:embed="rId5"/>
                <a:stretch>
                  <a:fillRect l="-2143" t="-9211" b="-30263"/>
                </a:stretch>
              </a:blipFill>
            </p:spPr>
            <p:txBody>
              <a:bodyPr/>
              <a:lstStyle/>
              <a:p>
                <a:r>
                  <a:rPr lang="vi-VN">
                    <a:noFill/>
                  </a:rPr>
                  <a:t> </a:t>
                </a:r>
              </a:p>
            </p:txBody>
          </p:sp>
        </mc:Fallback>
      </mc:AlternateContent>
      <p:cxnSp>
        <p:nvCxnSpPr>
          <p:cNvPr id="24" name="Straight Arrow Connector 23"/>
          <p:cNvCxnSpPr/>
          <p:nvPr/>
        </p:nvCxnSpPr>
        <p:spPr>
          <a:xfrm flipV="1">
            <a:off x="2199234" y="430475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5843953" y="428629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021594" y="432244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65327" y="4734793"/>
            <a:ext cx="1667815"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8" name="TextBox 27"/>
          <p:cNvSpPr txBox="1"/>
          <p:nvPr/>
        </p:nvSpPr>
        <p:spPr>
          <a:xfrm>
            <a:off x="3215054" y="4743390"/>
            <a:ext cx="1613081"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9" name="TextBox 28"/>
          <p:cNvSpPr txBox="1"/>
          <p:nvPr/>
        </p:nvSpPr>
        <p:spPr>
          <a:xfrm>
            <a:off x="5113077" y="4743390"/>
            <a:ext cx="1461753" cy="400110"/>
          </a:xfrm>
          <a:prstGeom prst="rect">
            <a:avLst/>
          </a:prstGeom>
          <a:noFill/>
        </p:spPr>
        <p:txBody>
          <a:bodyPr wrap="square" rtlCol="0">
            <a:spAutoFit/>
          </a:bodyPr>
          <a:lstStyle/>
          <a:p>
            <a:pPr algn="ctr"/>
            <a:r>
              <a:rPr lang="en-US" sz="2000" dirty="0" err="1" smtClean="0">
                <a:solidFill>
                  <a:srgbClr val="FF0000"/>
                </a:solidFill>
              </a:rPr>
              <a:t>Tích</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Rectangle 22"/>
          <p:cNvSpPr/>
          <p:nvPr/>
        </p:nvSpPr>
        <p:spPr>
          <a:xfrm>
            <a:off x="0" y="1351117"/>
            <a:ext cx="1459832" cy="577850"/>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2400" b="1" i="1" u="sng" dirty="0" smtClean="0">
                <a:latin typeface="+mn-lt"/>
                <a:ea typeface="Calibri" panose="020F0502020204030204" pitchFamily="34" charset="0"/>
              </a:rPr>
              <a:t>Ví Dụ: </a:t>
            </a:r>
          </a:p>
        </p:txBody>
      </p:sp>
      <p:sp>
        <p:nvSpPr>
          <p:cNvPr id="24" name="Rectangle 23"/>
          <p:cNvSpPr/>
          <p:nvPr/>
        </p:nvSpPr>
        <p:spPr>
          <a:xfrm>
            <a:off x="1459832" y="1540759"/>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5 . 4 = 5 + 5 + 5 + 5 = </a:t>
            </a:r>
            <a:r>
              <a:rPr lang="nl-NL" sz="2400" dirty="0" smtClean="0">
                <a:ea typeface="Calibri" panose="020F0502020204030204" pitchFamily="34" charset="0"/>
              </a:rPr>
              <a:t>20</a:t>
            </a:r>
            <a:endParaRPr lang="en-US" sz="2400" dirty="0">
              <a:ea typeface="Calibri" panose="020F0502020204030204" pitchFamily="34" charset="0"/>
            </a:endParaRPr>
          </a:p>
        </p:txBody>
      </p:sp>
      <p:sp>
        <p:nvSpPr>
          <p:cNvPr id="25" name="Rectangle 24"/>
          <p:cNvSpPr/>
          <p:nvPr/>
        </p:nvSpPr>
        <p:spPr>
          <a:xfrm>
            <a:off x="1459832" y="2254730"/>
            <a:ext cx="4572000" cy="6463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smtClean="0">
                <a:ea typeface="Calibri" panose="020F0502020204030204" pitchFamily="34" charset="0"/>
              </a:rPr>
              <a:t>16 . </a:t>
            </a:r>
            <a:r>
              <a:rPr lang="nl-NL" sz="2400" dirty="0">
                <a:ea typeface="Calibri" panose="020F0502020204030204" pitchFamily="34" charset="0"/>
              </a:rPr>
              <a:t>3 = 16 + 16 + 16 = 48</a:t>
            </a:r>
            <a:endParaRPr lang="en-US" sz="2400" dirty="0">
              <a:ea typeface="Calibri" panose="020F0502020204030204" pitchFamily="34" charset="0"/>
            </a:endParaRPr>
          </a:p>
        </p:txBody>
      </p:sp>
      <p:sp>
        <p:nvSpPr>
          <p:cNvPr id="26" name="TextBox 25"/>
          <p:cNvSpPr txBox="1"/>
          <p:nvPr/>
        </p:nvSpPr>
        <p:spPr>
          <a:xfrm>
            <a:off x="149304" y="2832580"/>
            <a:ext cx="8811717" cy="1200329"/>
          </a:xfrm>
          <a:prstGeom prst="rect">
            <a:avLst/>
          </a:prstGeom>
          <a:solidFill>
            <a:schemeClr val="accent5">
              <a:lumMod val="20000"/>
              <a:lumOff val="80000"/>
            </a:schemeClr>
          </a:solidFill>
        </p:spPr>
        <p:txBody>
          <a:bodyPr wrap="square" rtlCol="0">
            <a:spAutoFit/>
          </a:bodyPr>
          <a:lstStyle/>
          <a:p>
            <a:pPr algn="just">
              <a:lnSpc>
                <a:spcPct val="150000"/>
              </a:lnSpc>
            </a:pPr>
            <a:r>
              <a:rPr lang="nl-NL" sz="2400" b="1" u="sng" dirty="0"/>
              <a:t>Chú ý: </a:t>
            </a:r>
            <a:r>
              <a:rPr lang="nl-NL" sz="2400" dirty="0"/>
              <a:t>Nếu các thừa số đều bằng chữ, hoặc chỉ có một thừa số bằng số thì ta có thể không viết dấu nhân giữa các thừa số.</a:t>
            </a:r>
            <a:endParaRPr lang="en-US" sz="2400" dirty="0"/>
          </a:p>
        </p:txBody>
      </p:sp>
      <p:sp>
        <p:nvSpPr>
          <p:cNvPr id="27" name="Rectangle 26"/>
          <p:cNvSpPr/>
          <p:nvPr/>
        </p:nvSpPr>
        <p:spPr>
          <a:xfrm>
            <a:off x="2464241" y="4313685"/>
            <a:ext cx="1560042" cy="461665"/>
          </a:xfrm>
          <a:prstGeom prst="rect">
            <a:avLst/>
          </a:prstGeom>
        </p:spPr>
        <p:txBody>
          <a:bodyPr wrap="none">
            <a:spAutoFit/>
          </a:bodyPr>
          <a:lstStyle/>
          <a:p>
            <a:r>
              <a:rPr lang="nl-NL" sz="2400" dirty="0">
                <a:latin typeface="+mn-lt"/>
                <a:ea typeface="Calibri" panose="020F0502020204030204" pitchFamily="34" charset="0"/>
              </a:rPr>
              <a:t>a.b = ab ; </a:t>
            </a:r>
            <a:endParaRPr lang="vi-VN" sz="2400" dirty="0">
              <a:latin typeface="+mn-lt"/>
            </a:endParaRPr>
          </a:p>
        </p:txBody>
      </p:sp>
      <p:sp>
        <p:nvSpPr>
          <p:cNvPr id="28" name="TextBox 27"/>
          <p:cNvSpPr txBox="1"/>
          <p:nvPr/>
        </p:nvSpPr>
        <p:spPr>
          <a:xfrm>
            <a:off x="147302" y="4313686"/>
            <a:ext cx="2316939" cy="461665"/>
          </a:xfrm>
          <a:prstGeom prst="rect">
            <a:avLst/>
          </a:prstGeom>
          <a:noFill/>
        </p:spPr>
        <p:txBody>
          <a:bodyPr wrap="square" rtlCol="0">
            <a:spAutoFit/>
          </a:bodyPr>
          <a:lstStyle/>
          <a:p>
            <a:pPr algn="ctr"/>
            <a:r>
              <a:rPr lang="en-US" sz="2400" i="1" dirty="0" err="1" smtClean="0"/>
              <a:t>Chẳng</a:t>
            </a:r>
            <a:r>
              <a:rPr lang="en-US" sz="2400" i="1" dirty="0" smtClean="0"/>
              <a:t> </a:t>
            </a:r>
            <a:r>
              <a:rPr lang="en-US" sz="2400" i="1" dirty="0" err="1" smtClean="0"/>
              <a:t>hạn</a:t>
            </a:r>
            <a:r>
              <a:rPr lang="en-US" sz="2400" i="1" dirty="0" smtClean="0"/>
              <a:t>:</a:t>
            </a:r>
            <a:endParaRPr lang="vi-VN" sz="2400" i="1" dirty="0"/>
          </a:p>
        </p:txBody>
      </p:sp>
      <p:sp>
        <p:nvSpPr>
          <p:cNvPr id="29" name="Rectangle 28"/>
          <p:cNvSpPr/>
          <p:nvPr/>
        </p:nvSpPr>
        <p:spPr>
          <a:xfrm>
            <a:off x="4111974" y="4332635"/>
            <a:ext cx="1475084" cy="461665"/>
          </a:xfrm>
          <a:prstGeom prst="rect">
            <a:avLst/>
          </a:prstGeom>
        </p:spPr>
        <p:txBody>
          <a:bodyPr wrap="none">
            <a:spAutoFit/>
          </a:bodyPr>
          <a:lstStyle/>
          <a:p>
            <a:r>
              <a:rPr lang="nl-NL" sz="2400" dirty="0">
                <a:ea typeface="Calibri" panose="020F0502020204030204" pitchFamily="34" charset="0"/>
              </a:rPr>
              <a:t>2.m = 2m</a:t>
            </a:r>
            <a:endParaRPr lang="vi-VN" sz="2400" dirty="0"/>
          </a:p>
        </p:txBody>
      </p:sp>
    </p:spTree>
    <p:extLst>
      <p:ext uri="{BB962C8B-B14F-4D97-AF65-F5344CB8AC3E}">
        <p14:creationId xmlns:p14="http://schemas.microsoft.com/office/powerpoint/2010/main" val="29161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36884" y="1233946"/>
            <a:ext cx="2369983" cy="577850"/>
          </a:xfrm>
          <a:prstGeom prst="rect">
            <a:avLst/>
          </a:prstGeom>
          <a:noFill/>
        </p:spPr>
        <p:txBody>
          <a:bodyPr wrap="square" rtlCol="0">
            <a:spAutoFit/>
          </a:bodyPr>
          <a:lstStyle/>
          <a:p>
            <a:pPr algn="ctr">
              <a:lnSpc>
                <a:spcPct val="150000"/>
              </a:lnSpc>
            </a:pPr>
            <a:r>
              <a:rPr lang="en-US" sz="2400" b="1" dirty="0" err="1" smtClean="0">
                <a:solidFill>
                  <a:srgbClr val="00B050"/>
                </a:solidFill>
              </a:rPr>
              <a:t>Ví</a:t>
            </a:r>
            <a:r>
              <a:rPr lang="en-US" sz="2400" b="1" dirty="0" smtClean="0">
                <a:solidFill>
                  <a:srgbClr val="00B050"/>
                </a:solidFill>
              </a:rPr>
              <a:t> </a:t>
            </a:r>
            <a:r>
              <a:rPr lang="en-US" sz="2400" b="1" dirty="0" err="1" smtClean="0">
                <a:solidFill>
                  <a:srgbClr val="00B050"/>
                </a:solidFill>
              </a:rPr>
              <a:t>dụ</a:t>
            </a:r>
            <a:r>
              <a:rPr lang="en-US" sz="2400" b="1" dirty="0" smtClean="0">
                <a:solidFill>
                  <a:srgbClr val="00B050"/>
                </a:solidFill>
              </a:rPr>
              <a:t> :</a:t>
            </a:r>
            <a:endParaRPr lang="en-US" sz="2400" b="1" dirty="0">
              <a:solidFill>
                <a:srgbClr val="00B050"/>
              </a:solidFill>
            </a:endParaRPr>
          </a:p>
        </p:txBody>
      </p:sp>
      <p:sp>
        <p:nvSpPr>
          <p:cNvPr id="30" name="TextBox 29"/>
          <p:cNvSpPr txBox="1"/>
          <p:nvPr/>
        </p:nvSpPr>
        <p:spPr>
          <a:xfrm>
            <a:off x="1299168" y="1232697"/>
            <a:ext cx="3866147" cy="646331"/>
          </a:xfrm>
          <a:prstGeom prst="rect">
            <a:avLst/>
          </a:prstGeom>
          <a:noFill/>
        </p:spPr>
        <p:txBody>
          <a:bodyPr wrap="square" rtlCol="0">
            <a:spAutoFit/>
          </a:bodyPr>
          <a:lstStyle/>
          <a:p>
            <a:pPr algn="ctr">
              <a:lnSpc>
                <a:spcPct val="150000"/>
              </a:lnSpc>
            </a:pPr>
            <a:r>
              <a:rPr lang="en-US" sz="2400" dirty="0" err="1" smtClean="0">
                <a:solidFill>
                  <a:schemeClr val="tx1"/>
                </a:solidFill>
              </a:rPr>
              <a:t>Đặt</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720 . 25 </a:t>
            </a:r>
            <a:endParaRPr lang="en-US" sz="2400" dirty="0">
              <a:solidFill>
                <a:schemeClr val="tx1"/>
              </a:solidFill>
            </a:endParaRPr>
          </a:p>
        </p:txBody>
      </p:sp>
      <p:cxnSp>
        <p:nvCxnSpPr>
          <p:cNvPr id="56" name="Straight Connector 55"/>
          <p:cNvCxnSpPr/>
          <p:nvPr/>
        </p:nvCxnSpPr>
        <p:spPr>
          <a:xfrm flipV="1">
            <a:off x="2921958" y="382218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94271" y="293748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58" name="TextBox 57"/>
          <p:cNvSpPr txBox="1"/>
          <p:nvPr/>
        </p:nvSpPr>
        <p:spPr>
          <a:xfrm>
            <a:off x="3637296" y="3364156"/>
            <a:ext cx="380420" cy="461665"/>
          </a:xfrm>
          <a:prstGeom prst="rect">
            <a:avLst/>
          </a:prstGeom>
          <a:noFill/>
        </p:spPr>
        <p:txBody>
          <a:bodyPr wrap="square" rtlCol="0">
            <a:spAutoFit/>
          </a:bodyPr>
          <a:lstStyle/>
          <a:p>
            <a:pPr algn="just"/>
            <a:r>
              <a:rPr lang="en-US" sz="2400" dirty="0" smtClean="0"/>
              <a:t>0</a:t>
            </a:r>
            <a:endParaRPr lang="vi-VN" sz="2400" dirty="0"/>
          </a:p>
        </p:txBody>
      </p:sp>
      <p:grpSp>
        <p:nvGrpSpPr>
          <p:cNvPr id="60" name="Group 59"/>
          <p:cNvGrpSpPr/>
          <p:nvPr/>
        </p:nvGrpSpPr>
        <p:grpSpPr>
          <a:xfrm>
            <a:off x="2997336" y="1914448"/>
            <a:ext cx="1284968" cy="1025047"/>
            <a:chOff x="1000277" y="1950865"/>
            <a:chExt cx="1284968" cy="1025047"/>
          </a:xfrm>
        </p:grpSpPr>
        <p:sp>
          <p:nvSpPr>
            <p:cNvPr id="61" name="TextBox 60"/>
            <p:cNvSpPr txBox="1"/>
            <p:nvPr/>
          </p:nvSpPr>
          <p:spPr>
            <a:xfrm>
              <a:off x="1378053" y="2475044"/>
              <a:ext cx="907192" cy="461665"/>
            </a:xfrm>
            <a:prstGeom prst="rect">
              <a:avLst/>
            </a:prstGeom>
            <a:noFill/>
          </p:spPr>
          <p:txBody>
            <a:bodyPr wrap="square" rtlCol="0">
              <a:spAutoFit/>
            </a:bodyPr>
            <a:lstStyle/>
            <a:p>
              <a:pPr algn="ctr"/>
              <a:r>
                <a:rPr lang="en-US" sz="2400" dirty="0" smtClean="0"/>
                <a:t>  2 5</a:t>
              </a:r>
              <a:endParaRPr lang="vi-VN" sz="2400" dirty="0"/>
            </a:p>
          </p:txBody>
        </p:sp>
        <p:sp>
          <p:nvSpPr>
            <p:cNvPr id="62" name="TextBox 61"/>
            <p:cNvSpPr txBox="1"/>
            <p:nvPr/>
          </p:nvSpPr>
          <p:spPr>
            <a:xfrm>
              <a:off x="1378053" y="1950865"/>
              <a:ext cx="907192" cy="461665"/>
            </a:xfrm>
            <a:prstGeom prst="rect">
              <a:avLst/>
            </a:prstGeom>
            <a:noFill/>
          </p:spPr>
          <p:txBody>
            <a:bodyPr wrap="square" rtlCol="0">
              <a:spAutoFit/>
            </a:bodyPr>
            <a:lstStyle/>
            <a:p>
              <a:pPr algn="ctr"/>
              <a:r>
                <a:rPr lang="en-US" sz="2400" dirty="0" smtClean="0"/>
                <a:t>7 2 0</a:t>
              </a:r>
              <a:endParaRPr lang="vi-VN" sz="24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vi-VN"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00277" y="2159229"/>
                  <a:ext cx="755552" cy="461665"/>
                </a:xfrm>
                <a:prstGeom prst="rect">
                  <a:avLst/>
                </a:prstGeom>
                <a:blipFill>
                  <a:blip r:embed="rId5"/>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3629592" y="2947057"/>
            <a:ext cx="441146" cy="461665"/>
          </a:xfrm>
          <a:prstGeom prst="rect">
            <a:avLst/>
          </a:prstGeom>
        </p:spPr>
        <p:txBody>
          <a:bodyPr wrap="none">
            <a:spAutoFit/>
          </a:bodyPr>
          <a:lstStyle/>
          <a:p>
            <a:r>
              <a:rPr lang="en-US" sz="2400" dirty="0" smtClean="0"/>
              <a:t>0 </a:t>
            </a:r>
            <a:endParaRPr lang="vi-VN" sz="2400" dirty="0"/>
          </a:p>
        </p:txBody>
      </p:sp>
      <p:sp>
        <p:nvSpPr>
          <p:cNvPr id="66" name="Rectangle 65"/>
          <p:cNvSpPr/>
          <p:nvPr/>
        </p:nvSpPr>
        <p:spPr>
          <a:xfrm>
            <a:off x="3387185" y="2950695"/>
            <a:ext cx="441146" cy="461665"/>
          </a:xfrm>
          <a:prstGeom prst="rect">
            <a:avLst/>
          </a:prstGeom>
        </p:spPr>
        <p:txBody>
          <a:bodyPr wrap="none">
            <a:spAutoFit/>
          </a:bodyPr>
          <a:lstStyle/>
          <a:p>
            <a:r>
              <a:rPr lang="en-US" sz="2400" dirty="0" smtClean="0"/>
              <a:t>6 </a:t>
            </a:r>
            <a:endParaRPr lang="vi-VN" sz="2400" dirty="0"/>
          </a:p>
        </p:txBody>
      </p:sp>
      <p:sp>
        <p:nvSpPr>
          <p:cNvPr id="67" name="Rectangle 66"/>
          <p:cNvSpPr/>
          <p:nvPr/>
        </p:nvSpPr>
        <p:spPr>
          <a:xfrm>
            <a:off x="3387185" y="3377901"/>
            <a:ext cx="441146" cy="461665"/>
          </a:xfrm>
          <a:prstGeom prst="rect">
            <a:avLst/>
          </a:prstGeom>
        </p:spPr>
        <p:txBody>
          <a:bodyPr wrap="none">
            <a:spAutoFit/>
          </a:bodyPr>
          <a:lstStyle/>
          <a:p>
            <a:r>
              <a:rPr lang="en-US" sz="2400" dirty="0" smtClean="0"/>
              <a:t>4 </a:t>
            </a:r>
            <a:endParaRPr lang="vi-VN" sz="2400" dirty="0"/>
          </a:p>
        </p:txBody>
      </p:sp>
      <p:sp>
        <p:nvSpPr>
          <p:cNvPr id="68" name="Rectangle 67"/>
          <p:cNvSpPr/>
          <p:nvPr/>
        </p:nvSpPr>
        <p:spPr>
          <a:xfrm>
            <a:off x="3116938" y="3384802"/>
            <a:ext cx="356188" cy="461665"/>
          </a:xfrm>
          <a:prstGeom prst="rect">
            <a:avLst/>
          </a:prstGeom>
        </p:spPr>
        <p:txBody>
          <a:bodyPr wrap="none">
            <a:spAutoFit/>
          </a:bodyPr>
          <a:lstStyle/>
          <a:p>
            <a:r>
              <a:rPr lang="en-US" sz="2400" dirty="0" smtClean="0"/>
              <a:t>4</a:t>
            </a:r>
            <a:endParaRPr lang="vi-VN" sz="2400" dirty="0"/>
          </a:p>
        </p:txBody>
      </p:sp>
      <p:sp>
        <p:nvSpPr>
          <p:cNvPr id="71" name="TextBox 70"/>
          <p:cNvSpPr txBox="1"/>
          <p:nvPr/>
        </p:nvSpPr>
        <p:spPr>
          <a:xfrm>
            <a:off x="3915404" y="3815929"/>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2" name="TextBox 71"/>
          <p:cNvSpPr txBox="1"/>
          <p:nvPr/>
        </p:nvSpPr>
        <p:spPr>
          <a:xfrm>
            <a:off x="3637296" y="381592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3" name="TextBox 72"/>
          <p:cNvSpPr txBox="1"/>
          <p:nvPr/>
        </p:nvSpPr>
        <p:spPr>
          <a:xfrm>
            <a:off x="3379188" y="3825821"/>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4" name="TextBox 73"/>
          <p:cNvSpPr txBox="1"/>
          <p:nvPr/>
        </p:nvSpPr>
        <p:spPr>
          <a:xfrm>
            <a:off x="3142192" y="3817538"/>
            <a:ext cx="402914" cy="461665"/>
          </a:xfrm>
          <a:prstGeom prst="rect">
            <a:avLst/>
          </a:prstGeom>
          <a:noFill/>
        </p:spPr>
        <p:txBody>
          <a:bodyPr wrap="square" rtlCol="0">
            <a:spAutoFit/>
          </a:bodyPr>
          <a:lstStyle/>
          <a:p>
            <a:pPr algn="just"/>
            <a:r>
              <a:rPr lang="en-US" sz="2400" dirty="0" smtClean="0"/>
              <a:t>8</a:t>
            </a:r>
            <a:endParaRPr lang="vi-VN" sz="2400" dirty="0"/>
          </a:p>
        </p:txBody>
      </p:sp>
      <p:sp>
        <p:nvSpPr>
          <p:cNvPr id="75" name="TextBox 74"/>
          <p:cNvSpPr txBox="1"/>
          <p:nvPr/>
        </p:nvSpPr>
        <p:spPr>
          <a:xfrm>
            <a:off x="2894189" y="3832003"/>
            <a:ext cx="402914" cy="461665"/>
          </a:xfrm>
          <a:prstGeom prst="rect">
            <a:avLst/>
          </a:prstGeom>
          <a:noFill/>
        </p:spPr>
        <p:txBody>
          <a:bodyPr wrap="square" rtlCol="0">
            <a:spAutoFit/>
          </a:bodyPr>
          <a:lstStyle/>
          <a:p>
            <a:pPr algn="just"/>
            <a:r>
              <a:rPr lang="en-US" sz="2400" dirty="0" smtClean="0"/>
              <a:t>1</a:t>
            </a:r>
            <a:endParaRPr lang="vi-VN" sz="2400" dirty="0"/>
          </a:p>
        </p:txBody>
      </p:sp>
      <p:sp>
        <p:nvSpPr>
          <p:cNvPr id="76" name="Rectangle 75"/>
          <p:cNvSpPr/>
          <p:nvPr/>
        </p:nvSpPr>
        <p:spPr>
          <a:xfrm>
            <a:off x="3120554" y="2952812"/>
            <a:ext cx="356188" cy="461665"/>
          </a:xfrm>
          <a:prstGeom prst="rect">
            <a:avLst/>
          </a:prstGeom>
        </p:spPr>
        <p:txBody>
          <a:bodyPr wrap="none">
            <a:spAutoFit/>
          </a:bodyPr>
          <a:lstStyle/>
          <a:p>
            <a:r>
              <a:rPr lang="en-US" sz="2400" dirty="0" smtClean="0"/>
              <a:t>3</a:t>
            </a:r>
            <a:endParaRPr lang="vi-VN" sz="2400" dirty="0"/>
          </a:p>
        </p:txBody>
      </p:sp>
      <p:sp>
        <p:nvSpPr>
          <p:cNvPr id="77" name="Rectangle 76"/>
          <p:cNvSpPr/>
          <p:nvPr/>
        </p:nvSpPr>
        <p:spPr>
          <a:xfrm>
            <a:off x="2876054" y="3384802"/>
            <a:ext cx="356188" cy="461665"/>
          </a:xfrm>
          <a:prstGeom prst="rect">
            <a:avLst/>
          </a:prstGeom>
        </p:spPr>
        <p:txBody>
          <a:bodyPr wrap="none">
            <a:spAutoFit/>
          </a:bodyPr>
          <a:lstStyle/>
          <a:p>
            <a:r>
              <a:rPr lang="en-US" sz="2400" dirty="0" smtClean="0"/>
              <a:t>1</a:t>
            </a:r>
            <a:endParaRPr lang="vi-VN" sz="2400" dirty="0"/>
          </a:p>
        </p:txBody>
      </p:sp>
      <p:cxnSp>
        <p:nvCxnSpPr>
          <p:cNvPr id="81" name="Straight Arrow Connector 80"/>
          <p:cNvCxnSpPr/>
          <p:nvPr/>
        </p:nvCxnSpPr>
        <p:spPr>
          <a:xfrm flipH="1">
            <a:off x="4318318" y="3144261"/>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05137" y="2937488"/>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5 = 3 600</a:t>
                </a:r>
                <a:endParaRPr lang="vi-VN" sz="2000" dirty="0">
                  <a:solidFill>
                    <a:srgbClr val="0070C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05137" y="2937488"/>
                <a:ext cx="2887579" cy="400110"/>
              </a:xfrm>
              <a:prstGeom prst="rect">
                <a:avLst/>
              </a:prstGeom>
              <a:blipFill>
                <a:blip r:embed="rId6"/>
                <a:stretch>
                  <a:fillRect l="-2110" t="-7576" b="-27273"/>
                </a:stretch>
              </a:blipFill>
            </p:spPr>
            <p:txBody>
              <a:bodyPr/>
              <a:lstStyle/>
              <a:p>
                <a:r>
                  <a:rPr lang="vi-VN">
                    <a:noFill/>
                  </a:rPr>
                  <a:t> </a:t>
                </a:r>
              </a:p>
            </p:txBody>
          </p:sp>
        </mc:Fallback>
      </mc:AlternateContent>
      <p:cxnSp>
        <p:nvCxnSpPr>
          <p:cNvPr id="83" name="Straight Arrow Connector 82"/>
          <p:cNvCxnSpPr/>
          <p:nvPr/>
        </p:nvCxnSpPr>
        <p:spPr>
          <a:xfrm flipH="1">
            <a:off x="4318318" y="3628208"/>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5005137" y="3421435"/>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2 = 1 440</a:t>
                </a:r>
                <a:endParaRPr lang="vi-VN" sz="2000" dirty="0">
                  <a:solidFill>
                    <a:srgbClr val="0070C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005137" y="3421435"/>
                <a:ext cx="2887579" cy="400110"/>
              </a:xfrm>
              <a:prstGeom prst="rect">
                <a:avLst/>
              </a:prstGeom>
              <a:blipFill>
                <a:blip r:embed="rId7"/>
                <a:stretch>
                  <a:fillRect l="-2110" t="-6061" b="-27273"/>
                </a:stretch>
              </a:blipFill>
            </p:spPr>
            <p:txBody>
              <a:bodyPr/>
              <a:lstStyle/>
              <a:p>
                <a:r>
                  <a:rPr lang="vi-VN">
                    <a:noFill/>
                  </a:rPr>
                  <a:t> </a:t>
                </a:r>
              </a:p>
            </p:txBody>
          </p:sp>
        </mc:Fallback>
      </mc:AlternateContent>
      <p:sp>
        <p:nvSpPr>
          <p:cNvPr id="85" name="TextBox 84"/>
          <p:cNvSpPr txBox="1"/>
          <p:nvPr/>
        </p:nvSpPr>
        <p:spPr>
          <a:xfrm>
            <a:off x="404382" y="4465313"/>
            <a:ext cx="5313827" cy="461665"/>
          </a:xfrm>
          <a:prstGeom prst="rect">
            <a:avLst/>
          </a:prstGeom>
          <a:solidFill>
            <a:schemeClr val="accent6">
              <a:lumMod val="40000"/>
              <a:lumOff val="60000"/>
            </a:schemeClr>
          </a:solidFill>
        </p:spPr>
        <p:txBody>
          <a:bodyPr wrap="square" rtlCol="0">
            <a:spAutoFit/>
          </a:bodyPr>
          <a:lstStyle/>
          <a:p>
            <a:pPr algn="ctr"/>
            <a:r>
              <a:rPr lang="en-US" sz="2400" b="1" dirty="0" err="1" smtClean="0"/>
              <a:t>Vậy</a:t>
            </a:r>
            <a:r>
              <a:rPr lang="en-US" sz="2400" b="1" dirty="0" smtClean="0"/>
              <a:t> 720 × 25 =  18 000</a:t>
            </a:r>
            <a:endParaRPr lang="vi-VN" sz="2400" b="1" dirty="0"/>
          </a:p>
        </p:txBody>
      </p:sp>
    </p:spTree>
    <p:extLst>
      <p:ext uri="{BB962C8B-B14F-4D97-AF65-F5344CB8AC3E}">
        <p14:creationId xmlns:p14="http://schemas.microsoft.com/office/powerpoint/2010/main" val="162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57" grpId="0"/>
      <p:bldP spid="58" grpId="0"/>
      <p:bldP spid="65" grpId="0"/>
      <p:bldP spid="66" grpId="0"/>
      <p:bldP spid="67" grpId="0"/>
      <p:bldP spid="68" grpId="0"/>
      <p:bldP spid="71" grpId="0"/>
      <p:bldP spid="72" grpId="0"/>
      <p:bldP spid="73" grpId="0"/>
      <p:bldP spid="74" grpId="0"/>
      <p:bldP spid="75" grpId="0"/>
      <p:bldP spid="76" grpId="0"/>
      <p:bldP spid="77" grpId="0"/>
      <p:bldP spid="82" grpId="0"/>
      <p:bldP spid="84" grpId="0"/>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68463" y="1124859"/>
            <a:ext cx="2369983" cy="496996"/>
          </a:xfrm>
          <a:prstGeom prst="rect">
            <a:avLst/>
          </a:prstGeom>
          <a:noFill/>
        </p:spPr>
        <p:txBody>
          <a:bodyPr wrap="square" rtlCol="0">
            <a:spAutoFit/>
          </a:bodyPr>
          <a:lstStyle/>
          <a:p>
            <a:pPr algn="ctr">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endParaRPr lang="en-US" sz="2000" b="1" dirty="0">
              <a:solidFill>
                <a:srgbClr val="00B050"/>
              </a:solidFill>
            </a:endParaRPr>
          </a:p>
        </p:txBody>
      </p:sp>
      <p:cxnSp>
        <p:nvCxnSpPr>
          <p:cNvPr id="56" name="Straight Connector 55"/>
          <p:cNvCxnSpPr/>
          <p:nvPr/>
        </p:nvCxnSpPr>
        <p:spPr>
          <a:xfrm flipV="1">
            <a:off x="625562" y="401380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49749" y="314514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58" name="TextBox 57"/>
          <p:cNvSpPr txBox="1"/>
          <p:nvPr/>
        </p:nvSpPr>
        <p:spPr>
          <a:xfrm>
            <a:off x="1340900" y="3555773"/>
            <a:ext cx="380420" cy="400110"/>
          </a:xfrm>
          <a:prstGeom prst="rect">
            <a:avLst/>
          </a:prstGeom>
          <a:noFill/>
        </p:spPr>
        <p:txBody>
          <a:bodyPr wrap="square" rtlCol="0">
            <a:spAutoFit/>
          </a:bodyPr>
          <a:lstStyle/>
          <a:p>
            <a:pPr algn="just"/>
            <a:r>
              <a:rPr lang="en-US" sz="2000" dirty="0" smtClean="0"/>
              <a:t>0</a:t>
            </a:r>
            <a:endParaRPr lang="vi-VN" sz="2000" dirty="0"/>
          </a:p>
        </p:txBody>
      </p:sp>
      <p:grpSp>
        <p:nvGrpSpPr>
          <p:cNvPr id="60" name="Group 59"/>
          <p:cNvGrpSpPr/>
          <p:nvPr/>
        </p:nvGrpSpPr>
        <p:grpSpPr>
          <a:xfrm>
            <a:off x="700940" y="2106065"/>
            <a:ext cx="1284968" cy="1025047"/>
            <a:chOff x="1000277" y="1950865"/>
            <a:chExt cx="1284968" cy="1025047"/>
          </a:xfrm>
        </p:grpSpPr>
        <p:sp>
          <p:nvSpPr>
            <p:cNvPr id="61" name="TextBox 60"/>
            <p:cNvSpPr txBox="1"/>
            <p:nvPr/>
          </p:nvSpPr>
          <p:spPr>
            <a:xfrm>
              <a:off x="1378053" y="2475044"/>
              <a:ext cx="907192" cy="400110"/>
            </a:xfrm>
            <a:prstGeom prst="rect">
              <a:avLst/>
            </a:prstGeom>
            <a:noFill/>
          </p:spPr>
          <p:txBody>
            <a:bodyPr wrap="square" rtlCol="0">
              <a:spAutoFit/>
            </a:bodyPr>
            <a:lstStyle/>
            <a:p>
              <a:pPr algn="ctr"/>
              <a:r>
                <a:rPr lang="en-US" sz="2000" dirty="0" smtClean="0"/>
                <a:t>  5 7</a:t>
              </a:r>
              <a:endParaRPr lang="vi-VN" sz="2000" dirty="0"/>
            </a:p>
          </p:txBody>
        </p:sp>
        <p:sp>
          <p:nvSpPr>
            <p:cNvPr id="62" name="TextBox 61"/>
            <p:cNvSpPr txBox="1"/>
            <p:nvPr/>
          </p:nvSpPr>
          <p:spPr>
            <a:xfrm>
              <a:off x="1378053" y="1950865"/>
              <a:ext cx="907192" cy="400110"/>
            </a:xfrm>
            <a:prstGeom prst="rect">
              <a:avLst/>
            </a:prstGeom>
            <a:noFill/>
          </p:spPr>
          <p:txBody>
            <a:bodyPr wrap="square" rtlCol="0">
              <a:spAutoFit/>
            </a:bodyPr>
            <a:lstStyle/>
            <a:p>
              <a:pPr algn="ctr"/>
              <a:r>
                <a:rPr lang="en-US" sz="2000" dirty="0" smtClean="0"/>
                <a:t>8 3 4</a:t>
              </a:r>
              <a:endParaRPr lang="vi-VN" sz="20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333196" y="3138674"/>
            <a:ext cx="397866" cy="400110"/>
          </a:xfrm>
          <a:prstGeom prst="rect">
            <a:avLst/>
          </a:prstGeom>
        </p:spPr>
        <p:txBody>
          <a:bodyPr wrap="none">
            <a:spAutoFit/>
          </a:bodyPr>
          <a:lstStyle/>
          <a:p>
            <a:r>
              <a:rPr lang="en-US" sz="2000" dirty="0"/>
              <a:t>3</a:t>
            </a:r>
            <a:r>
              <a:rPr lang="en-US" sz="2000" dirty="0" smtClean="0"/>
              <a:t> </a:t>
            </a:r>
            <a:endParaRPr lang="vi-VN" sz="2000" dirty="0"/>
          </a:p>
        </p:txBody>
      </p:sp>
      <p:sp>
        <p:nvSpPr>
          <p:cNvPr id="66" name="Rectangle 65"/>
          <p:cNvSpPr/>
          <p:nvPr/>
        </p:nvSpPr>
        <p:spPr>
          <a:xfrm>
            <a:off x="1090789" y="3142312"/>
            <a:ext cx="397866" cy="400110"/>
          </a:xfrm>
          <a:prstGeom prst="rect">
            <a:avLst/>
          </a:prstGeom>
        </p:spPr>
        <p:txBody>
          <a:bodyPr wrap="none">
            <a:spAutoFit/>
          </a:bodyPr>
          <a:lstStyle/>
          <a:p>
            <a:r>
              <a:rPr lang="en-US" sz="2000" dirty="0" smtClean="0"/>
              <a:t>8 </a:t>
            </a:r>
            <a:endParaRPr lang="vi-VN" sz="2000" dirty="0"/>
          </a:p>
        </p:txBody>
      </p:sp>
      <p:sp>
        <p:nvSpPr>
          <p:cNvPr id="67" name="Rectangle 66"/>
          <p:cNvSpPr/>
          <p:nvPr/>
        </p:nvSpPr>
        <p:spPr>
          <a:xfrm>
            <a:off x="1090789" y="3569518"/>
            <a:ext cx="397866" cy="400110"/>
          </a:xfrm>
          <a:prstGeom prst="rect">
            <a:avLst/>
          </a:prstGeom>
        </p:spPr>
        <p:txBody>
          <a:bodyPr wrap="none">
            <a:spAutoFit/>
          </a:bodyPr>
          <a:lstStyle/>
          <a:p>
            <a:r>
              <a:rPr lang="en-US" sz="2000" dirty="0" smtClean="0"/>
              <a:t>7 </a:t>
            </a:r>
            <a:endParaRPr lang="vi-VN" sz="2000" dirty="0"/>
          </a:p>
        </p:txBody>
      </p:sp>
      <p:sp>
        <p:nvSpPr>
          <p:cNvPr id="68" name="Rectangle 67"/>
          <p:cNvSpPr/>
          <p:nvPr/>
        </p:nvSpPr>
        <p:spPr>
          <a:xfrm>
            <a:off x="820542" y="3576419"/>
            <a:ext cx="327334" cy="400110"/>
          </a:xfrm>
          <a:prstGeom prst="rect">
            <a:avLst/>
          </a:prstGeom>
        </p:spPr>
        <p:txBody>
          <a:bodyPr wrap="none">
            <a:spAutoFit/>
          </a:bodyPr>
          <a:lstStyle/>
          <a:p>
            <a:r>
              <a:rPr lang="en-US" sz="2000" dirty="0" smtClean="0"/>
              <a:t>1</a:t>
            </a:r>
            <a:endParaRPr lang="vi-VN" sz="2000" dirty="0"/>
          </a:p>
        </p:txBody>
      </p:sp>
      <p:sp>
        <p:nvSpPr>
          <p:cNvPr id="71" name="TextBox 70"/>
          <p:cNvSpPr txBox="1"/>
          <p:nvPr/>
        </p:nvSpPr>
        <p:spPr>
          <a:xfrm>
            <a:off x="1570882" y="4007546"/>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72" name="TextBox 71"/>
          <p:cNvSpPr txBox="1"/>
          <p:nvPr/>
        </p:nvSpPr>
        <p:spPr>
          <a:xfrm>
            <a:off x="1340900" y="400754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73" name="TextBox 72"/>
          <p:cNvSpPr txBox="1"/>
          <p:nvPr/>
        </p:nvSpPr>
        <p:spPr>
          <a:xfrm>
            <a:off x="1082792" y="4017438"/>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74" name="TextBox 73"/>
          <p:cNvSpPr txBox="1"/>
          <p:nvPr/>
        </p:nvSpPr>
        <p:spPr>
          <a:xfrm>
            <a:off x="845796" y="4009155"/>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75" name="TextBox 74"/>
          <p:cNvSpPr txBox="1"/>
          <p:nvPr/>
        </p:nvSpPr>
        <p:spPr>
          <a:xfrm>
            <a:off x="597793" y="4023620"/>
            <a:ext cx="402914" cy="400110"/>
          </a:xfrm>
          <a:prstGeom prst="rect">
            <a:avLst/>
          </a:prstGeom>
          <a:noFill/>
        </p:spPr>
        <p:txBody>
          <a:bodyPr wrap="square" rtlCol="0">
            <a:spAutoFit/>
          </a:bodyPr>
          <a:lstStyle/>
          <a:p>
            <a:pPr algn="just"/>
            <a:r>
              <a:rPr lang="en-US" sz="2000" dirty="0" smtClean="0"/>
              <a:t>4</a:t>
            </a:r>
            <a:endParaRPr lang="vi-VN" sz="2000" dirty="0"/>
          </a:p>
        </p:txBody>
      </p:sp>
      <p:sp>
        <p:nvSpPr>
          <p:cNvPr id="76" name="Rectangle 75"/>
          <p:cNvSpPr/>
          <p:nvPr/>
        </p:nvSpPr>
        <p:spPr>
          <a:xfrm>
            <a:off x="824158" y="3144429"/>
            <a:ext cx="327334" cy="400110"/>
          </a:xfrm>
          <a:prstGeom prst="rect">
            <a:avLst/>
          </a:prstGeom>
        </p:spPr>
        <p:txBody>
          <a:bodyPr wrap="none">
            <a:spAutoFit/>
          </a:bodyPr>
          <a:lstStyle/>
          <a:p>
            <a:r>
              <a:rPr lang="en-US" sz="2000" dirty="0" smtClean="0"/>
              <a:t>5</a:t>
            </a:r>
            <a:endParaRPr lang="vi-VN" sz="2000" dirty="0"/>
          </a:p>
        </p:txBody>
      </p:sp>
      <p:sp>
        <p:nvSpPr>
          <p:cNvPr id="77" name="Rectangle 76"/>
          <p:cNvSpPr/>
          <p:nvPr/>
        </p:nvSpPr>
        <p:spPr>
          <a:xfrm>
            <a:off x="579658" y="3576419"/>
            <a:ext cx="327334" cy="400110"/>
          </a:xfrm>
          <a:prstGeom prst="rect">
            <a:avLst/>
          </a:prstGeom>
        </p:spPr>
        <p:txBody>
          <a:bodyPr wrap="none">
            <a:spAutoFit/>
          </a:bodyPr>
          <a:lstStyle/>
          <a:p>
            <a:r>
              <a:rPr lang="en-US" sz="2000" dirty="0" smtClean="0"/>
              <a:t>4</a:t>
            </a:r>
            <a:endParaRPr lang="vi-VN" sz="2000" dirty="0"/>
          </a:p>
        </p:txBody>
      </p:sp>
      <p:sp>
        <p:nvSpPr>
          <p:cNvPr id="85" name="TextBox 84"/>
          <p:cNvSpPr txBox="1"/>
          <p:nvPr/>
        </p:nvSpPr>
        <p:spPr>
          <a:xfrm>
            <a:off x="46528" y="4577119"/>
            <a:ext cx="3120871"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834 × 57 =  47 538</a:t>
            </a:r>
            <a:endParaRPr lang="vi-VN" sz="2000" b="1" dirty="0"/>
          </a:p>
        </p:txBody>
      </p:sp>
      <p:sp>
        <p:nvSpPr>
          <p:cNvPr id="88" name="TextBox 87"/>
          <p:cNvSpPr txBox="1"/>
          <p:nvPr/>
        </p:nvSpPr>
        <p:spPr>
          <a:xfrm>
            <a:off x="700940" y="1114343"/>
            <a:ext cx="2369983" cy="496996"/>
          </a:xfrm>
          <a:prstGeom prst="rect">
            <a:avLst/>
          </a:prstGeom>
          <a:noFill/>
        </p:spPr>
        <p:txBody>
          <a:bodyPr wrap="square" rtlCol="0">
            <a:spAutoFit/>
          </a:bodyPr>
          <a:lstStyle/>
          <a:p>
            <a:pPr algn="ctr">
              <a:lnSpc>
                <a:spcPct val="150000"/>
              </a:lnSpc>
            </a:pPr>
            <a:r>
              <a:rPr lang="en-US" sz="2000" dirty="0" err="1" smtClean="0">
                <a:solidFill>
                  <a:schemeClr val="tx1"/>
                </a:solidFill>
              </a:rPr>
              <a:t>Tính</a:t>
            </a:r>
            <a:r>
              <a:rPr lang="en-US" sz="2000" dirty="0" smtClean="0">
                <a:solidFill>
                  <a:schemeClr val="tx1"/>
                </a:solidFill>
              </a:rPr>
              <a:t>:</a:t>
            </a:r>
            <a:endParaRPr lang="en-US" sz="2000" dirty="0">
              <a:solidFill>
                <a:schemeClr val="tx1"/>
              </a:solidFill>
            </a:endParaRPr>
          </a:p>
        </p:txBody>
      </p:sp>
      <p:cxnSp>
        <p:nvCxnSpPr>
          <p:cNvPr id="89" name="Straight Connector 88"/>
          <p:cNvCxnSpPr/>
          <p:nvPr/>
        </p:nvCxnSpPr>
        <p:spPr>
          <a:xfrm flipV="1">
            <a:off x="6007065" y="425659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33636" y="2946697"/>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799160" y="3371392"/>
            <a:ext cx="380420" cy="400110"/>
          </a:xfrm>
          <a:prstGeom prst="rect">
            <a:avLst/>
          </a:prstGeom>
          <a:noFill/>
        </p:spPr>
        <p:txBody>
          <a:bodyPr wrap="square" rtlCol="0">
            <a:spAutoFit/>
          </a:bodyPr>
          <a:lstStyle/>
          <a:p>
            <a:pPr algn="just"/>
            <a:r>
              <a:rPr lang="en-US" sz="2000" dirty="0" smtClean="0"/>
              <a:t>7</a:t>
            </a:r>
            <a:endParaRPr lang="vi-VN" sz="2000" dirty="0"/>
          </a:p>
        </p:txBody>
      </p:sp>
      <p:sp>
        <p:nvSpPr>
          <p:cNvPr id="92" name="TextBox 91"/>
          <p:cNvSpPr txBox="1"/>
          <p:nvPr/>
        </p:nvSpPr>
        <p:spPr>
          <a:xfrm>
            <a:off x="6517990" y="3770865"/>
            <a:ext cx="377817" cy="400110"/>
          </a:xfrm>
          <a:prstGeom prst="rect">
            <a:avLst/>
          </a:prstGeom>
          <a:noFill/>
        </p:spPr>
        <p:txBody>
          <a:bodyPr wrap="square" rtlCol="0">
            <a:spAutoFit/>
          </a:bodyPr>
          <a:lstStyle/>
          <a:p>
            <a:pPr algn="just"/>
            <a:r>
              <a:rPr lang="en-US" sz="2000" dirty="0" smtClean="0"/>
              <a:t>6</a:t>
            </a:r>
            <a:endParaRPr lang="vi-VN" sz="2000" dirty="0"/>
          </a:p>
        </p:txBody>
      </p:sp>
      <p:grpSp>
        <p:nvGrpSpPr>
          <p:cNvPr id="93" name="Group 92"/>
          <p:cNvGrpSpPr/>
          <p:nvPr/>
        </p:nvGrpSpPr>
        <p:grpSpPr>
          <a:xfrm>
            <a:off x="6133567" y="1898339"/>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2 9 5</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6 0 3</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815041" y="2955223"/>
            <a:ext cx="397866" cy="400110"/>
          </a:xfrm>
          <a:prstGeom prst="rect">
            <a:avLst/>
          </a:prstGeom>
        </p:spPr>
        <p:txBody>
          <a:bodyPr wrap="none">
            <a:spAutoFit/>
          </a:bodyPr>
          <a:lstStyle/>
          <a:p>
            <a:r>
              <a:rPr lang="en-US" sz="2000" dirty="0" smtClean="0"/>
              <a:t>1 </a:t>
            </a:r>
            <a:endParaRPr lang="vi-VN" sz="2000" dirty="0"/>
          </a:p>
        </p:txBody>
      </p:sp>
      <p:sp>
        <p:nvSpPr>
          <p:cNvPr id="99" name="Rectangle 98"/>
          <p:cNvSpPr/>
          <p:nvPr/>
        </p:nvSpPr>
        <p:spPr>
          <a:xfrm>
            <a:off x="6583535" y="2947216"/>
            <a:ext cx="397866" cy="400110"/>
          </a:xfrm>
          <a:prstGeom prst="rect">
            <a:avLst/>
          </a:prstGeom>
        </p:spPr>
        <p:txBody>
          <a:bodyPr wrap="none">
            <a:spAutoFit/>
          </a:bodyPr>
          <a:lstStyle/>
          <a:p>
            <a:r>
              <a:rPr lang="en-US" sz="2000" dirty="0" smtClean="0"/>
              <a:t>0 </a:t>
            </a:r>
            <a:endParaRPr lang="vi-VN" sz="2000" dirty="0"/>
          </a:p>
        </p:txBody>
      </p:sp>
      <p:sp>
        <p:nvSpPr>
          <p:cNvPr id="100" name="Rectangle 99"/>
          <p:cNvSpPr/>
          <p:nvPr/>
        </p:nvSpPr>
        <p:spPr>
          <a:xfrm>
            <a:off x="6548846" y="3372278"/>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6313329" y="3368693"/>
            <a:ext cx="327334" cy="400110"/>
          </a:xfrm>
          <a:prstGeom prst="rect">
            <a:avLst/>
          </a:prstGeom>
        </p:spPr>
        <p:txBody>
          <a:bodyPr wrap="none">
            <a:spAutoFit/>
          </a:bodyPr>
          <a:lstStyle/>
          <a:p>
            <a:r>
              <a:rPr lang="en-US" sz="2000" dirty="0" smtClean="0"/>
              <a:t>4</a:t>
            </a:r>
            <a:endParaRPr lang="vi-VN" sz="2000" dirty="0"/>
          </a:p>
        </p:txBody>
      </p:sp>
      <p:sp>
        <p:nvSpPr>
          <p:cNvPr id="102" name="TextBox 101"/>
          <p:cNvSpPr txBox="1"/>
          <p:nvPr/>
        </p:nvSpPr>
        <p:spPr>
          <a:xfrm>
            <a:off x="6286756" y="3770864"/>
            <a:ext cx="377817" cy="400110"/>
          </a:xfrm>
          <a:prstGeom prst="rect">
            <a:avLst/>
          </a:prstGeom>
          <a:noFill/>
        </p:spPr>
        <p:txBody>
          <a:bodyPr wrap="square" rtlCol="0">
            <a:spAutoFit/>
          </a:bodyPr>
          <a:lstStyle/>
          <a:p>
            <a:pPr algn="just"/>
            <a:r>
              <a:rPr lang="en-US" sz="2000" dirty="0" smtClean="0"/>
              <a:t>0</a:t>
            </a:r>
            <a:endParaRPr lang="vi-VN" sz="2000" dirty="0"/>
          </a:p>
        </p:txBody>
      </p:sp>
      <p:sp>
        <p:nvSpPr>
          <p:cNvPr id="103" name="TextBox 102"/>
          <p:cNvSpPr txBox="1"/>
          <p:nvPr/>
        </p:nvSpPr>
        <p:spPr>
          <a:xfrm>
            <a:off x="6082391" y="3770865"/>
            <a:ext cx="377817" cy="400110"/>
          </a:xfrm>
          <a:prstGeom prst="rect">
            <a:avLst/>
          </a:prstGeom>
          <a:noFill/>
        </p:spPr>
        <p:txBody>
          <a:bodyPr wrap="square" rtlCol="0">
            <a:spAutoFit/>
          </a:bodyPr>
          <a:lstStyle/>
          <a:p>
            <a:pPr algn="just"/>
            <a:r>
              <a:rPr lang="en-US" sz="2000" dirty="0" smtClean="0"/>
              <a:t>2</a:t>
            </a:r>
            <a:endParaRPr lang="vi-VN" sz="2000" dirty="0"/>
          </a:p>
        </p:txBody>
      </p:sp>
      <p:sp>
        <p:nvSpPr>
          <p:cNvPr id="104" name="TextBox 103"/>
          <p:cNvSpPr txBox="1"/>
          <p:nvPr/>
        </p:nvSpPr>
        <p:spPr>
          <a:xfrm>
            <a:off x="7016610" y="4297246"/>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763482" y="4298923"/>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531194" y="4292022"/>
            <a:ext cx="402914" cy="400110"/>
          </a:xfrm>
          <a:prstGeom prst="rect">
            <a:avLst/>
          </a:prstGeom>
          <a:noFill/>
        </p:spPr>
        <p:txBody>
          <a:bodyPr wrap="square" rtlCol="0">
            <a:spAutoFit/>
          </a:bodyPr>
          <a:lstStyle/>
          <a:p>
            <a:pPr algn="just"/>
            <a:r>
              <a:rPr lang="en-US" sz="2000" dirty="0"/>
              <a:t>8</a:t>
            </a:r>
            <a:endParaRPr lang="vi-VN" sz="2000" dirty="0"/>
          </a:p>
        </p:txBody>
      </p:sp>
      <p:sp>
        <p:nvSpPr>
          <p:cNvPr id="107" name="TextBox 106"/>
          <p:cNvSpPr txBox="1"/>
          <p:nvPr/>
        </p:nvSpPr>
        <p:spPr>
          <a:xfrm>
            <a:off x="6277934" y="4298923"/>
            <a:ext cx="402914" cy="400110"/>
          </a:xfrm>
          <a:prstGeom prst="rect">
            <a:avLst/>
          </a:prstGeom>
          <a:noFill/>
        </p:spPr>
        <p:txBody>
          <a:bodyPr wrap="square" rtlCol="0">
            <a:spAutoFit/>
          </a:bodyPr>
          <a:lstStyle/>
          <a:p>
            <a:pPr algn="just"/>
            <a:r>
              <a:rPr lang="en-US" sz="2000" dirty="0"/>
              <a:t>7</a:t>
            </a:r>
            <a:endParaRPr lang="vi-VN" sz="2000" dirty="0"/>
          </a:p>
        </p:txBody>
      </p:sp>
      <p:sp>
        <p:nvSpPr>
          <p:cNvPr id="108" name="TextBox 107"/>
          <p:cNvSpPr txBox="1"/>
          <p:nvPr/>
        </p:nvSpPr>
        <p:spPr>
          <a:xfrm>
            <a:off x="6090642" y="4297246"/>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9" name="TextBox 108"/>
          <p:cNvSpPr txBox="1"/>
          <p:nvPr/>
        </p:nvSpPr>
        <p:spPr>
          <a:xfrm>
            <a:off x="4831234" y="4725158"/>
            <a:ext cx="3303663"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603 × 295 =  177 885</a:t>
            </a:r>
            <a:endParaRPr lang="vi-VN" sz="2000" b="1" dirty="0"/>
          </a:p>
        </p:txBody>
      </p:sp>
      <p:sp>
        <p:nvSpPr>
          <p:cNvPr id="110" name="Rectangle 109"/>
          <p:cNvSpPr/>
          <p:nvPr/>
        </p:nvSpPr>
        <p:spPr>
          <a:xfrm>
            <a:off x="6327979" y="2949008"/>
            <a:ext cx="397866" cy="400110"/>
          </a:xfrm>
          <a:prstGeom prst="rect">
            <a:avLst/>
          </a:prstGeom>
        </p:spPr>
        <p:txBody>
          <a:bodyPr wrap="none">
            <a:spAutoFit/>
          </a:bodyPr>
          <a:lstStyle/>
          <a:p>
            <a:r>
              <a:rPr lang="en-US" sz="2000" dirty="0" smtClean="0"/>
              <a:t>3 </a:t>
            </a:r>
            <a:endParaRPr lang="vi-VN" sz="2000" dirty="0"/>
          </a:p>
        </p:txBody>
      </p:sp>
      <p:sp>
        <p:nvSpPr>
          <p:cNvPr id="111" name="Rectangle 110"/>
          <p:cNvSpPr/>
          <p:nvPr/>
        </p:nvSpPr>
        <p:spPr>
          <a:xfrm>
            <a:off x="6103476" y="3368693"/>
            <a:ext cx="327334" cy="400110"/>
          </a:xfrm>
          <a:prstGeom prst="rect">
            <a:avLst/>
          </a:prstGeom>
        </p:spPr>
        <p:txBody>
          <a:bodyPr wrap="none">
            <a:spAutoFit/>
          </a:bodyPr>
          <a:lstStyle/>
          <a:p>
            <a:r>
              <a:rPr lang="en-US" sz="2000" dirty="0" smtClean="0"/>
              <a:t>5</a:t>
            </a:r>
            <a:endParaRPr lang="vi-VN" sz="2000" dirty="0"/>
          </a:p>
        </p:txBody>
      </p:sp>
      <p:sp>
        <p:nvSpPr>
          <p:cNvPr id="112" name="TextBox 111"/>
          <p:cNvSpPr txBox="1"/>
          <p:nvPr/>
        </p:nvSpPr>
        <p:spPr>
          <a:xfrm>
            <a:off x="646983" y="1496623"/>
            <a:ext cx="1552557" cy="553998"/>
          </a:xfrm>
          <a:prstGeom prst="rect">
            <a:avLst/>
          </a:prstGeom>
          <a:noFill/>
        </p:spPr>
        <p:txBody>
          <a:bodyPr wrap="square" rtlCol="0">
            <a:spAutoFit/>
          </a:bodyPr>
          <a:lstStyle/>
          <a:p>
            <a:pPr algn="ctr">
              <a:lnSpc>
                <a:spcPct val="150000"/>
              </a:lnSpc>
            </a:pPr>
            <a:r>
              <a:rPr lang="en-US" sz="2000" b="1" dirty="0" smtClean="0">
                <a:solidFill>
                  <a:schemeClr val="tx1"/>
                </a:solidFill>
              </a:rPr>
              <a:t>a) 834 . 57</a:t>
            </a:r>
            <a:endParaRPr lang="en-US" sz="2000" b="1" dirty="0">
              <a:solidFill>
                <a:schemeClr val="tx1"/>
              </a:solidFill>
            </a:endParaRPr>
          </a:p>
        </p:txBody>
      </p:sp>
      <p:sp>
        <p:nvSpPr>
          <p:cNvPr id="113" name="TextBox 112"/>
          <p:cNvSpPr txBox="1"/>
          <p:nvPr/>
        </p:nvSpPr>
        <p:spPr>
          <a:xfrm>
            <a:off x="6065443" y="1421869"/>
            <a:ext cx="1552557" cy="496996"/>
          </a:xfrm>
          <a:prstGeom prst="rect">
            <a:avLst/>
          </a:prstGeom>
          <a:noFill/>
        </p:spPr>
        <p:txBody>
          <a:bodyPr wrap="square" rtlCol="0">
            <a:spAutoFit/>
          </a:bodyPr>
          <a:lstStyle/>
          <a:p>
            <a:pPr algn="ctr">
              <a:lnSpc>
                <a:spcPct val="150000"/>
              </a:lnSpc>
            </a:pPr>
            <a:r>
              <a:rPr lang="en-US" sz="2000" b="1" dirty="0" smtClean="0">
                <a:solidFill>
                  <a:schemeClr val="tx1"/>
                </a:solidFill>
              </a:rPr>
              <a:t>b) 603 . 295</a:t>
            </a:r>
            <a:endParaRPr lang="en-US" sz="2000" b="1" dirty="0">
              <a:solidFill>
                <a:schemeClr val="tx1"/>
              </a:solidFill>
            </a:endParaRPr>
          </a:p>
        </p:txBody>
      </p:sp>
      <p:sp>
        <p:nvSpPr>
          <p:cNvPr id="114" name="TextBox 113"/>
          <p:cNvSpPr txBox="1"/>
          <p:nvPr/>
        </p:nvSpPr>
        <p:spPr>
          <a:xfrm>
            <a:off x="5901734" y="3770864"/>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5" name="TextBox 114"/>
          <p:cNvSpPr txBox="1"/>
          <p:nvPr/>
        </p:nvSpPr>
        <p:spPr>
          <a:xfrm>
            <a:off x="5883842" y="4303238"/>
            <a:ext cx="402914" cy="400110"/>
          </a:xfrm>
          <a:prstGeom prst="rect">
            <a:avLst/>
          </a:prstGeom>
          <a:noFill/>
        </p:spPr>
        <p:txBody>
          <a:bodyPr wrap="square" rtlCol="0">
            <a:spAutoFit/>
          </a:bodyPr>
          <a:lstStyle/>
          <a:p>
            <a:pPr algn="just"/>
            <a:r>
              <a:rPr lang="en-US" sz="2000" dirty="0" smtClean="0"/>
              <a:t>1</a:t>
            </a:r>
            <a:endParaRPr lang="vi-VN" sz="2000" dirty="0"/>
          </a:p>
        </p:txBody>
      </p:sp>
    </p:spTree>
    <p:extLst>
      <p:ext uri="{BB962C8B-B14F-4D97-AF65-F5344CB8AC3E}">
        <p14:creationId xmlns:p14="http://schemas.microsoft.com/office/powerpoint/2010/main" val="3732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500"/>
                                        <p:tgtEl>
                                          <p:spTgt spid="11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500"/>
                                        <p:tgtEl>
                                          <p:spTgt spid="92"/>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500"/>
                                        <p:tgtEl>
                                          <p:spTgt spid="104"/>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10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07"/>
                                        </p:tgtEl>
                                        <p:attrNameLst>
                                          <p:attrName>style.visibility</p:attrName>
                                        </p:attrNameLst>
                                      </p:cBhvr>
                                      <p:to>
                                        <p:strVal val="visible"/>
                                      </p:to>
                                    </p:set>
                                  </p:childTnLst>
                                </p:cTn>
                              </p:par>
                              <p:par>
                                <p:cTn id="120" presetID="10" presetClass="entr" presetSubtype="0" fill="hold" grpId="0" nodeType="with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wipe(down)">
                                      <p:cBhvr>
                                        <p:cTn id="127" dur="500"/>
                                        <p:tgtEl>
                                          <p:spTgt spid="10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fade">
                                      <p:cBhvr>
                                        <p:cTn id="13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65" grpId="0"/>
      <p:bldP spid="66" grpId="0"/>
      <p:bldP spid="67" grpId="0"/>
      <p:bldP spid="68" grpId="0"/>
      <p:bldP spid="71" grpId="0"/>
      <p:bldP spid="72" grpId="0"/>
      <p:bldP spid="73" grpId="0"/>
      <p:bldP spid="74" grpId="0"/>
      <p:bldP spid="75" grpId="0"/>
      <p:bldP spid="76" grpId="0"/>
      <p:bldP spid="77" grpId="0"/>
      <p:bldP spid="85" grpId="0" animBg="1"/>
      <p:bldP spid="88"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p:bldP spid="111" grpId="0"/>
      <p:bldP spid="112" grpId="0"/>
      <p:bldP spid="113" grpId="0"/>
      <p:bldP spid="114"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73" name="Group 72"/>
          <p:cNvGrpSpPr/>
          <p:nvPr/>
        </p:nvGrpSpPr>
        <p:grpSpPr>
          <a:xfrm>
            <a:off x="122071" y="1336094"/>
            <a:ext cx="8239629" cy="1447021"/>
            <a:chOff x="122071" y="1204297"/>
            <a:chExt cx="8239629" cy="1447021"/>
          </a:xfrm>
        </p:grpSpPr>
        <p:sp>
          <p:nvSpPr>
            <p:cNvPr id="71" name="TextBox 70"/>
            <p:cNvSpPr txBox="1"/>
            <p:nvPr/>
          </p:nvSpPr>
          <p:spPr>
            <a:xfrm>
              <a:off x="122071" y="1204297"/>
              <a:ext cx="1638590" cy="496996"/>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1 </a:t>
              </a:r>
            </a:p>
          </p:txBody>
        </p:sp>
        <p:sp>
          <p:nvSpPr>
            <p:cNvPr id="72" name="Rectangle 71"/>
            <p:cNvSpPr/>
            <p:nvPr/>
          </p:nvSpPr>
          <p:spPr>
            <a:xfrm>
              <a:off x="122071" y="1635655"/>
              <a:ext cx="8239629" cy="1015663"/>
            </a:xfrm>
            <a:prstGeom prst="rect">
              <a:avLst/>
            </a:prstGeom>
          </p:spPr>
          <p:txBody>
            <a:bodyPr wrap="square">
              <a:spAutoFit/>
            </a:bodyPr>
            <a:lstStyle/>
            <a:p>
              <a:pPr algn="just">
                <a:lnSpc>
                  <a:spcPct val="150000"/>
                </a:lnSpc>
              </a:pPr>
              <a:r>
                <a:rPr lang="en-US" sz="2000" dirty="0" err="1" smtClean="0">
                  <a:solidFill>
                    <a:schemeClr val="tx1">
                      <a:lumMod val="50000"/>
                    </a:schemeClr>
                  </a:solidFill>
                </a:rPr>
                <a:t>Giá</a:t>
              </a:r>
              <a:r>
                <a:rPr lang="en-US" sz="2000" dirty="0" smtClean="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in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trang</a:t>
              </a:r>
              <a:r>
                <a:rPr lang="en-US" sz="2000" dirty="0" smtClean="0">
                  <a:solidFill>
                    <a:schemeClr val="tx1">
                      <a:lumMod val="50000"/>
                    </a:schemeClr>
                  </a:solidFill>
                </a:rPr>
                <a:t> </a:t>
              </a:r>
              <a:r>
                <a:rPr lang="en-US" sz="2000" dirty="0" err="1">
                  <a:solidFill>
                    <a:schemeClr val="tx1">
                      <a:lumMod val="50000"/>
                    </a:schemeClr>
                  </a:solidFill>
                </a:rPr>
                <a:t>giấy</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là</a:t>
              </a:r>
              <a:r>
                <a:rPr lang="en-US" sz="2000" dirty="0">
                  <a:solidFill>
                    <a:schemeClr val="tx1">
                      <a:lumMod val="50000"/>
                    </a:schemeClr>
                  </a:solidFill>
                </a:rPr>
                <a:t> 350 </a:t>
              </a:r>
              <a:r>
                <a:rPr lang="en-US" sz="2000" dirty="0" err="1">
                  <a:solidFill>
                    <a:schemeClr val="tx1">
                      <a:lumMod val="50000"/>
                    </a:schemeClr>
                  </a:solidFill>
                </a:rPr>
                <a:t>đồng</a:t>
              </a:r>
              <a:r>
                <a:rPr lang="en-US" sz="2000" dirty="0">
                  <a:solidFill>
                    <a:schemeClr val="tx1">
                      <a:lumMod val="50000"/>
                    </a:schemeClr>
                  </a:solidFill>
                </a:rPr>
                <a:t>. </a:t>
              </a:r>
              <a:r>
                <a:rPr lang="en-US" sz="2000" dirty="0" err="1">
                  <a:solidFill>
                    <a:schemeClr val="tx1">
                      <a:lumMod val="50000"/>
                    </a:schemeClr>
                  </a:solidFill>
                </a:rPr>
                <a:t>Hỏi</a:t>
              </a:r>
              <a:r>
                <a:rPr lang="en-US" sz="2000" dirty="0">
                  <a:solidFill>
                    <a:schemeClr val="tx1">
                      <a:lumMod val="50000"/>
                    </a:schemeClr>
                  </a:solidFill>
                </a:rPr>
                <a:t> </a:t>
              </a:r>
              <a:r>
                <a:rPr lang="en-US" sz="2000" dirty="0" err="1">
                  <a:solidFill>
                    <a:schemeClr val="tx1">
                      <a:lumMod val="50000"/>
                    </a:schemeClr>
                  </a:solidFill>
                </a:rPr>
                <a:t>bác</a:t>
              </a:r>
              <a:r>
                <a:rPr lang="en-US" sz="2000" dirty="0">
                  <a:solidFill>
                    <a:schemeClr val="tx1">
                      <a:lumMod val="50000"/>
                    </a:schemeClr>
                  </a:solidFill>
                </a:rPr>
                <a:t> </a:t>
              </a:r>
              <a:r>
                <a:rPr lang="en-US" sz="2000" dirty="0" err="1">
                  <a:solidFill>
                    <a:schemeClr val="tx1">
                      <a:lumMod val="50000"/>
                    </a:schemeClr>
                  </a:solidFill>
                </a:rPr>
                <a:t>T</a:t>
              </a:r>
              <a:r>
                <a:rPr lang="en-US" sz="2000" dirty="0" err="1" smtClean="0">
                  <a:solidFill>
                    <a:schemeClr val="tx1">
                      <a:lumMod val="50000"/>
                    </a:schemeClr>
                  </a:solidFill>
                </a:rPr>
                <a:t>hiệp</a:t>
              </a:r>
              <a:r>
                <a:rPr lang="en-US" sz="2000" dirty="0" smtClean="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trả</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tập</a:t>
              </a:r>
              <a:r>
                <a:rPr lang="en-US" sz="2000" dirty="0">
                  <a:solidFill>
                    <a:schemeClr val="tx1">
                      <a:lumMod val="50000"/>
                    </a:schemeClr>
                  </a:solidFill>
                </a:rPr>
                <a:t> </a:t>
              </a:r>
              <a:r>
                <a:rPr lang="en-US" sz="2000" dirty="0" err="1">
                  <a:solidFill>
                    <a:schemeClr val="tx1">
                      <a:lumMod val="50000"/>
                    </a:schemeClr>
                  </a:solidFill>
                </a:rPr>
                <a:t>tài</a:t>
              </a:r>
              <a:r>
                <a:rPr lang="en-US" sz="2000" dirty="0">
                  <a:solidFill>
                    <a:schemeClr val="tx1">
                      <a:lumMod val="50000"/>
                    </a:schemeClr>
                  </a:solidFill>
                </a:rPr>
                <a:t> </a:t>
              </a:r>
              <a:r>
                <a:rPr lang="en-US" sz="2000" dirty="0" err="1">
                  <a:solidFill>
                    <a:schemeClr val="tx1">
                      <a:lumMod val="50000"/>
                    </a:schemeClr>
                  </a:solidFill>
                </a:rPr>
                <a:t>liệu</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dày</a:t>
              </a:r>
              <a:r>
                <a:rPr lang="en-US" sz="2000" dirty="0">
                  <a:solidFill>
                    <a:schemeClr val="tx1">
                      <a:lumMod val="50000"/>
                    </a:schemeClr>
                  </a:solidFill>
                </a:rPr>
                <a:t> </a:t>
              </a:r>
              <a:r>
                <a:rPr lang="en-US" sz="2000" dirty="0" smtClean="0">
                  <a:solidFill>
                    <a:schemeClr val="tx1">
                      <a:lumMod val="50000"/>
                    </a:schemeClr>
                  </a:solidFill>
                </a:rPr>
                <a:t>200 </a:t>
              </a:r>
              <a:r>
                <a:rPr lang="en-US" sz="2000" dirty="0" err="1">
                  <a:solidFill>
                    <a:schemeClr val="tx1">
                      <a:lumMod val="50000"/>
                    </a:schemeClr>
                  </a:solidFill>
                </a:rPr>
                <a:t>trang</a:t>
              </a:r>
              <a:r>
                <a:rPr lang="en-US" sz="2000" dirty="0">
                  <a:solidFill>
                    <a:schemeClr val="tx1">
                      <a:lumMod val="50000"/>
                    </a:schemeClr>
                  </a:solidFill>
                </a:rPr>
                <a:t>?</a:t>
              </a:r>
            </a:p>
          </p:txBody>
        </p:sp>
      </p:grpSp>
      <p:sp>
        <p:nvSpPr>
          <p:cNvPr id="74" name="TextBox 73"/>
          <p:cNvSpPr txBox="1"/>
          <p:nvPr/>
        </p:nvSpPr>
        <p:spPr>
          <a:xfrm>
            <a:off x="3584396" y="2928624"/>
            <a:ext cx="842211" cy="400110"/>
          </a:xfrm>
          <a:prstGeom prst="rect">
            <a:avLst/>
          </a:prstGeom>
          <a:noFill/>
        </p:spPr>
        <p:txBody>
          <a:bodyPr wrap="square" rtlCol="0">
            <a:spAutoFit/>
          </a:bodyPr>
          <a:lstStyle/>
          <a:p>
            <a:pPr algn="ctr"/>
            <a:r>
              <a:rPr lang="en-US" sz="2000" b="1" i="1" u="sng" dirty="0" err="1" smtClean="0"/>
              <a:t>Giải</a:t>
            </a:r>
            <a:endParaRPr lang="vi-VN" sz="2000" b="1" i="1" u="sng" dirty="0"/>
          </a:p>
        </p:txBody>
      </p:sp>
      <p:sp>
        <p:nvSpPr>
          <p:cNvPr id="75" name="Rectangle 74"/>
          <p:cNvSpPr/>
          <p:nvPr/>
        </p:nvSpPr>
        <p:spPr>
          <a:xfrm>
            <a:off x="1514964" y="3311434"/>
            <a:ext cx="4572000" cy="496996"/>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Bác Thiệp phải trả số tiền là</a:t>
            </a:r>
            <a:r>
              <a:rPr lang="nl-NL"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76" name="Rectangle 75"/>
          <p:cNvSpPr/>
          <p:nvPr/>
        </p:nvSpPr>
        <p:spPr>
          <a:xfrm>
            <a:off x="1719501" y="3777346"/>
            <a:ext cx="4572000" cy="553998"/>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350 × </a:t>
            </a:r>
            <a:r>
              <a:rPr lang="nl-NL" sz="2000" dirty="0" smtClean="0">
                <a:ea typeface="Calibri" panose="020F0502020204030204" pitchFamily="34" charset="0"/>
              </a:rPr>
              <a:t>200 </a:t>
            </a:r>
            <a:r>
              <a:rPr lang="nl-NL" sz="2000" dirty="0">
                <a:ea typeface="Calibri" panose="020F0502020204030204" pitchFamily="34" charset="0"/>
              </a:rPr>
              <a:t>= </a:t>
            </a:r>
            <a:r>
              <a:rPr lang="nl-NL" sz="2000" dirty="0" smtClean="0">
                <a:ea typeface="Calibri" panose="020F0502020204030204" pitchFamily="34" charset="0"/>
              </a:rPr>
              <a:t>70 000 (đồng)</a:t>
            </a:r>
            <a:endParaRPr lang="en-US" sz="2000" dirty="0">
              <a:ea typeface="Calibri" panose="020F0502020204030204" pitchFamily="34" charset="0"/>
            </a:endParaRPr>
          </a:p>
        </p:txBody>
      </p:sp>
      <p:sp>
        <p:nvSpPr>
          <p:cNvPr id="77" name="Rectangle 76"/>
          <p:cNvSpPr/>
          <p:nvPr/>
        </p:nvSpPr>
        <p:spPr>
          <a:xfrm>
            <a:off x="3584397" y="4221911"/>
            <a:ext cx="2206053" cy="553998"/>
          </a:xfrm>
          <a:prstGeom prst="rect">
            <a:avLst/>
          </a:prstGeom>
        </p:spPr>
        <p:txBody>
          <a:bodyPr wrap="none">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Đ/s: </a:t>
            </a:r>
            <a:r>
              <a:rPr lang="nl-NL" sz="2000" dirty="0" smtClean="0">
                <a:ea typeface="Calibri" panose="020F0502020204030204" pitchFamily="34" charset="0"/>
              </a:rPr>
              <a:t>70 000 </a:t>
            </a:r>
            <a:r>
              <a:rPr lang="nl-NL" sz="2000" dirty="0">
                <a:ea typeface="Calibri" panose="020F0502020204030204" pitchFamily="34" charset="0"/>
              </a:rPr>
              <a:t>đồng.</a:t>
            </a:r>
            <a:endParaRPr lang="en-US" sz="2000" dirty="0">
              <a:ea typeface="Calibri" panose="020F0502020204030204" pitchFamily="34" charset="0"/>
            </a:endParaRPr>
          </a:p>
        </p:txBody>
      </p:sp>
    </p:spTree>
    <p:extLst>
      <p:ext uri="{BB962C8B-B14F-4D97-AF65-F5344CB8AC3E}">
        <p14:creationId xmlns:p14="http://schemas.microsoft.com/office/powerpoint/2010/main" val="839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arn(inVertical)">
                                      <p:cBhvr>
                                        <p:cTn id="10" dur="5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inVertical)">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p:cNvSpPr txBox="1"/>
          <p:nvPr/>
        </p:nvSpPr>
        <p:spPr>
          <a:xfrm>
            <a:off x="1991823" y="638962"/>
            <a:ext cx="4790903"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FF0000"/>
                </a:solidFill>
              </a:rPr>
              <a:t>HOẠT ĐỘNG NHÓM</a:t>
            </a:r>
            <a:endParaRPr lang="vi-VN" sz="3600" b="1" dirty="0" smtClean="0">
              <a:solidFill>
                <a:srgbClr val="FF0000"/>
              </a:solidFill>
            </a:endParaRPr>
          </a:p>
        </p:txBody>
      </p:sp>
      <p:pic>
        <p:nvPicPr>
          <p:cNvPr id="6" name="Picture 5"/>
          <p:cNvPicPr>
            <a:picLocks noChangeAspect="1"/>
          </p:cNvPicPr>
          <p:nvPr/>
        </p:nvPicPr>
        <p:blipFill>
          <a:blip r:embed="rId2">
            <a:clrChange>
              <a:clrFrom>
                <a:srgbClr val="F6F6F6"/>
              </a:clrFrom>
              <a:clrTo>
                <a:srgbClr val="F6F6F6">
                  <a:alpha val="0"/>
                </a:srgbClr>
              </a:clrTo>
            </a:clrChange>
          </a:blip>
          <a:stretch>
            <a:fillRect/>
          </a:stretch>
        </p:blipFill>
        <p:spPr>
          <a:xfrm>
            <a:off x="2055067" y="1518222"/>
            <a:ext cx="4727659" cy="3625278"/>
          </a:xfrm>
          <a:prstGeom prst="rect">
            <a:avLst/>
          </a:prstGeom>
        </p:spPr>
      </p:pic>
      <p:pic>
        <p:nvPicPr>
          <p:cNvPr id="7" name="Picture 6"/>
          <p:cNvPicPr>
            <a:picLocks noChangeAspect="1"/>
          </p:cNvPicPr>
          <p:nvPr/>
        </p:nvPicPr>
        <p:blipFill>
          <a:blip r:embed="rId3">
            <a:clrChange>
              <a:clrFrom>
                <a:srgbClr val="F7F7F7"/>
              </a:clrFrom>
              <a:clrTo>
                <a:srgbClr val="F7F7F7">
                  <a:alpha val="0"/>
                </a:srgbClr>
              </a:clrTo>
            </a:clrChange>
          </a:blip>
          <a:stretch>
            <a:fillRect/>
          </a:stretch>
        </p:blipFill>
        <p:spPr>
          <a:xfrm>
            <a:off x="7381375" y="109639"/>
            <a:ext cx="1724025" cy="1704975"/>
          </a:xfrm>
          <a:prstGeom prst="rect">
            <a:avLst/>
          </a:prstGeom>
        </p:spPr>
      </p:pic>
      <p:pic>
        <p:nvPicPr>
          <p:cNvPr id="8" name="Picture 7"/>
          <p:cNvPicPr>
            <a:picLocks noChangeAspect="1"/>
          </p:cNvPicPr>
          <p:nvPr/>
        </p:nvPicPr>
        <p:blipFill>
          <a:blip r:embed="rId4">
            <a:clrChange>
              <a:clrFrom>
                <a:srgbClr val="F7F7F7"/>
              </a:clrFrom>
              <a:clrTo>
                <a:srgbClr val="F7F7F7">
                  <a:alpha val="0"/>
                </a:srgbClr>
              </a:clrTo>
            </a:clrChange>
          </a:blip>
          <a:stretch>
            <a:fillRect/>
          </a:stretch>
        </p:blipFill>
        <p:spPr>
          <a:xfrm>
            <a:off x="135490" y="1396164"/>
            <a:ext cx="1752600" cy="1123950"/>
          </a:xfrm>
          <a:prstGeom prst="rect">
            <a:avLst/>
          </a:prstGeom>
        </p:spPr>
      </p:pic>
    </p:spTree>
    <p:extLst>
      <p:ext uri="{BB962C8B-B14F-4D97-AF65-F5344CB8AC3E}">
        <p14:creationId xmlns:p14="http://schemas.microsoft.com/office/powerpoint/2010/main" val="370707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1805</Words>
  <Application>Microsoft Office PowerPoint</Application>
  <PresentationFormat>On-screen Show (16:9)</PresentationFormat>
  <Paragraphs>380</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 Condensed</vt:lpstr>
      <vt:lpstr>Calibri</vt:lpstr>
      <vt:lpstr>Wingdings</vt:lpstr>
      <vt:lpstr>Roboto Condensed Light</vt:lpstr>
      <vt:lpstr>Arial</vt:lpstr>
      <vt:lpstr>Arvo</vt:lpstr>
      <vt:lpstr>Cambria Math</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Admin</dc:creator>
  <cp:lastModifiedBy>MUOI</cp:lastModifiedBy>
  <cp:revision>94</cp:revision>
  <dcterms:modified xsi:type="dcterms:W3CDTF">2023-09-14T14:15:09Z</dcterms:modified>
</cp:coreProperties>
</file>