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3" r:id="rId3"/>
    <p:sldId id="264" r:id="rId4"/>
    <p:sldId id="265" r:id="rId5"/>
    <p:sldId id="266" r:id="rId6"/>
    <p:sldId id="272" r:id="rId7"/>
    <p:sldId id="274" r:id="rId8"/>
    <p:sldId id="275" r:id="rId9"/>
    <p:sldId id="277" r:id="rId10"/>
    <p:sldId id="285" r:id="rId11"/>
    <p:sldId id="286" r:id="rId12"/>
    <p:sldId id="292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D47F-B886-4B32-BA53-543E06C790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48675-AA21-4B28-AF99-AA6F4D3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0981.713.891- 0366.698.459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2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0981.713.891- 0366.698.459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0981.713.891- 0366.698.459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7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4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2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3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5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9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9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9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6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DEB9-1BC9-4E0E-84E7-52E0F738543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D8EAB-64CA-4F43-BCA1-22AE9BBC6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22.xml"/><Relationship Id="rId5" Type="http://schemas.openxmlformats.org/officeDocument/2006/relationships/image" Target="../media/image2.png"/><Relationship Id="rId10" Type="http://schemas.openxmlformats.org/officeDocument/2006/relationships/slide" Target="slide5.xml"/><Relationship Id="rId4" Type="http://schemas.microsoft.com/office/2007/relationships/hdphoto" Target="../media/hdphoto1.wdp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audio3.wav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image" Target="../media/image12.gif"/><Relationship Id="rId20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11.gif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5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0.png"/><Relationship Id="rId22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0.png"/><Relationship Id="rId17" Type="http://schemas.openxmlformats.org/officeDocument/2006/relationships/image" Target="../media/image15.gif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2.png"/><Relationship Id="rId17" Type="http://schemas.openxmlformats.org/officeDocument/2006/relationships/image" Target="../media/image15.gif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3.png"/><Relationship Id="rId17" Type="http://schemas.openxmlformats.org/officeDocument/2006/relationships/image" Target="../media/image15.gif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5.png"/><Relationship Id="rId17" Type="http://schemas.openxmlformats.org/officeDocument/2006/relationships/image" Target="../media/image15.gif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4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7.png"/><Relationship Id="rId17" Type="http://schemas.openxmlformats.org/officeDocument/2006/relationships/image" Target="../media/image15.gif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6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0.png"/><Relationship Id="rId17" Type="http://schemas.openxmlformats.org/officeDocument/2006/relationships/image" Target="../media/image15.gif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2.png"/><Relationship Id="rId17" Type="http://schemas.openxmlformats.org/officeDocument/2006/relationships/image" Target="../media/image15.gif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5.png"/><Relationship Id="rId17" Type="http://schemas.openxmlformats.org/officeDocument/2006/relationships/image" Target="../media/image15.gif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4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70"/>
            <a:ext cx="874553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09" y="5444716"/>
            <a:ext cx="801113" cy="1505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9866E-AA27-76AB-0594-E3D415A20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977" l="8837" r="96047">
                        <a14:foregroundMark x1="92791" y1="63372" x2="92791" y2="63372"/>
                        <a14:foregroundMark x1="92326" y1="63372" x2="92326" y2="63372"/>
                        <a14:foregroundMark x1="91744" y1="63023" x2="91744" y2="63023"/>
                        <a14:foregroundMark x1="96047" y1="69302" x2="96047" y2="69302"/>
                        <a14:foregroundMark x1="91977" y1="60000" x2="91977" y2="60000"/>
                        <a14:foregroundMark x1="92791" y1="56744" x2="92791" y2="56744"/>
                        <a14:foregroundMark x1="74302" y1="82907" x2="74302" y2="82907"/>
                        <a14:foregroundMark x1="73837" y1="84535" x2="73837" y2="84535"/>
                        <a14:foregroundMark x1="66512" y1="90233" x2="65930" y2="91047"/>
                        <a14:foregroundMark x1="61279" y1="93488" x2="56163" y2="95349"/>
                        <a14:foregroundMark x1="42558" y1="96977" x2="42558" y2="96977"/>
                        <a14:foregroundMark x1="34419" y1="95698" x2="32209" y2="95349"/>
                        <a14:foregroundMark x1="23023" y1="93488" x2="23023" y2="93488"/>
                        <a14:foregroundMark x1="19767" y1="90814" x2="19767" y2="90814"/>
                        <a14:foregroundMark x1="9419" y1="88605" x2="9419" y2="88605"/>
                        <a14:foregroundMark x1="8837" y1="89186" x2="8837" y2="89186"/>
                        <a14:foregroundMark x1="93953" y1="49767" x2="93953" y2="49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0023" y="1719744"/>
            <a:ext cx="2315362" cy="30871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CDDA43FC-2E37-B325-6072-22B9DCD42153}"/>
              </a:ext>
            </a:extLst>
          </p:cNvPr>
          <p:cNvSpPr/>
          <p:nvPr/>
        </p:nvSpPr>
        <p:spPr>
          <a:xfrm>
            <a:off x="5297122" y="1262543"/>
            <a:ext cx="2989104" cy="14890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5960ABC3-D27A-1BEA-A464-939D8D248DA5}"/>
              </a:ext>
            </a:extLst>
          </p:cNvPr>
          <p:cNvSpPr/>
          <p:nvPr/>
        </p:nvSpPr>
        <p:spPr>
          <a:xfrm>
            <a:off x="5297122" y="2751589"/>
            <a:ext cx="975746" cy="25125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832E12E-EAFF-A7B5-65CA-DAC5B2C31CEE}"/>
              </a:ext>
            </a:extLst>
          </p:cNvPr>
          <p:cNvSpPr/>
          <p:nvPr/>
        </p:nvSpPr>
        <p:spPr>
          <a:xfrm>
            <a:off x="6271295" y="2736909"/>
            <a:ext cx="2025417" cy="7875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9625924-8A92-B593-DE44-7ABB5F9A9463}"/>
              </a:ext>
            </a:extLst>
          </p:cNvPr>
          <p:cNvSpPr/>
          <p:nvPr/>
        </p:nvSpPr>
        <p:spPr>
          <a:xfrm>
            <a:off x="6277325" y="3524423"/>
            <a:ext cx="2025417" cy="1724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A02427-55B5-0891-E6A8-D2615EA0DC0A}"/>
              </a:ext>
            </a:extLst>
          </p:cNvPr>
          <p:cNvSpPr txBox="1"/>
          <p:nvPr/>
        </p:nvSpPr>
        <p:spPr>
          <a:xfrm>
            <a:off x="1259633" y="380164"/>
            <a:ext cx="5316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NHANH HƠN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12E930FB-3DF8-5CB4-3CD7-927FABE017C9}"/>
              </a:ext>
            </a:extLst>
          </p:cNvPr>
          <p:cNvSpPr/>
          <p:nvPr/>
        </p:nvSpPr>
        <p:spPr>
          <a:xfrm>
            <a:off x="780176" y="1342239"/>
            <a:ext cx="597716" cy="62917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B6C8ED56-477E-F45E-FB34-E3AF3C28D5EE}"/>
              </a:ext>
            </a:extLst>
          </p:cNvPr>
          <p:cNvSpPr/>
          <p:nvPr/>
        </p:nvSpPr>
        <p:spPr>
          <a:xfrm>
            <a:off x="1377892" y="1342239"/>
            <a:ext cx="597716" cy="62917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23AEC549-603E-B2B4-B8D7-A34ACE9B1D83}"/>
              </a:ext>
            </a:extLst>
          </p:cNvPr>
          <p:cNvSpPr/>
          <p:nvPr/>
        </p:nvSpPr>
        <p:spPr>
          <a:xfrm>
            <a:off x="1975607" y="1342239"/>
            <a:ext cx="597716" cy="62917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F0F5AA32-B196-36B6-8F29-A42123EDBBD3}"/>
              </a:ext>
            </a:extLst>
          </p:cNvPr>
          <p:cNvSpPr/>
          <p:nvPr/>
        </p:nvSpPr>
        <p:spPr>
          <a:xfrm>
            <a:off x="2573323" y="1352200"/>
            <a:ext cx="597716" cy="62917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6A1ABB0-C5D1-4B20-3289-3EB208125B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988" y="2081518"/>
            <a:ext cx="1787807" cy="165825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0FC7AC9-F7FD-C558-E28A-CA6231D7B024}"/>
              </a:ext>
            </a:extLst>
          </p:cNvPr>
          <p:cNvSpPr/>
          <p:nvPr/>
        </p:nvSpPr>
        <p:spPr>
          <a:xfrm>
            <a:off x="2098556" y="3429000"/>
            <a:ext cx="3027116" cy="1077622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row: Right 2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69CC686-5F32-49C2-7E28-2C97CF309D53}"/>
              </a:ext>
            </a:extLst>
          </p:cNvPr>
          <p:cNvSpPr/>
          <p:nvPr/>
        </p:nvSpPr>
        <p:spPr>
          <a:xfrm>
            <a:off x="2098557" y="5477167"/>
            <a:ext cx="2319852" cy="888907"/>
          </a:xfrm>
          <a:prstGeom prst="rightArrow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F2E83A-A14A-D8C3-26C4-D1063B36A20A}"/>
              </a:ext>
            </a:extLst>
          </p:cNvPr>
          <p:cNvSpPr txBox="1"/>
          <p:nvPr/>
        </p:nvSpPr>
        <p:spPr>
          <a:xfrm>
            <a:off x="2771800" y="44624"/>
            <a:ext cx="4012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Đặc điểm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61C55C0-C5E0-D0C5-3BA8-6169AF6A6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13080"/>
              </p:ext>
            </p:extLst>
          </p:nvPr>
        </p:nvGraphicFramePr>
        <p:xfrm>
          <a:off x="1157681" y="1222669"/>
          <a:ext cx="6958669" cy="4916978"/>
        </p:xfrm>
        <a:graphic>
          <a:graphicData uri="http://schemas.openxmlformats.org/drawingml/2006/table">
            <a:tbl>
              <a:tblPr firstRow="1" firstCol="1" bandRow="1"/>
              <a:tblGrid>
                <a:gridCol w="1874293">
                  <a:extLst>
                    <a:ext uri="{9D8B030D-6E8A-4147-A177-3AD203B41FA5}">
                      <a16:colId xmlns:a16="http://schemas.microsoft.com/office/drawing/2014/main" xmlns="" val="4054455210"/>
                    </a:ext>
                  </a:extLst>
                </a:gridCol>
                <a:gridCol w="2795733">
                  <a:extLst>
                    <a:ext uri="{9D8B030D-6E8A-4147-A177-3AD203B41FA5}">
                      <a16:colId xmlns:a16="http://schemas.microsoft.com/office/drawing/2014/main" xmlns="" val="3662261451"/>
                    </a:ext>
                  </a:extLst>
                </a:gridCol>
                <a:gridCol w="2288643">
                  <a:extLst>
                    <a:ext uri="{9D8B030D-6E8A-4147-A177-3AD203B41FA5}">
                      <a16:colId xmlns:a16="http://schemas.microsoft.com/office/drawing/2014/main" xmlns="" val="2745518166"/>
                    </a:ext>
                  </a:extLst>
                </a:gridCol>
              </a:tblGrid>
              <a:tr h="8576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32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5881287"/>
                  </a:ext>
                </a:extLst>
              </a:tr>
              <a:tr h="1921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5573733"/>
                  </a:ext>
                </a:extLst>
              </a:tr>
              <a:tr h="1280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4813126"/>
                  </a:ext>
                </a:extLst>
              </a:tr>
              <a:tr h="857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5758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41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E37435A-4D80-DC3B-9E3C-495DAB7C2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79893"/>
              </p:ext>
            </p:extLst>
          </p:nvPr>
        </p:nvGraphicFramePr>
        <p:xfrm>
          <a:off x="107504" y="0"/>
          <a:ext cx="8915400" cy="6857999"/>
        </p:xfrm>
        <a:graphic>
          <a:graphicData uri="http://schemas.openxmlformats.org/drawingml/2006/table">
            <a:tbl>
              <a:tblPr firstRow="1" firstCol="1" bandRow="1"/>
              <a:tblGrid>
                <a:gridCol w="1574432">
                  <a:extLst>
                    <a:ext uri="{9D8B030D-6E8A-4147-A177-3AD203B41FA5}">
                      <a16:colId xmlns:a16="http://schemas.microsoft.com/office/drawing/2014/main" xmlns="" val="1071267690"/>
                    </a:ext>
                  </a:extLst>
                </a:gridCol>
                <a:gridCol w="3072305">
                  <a:extLst>
                    <a:ext uri="{9D8B030D-6E8A-4147-A177-3AD203B41FA5}">
                      <a16:colId xmlns:a16="http://schemas.microsoft.com/office/drawing/2014/main" xmlns="" val="351655146"/>
                    </a:ext>
                  </a:extLst>
                </a:gridCol>
                <a:gridCol w="4268663">
                  <a:extLst>
                    <a:ext uri="{9D8B030D-6E8A-4147-A177-3AD203B41FA5}">
                      <a16:colId xmlns:a16="http://schemas.microsoft.com/office/drawing/2014/main" xmlns="" val="1389232897"/>
                    </a:ext>
                  </a:extLst>
                </a:gridCol>
              </a:tblGrid>
              <a:tr h="69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684885"/>
                  </a:ext>
                </a:extLst>
              </a:tr>
              <a:tr h="2259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2220347"/>
                  </a:ext>
                </a:extLst>
              </a:tr>
              <a:tr h="1642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9069819"/>
                  </a:ext>
                </a:extLst>
              </a:tr>
              <a:tr h="2259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0" marR="2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3718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AC9F6A-5832-939C-2B76-719B75D5015D}"/>
              </a:ext>
            </a:extLst>
          </p:cNvPr>
          <p:cNvSpPr txBox="1"/>
          <p:nvPr/>
        </p:nvSpPr>
        <p:spPr>
          <a:xfrm>
            <a:off x="1547664" y="692696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A3EA0A-19F5-EA82-4EA0-7053F613C1DC}"/>
              </a:ext>
            </a:extLst>
          </p:cNvPr>
          <p:cNvSpPr txBox="1"/>
          <p:nvPr/>
        </p:nvSpPr>
        <p:spPr>
          <a:xfrm>
            <a:off x="56626" y="877385"/>
            <a:ext cx="13967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D83A03-E565-2C5D-84CB-96D7E4996556}"/>
              </a:ext>
            </a:extLst>
          </p:cNvPr>
          <p:cNvSpPr txBox="1"/>
          <p:nvPr/>
        </p:nvSpPr>
        <p:spPr>
          <a:xfrm>
            <a:off x="4695739" y="631164"/>
            <a:ext cx="4163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ra sự dứt khoát, sắc nét, góp phần tạc vào kí ức độc giả hình tượng người lính đã hi sinh ở độ tuổi rất trẻ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F760CE-415E-FCFA-C9D3-E2B38966B4C9}"/>
              </a:ext>
            </a:extLst>
          </p:cNvPr>
          <p:cNvSpPr txBox="1"/>
          <p:nvPr/>
        </p:nvSpPr>
        <p:spPr>
          <a:xfrm>
            <a:off x="56625" y="3069264"/>
            <a:ext cx="1528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1857B9-E98E-0B6E-ECA9-290942128C38}"/>
              </a:ext>
            </a:extLst>
          </p:cNvPr>
          <p:cNvSpPr txBox="1"/>
          <p:nvPr/>
        </p:nvSpPr>
        <p:spPr>
          <a:xfrm>
            <a:off x="1764834" y="2823043"/>
            <a:ext cx="2807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C6EF5F-F198-8500-D292-D84F027B146F}"/>
              </a:ext>
            </a:extLst>
          </p:cNvPr>
          <p:cNvSpPr txBox="1"/>
          <p:nvPr/>
        </p:nvSpPr>
        <p:spPr>
          <a:xfrm>
            <a:off x="56626" y="5033886"/>
            <a:ext cx="1528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1DD58D-BD48-78CE-6CDC-BD0B04E16F37}"/>
              </a:ext>
            </a:extLst>
          </p:cNvPr>
          <p:cNvSpPr txBox="1"/>
          <p:nvPr/>
        </p:nvSpPr>
        <p:spPr>
          <a:xfrm>
            <a:off x="1868649" y="4522479"/>
            <a:ext cx="2258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FC5F07-49DA-660A-6027-B03ABEAF0FC7}"/>
              </a:ext>
            </a:extLst>
          </p:cNvPr>
          <p:cNvSpPr txBox="1"/>
          <p:nvPr/>
        </p:nvSpPr>
        <p:spPr>
          <a:xfrm>
            <a:off x="4695739" y="4495276"/>
            <a:ext cx="416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Nhịp 2/2 gợi giọng điệu đồng dao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23A499-799B-0B84-531A-C53CA9FAF57F}"/>
              </a:ext>
            </a:extLst>
          </p:cNvPr>
          <p:cNvSpPr txBox="1"/>
          <p:nvPr/>
        </p:nvSpPr>
        <p:spPr>
          <a:xfrm>
            <a:off x="4695739" y="5412080"/>
            <a:ext cx="4163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Nhịp 1/3 gợi sự mất mát, cảm xúc tiếc thương, bùi ngùi</a:t>
            </a:r>
          </a:p>
        </p:txBody>
      </p:sp>
    </p:spTree>
    <p:extLst>
      <p:ext uri="{BB962C8B-B14F-4D97-AF65-F5344CB8AC3E}">
        <p14:creationId xmlns:p14="http://schemas.microsoft.com/office/powerpoint/2010/main" val="3138911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CF2E83A-A14A-D8C3-26C4-D1063B36A20A}"/>
              </a:ext>
            </a:extLst>
          </p:cNvPr>
          <p:cNvSpPr txBox="1"/>
          <p:nvPr/>
        </p:nvSpPr>
        <p:spPr>
          <a:xfrm>
            <a:off x="395536" y="2564904"/>
            <a:ext cx="7744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tác giả:</a:t>
            </a:r>
            <a:endParaRPr kumimoji="0" lang="vi-VN" sz="3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3C4959D-B7FE-1AB7-FD5A-A3BF75AE3EC7}"/>
              </a:ext>
            </a:extLst>
          </p:cNvPr>
          <p:cNvSpPr/>
          <p:nvPr/>
        </p:nvSpPr>
        <p:spPr>
          <a:xfrm>
            <a:off x="467544" y="3068960"/>
            <a:ext cx="8676456" cy="18722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 thương xót, tự hào, cảm phục, biết ơn những người kính đã hi sinh tuổi xanh, hi sinh cuộc đời cho độc lập dân tộc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6632"/>
            <a:ext cx="644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Hình ảnh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692696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Tuổi đời còn rất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Dũng cảm kiên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Yêu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nước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Giản dị, khiêm nhường, hiền hậu.</a:t>
            </a:r>
          </a:p>
        </p:txBody>
      </p:sp>
    </p:spTree>
    <p:extLst>
      <p:ext uri="{BB962C8B-B14F-4D97-AF65-F5344CB8AC3E}">
        <p14:creationId xmlns:p14="http://schemas.microsoft.com/office/powerpoint/2010/main" val="1495779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F2E83A-A14A-D8C3-26C4-D1063B36A20A}"/>
              </a:ext>
            </a:extLst>
          </p:cNvPr>
          <p:cNvSpPr txBox="1"/>
          <p:nvPr/>
        </p:nvSpPr>
        <p:spPr>
          <a:xfrm>
            <a:off x="107504" y="116632"/>
            <a:ext cx="4585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</a:t>
            </a:r>
            <a:r>
              <a:rPr kumimoji="0" lang="vi-VN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vi-VN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F2D985-B58B-AA4D-E078-0979C935F7F0}"/>
              </a:ext>
            </a:extLst>
          </p:cNvPr>
          <p:cNvSpPr/>
          <p:nvPr/>
        </p:nvSpPr>
        <p:spPr>
          <a:xfrm>
            <a:off x="93747" y="1891717"/>
            <a:ext cx="2511035" cy="1537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C4959D-B7FE-1AB7-FD5A-A3BF75AE3EC7}"/>
              </a:ext>
            </a:extLst>
          </p:cNvPr>
          <p:cNvSpPr/>
          <p:nvPr/>
        </p:nvSpPr>
        <p:spPr>
          <a:xfrm>
            <a:off x="417193" y="1268760"/>
            <a:ext cx="7971231" cy="15841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Nội dung </a:t>
            </a:r>
          </a:p>
          <a:p>
            <a:pPr lvl="0"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thơ khắc họa hình ảnh đẹp đẽ của người lính đã tham gia chiến đấu, hi sinh tuổi xuân của mình cho đất 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ớc, dân tộc.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DB72A4-CA41-E189-211F-7D1F2E24290A}"/>
              </a:ext>
            </a:extLst>
          </p:cNvPr>
          <p:cNvSpPr/>
          <p:nvPr/>
        </p:nvSpPr>
        <p:spPr>
          <a:xfrm>
            <a:off x="593489" y="2852936"/>
            <a:ext cx="7146863" cy="129614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Nghệ thuật</a:t>
            </a:r>
          </a:p>
          <a:p>
            <a:pPr lvl="0"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giảm nói tránh, liệt kê, điệp ngữ.</a:t>
            </a:r>
          </a:p>
        </p:txBody>
      </p:sp>
    </p:spTree>
    <p:extLst>
      <p:ext uri="{BB962C8B-B14F-4D97-AF65-F5344CB8AC3E}">
        <p14:creationId xmlns:p14="http://schemas.microsoft.com/office/powerpoint/2010/main" val="1388070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5822F7F-00D3-41A7-8B7D-93B08BF3EECB}"/>
              </a:ext>
            </a:extLst>
          </p:cNvPr>
          <p:cNvSpPr/>
          <p:nvPr/>
        </p:nvSpPr>
        <p:spPr>
          <a:xfrm>
            <a:off x="618345" y="277411"/>
            <a:ext cx="1467631" cy="18828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4C9C3B8-D1DF-4F56-86A8-D48D930B7D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68" y="2086119"/>
            <a:ext cx="813887" cy="245080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5882" y="2100266"/>
            <a:ext cx="824873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2" y="1914527"/>
            <a:ext cx="891755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4" y="1914526"/>
            <a:ext cx="480385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85977" y="1686782"/>
            <a:ext cx="5490551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10446" y="3866188"/>
            <a:ext cx="4572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10446" y="4702795"/>
            <a:ext cx="4572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8" y="49338"/>
            <a:ext cx="1139888" cy="151985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2921210" y="404348"/>
            <a:ext cx="4136643" cy="1173547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Theo chân người lính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3203445" y="3574516"/>
            <a:ext cx="39609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48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TRẠM XE BUÝT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10446" y="5407755"/>
            <a:ext cx="457200" cy="6096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  <a:extLst>
              <a:ext uri="{FF2B5EF4-FFF2-40B4-BE49-F238E27FC236}">
                <a16:creationId xmlns:a16="http://schemas.microsoft.com/office/drawing/2014/main" xmlns="" id="{6249DC35-A39E-4559-9AC3-76A8A3BFD1C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10446" y="3028903"/>
            <a:ext cx="4572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EA3630-923D-469A-8B2C-044D77B7FADA}"/>
              </a:ext>
            </a:extLst>
          </p:cNvPr>
          <p:cNvSpPr/>
          <p:nvPr/>
        </p:nvSpPr>
        <p:spPr>
          <a:xfrm>
            <a:off x="4033531" y="5555689"/>
            <a:ext cx="1595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5400" b="1" spc="5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  <a:cs typeface="Arial"/>
                <a:sym typeface="Arial"/>
              </a:rPr>
              <a:t>PLAY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30B26FF-2BE0-444B-8228-E3DABCF78AC7}"/>
              </a:ext>
            </a:extLst>
          </p:cNvPr>
          <p:cNvSpPr/>
          <p:nvPr/>
        </p:nvSpPr>
        <p:spPr>
          <a:xfrm>
            <a:off x="742015" y="403188"/>
            <a:ext cx="1243136" cy="1611339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4000" b="1">
              <a:solidFill>
                <a:srgbClr val="FFC000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0" name="Graphic 9" descr="Bus">
            <a:extLst>
              <a:ext uri="{FF2B5EF4-FFF2-40B4-BE49-F238E27FC236}">
                <a16:creationId xmlns:a16="http://schemas.microsoft.com/office/drawing/2014/main" xmlns="" id="{7E8AABC8-0777-4DB4-8096-8B8D009226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11658" y="404349"/>
            <a:ext cx="1139887" cy="15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26" grpId="0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E093555-D3B9-5C15-4F7E-82A6BE208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10" y="2068644"/>
            <a:ext cx="2748293" cy="4789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09C2B8-5C8F-1852-827A-340877D40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5" r="1402" b="3388"/>
          <a:stretch/>
        </p:blipFill>
        <p:spPr>
          <a:xfrm>
            <a:off x="1911246" y="-96936"/>
            <a:ext cx="4999442" cy="6984916"/>
          </a:xfrm>
          <a:prstGeom prst="rect">
            <a:avLst/>
          </a:prstGeom>
        </p:spPr>
      </p:pic>
      <p:sp>
        <p:nvSpPr>
          <p:cNvPr id="4" name="Speech Bubble: Rectangle with Corners Rounded 3">
            <a:hlinkClick r:id="" action="ppaction://noaction"/>
            <a:extLst>
              <a:ext uri="{FF2B5EF4-FFF2-40B4-BE49-F238E27FC236}">
                <a16:creationId xmlns:a16="http://schemas.microsoft.com/office/drawing/2014/main" xmlns="" id="{26454B2A-C572-4F4D-8C2E-1111D6D66776}"/>
              </a:ext>
            </a:extLst>
          </p:cNvPr>
          <p:cNvSpPr/>
          <p:nvPr/>
        </p:nvSpPr>
        <p:spPr>
          <a:xfrm>
            <a:off x="1952366" y="1640799"/>
            <a:ext cx="987512" cy="427844"/>
          </a:xfrm>
          <a:prstGeom prst="wedgeRoundRectCallout">
            <a:avLst>
              <a:gd name="adj1" fmla="val 79166"/>
              <a:gd name="adj2" fmla="val 22500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Nghệ An</a:t>
            </a:r>
          </a:p>
        </p:txBody>
      </p:sp>
      <p:sp>
        <p:nvSpPr>
          <p:cNvPr id="5" name="Speech Bubble: Rectangle with Corners Rounded 4">
            <a:hlinkClick r:id="" action="ppaction://noaction"/>
            <a:extLst>
              <a:ext uri="{FF2B5EF4-FFF2-40B4-BE49-F238E27FC236}">
                <a16:creationId xmlns:a16="http://schemas.microsoft.com/office/drawing/2014/main" xmlns="" id="{71763231-E718-41E1-B96E-3E8D3FD9314C}"/>
              </a:ext>
            </a:extLst>
          </p:cNvPr>
          <p:cNvSpPr/>
          <p:nvPr/>
        </p:nvSpPr>
        <p:spPr>
          <a:xfrm>
            <a:off x="3609669" y="1925860"/>
            <a:ext cx="887263" cy="459699"/>
          </a:xfrm>
          <a:prstGeom prst="wedgeRoundRectCallout">
            <a:avLst>
              <a:gd name="adj1" fmla="val -60074"/>
              <a:gd name="adj2" fmla="val 79643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 Tĩnh</a:t>
            </a:r>
          </a:p>
        </p:txBody>
      </p:sp>
      <p:sp>
        <p:nvSpPr>
          <p:cNvPr id="6" name="Speech Bubble: Rectangle with Corners Rounded 5">
            <a:hlinkClick r:id="" action="ppaction://noaction"/>
            <a:extLst>
              <a:ext uri="{FF2B5EF4-FFF2-40B4-BE49-F238E27FC236}">
                <a16:creationId xmlns:a16="http://schemas.microsoft.com/office/drawing/2014/main" xmlns="" id="{0C2D82D1-8E9A-4313-98AE-649F63F51344}"/>
              </a:ext>
            </a:extLst>
          </p:cNvPr>
          <p:cNvSpPr/>
          <p:nvPr/>
        </p:nvSpPr>
        <p:spPr>
          <a:xfrm>
            <a:off x="2211901" y="2631952"/>
            <a:ext cx="1186846" cy="459699"/>
          </a:xfrm>
          <a:prstGeom prst="wedgeRoundRectCallout">
            <a:avLst>
              <a:gd name="adj1" fmla="val 67245"/>
              <a:gd name="adj2" fmla="val -25456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Quảng Bình</a:t>
            </a:r>
          </a:p>
        </p:txBody>
      </p:sp>
      <p:sp>
        <p:nvSpPr>
          <p:cNvPr id="7" name="Speech Bubble: Rectangle with Corners Rounded 6">
            <a:hlinkClick r:id="" action="ppaction://noaction"/>
            <a:extLst>
              <a:ext uri="{FF2B5EF4-FFF2-40B4-BE49-F238E27FC236}">
                <a16:creationId xmlns:a16="http://schemas.microsoft.com/office/drawing/2014/main" xmlns="" id="{0C0E2BED-61BD-4B7C-8A76-5ADA63C0F8CA}"/>
              </a:ext>
            </a:extLst>
          </p:cNvPr>
          <p:cNvSpPr/>
          <p:nvPr/>
        </p:nvSpPr>
        <p:spPr>
          <a:xfrm>
            <a:off x="4156554" y="2631952"/>
            <a:ext cx="1186846" cy="459699"/>
          </a:xfrm>
          <a:prstGeom prst="wedgeRoundRectCallout">
            <a:avLst>
              <a:gd name="adj1" fmla="val -88392"/>
              <a:gd name="adj2" fmla="val 9641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Quảng Trị</a:t>
            </a:r>
          </a:p>
        </p:txBody>
      </p:sp>
      <p:sp>
        <p:nvSpPr>
          <p:cNvPr id="8" name="Speech Bubble: Rectangle with Corners Rounded 7">
            <a:hlinkClick r:id="" action="ppaction://noaction"/>
            <a:extLst>
              <a:ext uri="{FF2B5EF4-FFF2-40B4-BE49-F238E27FC236}">
                <a16:creationId xmlns:a16="http://schemas.microsoft.com/office/drawing/2014/main" xmlns="" id="{EECBA6C8-192B-4D67-AB12-61002618DA50}"/>
              </a:ext>
            </a:extLst>
          </p:cNvPr>
          <p:cNvSpPr/>
          <p:nvPr/>
        </p:nvSpPr>
        <p:spPr>
          <a:xfrm>
            <a:off x="2650290" y="3228440"/>
            <a:ext cx="738000" cy="478590"/>
          </a:xfrm>
          <a:prstGeom prst="wedgeRoundRectCallout">
            <a:avLst>
              <a:gd name="adj1" fmla="val 109587"/>
              <a:gd name="adj2" fmla="val -63773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Huế</a:t>
            </a:r>
          </a:p>
        </p:txBody>
      </p:sp>
      <p:sp>
        <p:nvSpPr>
          <p:cNvPr id="9" name="Speech Bubble: Rectangle with Corners Rounded 8">
            <a:hlinkClick r:id="" action="ppaction://noaction"/>
            <a:extLst>
              <a:ext uri="{FF2B5EF4-FFF2-40B4-BE49-F238E27FC236}">
                <a16:creationId xmlns:a16="http://schemas.microsoft.com/office/drawing/2014/main" xmlns="" id="{EFEB7463-4A51-489C-85F7-3BB7117681D8}"/>
              </a:ext>
            </a:extLst>
          </p:cNvPr>
          <p:cNvSpPr/>
          <p:nvPr/>
        </p:nvSpPr>
        <p:spPr>
          <a:xfrm>
            <a:off x="4511821" y="3354387"/>
            <a:ext cx="897218" cy="459700"/>
          </a:xfrm>
          <a:prstGeom prst="wedgeRoundRectCallout">
            <a:avLst>
              <a:gd name="adj1" fmla="val -106734"/>
              <a:gd name="adj2" fmla="val -9087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Đà Nẵng</a:t>
            </a:r>
          </a:p>
        </p:txBody>
      </p:sp>
      <p:sp>
        <p:nvSpPr>
          <p:cNvPr id="14" name="Speech Bubble: Rectangle with Corners Rounded 13">
            <a:hlinkClick r:id="" action="ppaction://noaction"/>
            <a:extLst>
              <a:ext uri="{FF2B5EF4-FFF2-40B4-BE49-F238E27FC236}">
                <a16:creationId xmlns:a16="http://schemas.microsoft.com/office/drawing/2014/main" xmlns="" id="{E7ADE3A6-1FA4-4F8A-9181-F4BBD390389C}"/>
              </a:ext>
            </a:extLst>
          </p:cNvPr>
          <p:cNvSpPr/>
          <p:nvPr/>
        </p:nvSpPr>
        <p:spPr>
          <a:xfrm>
            <a:off x="4410967" y="3980499"/>
            <a:ext cx="1186846" cy="409028"/>
          </a:xfrm>
          <a:prstGeom prst="wedgeRoundRectCallout">
            <a:avLst>
              <a:gd name="adj1" fmla="val -89610"/>
              <a:gd name="adj2" fmla="val 12751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Quảng Nam</a:t>
            </a:r>
          </a:p>
        </p:txBody>
      </p:sp>
      <p:sp>
        <p:nvSpPr>
          <p:cNvPr id="16" name="Speech Bubble: Rectangle with Corners Rounded 15">
            <a:hlinkClick r:id="" action="ppaction://noaction"/>
            <a:extLst>
              <a:ext uri="{FF2B5EF4-FFF2-40B4-BE49-F238E27FC236}">
                <a16:creationId xmlns:a16="http://schemas.microsoft.com/office/drawing/2014/main" xmlns="" id="{FB9A53E7-8FB6-48DA-AE3C-C69CBE12B7C8}"/>
              </a:ext>
            </a:extLst>
          </p:cNvPr>
          <p:cNvSpPr/>
          <p:nvPr/>
        </p:nvSpPr>
        <p:spPr>
          <a:xfrm>
            <a:off x="4306347" y="4829867"/>
            <a:ext cx="887263" cy="459699"/>
          </a:xfrm>
          <a:prstGeom prst="wedgeRoundRectCallout">
            <a:avLst>
              <a:gd name="adj1" fmla="val -78047"/>
              <a:gd name="adj2" fmla="val -33399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 Lai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5DE9A56-2DB2-EDC8-B6BA-AE6C0EAB9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" y="-96936"/>
            <a:ext cx="1674183" cy="2232244"/>
          </a:xfrm>
          <a:prstGeom prst="rect">
            <a:avLst/>
          </a:prstGeom>
        </p:spPr>
      </p:pic>
      <p:sp>
        <p:nvSpPr>
          <p:cNvPr id="2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68966B-3719-4895-8C41-669745C5F7FC}"/>
              </a:ext>
            </a:extLst>
          </p:cNvPr>
          <p:cNvSpPr/>
          <p:nvPr/>
        </p:nvSpPr>
        <p:spPr>
          <a:xfrm>
            <a:off x="112427" y="1896076"/>
            <a:ext cx="1553536" cy="478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>
                <a:solidFill>
                  <a:srgbClr val="FFFFFF"/>
                </a:solidFill>
                <a:latin typeface="Arial"/>
                <a:sym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4114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3057" y="2100266"/>
            <a:ext cx="824873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7629" y="2100266"/>
            <a:ext cx="820159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2" y="1914527"/>
            <a:ext cx="891755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4" y="1914526"/>
            <a:ext cx="480385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1143" y="1738238"/>
            <a:ext cx="5490551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866188"/>
            <a:ext cx="4572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4702795"/>
            <a:ext cx="4572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8" y="49338"/>
            <a:ext cx="1139888" cy="151985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3115574" y="740980"/>
            <a:ext cx="4136643" cy="1173547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b="1">
                <a:solidFill>
                  <a:schemeClr val="tx1"/>
                </a:solidFill>
              </a:rPr>
              <a:t>Bài thơ đồng dao mùa xuân viết theo thể thơ gì?</a:t>
            </a:r>
            <a:endParaRPr lang="en-US" sz="3200" b="1" kern="0">
              <a:solidFill>
                <a:schemeClr val="tx1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567625" y="3601602"/>
            <a:ext cx="396090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Bốn chữ</a:t>
            </a:r>
            <a:endParaRPr lang="en-US"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 defTabSz="914377">
              <a:defRPr/>
            </a:pPr>
            <a:endParaRPr lang="en-US" sz="36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7481694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WRONG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6087721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RIGHT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5407755"/>
            <a:ext cx="457200" cy="609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8283831-DD00-4AF7-8D98-50E328ED2277}"/>
              </a:ext>
            </a:extLst>
          </p:cNvPr>
          <p:cNvSpPr/>
          <p:nvPr/>
        </p:nvSpPr>
        <p:spPr>
          <a:xfrm>
            <a:off x="618345" y="277411"/>
            <a:ext cx="1467631" cy="18828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22BEF0C-5BD4-44E1-8360-549DBB294E62}"/>
              </a:ext>
            </a:extLst>
          </p:cNvPr>
          <p:cNvSpPr/>
          <p:nvPr/>
        </p:nvSpPr>
        <p:spPr>
          <a:xfrm>
            <a:off x="742015" y="403188"/>
            <a:ext cx="1243136" cy="1611339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" name="Rectangle: Rounded Corners 3">
            <a:hlinkClick r:id="" action="ppaction://noaction"/>
            <a:extLst>
              <a:ext uri="{FF2B5EF4-FFF2-40B4-BE49-F238E27FC236}">
                <a16:creationId xmlns:a16="http://schemas.microsoft.com/office/drawing/2014/main" xmlns="" id="{4C7DC4CB-124E-4A04-8C47-C977A4D42EA1}"/>
              </a:ext>
            </a:extLst>
          </p:cNvPr>
          <p:cNvSpPr/>
          <p:nvPr/>
        </p:nvSpPr>
        <p:spPr>
          <a:xfrm>
            <a:off x="280677" y="5890915"/>
            <a:ext cx="1300453" cy="840645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/>
                <a:sym typeface="Arial"/>
              </a:rPr>
              <a:t>Quay lại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C86A976-E776-4AEA-809C-CB3FE37836AF}"/>
              </a:ext>
            </a:extLst>
          </p:cNvPr>
          <p:cNvSpPr/>
          <p:nvPr/>
        </p:nvSpPr>
        <p:spPr>
          <a:xfrm>
            <a:off x="687624" y="909807"/>
            <a:ext cx="1329070" cy="51036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Nghệ An</a:t>
            </a:r>
          </a:p>
        </p:txBody>
      </p:sp>
    </p:spTree>
    <p:extLst>
      <p:ext uri="{BB962C8B-B14F-4D97-AF65-F5344CB8AC3E}">
        <p14:creationId xmlns:p14="http://schemas.microsoft.com/office/powerpoint/2010/main" val="7960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52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52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52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06" y="2092217"/>
            <a:ext cx="802025" cy="249113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07" y="2092217"/>
            <a:ext cx="797467" cy="249113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2" y="1914527"/>
            <a:ext cx="891755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4" y="1914526"/>
            <a:ext cx="480385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5977" y="1686782"/>
            <a:ext cx="5490551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866188"/>
            <a:ext cx="4572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4702795"/>
            <a:ext cx="4572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8" y="49338"/>
            <a:ext cx="1139888" cy="151985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3115574" y="740980"/>
            <a:ext cx="4136643" cy="1173547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>
                <a:solidFill>
                  <a:schemeClr val="tx1"/>
                </a:solidFill>
              </a:rPr>
              <a:t>Ai là tác giả của </a:t>
            </a:r>
          </a:p>
          <a:p>
            <a:pPr algn="ctr" defTabSz="1219170">
              <a:buClr>
                <a:srgbClr val="000000"/>
              </a:buClr>
            </a:pPr>
            <a:r>
              <a:rPr lang="en-US" sz="2800" b="1" i="1">
                <a:solidFill>
                  <a:schemeClr val="tx1"/>
                </a:solidFill>
              </a:rPr>
              <a:t>“Đồng dao mùa xuân”? </a:t>
            </a:r>
            <a:endParaRPr lang="en-US" sz="3600" b="1" i="1" kern="0">
              <a:solidFill>
                <a:schemeClr val="tx1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3861258" y="3655906"/>
            <a:ext cx="39609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>
                <a:solidFill>
                  <a:prstClr val="black"/>
                </a:solidFill>
                <a:latin typeface="Arial"/>
                <a:cs typeface="Arial"/>
                <a:sym typeface="Arial"/>
              </a:rPr>
              <a:t>Nguyễn Khoa Điềm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7481694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WRONG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6087721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RIGHT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AB8A3C66-7187-4855-B5F4-6F4BDB5A2C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5539403"/>
            <a:ext cx="457200" cy="609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4AFA143-9EAB-4129-B200-6CF8B897898B}"/>
              </a:ext>
            </a:extLst>
          </p:cNvPr>
          <p:cNvSpPr/>
          <p:nvPr/>
        </p:nvSpPr>
        <p:spPr>
          <a:xfrm>
            <a:off x="618345" y="277411"/>
            <a:ext cx="1467631" cy="18828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D1F678-A2B2-46C2-BFD8-BB520BF07F17}"/>
              </a:ext>
            </a:extLst>
          </p:cNvPr>
          <p:cNvSpPr/>
          <p:nvPr/>
        </p:nvSpPr>
        <p:spPr>
          <a:xfrm>
            <a:off x="742015" y="403188"/>
            <a:ext cx="1243136" cy="1611339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E98355F-9D5F-4B31-AE11-492F1A4772FF}"/>
              </a:ext>
            </a:extLst>
          </p:cNvPr>
          <p:cNvSpPr/>
          <p:nvPr/>
        </p:nvSpPr>
        <p:spPr>
          <a:xfrm>
            <a:off x="687624" y="909807"/>
            <a:ext cx="1329070" cy="51036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 Tĩnh</a:t>
            </a:r>
          </a:p>
        </p:txBody>
      </p:sp>
      <p:sp>
        <p:nvSpPr>
          <p:cNvPr id="22" name="Rectangle: Rounded Corners 21">
            <a:hlinkClick r:id="" action="ppaction://noaction"/>
            <a:extLst>
              <a:ext uri="{FF2B5EF4-FFF2-40B4-BE49-F238E27FC236}">
                <a16:creationId xmlns:a16="http://schemas.microsoft.com/office/drawing/2014/main" xmlns="" id="{F417FDA6-5E7A-41AC-4082-B105323D6CB0}"/>
              </a:ext>
            </a:extLst>
          </p:cNvPr>
          <p:cNvSpPr/>
          <p:nvPr/>
        </p:nvSpPr>
        <p:spPr>
          <a:xfrm>
            <a:off x="280677" y="5890915"/>
            <a:ext cx="1300453" cy="840645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/>
                <a:sym typeface="Arial"/>
              </a:rPr>
              <a:t>Quay lại</a:t>
            </a:r>
          </a:p>
        </p:txBody>
      </p:sp>
    </p:spTree>
    <p:extLst>
      <p:ext uri="{BB962C8B-B14F-4D97-AF65-F5344CB8AC3E}">
        <p14:creationId xmlns:p14="http://schemas.microsoft.com/office/powerpoint/2010/main" val="36042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52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52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176" y="2158086"/>
            <a:ext cx="791912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176" y="2144551"/>
            <a:ext cx="789968" cy="239816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2" y="1914527"/>
            <a:ext cx="891755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4" y="1914526"/>
            <a:ext cx="480385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5977" y="1686782"/>
            <a:ext cx="5490551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866188"/>
            <a:ext cx="4572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4702795"/>
            <a:ext cx="4572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8" y="49338"/>
            <a:ext cx="1139888" cy="151985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3115574" y="740980"/>
            <a:ext cx="4136643" cy="1173547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2400" b="1">
                <a:solidFill>
                  <a:schemeClr val="tx1"/>
                </a:solidFill>
              </a:rPr>
              <a:t>Bài thơ chủ yếu ngắt nhịp mấy?</a:t>
            </a:r>
            <a:endParaRPr lang="en-US" sz="3200" b="1" kern="0">
              <a:solidFill>
                <a:schemeClr val="tx1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854591" y="3575640"/>
            <a:ext cx="3766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2/2</a:t>
            </a:r>
            <a:endParaRPr lang="en-US"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7481694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WRONG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6087721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RIGHT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7F943AF7-102C-49D1-8E8C-BAE02BD725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5539403"/>
            <a:ext cx="457200" cy="609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772AFF7-F630-48E6-B68D-E160D9CCD659}"/>
              </a:ext>
            </a:extLst>
          </p:cNvPr>
          <p:cNvSpPr/>
          <p:nvPr/>
        </p:nvSpPr>
        <p:spPr>
          <a:xfrm>
            <a:off x="618345" y="277411"/>
            <a:ext cx="1467631" cy="18828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902755C-8C18-43DE-9FBB-D3DA60785068}"/>
              </a:ext>
            </a:extLst>
          </p:cNvPr>
          <p:cNvSpPr/>
          <p:nvPr/>
        </p:nvSpPr>
        <p:spPr>
          <a:xfrm>
            <a:off x="742015" y="403188"/>
            <a:ext cx="1243136" cy="1611339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61B502A-AC6A-4C77-9597-AE559E01E8DB}"/>
              </a:ext>
            </a:extLst>
          </p:cNvPr>
          <p:cNvSpPr/>
          <p:nvPr/>
        </p:nvSpPr>
        <p:spPr>
          <a:xfrm>
            <a:off x="687624" y="909807"/>
            <a:ext cx="1329070" cy="51036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Quảng Bình</a:t>
            </a:r>
          </a:p>
        </p:txBody>
      </p:sp>
      <p:sp>
        <p:nvSpPr>
          <p:cNvPr id="22" name="Rectangle: Rounded Corners 21">
            <a:hlinkClick r:id="" action="ppaction://noaction"/>
            <a:extLst>
              <a:ext uri="{FF2B5EF4-FFF2-40B4-BE49-F238E27FC236}">
                <a16:creationId xmlns:a16="http://schemas.microsoft.com/office/drawing/2014/main" xmlns="" id="{402C667A-B260-F0C5-1B41-E8572FCE5763}"/>
              </a:ext>
            </a:extLst>
          </p:cNvPr>
          <p:cNvSpPr/>
          <p:nvPr/>
        </p:nvSpPr>
        <p:spPr>
          <a:xfrm>
            <a:off x="280677" y="5890915"/>
            <a:ext cx="1300453" cy="840645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/>
                <a:sym typeface="Arial"/>
              </a:rPr>
              <a:t>Quay lại</a:t>
            </a:r>
          </a:p>
        </p:txBody>
      </p:sp>
    </p:spTree>
    <p:extLst>
      <p:ext uri="{BB962C8B-B14F-4D97-AF65-F5344CB8AC3E}">
        <p14:creationId xmlns:p14="http://schemas.microsoft.com/office/powerpoint/2010/main" val="10936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52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52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798" y="2067226"/>
            <a:ext cx="867710" cy="24834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799" y="2066753"/>
            <a:ext cx="865579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2" y="1914527"/>
            <a:ext cx="891755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4" y="1914526"/>
            <a:ext cx="480385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5977" y="1686782"/>
            <a:ext cx="5490551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866188"/>
            <a:ext cx="4572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4702795"/>
            <a:ext cx="4572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8" y="49338"/>
            <a:ext cx="1139888" cy="151985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2892056" y="306238"/>
            <a:ext cx="4360161" cy="1608288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2000" b="1" i="1">
                <a:solidFill>
                  <a:schemeClr val="tx1"/>
                </a:solidFill>
              </a:rPr>
              <a:t>Điền từ còn thiếu vào khổ thơ: </a:t>
            </a:r>
            <a:endParaRPr lang="en-US" sz="2000" b="1" i="1">
              <a:solidFill>
                <a:schemeClr val="tx1"/>
              </a:solidFill>
            </a:endParaRPr>
          </a:p>
          <a:p>
            <a:pPr defTabSz="1219170">
              <a:buClr>
                <a:srgbClr val="000000"/>
              </a:buClr>
            </a:pPr>
            <a:r>
              <a:rPr lang="vi-VN" sz="2000" b="1">
                <a:solidFill>
                  <a:schemeClr val="tx1"/>
                </a:solidFill>
              </a:rPr>
              <a:t>“Một lần bom nổ </a:t>
            </a:r>
            <a:endParaRPr lang="en-US" sz="2000" b="1">
              <a:solidFill>
                <a:schemeClr val="tx1"/>
              </a:solidFill>
            </a:endParaRPr>
          </a:p>
          <a:p>
            <a:pPr defTabSz="1219170">
              <a:buClr>
                <a:srgbClr val="000000"/>
              </a:buClr>
            </a:pPr>
            <a:r>
              <a:rPr lang="vi-VN" sz="2000" b="1">
                <a:solidFill>
                  <a:schemeClr val="tx1"/>
                </a:solidFill>
              </a:rPr>
              <a:t>Khói đen rừng chiều </a:t>
            </a:r>
            <a:endParaRPr lang="en-US" sz="2000" b="1">
              <a:solidFill>
                <a:schemeClr val="tx1"/>
              </a:solidFill>
            </a:endParaRPr>
          </a:p>
          <a:p>
            <a:pPr defTabSz="1219170">
              <a:buClr>
                <a:srgbClr val="000000"/>
              </a:buClr>
            </a:pPr>
            <a:r>
              <a:rPr lang="vi-VN" sz="2000" b="1">
                <a:solidFill>
                  <a:schemeClr val="tx1"/>
                </a:solidFill>
              </a:rPr>
              <a:t>Anh thành… </a:t>
            </a:r>
            <a:endParaRPr lang="en-US" sz="2000" b="1">
              <a:solidFill>
                <a:schemeClr val="tx1"/>
              </a:solidFill>
            </a:endParaRPr>
          </a:p>
          <a:p>
            <a:pPr defTabSz="1219170">
              <a:buClr>
                <a:srgbClr val="000000"/>
              </a:buClr>
            </a:pPr>
            <a:r>
              <a:rPr lang="vi-VN" sz="2000" b="1">
                <a:solidFill>
                  <a:schemeClr val="tx1"/>
                </a:solidFill>
              </a:rPr>
              <a:t>Bạn bè mang theo”</a:t>
            </a:r>
            <a:endParaRPr lang="en-US" sz="3600" b="1" kern="0">
              <a:solidFill>
                <a:schemeClr val="tx1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3291314" y="3619354"/>
            <a:ext cx="39609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377"/>
            <a:r>
              <a:rPr lang="en-US" sz="32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Ngọn lửa</a:t>
            </a:r>
            <a:endParaRPr lang="en-US" sz="4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7481694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WRONG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6087721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RIGHT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86799F78-DFD1-487F-B5DF-7BBE6D5843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5539403"/>
            <a:ext cx="457200" cy="609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850CCBD-550D-463F-B9E8-44EC0C14D81E}"/>
              </a:ext>
            </a:extLst>
          </p:cNvPr>
          <p:cNvSpPr/>
          <p:nvPr/>
        </p:nvSpPr>
        <p:spPr>
          <a:xfrm>
            <a:off x="618345" y="277411"/>
            <a:ext cx="1467631" cy="18828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9A56B21-EB51-4F7A-83D3-0898F1F45FCB}"/>
              </a:ext>
            </a:extLst>
          </p:cNvPr>
          <p:cNvSpPr/>
          <p:nvPr/>
        </p:nvSpPr>
        <p:spPr>
          <a:xfrm>
            <a:off x="742015" y="403188"/>
            <a:ext cx="1243136" cy="1611339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D3E782B-5F1F-4EFE-BAA8-3F00A772E37A}"/>
              </a:ext>
            </a:extLst>
          </p:cNvPr>
          <p:cNvSpPr/>
          <p:nvPr/>
        </p:nvSpPr>
        <p:spPr>
          <a:xfrm>
            <a:off x="699048" y="953677"/>
            <a:ext cx="1329070" cy="51036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Quảng Trị</a:t>
            </a:r>
          </a:p>
        </p:txBody>
      </p:sp>
      <p:sp>
        <p:nvSpPr>
          <p:cNvPr id="22" name="Rectangle: Rounded Corners 21">
            <a:hlinkClick r:id="" action="ppaction://noaction"/>
            <a:extLst>
              <a:ext uri="{FF2B5EF4-FFF2-40B4-BE49-F238E27FC236}">
                <a16:creationId xmlns:a16="http://schemas.microsoft.com/office/drawing/2014/main" xmlns="" id="{88E1B6B5-9127-E2F8-E3C1-902F094DFB0E}"/>
              </a:ext>
            </a:extLst>
          </p:cNvPr>
          <p:cNvSpPr/>
          <p:nvPr/>
        </p:nvSpPr>
        <p:spPr>
          <a:xfrm>
            <a:off x="280677" y="5890915"/>
            <a:ext cx="1300453" cy="840645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/>
                <a:sym typeface="Arial"/>
              </a:rPr>
              <a:t>Quay lại</a:t>
            </a:r>
          </a:p>
        </p:txBody>
      </p:sp>
    </p:spTree>
    <p:extLst>
      <p:ext uri="{BB962C8B-B14F-4D97-AF65-F5344CB8AC3E}">
        <p14:creationId xmlns:p14="http://schemas.microsoft.com/office/powerpoint/2010/main" val="12367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47A0F0-3165-54D3-99B1-4C7F0200B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89524" l="556" r="97889">
                        <a14:foregroundMark x1="30444" y1="18095" x2="30444" y2="18095"/>
                        <a14:foregroundMark x1="30444" y1="17778" x2="30444" y2="17778"/>
                        <a14:foregroundMark x1="31889" y1="17460" x2="35556" y2="17460"/>
                        <a14:foregroundMark x1="44222" y1="15556" x2="52778" y2="15238"/>
                        <a14:foregroundMark x1="62667" y1="9524" x2="64111" y2="9206"/>
                        <a14:foregroundMark x1="73444" y1="8254" x2="73444" y2="8254"/>
                        <a14:foregroundMark x1="73556" y1="7937" x2="73556" y2="7937"/>
                        <a14:foregroundMark x1="73889" y1="7302" x2="74333" y2="6984"/>
                        <a14:foregroundMark x1="75000" y1="6667" x2="76333" y2="7937"/>
                        <a14:foregroundMark x1="79333" y1="10159" x2="81889" y2="14286"/>
                        <a14:foregroundMark x1="84333" y1="16190" x2="94444" y2="33333"/>
                        <a14:foregroundMark x1="96889" y1="38095" x2="97889" y2="40317"/>
                        <a14:foregroundMark x1="8778" y1="19048" x2="8778" y2="19048"/>
                        <a14:foregroundMark x1="8778" y1="18095" x2="8778" y2="18095"/>
                        <a14:foregroundMark x1="7889" y1="17143" x2="7889" y2="17143"/>
                        <a14:foregroundMark x1="5667" y1="17143" x2="5667" y2="17143"/>
                        <a14:foregroundMark x1="5000" y1="17143" x2="5000" y2="17143"/>
                        <a14:foregroundMark x1="2333" y1="22222" x2="2333" y2="22222"/>
                        <a14:foregroundMark x1="2000" y1="22857" x2="1778" y2="24444"/>
                        <a14:foregroundMark x1="1222" y1="27302" x2="556" y2="3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8082" y="3959669"/>
            <a:ext cx="3210887" cy="1197608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F64B99F5-E02C-4EA5-DED7-D2CAC1685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09" y="3335730"/>
            <a:ext cx="1655207" cy="143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76EB87-41A2-2CB1-3030-2C9FA79DC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632" y="3307476"/>
            <a:ext cx="992210" cy="13229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8A5E26-751D-7B24-D090-D8ADC9BCB005}"/>
              </a:ext>
            </a:extLst>
          </p:cNvPr>
          <p:cNvSpPr txBox="1"/>
          <p:nvPr/>
        </p:nvSpPr>
        <p:spPr>
          <a:xfrm>
            <a:off x="3131840" y="4221088"/>
            <a:ext cx="198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D03163-EFE1-8125-5393-9A78A62216D7}"/>
              </a:ext>
            </a:extLst>
          </p:cNvPr>
          <p:cNvSpPr txBox="1"/>
          <p:nvPr/>
        </p:nvSpPr>
        <p:spPr>
          <a:xfrm>
            <a:off x="467544" y="701388"/>
            <a:ext cx="7873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vị cha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Bắc Đẩu, là vầng Thái Dương”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8990" y="2023746"/>
            <a:ext cx="1146100" cy="25260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8991" y="2032119"/>
            <a:ext cx="1143285" cy="251772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2" y="1914527"/>
            <a:ext cx="891755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4" y="1914526"/>
            <a:ext cx="480385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5977" y="1686782"/>
            <a:ext cx="5490551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866188"/>
            <a:ext cx="4572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4702795"/>
            <a:ext cx="4572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8" y="49338"/>
            <a:ext cx="1139888" cy="151985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3115574" y="277411"/>
            <a:ext cx="4136643" cy="163711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2400" b="1">
                <a:solidFill>
                  <a:schemeClr val="tx1"/>
                </a:solidFill>
                <a:latin typeface="+mj-lt"/>
              </a:rPr>
              <a:t>Câu thơ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:</a:t>
            </a:r>
          </a:p>
          <a:p>
            <a:pPr algn="just" defTabSz="1219170">
              <a:buClr>
                <a:srgbClr val="000000"/>
              </a:buClr>
            </a:pPr>
            <a:r>
              <a:rPr lang="vi-VN" sz="2400" b="1" i="1">
                <a:solidFill>
                  <a:schemeClr val="tx1"/>
                </a:solidFill>
                <a:latin typeface="+mj-lt"/>
              </a:rPr>
              <a:t>“Một ngày hòa bình </a:t>
            </a:r>
            <a:endParaRPr lang="en-US" sz="2400" b="1" i="1">
              <a:solidFill>
                <a:schemeClr val="tx1"/>
              </a:solidFill>
              <a:latin typeface="+mj-lt"/>
            </a:endParaRPr>
          </a:p>
          <a:p>
            <a:pPr algn="just" defTabSz="1219170">
              <a:buClr>
                <a:srgbClr val="000000"/>
              </a:buClr>
            </a:pPr>
            <a:r>
              <a:rPr lang="vi-VN" sz="2400" b="1" i="1">
                <a:solidFill>
                  <a:schemeClr val="tx1"/>
                </a:solidFill>
                <a:latin typeface="+mj-lt"/>
              </a:rPr>
              <a:t>Anh không về nữa”</a:t>
            </a:r>
            <a:r>
              <a:rPr lang="vi-VN" sz="2400" b="1">
                <a:solidFill>
                  <a:schemeClr val="tx1"/>
                </a:solidFill>
                <a:latin typeface="+mj-lt"/>
              </a:rPr>
              <a:t> </a:t>
            </a:r>
            <a:endParaRPr lang="en-US" sz="2400" b="1">
              <a:solidFill>
                <a:schemeClr val="tx1"/>
              </a:solidFill>
              <a:latin typeface="+mj-lt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400" b="1">
                <a:solidFill>
                  <a:schemeClr val="tx1"/>
                </a:solidFill>
                <a:latin typeface="+mj-lt"/>
                <a:cs typeface="Quire Sans" panose="020B0502040204020203" pitchFamily="34" charset="0"/>
              </a:rPr>
              <a:t>s</a:t>
            </a:r>
            <a:r>
              <a:rPr lang="vi-VN" sz="2400" b="1">
                <a:solidFill>
                  <a:schemeClr val="tx1"/>
                </a:solidFill>
                <a:latin typeface="+mj-lt"/>
                <a:cs typeface="Quire Sans" panose="020B0502040204020203" pitchFamily="34" charset="0"/>
              </a:rPr>
              <a:t>ử</a:t>
            </a:r>
            <a:r>
              <a:rPr lang="vi-VN" sz="2400" b="1">
                <a:solidFill>
                  <a:schemeClr val="tx1"/>
                </a:solidFill>
                <a:latin typeface="+mj-lt"/>
              </a:rPr>
              <a:t> dụng biện pháp tu từ nào?</a:t>
            </a:r>
            <a:endParaRPr lang="en-US" sz="2400" b="1" kern="0">
              <a:solidFill>
                <a:schemeClr val="tx1"/>
              </a:solidFill>
              <a:latin typeface="+mj-lt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3925151" y="3682158"/>
            <a:ext cx="39609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 giảm, nói tránh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7481694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WRONG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6087721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RIGHT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BE9BCEE7-8267-4B99-B1AC-EBAB9F54FD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5539403"/>
            <a:ext cx="457200" cy="609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096C65D-733B-4C08-A5BB-F101D368B3A9}"/>
              </a:ext>
            </a:extLst>
          </p:cNvPr>
          <p:cNvSpPr/>
          <p:nvPr/>
        </p:nvSpPr>
        <p:spPr>
          <a:xfrm>
            <a:off x="618345" y="277411"/>
            <a:ext cx="1467631" cy="18828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88C4579-B6A4-4806-AA61-DB84AEDE4840}"/>
              </a:ext>
            </a:extLst>
          </p:cNvPr>
          <p:cNvSpPr/>
          <p:nvPr/>
        </p:nvSpPr>
        <p:spPr>
          <a:xfrm>
            <a:off x="742015" y="403188"/>
            <a:ext cx="1243136" cy="1611339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01B257B-43CE-497C-90F3-DE5D1AA062F2}"/>
              </a:ext>
            </a:extLst>
          </p:cNvPr>
          <p:cNvSpPr/>
          <p:nvPr/>
        </p:nvSpPr>
        <p:spPr>
          <a:xfrm>
            <a:off x="687624" y="1002581"/>
            <a:ext cx="1329070" cy="51036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Huế</a:t>
            </a:r>
          </a:p>
        </p:txBody>
      </p:sp>
      <p:sp>
        <p:nvSpPr>
          <p:cNvPr id="22" name="Rectangle: Rounded Corners 21">
            <a:hlinkClick r:id="" action="ppaction://noaction"/>
            <a:extLst>
              <a:ext uri="{FF2B5EF4-FFF2-40B4-BE49-F238E27FC236}">
                <a16:creationId xmlns:a16="http://schemas.microsoft.com/office/drawing/2014/main" xmlns="" id="{6B5BAC05-BC29-0DBA-0951-8C8BD874DF2A}"/>
              </a:ext>
            </a:extLst>
          </p:cNvPr>
          <p:cNvSpPr/>
          <p:nvPr/>
        </p:nvSpPr>
        <p:spPr>
          <a:xfrm>
            <a:off x="280677" y="5890915"/>
            <a:ext cx="1300453" cy="840645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/>
                <a:sym typeface="Arial"/>
              </a:rPr>
              <a:t>Quay lại</a:t>
            </a:r>
          </a:p>
        </p:txBody>
      </p:sp>
    </p:spTree>
    <p:extLst>
      <p:ext uri="{BB962C8B-B14F-4D97-AF65-F5344CB8AC3E}">
        <p14:creationId xmlns:p14="http://schemas.microsoft.com/office/powerpoint/2010/main" val="15440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3057" y="2100266"/>
            <a:ext cx="824873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7629" y="2100266"/>
            <a:ext cx="820159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2" y="1914527"/>
            <a:ext cx="891755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4" y="1914526"/>
            <a:ext cx="480385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1143" y="1738238"/>
            <a:ext cx="5490551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866188"/>
            <a:ext cx="4572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4702795"/>
            <a:ext cx="4572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8" y="49338"/>
            <a:ext cx="1139888" cy="151985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3115574" y="740980"/>
            <a:ext cx="4136643" cy="1173547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>
                <a:solidFill>
                  <a:prstClr val="black"/>
                </a:solidFill>
                <a:latin typeface="Calibri" panose="020F0502020204030204"/>
                <a:sym typeface="Arial"/>
              </a:rPr>
              <a:t>Kể tên một bài thơ khác về </a:t>
            </a:r>
            <a:endParaRPr lang="en-US" sz="2800" b="1" kern="0">
              <a:solidFill>
                <a:prstClr val="black"/>
              </a:solidFill>
              <a:latin typeface="Calibri" panose="020F0502020204030204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vi-VN" sz="2800" b="1" kern="0">
                <a:solidFill>
                  <a:prstClr val="black"/>
                </a:solidFill>
                <a:latin typeface="Calibri" panose="020F0502020204030204"/>
                <a:sym typeface="Arial"/>
              </a:rPr>
              <a:t>người lính mà em biết?</a:t>
            </a:r>
            <a:endParaRPr lang="en-US" sz="3600" b="1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3216485" y="3744977"/>
            <a:ext cx="39609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377"/>
            <a:r>
              <a:rPr lang="en-US" sz="2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Đồng chí</a:t>
            </a:r>
            <a:endParaRPr lang="en-US" sz="28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7481694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WRONG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6087721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RIGHT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5407755"/>
            <a:ext cx="457200" cy="609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8283831-DD00-4AF7-8D98-50E328ED2277}"/>
              </a:ext>
            </a:extLst>
          </p:cNvPr>
          <p:cNvSpPr/>
          <p:nvPr/>
        </p:nvSpPr>
        <p:spPr>
          <a:xfrm>
            <a:off x="618345" y="277411"/>
            <a:ext cx="1467631" cy="18828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22BEF0C-5BD4-44E1-8360-549DBB294E62}"/>
              </a:ext>
            </a:extLst>
          </p:cNvPr>
          <p:cNvSpPr/>
          <p:nvPr/>
        </p:nvSpPr>
        <p:spPr>
          <a:xfrm>
            <a:off x="742015" y="403188"/>
            <a:ext cx="1243136" cy="1611339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C86A976-E776-4AEA-809C-CB3FE37836AF}"/>
              </a:ext>
            </a:extLst>
          </p:cNvPr>
          <p:cNvSpPr/>
          <p:nvPr/>
        </p:nvSpPr>
        <p:spPr>
          <a:xfrm>
            <a:off x="687624" y="909807"/>
            <a:ext cx="1329070" cy="51036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Đà Nẵng</a:t>
            </a:r>
          </a:p>
        </p:txBody>
      </p:sp>
      <p:sp>
        <p:nvSpPr>
          <p:cNvPr id="20" name="Rectangle: Rounded Corners 19">
            <a:hlinkClick r:id="" action="ppaction://noaction"/>
            <a:extLst>
              <a:ext uri="{FF2B5EF4-FFF2-40B4-BE49-F238E27FC236}">
                <a16:creationId xmlns:a16="http://schemas.microsoft.com/office/drawing/2014/main" xmlns="" id="{3C1606D4-861B-8223-83A9-86EC9E383F58}"/>
              </a:ext>
            </a:extLst>
          </p:cNvPr>
          <p:cNvSpPr/>
          <p:nvPr/>
        </p:nvSpPr>
        <p:spPr>
          <a:xfrm>
            <a:off x="280677" y="5890915"/>
            <a:ext cx="1300453" cy="840645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/>
                <a:sym typeface="Arial"/>
              </a:rPr>
              <a:t>Quay lại</a:t>
            </a:r>
          </a:p>
        </p:txBody>
      </p:sp>
    </p:spTree>
    <p:extLst>
      <p:ext uri="{BB962C8B-B14F-4D97-AF65-F5344CB8AC3E}">
        <p14:creationId xmlns:p14="http://schemas.microsoft.com/office/powerpoint/2010/main" val="2185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06" y="2092217"/>
            <a:ext cx="802025" cy="249113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07" y="2092217"/>
            <a:ext cx="797467" cy="249113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2" y="1914527"/>
            <a:ext cx="891755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4" y="1914526"/>
            <a:ext cx="480385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5977" y="1686782"/>
            <a:ext cx="5490551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866188"/>
            <a:ext cx="4572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4702795"/>
            <a:ext cx="4572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8" y="49338"/>
            <a:ext cx="1139888" cy="151985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3115574" y="546764"/>
            <a:ext cx="4136643" cy="1367763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2400" b="1" kern="0">
                <a:solidFill>
                  <a:prstClr val="black"/>
                </a:solidFill>
                <a:latin typeface="Calibri" panose="020F0502020204030204"/>
                <a:sym typeface="Arial"/>
              </a:rPr>
              <a:t>Địa danh Trường Sơn trong bài thơ gợi nhắc đến cuộc kháng chiến nào?</a:t>
            </a:r>
            <a:endParaRPr lang="en-US" sz="2400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3594427" y="3575639"/>
            <a:ext cx="32529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Kháng chiến chống Mĩ</a:t>
            </a:r>
            <a:endParaRPr lang="en-US"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7481694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WRONG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6087721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RIGHT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AB8A3C66-7187-4855-B5F4-6F4BDB5A2C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5539403"/>
            <a:ext cx="457200" cy="609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4AFA143-9EAB-4129-B200-6CF8B897898B}"/>
              </a:ext>
            </a:extLst>
          </p:cNvPr>
          <p:cNvSpPr/>
          <p:nvPr/>
        </p:nvSpPr>
        <p:spPr>
          <a:xfrm>
            <a:off x="618345" y="277411"/>
            <a:ext cx="1467631" cy="18828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D1F678-A2B2-46C2-BFD8-BB520BF07F17}"/>
              </a:ext>
            </a:extLst>
          </p:cNvPr>
          <p:cNvSpPr/>
          <p:nvPr/>
        </p:nvSpPr>
        <p:spPr>
          <a:xfrm>
            <a:off x="742015" y="403188"/>
            <a:ext cx="1243136" cy="1611339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E98355F-9D5F-4B31-AE11-492F1A4772FF}"/>
              </a:ext>
            </a:extLst>
          </p:cNvPr>
          <p:cNvSpPr/>
          <p:nvPr/>
        </p:nvSpPr>
        <p:spPr>
          <a:xfrm>
            <a:off x="687624" y="909807"/>
            <a:ext cx="1329070" cy="51036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Quảng Nam</a:t>
            </a:r>
          </a:p>
        </p:txBody>
      </p:sp>
      <p:sp>
        <p:nvSpPr>
          <p:cNvPr id="22" name="Rectangle: Rounded Corners 21">
            <a:hlinkClick r:id="" action="ppaction://noaction"/>
            <a:extLst>
              <a:ext uri="{FF2B5EF4-FFF2-40B4-BE49-F238E27FC236}">
                <a16:creationId xmlns:a16="http://schemas.microsoft.com/office/drawing/2014/main" xmlns="" id="{1FE60F7A-F245-1929-72CC-194149C5456D}"/>
              </a:ext>
            </a:extLst>
          </p:cNvPr>
          <p:cNvSpPr/>
          <p:nvPr/>
        </p:nvSpPr>
        <p:spPr>
          <a:xfrm>
            <a:off x="280677" y="5890915"/>
            <a:ext cx="1300453" cy="840645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/>
                <a:sym typeface="Arial"/>
              </a:rPr>
              <a:t>Quay lại</a:t>
            </a:r>
          </a:p>
        </p:txBody>
      </p:sp>
    </p:spTree>
    <p:extLst>
      <p:ext uri="{BB962C8B-B14F-4D97-AF65-F5344CB8AC3E}">
        <p14:creationId xmlns:p14="http://schemas.microsoft.com/office/powerpoint/2010/main" val="14361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798" y="2067226"/>
            <a:ext cx="867710" cy="24834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799" y="2066753"/>
            <a:ext cx="865579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2" y="1914527"/>
            <a:ext cx="891755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4" y="1914526"/>
            <a:ext cx="480385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5977" y="1686782"/>
            <a:ext cx="5490551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3866188"/>
            <a:ext cx="4572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4702795"/>
            <a:ext cx="4572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8" y="49338"/>
            <a:ext cx="1139888" cy="151985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3115574" y="740980"/>
            <a:ext cx="4136643" cy="1173547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vi-VN" sz="2800" b="1" kern="0">
                <a:solidFill>
                  <a:prstClr val="black"/>
                </a:solidFill>
                <a:latin typeface="Calibri" panose="020F0502020204030204"/>
                <a:sym typeface="Arial"/>
              </a:rPr>
              <a:t>Người lính trong bài thơ đã hi sinh ở độ tuổi nào?</a:t>
            </a:r>
            <a:endParaRPr lang="en-US" sz="2800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431202" y="3693232"/>
            <a:ext cx="39609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>
                <a:solidFill>
                  <a:prstClr val="black"/>
                </a:solidFill>
                <a:latin typeface="Arial"/>
                <a:cs typeface="Arial"/>
                <a:sym typeface="Arial"/>
              </a:rPr>
              <a:t>Thanh xuân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7481694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WRONG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6087721" y="6017356"/>
            <a:ext cx="1300453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  <a:sym typeface="Arial"/>
              </a:rPr>
              <a:t>RIGHT</a:t>
            </a:r>
            <a:r>
              <a:rPr lang="en-US" b="1">
                <a:solidFill>
                  <a:srgbClr val="002060"/>
                </a:solidFill>
                <a:latin typeface="Calibri" panose="020F0502020204030204"/>
                <a:sym typeface="Arial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86799F78-DFD1-487F-B5DF-7BBE6D5843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0446" y="5539403"/>
            <a:ext cx="457200" cy="609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850CCBD-550D-463F-B9E8-44EC0C14D81E}"/>
              </a:ext>
            </a:extLst>
          </p:cNvPr>
          <p:cNvSpPr/>
          <p:nvPr/>
        </p:nvSpPr>
        <p:spPr>
          <a:xfrm>
            <a:off x="618345" y="277411"/>
            <a:ext cx="1467631" cy="18828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9A56B21-EB51-4F7A-83D3-0898F1F45FCB}"/>
              </a:ext>
            </a:extLst>
          </p:cNvPr>
          <p:cNvSpPr/>
          <p:nvPr/>
        </p:nvSpPr>
        <p:spPr>
          <a:xfrm>
            <a:off x="742015" y="403188"/>
            <a:ext cx="1243136" cy="1611339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D3E782B-5F1F-4EFE-BAA8-3F00A772E37A}"/>
              </a:ext>
            </a:extLst>
          </p:cNvPr>
          <p:cNvSpPr/>
          <p:nvPr/>
        </p:nvSpPr>
        <p:spPr>
          <a:xfrm>
            <a:off x="687624" y="909807"/>
            <a:ext cx="1329070" cy="51036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 Lai</a:t>
            </a:r>
          </a:p>
        </p:txBody>
      </p:sp>
      <p:sp>
        <p:nvSpPr>
          <p:cNvPr id="22" name="Rectangle: Rounded Corners 21">
            <a:hlinkClick r:id="" action="ppaction://noaction"/>
            <a:extLst>
              <a:ext uri="{FF2B5EF4-FFF2-40B4-BE49-F238E27FC236}">
                <a16:creationId xmlns:a16="http://schemas.microsoft.com/office/drawing/2014/main" xmlns="" id="{C39C5EDC-27B0-BF14-8A5A-07C1A73B723E}"/>
              </a:ext>
            </a:extLst>
          </p:cNvPr>
          <p:cNvSpPr/>
          <p:nvPr/>
        </p:nvSpPr>
        <p:spPr>
          <a:xfrm>
            <a:off x="280677" y="5890915"/>
            <a:ext cx="1300453" cy="840645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2060"/>
                </a:solidFill>
                <a:latin typeface="Calibri" panose="020F0502020204030204"/>
                <a:sym typeface="Arial"/>
              </a:rPr>
              <a:t>Quay lại</a:t>
            </a:r>
          </a:p>
        </p:txBody>
      </p:sp>
    </p:spTree>
    <p:extLst>
      <p:ext uri="{BB962C8B-B14F-4D97-AF65-F5344CB8AC3E}">
        <p14:creationId xmlns:p14="http://schemas.microsoft.com/office/powerpoint/2010/main" val="20919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52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52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38F2D8-22AE-BAA4-58A8-055DA0B44A94}"/>
              </a:ext>
            </a:extLst>
          </p:cNvPr>
          <p:cNvSpPr txBox="1"/>
          <p:nvPr/>
        </p:nvSpPr>
        <p:spPr>
          <a:xfrm>
            <a:off x="1547664" y="1340768"/>
            <a:ext cx="58326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viết đoạn văn (5-7 câu) nêu cảm nghĩ của em về hình ảnh người lính trong bài thơ.</a:t>
            </a:r>
          </a:p>
        </p:txBody>
      </p:sp>
    </p:spTree>
    <p:extLst>
      <p:ext uri="{BB962C8B-B14F-4D97-AF65-F5344CB8AC3E}">
        <p14:creationId xmlns:p14="http://schemas.microsoft.com/office/powerpoint/2010/main" val="36757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9" y="5444716"/>
            <a:ext cx="801113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826522-D7CD-7DBE-4085-74AF29390739}"/>
              </a:ext>
            </a:extLst>
          </p:cNvPr>
          <p:cNvSpPr txBox="1"/>
          <p:nvPr/>
        </p:nvSpPr>
        <p:spPr>
          <a:xfrm>
            <a:off x="467544" y="188640"/>
            <a:ext cx="8160391" cy="65556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bất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sáng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3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47A0F0-3165-54D3-99B1-4C7F0200B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89524" l="556" r="97889">
                        <a14:foregroundMark x1="30444" y1="18095" x2="30444" y2="18095"/>
                        <a14:foregroundMark x1="30444" y1="17778" x2="30444" y2="17778"/>
                        <a14:foregroundMark x1="31889" y1="17460" x2="35556" y2="17460"/>
                        <a14:foregroundMark x1="44222" y1="15556" x2="52778" y2="15238"/>
                        <a14:foregroundMark x1="62667" y1="9524" x2="64111" y2="9206"/>
                        <a14:foregroundMark x1="73444" y1="8254" x2="73444" y2="8254"/>
                        <a14:foregroundMark x1="73556" y1="7937" x2="73556" y2="7937"/>
                        <a14:foregroundMark x1="73889" y1="7302" x2="74333" y2="6984"/>
                        <a14:foregroundMark x1="75000" y1="6667" x2="76333" y2="7937"/>
                        <a14:foregroundMark x1="79333" y1="10159" x2="81889" y2="14286"/>
                        <a14:foregroundMark x1="84333" y1="16190" x2="94444" y2="33333"/>
                        <a14:foregroundMark x1="96889" y1="38095" x2="97889" y2="40317"/>
                        <a14:foregroundMark x1="8778" y1="19048" x2="8778" y2="19048"/>
                        <a14:foregroundMark x1="8778" y1="18095" x2="8778" y2="18095"/>
                        <a14:foregroundMark x1="7889" y1="17143" x2="7889" y2="17143"/>
                        <a14:foregroundMark x1="5667" y1="17143" x2="5667" y2="17143"/>
                        <a14:foregroundMark x1="5000" y1="17143" x2="5000" y2="17143"/>
                        <a14:foregroundMark x1="2333" y1="22222" x2="2333" y2="22222"/>
                        <a14:foregroundMark x1="2000" y1="22857" x2="1778" y2="24444"/>
                        <a14:foregroundMark x1="1222" y1="27302" x2="556" y2="3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8082" y="3959669"/>
            <a:ext cx="3510102" cy="1197608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F64B99F5-E02C-4EA5-DED7-D2CAC1685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09" y="3335730"/>
            <a:ext cx="1655207" cy="143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76EB87-41A2-2CB1-3030-2C9FA79DC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632" y="3307476"/>
            <a:ext cx="992210" cy="13229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8A5E26-751D-7B24-D090-D8ADC9BCB005}"/>
              </a:ext>
            </a:extLst>
          </p:cNvPr>
          <p:cNvSpPr txBox="1"/>
          <p:nvPr/>
        </p:nvSpPr>
        <p:spPr>
          <a:xfrm>
            <a:off x="3051098" y="4235308"/>
            <a:ext cx="281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D03163-EFE1-8125-5393-9A78A62216D7}"/>
              </a:ext>
            </a:extLst>
          </p:cNvPr>
          <p:cNvSpPr txBox="1"/>
          <p:nvPr/>
        </p:nvSpPr>
        <p:spPr>
          <a:xfrm>
            <a:off x="679509" y="701388"/>
            <a:ext cx="7924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“Thanh niên quê tôi làm chiếc gậy hành quân</a:t>
            </a:r>
          </a:p>
          <a:p>
            <a:pPr algn="ctr"/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cho tên gọi là chiếc gậy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……….”</a:t>
            </a:r>
            <a:endParaRPr 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47A0F0-3165-54D3-99B1-4C7F0200B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524" l="556" r="97889">
                        <a14:foregroundMark x1="30444" y1="18095" x2="30444" y2="18095"/>
                        <a14:foregroundMark x1="30444" y1="17778" x2="30444" y2="17778"/>
                        <a14:foregroundMark x1="31889" y1="17460" x2="35556" y2="17460"/>
                        <a14:foregroundMark x1="44222" y1="15556" x2="52778" y2="15238"/>
                        <a14:foregroundMark x1="62667" y1="9524" x2="64111" y2="9206"/>
                        <a14:foregroundMark x1="73444" y1="8254" x2="73444" y2="8254"/>
                        <a14:foregroundMark x1="73556" y1="7937" x2="73556" y2="7937"/>
                        <a14:foregroundMark x1="73889" y1="7302" x2="74333" y2="6984"/>
                        <a14:foregroundMark x1="75000" y1="6667" x2="76333" y2="7937"/>
                        <a14:foregroundMark x1="79333" y1="10159" x2="81889" y2="14286"/>
                        <a14:foregroundMark x1="84333" y1="16190" x2="94444" y2="33333"/>
                        <a14:foregroundMark x1="96889" y1="38095" x2="97889" y2="40317"/>
                        <a14:foregroundMark x1="8778" y1="19048" x2="8778" y2="19048"/>
                        <a14:foregroundMark x1="8778" y1="18095" x2="8778" y2="18095"/>
                        <a14:foregroundMark x1="7889" y1="17143" x2="7889" y2="17143"/>
                        <a14:foregroundMark x1="5667" y1="17143" x2="5667" y2="17143"/>
                        <a14:foregroundMark x1="5000" y1="17143" x2="5000" y2="17143"/>
                        <a14:foregroundMark x1="2333" y1="22222" x2="2333" y2="22222"/>
                        <a14:foregroundMark x1="2000" y1="22857" x2="1778" y2="24444"/>
                        <a14:foregroundMark x1="1222" y1="27302" x2="556" y2="3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8082" y="3959669"/>
            <a:ext cx="3210887" cy="1197608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F64B99F5-E02C-4EA5-DED7-D2CAC1685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509" y="3335730"/>
            <a:ext cx="1655207" cy="143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76EB87-41A2-2CB1-3030-2C9FA79DCA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632" y="3307476"/>
            <a:ext cx="992210" cy="13229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8A5E26-751D-7B24-D090-D8ADC9BCB005}"/>
              </a:ext>
            </a:extLst>
          </p:cNvPr>
          <p:cNvSpPr txBox="1"/>
          <p:nvPr/>
        </p:nvSpPr>
        <p:spPr>
          <a:xfrm>
            <a:off x="2843808" y="4221088"/>
            <a:ext cx="2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D03163-EFE1-8125-5393-9A78A62216D7}"/>
              </a:ext>
            </a:extLst>
          </p:cNvPr>
          <p:cNvSpPr txBox="1"/>
          <p:nvPr/>
        </p:nvSpPr>
        <p:spPr>
          <a:xfrm>
            <a:off x="602267" y="795612"/>
            <a:ext cx="7442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nắng che mưa khéo tuyệt trần, Trường chinh cùng nữ giải phóng quân, Cánh bèo vờn gió lưng chừng 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núi,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Quai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chéo ôm hôn má trắng ngần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cái gì?</a:t>
            </a:r>
          </a:p>
        </p:txBody>
      </p:sp>
    </p:spTree>
    <p:extLst>
      <p:ext uri="{BB962C8B-B14F-4D97-AF65-F5344CB8AC3E}">
        <p14:creationId xmlns:p14="http://schemas.microsoft.com/office/powerpoint/2010/main" val="18516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47A0F0-3165-54D3-99B1-4C7F0200B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524" l="556" r="97889">
                        <a14:foregroundMark x1="30444" y1="18095" x2="30444" y2="18095"/>
                        <a14:foregroundMark x1="30444" y1="17778" x2="30444" y2="17778"/>
                        <a14:foregroundMark x1="31889" y1="17460" x2="35556" y2="17460"/>
                        <a14:foregroundMark x1="44222" y1="15556" x2="52778" y2="15238"/>
                        <a14:foregroundMark x1="62667" y1="9524" x2="64111" y2="9206"/>
                        <a14:foregroundMark x1="73444" y1="8254" x2="73444" y2="8254"/>
                        <a14:foregroundMark x1="73556" y1="7937" x2="73556" y2="7937"/>
                        <a14:foregroundMark x1="73889" y1="7302" x2="74333" y2="6984"/>
                        <a14:foregroundMark x1="75000" y1="6667" x2="76333" y2="7937"/>
                        <a14:foregroundMark x1="79333" y1="10159" x2="81889" y2="14286"/>
                        <a14:foregroundMark x1="84333" y1="16190" x2="94444" y2="33333"/>
                        <a14:foregroundMark x1="96889" y1="38095" x2="97889" y2="40317"/>
                        <a14:foregroundMark x1="8778" y1="19048" x2="8778" y2="19048"/>
                        <a14:foregroundMark x1="8778" y1="18095" x2="8778" y2="18095"/>
                        <a14:foregroundMark x1="7889" y1="17143" x2="7889" y2="17143"/>
                        <a14:foregroundMark x1="5667" y1="17143" x2="5667" y2="17143"/>
                        <a14:foregroundMark x1="5000" y1="17143" x2="5000" y2="17143"/>
                        <a14:foregroundMark x1="2333" y1="22222" x2="2333" y2="22222"/>
                        <a14:foregroundMark x1="2000" y1="22857" x2="1778" y2="24444"/>
                        <a14:foregroundMark x1="1222" y1="27302" x2="556" y2="3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8082" y="3959669"/>
            <a:ext cx="3210887" cy="1197608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F64B99F5-E02C-4EA5-DED7-D2CAC1685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509" y="3335730"/>
            <a:ext cx="1655207" cy="143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76EB87-41A2-2CB1-3030-2C9FA79DCA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632" y="3307476"/>
            <a:ext cx="992210" cy="13229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8A5E26-751D-7B24-D090-D8ADC9BCB005}"/>
              </a:ext>
            </a:extLst>
          </p:cNvPr>
          <p:cNvSpPr txBox="1"/>
          <p:nvPr/>
        </p:nvSpPr>
        <p:spPr>
          <a:xfrm>
            <a:off x="3051098" y="4235308"/>
            <a:ext cx="200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22/12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D03163-EFE1-8125-5393-9A78A62216D7}"/>
              </a:ext>
            </a:extLst>
          </p:cNvPr>
          <p:cNvSpPr txBox="1"/>
          <p:nvPr/>
        </p:nvSpPr>
        <p:spPr>
          <a:xfrm>
            <a:off x="602267" y="1115949"/>
            <a:ext cx="7442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N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thành lập Quân đội nhân dân Việt Nam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6B25A4-E3DA-FB5D-5221-0EA3794A39D8}"/>
              </a:ext>
            </a:extLst>
          </p:cNvPr>
          <p:cNvSpPr txBox="1"/>
          <p:nvPr/>
        </p:nvSpPr>
        <p:spPr>
          <a:xfrm>
            <a:off x="5146756" y="-37202"/>
            <a:ext cx="309765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8DB520-CC0D-3D5D-9A13-6DC9E2A7B8EC}"/>
              </a:ext>
            </a:extLst>
          </p:cNvPr>
          <p:cNvSpPr txBox="1"/>
          <p:nvPr/>
        </p:nvSpPr>
        <p:spPr>
          <a:xfrm>
            <a:off x="3635896" y="1250757"/>
            <a:ext cx="54360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(15/04/1943),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C30316-344F-5C8B-810C-EBCAEE878AF9}"/>
              </a:ext>
            </a:extLst>
          </p:cNvPr>
          <p:cNvSpPr txBox="1"/>
          <p:nvPr/>
        </p:nvSpPr>
        <p:spPr>
          <a:xfrm>
            <a:off x="3707904" y="2348880"/>
            <a:ext cx="51125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B9E6C4-025E-58E5-D2AD-DF31E32DD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1" b="97136" l="9842" r="89807">
                        <a14:foregroundMark x1="60808" y1="21241" x2="60808" y2="21241"/>
                        <a14:foregroundMark x1="60808" y1="21241" x2="60808" y2="21241"/>
                        <a14:foregroundMark x1="61336" y1="23389" x2="62039" y2="24105"/>
                        <a14:foregroundMark x1="62566" y1="24821" x2="62566" y2="23628"/>
                        <a14:foregroundMark x1="60633" y1="17661" x2="59578" y2="17184"/>
                        <a14:foregroundMark x1="57118" y1="12172" x2="57118" y2="12172"/>
                        <a14:foregroundMark x1="56415" y1="11217" x2="56415" y2="11217"/>
                        <a14:foregroundMark x1="55360" y1="9547" x2="54833" y2="9069"/>
                        <a14:foregroundMark x1="52900" y1="6683" x2="52900" y2="6683"/>
                        <a14:foregroundMark x1="52373" y1="5728" x2="52373" y2="5728"/>
                        <a14:foregroundMark x1="52197" y1="5489" x2="52197" y2="5489"/>
                        <a14:foregroundMark x1="33392" y1="10263" x2="33392" y2="10263"/>
                        <a14:foregroundMark x1="30228" y1="10740" x2="30228" y2="10740"/>
                        <a14:foregroundMark x1="68541" y1="35084" x2="68541" y2="35084"/>
                        <a14:foregroundMark x1="68893" y1="35084" x2="68893" y2="35084"/>
                        <a14:foregroundMark x1="68893" y1="36993" x2="68717" y2="37947"/>
                        <a14:foregroundMark x1="68541" y1="40573" x2="68541" y2="40573"/>
                        <a14:foregroundMark x1="67487" y1="40573" x2="67135" y2="39379"/>
                        <a14:foregroundMark x1="66081" y1="35322" x2="65729" y2="34129"/>
                        <a14:foregroundMark x1="64323" y1="30072" x2="64323" y2="30072"/>
                        <a14:foregroundMark x1="64323" y1="30310" x2="64323" y2="30310"/>
                        <a14:foregroundMark x1="65378" y1="31742" x2="66257" y2="33174"/>
                        <a14:foregroundMark x1="71002" y1="41050" x2="71529" y2="42005"/>
                        <a14:foregroundMark x1="71529" y1="42482" x2="71529" y2="42482"/>
                        <a14:foregroundMark x1="71529" y1="42721" x2="71529" y2="42721"/>
                        <a14:foregroundMark x1="25132" y1="40573" x2="25132" y2="39857"/>
                        <a14:foregroundMark x1="25132" y1="37232" x2="25132" y2="37232"/>
                        <a14:foregroundMark x1="25132" y1="35322" x2="25132" y2="35322"/>
                        <a14:foregroundMark x1="24780" y1="32220" x2="24780" y2="30072"/>
                        <a14:foregroundMark x1="24780" y1="29594" x2="24780" y2="29594"/>
                        <a14:foregroundMark x1="24780" y1="28401" x2="24780" y2="27685"/>
                        <a14:foregroundMark x1="24956" y1="26014" x2="24956" y2="26014"/>
                        <a14:foregroundMark x1="25132" y1="25537" x2="25132" y2="25537"/>
                        <a14:foregroundMark x1="59051" y1="89260" x2="59051" y2="89260"/>
                        <a14:foregroundMark x1="58699" y1="89976" x2="58348" y2="90692"/>
                        <a14:foregroundMark x1="58172" y1="91885" x2="57996" y2="93317"/>
                        <a14:foregroundMark x1="57118" y1="95465" x2="56766" y2="96181"/>
                        <a14:foregroundMark x1="55360" y1="97136" x2="55360" y2="97136"/>
                        <a14:foregroundMark x1="55360" y1="97136" x2="55360" y2="97136"/>
                        <a14:foregroundMark x1="55360" y1="97136" x2="55360" y2="97136"/>
                        <a14:foregroundMark x1="27768" y1="95943" x2="27768" y2="95943"/>
                        <a14:foregroundMark x1="27768" y1="95943" x2="27768" y2="95943"/>
                        <a14:foregroundMark x1="27417" y1="96420" x2="27417" y2="96420"/>
                        <a14:foregroundMark x1="56942" y1="5251" x2="56942" y2="5251"/>
                        <a14:foregroundMark x1="56942" y1="5967" x2="56942" y2="5967"/>
                        <a14:foregroundMark x1="57645" y1="8353" x2="58348" y2="9547"/>
                        <a14:foregroundMark x1="58875" y1="10740" x2="59227" y2="11456"/>
                        <a14:foregroundMark x1="60633" y1="14320" x2="62390" y2="17661"/>
                        <a14:foregroundMark x1="64148" y1="22434" x2="64675" y2="23389"/>
                        <a14:foregroundMark x1="64851" y1="24344" x2="65378" y2="26492"/>
                        <a14:foregroundMark x1="66081" y1="27685" x2="68541" y2="32458"/>
                        <a14:foregroundMark x1="68893" y1="33890" x2="69772" y2="37232"/>
                        <a14:foregroundMark x1="67135" y1="25537" x2="63620" y2="18616"/>
                        <a14:foregroundMark x1="63445" y1="18138" x2="63445" y2="18138"/>
                        <a14:foregroundMark x1="58524" y1="13126" x2="58524" y2="13126"/>
                        <a14:foregroundMark x1="55712" y1="7637" x2="55712" y2="7637"/>
                        <a14:foregroundMark x1="55009" y1="5489" x2="55009" y2="54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4584" y="699155"/>
            <a:ext cx="4896544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FD4E76-7BE9-43C6-BD6C-EB6BBB5DE415}"/>
              </a:ext>
            </a:extLst>
          </p:cNvPr>
          <p:cNvSpPr txBox="1"/>
          <p:nvPr/>
        </p:nvSpPr>
        <p:spPr>
          <a:xfrm>
            <a:off x="3432391" y="-37202"/>
            <a:ext cx="309765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Tác phẩm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FD6FCA-C3A9-A575-B18A-E8900F1EEB1C}"/>
              </a:ext>
            </a:extLst>
          </p:cNvPr>
          <p:cNvSpPr txBox="1"/>
          <p:nvPr/>
        </p:nvSpPr>
        <p:spPr>
          <a:xfrm>
            <a:off x="899592" y="1556792"/>
            <a:ext cx="6696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-Xuất xứ: Trích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Nguyễn Khoa Điềm, Tuyển tập 40 năm do tác giả chọn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681C599-C640-4D88-F369-63EA7A06013E}"/>
              </a:ext>
            </a:extLst>
          </p:cNvPr>
          <p:cNvSpPr txBox="1"/>
          <p:nvPr/>
        </p:nvSpPr>
        <p:spPr>
          <a:xfrm>
            <a:off x="827584" y="2420888"/>
            <a:ext cx="3780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-Thể thơ: 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 chữ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6E0C11-2CB6-EF9C-FE36-413F82E063FF}"/>
              </a:ext>
            </a:extLst>
          </p:cNvPr>
          <p:cNvSpPr txBox="1"/>
          <p:nvPr/>
        </p:nvSpPr>
        <p:spPr>
          <a:xfrm>
            <a:off x="827584" y="2852936"/>
            <a:ext cx="4153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PTBĐ: Biểu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89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80;p31">
            <a:extLst>
              <a:ext uri="{FF2B5EF4-FFF2-40B4-BE49-F238E27FC236}">
                <a16:creationId xmlns:a16="http://schemas.microsoft.com/office/drawing/2014/main" xmlns="" id="{D74059DD-78F8-C2F6-BFCA-6923B805F291}"/>
              </a:ext>
            </a:extLst>
          </p:cNvPr>
          <p:cNvSpPr txBox="1">
            <a:spLocks/>
          </p:cNvSpPr>
          <p:nvPr/>
        </p:nvSpPr>
        <p:spPr>
          <a:xfrm>
            <a:off x="2736791" y="192161"/>
            <a:ext cx="3403025" cy="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6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3000"/>
              <a:buFont typeface="Sriracha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Lobster"/>
              </a:rPr>
              <a:t>*Bố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Lobster"/>
              </a:rPr>
              <a:t>cục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D55DF8A-7D1A-7380-DFDB-CF8F1BE5F04D}"/>
              </a:ext>
            </a:extLst>
          </p:cNvPr>
          <p:cNvSpPr txBox="1"/>
          <p:nvPr/>
        </p:nvSpPr>
        <p:spPr>
          <a:xfrm>
            <a:off x="539552" y="980728"/>
            <a:ext cx="31686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1)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CBCEE12-5F5B-1E73-9F1C-60A96F0545E7}"/>
              </a:ext>
            </a:extLst>
          </p:cNvPr>
          <p:cNvSpPr txBox="1"/>
          <p:nvPr/>
        </p:nvSpPr>
        <p:spPr>
          <a:xfrm>
            <a:off x="143635" y="2976832"/>
            <a:ext cx="396044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còn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EDAEE4-4C3B-64E6-2709-F0611A6A9332}"/>
              </a:ext>
            </a:extLst>
          </p:cNvPr>
          <p:cNvSpPr txBox="1"/>
          <p:nvPr/>
        </p:nvSpPr>
        <p:spPr>
          <a:xfrm>
            <a:off x="1835696" y="962725"/>
            <a:ext cx="698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Giới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thiệu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ảnh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xuất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người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lính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0669650-3A86-05E1-C38D-24A042942EDE}"/>
              </a:ext>
            </a:extLst>
          </p:cNvPr>
          <p:cNvSpPr txBox="1"/>
          <p:nvPr/>
        </p:nvSpPr>
        <p:spPr>
          <a:xfrm>
            <a:off x="467544" y="1916832"/>
            <a:ext cx="3097429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2)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D1019E2-36E9-6498-DBCD-18D1DB6C7470}"/>
              </a:ext>
            </a:extLst>
          </p:cNvPr>
          <p:cNvSpPr txBox="1"/>
          <p:nvPr/>
        </p:nvSpPr>
        <p:spPr>
          <a:xfrm>
            <a:off x="1763688" y="1772816"/>
            <a:ext cx="6912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báo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đất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nước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hòa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bình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người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lính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nữa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443E01B-B024-C01E-F93B-71CD687914FC}"/>
              </a:ext>
            </a:extLst>
          </p:cNvPr>
          <p:cNvSpPr txBox="1"/>
          <p:nvPr/>
        </p:nvSpPr>
        <p:spPr>
          <a:xfrm>
            <a:off x="1760953" y="3672555"/>
            <a:ext cx="71287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Tái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hiện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khoảnh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khắc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khía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cạnh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hồn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người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lính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chiến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13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 animBg="1"/>
      <p:bldP spid="29" grpId="0" animBg="1"/>
      <p:bldP spid="30" grpId="0"/>
      <p:bldP spid="31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81AF76-DDE8-EE03-C643-1132C590FE33}"/>
              </a:ext>
            </a:extLst>
          </p:cNvPr>
          <p:cNvSpPr txBox="1"/>
          <p:nvPr/>
        </p:nvSpPr>
        <p:spPr>
          <a:xfrm>
            <a:off x="843063" y="116632"/>
            <a:ext cx="689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Đặc điểm hình thức của bài thơ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430D2E-CE9A-1AE8-FDD8-06766999E349}"/>
              </a:ext>
            </a:extLst>
          </p:cNvPr>
          <p:cNvSpPr txBox="1"/>
          <p:nvPr/>
        </p:nvSpPr>
        <p:spPr>
          <a:xfrm>
            <a:off x="2871412" y="607297"/>
            <a:ext cx="5156972" cy="661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Đặc điểm khổ thơ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7B85CE-A205-5435-1528-534F3FA74CEF}"/>
              </a:ext>
            </a:extLst>
          </p:cNvPr>
          <p:cNvSpPr txBox="1"/>
          <p:nvPr/>
        </p:nvSpPr>
        <p:spPr>
          <a:xfrm>
            <a:off x="1763688" y="1465620"/>
            <a:ext cx="4536504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-Bài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 chia thành 9 khổ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A94C49-7442-88E0-B00C-28A4F9320AE2}"/>
              </a:ext>
            </a:extLst>
          </p:cNvPr>
          <p:cNvSpPr txBox="1"/>
          <p:nvPr/>
        </p:nvSpPr>
        <p:spPr>
          <a:xfrm>
            <a:off x="1691680" y="1916832"/>
            <a:ext cx="5339313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-Hầu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 các khổ có 4 dòng.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789291-F485-F362-2A0A-E5ABA06E01F2}"/>
              </a:ext>
            </a:extLst>
          </p:cNvPr>
          <p:cNvSpPr txBox="1"/>
          <p:nvPr/>
        </p:nvSpPr>
        <p:spPr>
          <a:xfrm>
            <a:off x="1691680" y="2330877"/>
            <a:ext cx="6014989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-Tuy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 có 2 khổ có sự khác biệt so với các khổ còn lại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055095-ABDF-8B3B-CB1D-688DEC96518A}"/>
              </a:ext>
            </a:extLst>
          </p:cNvPr>
          <p:cNvSpPr txBox="1"/>
          <p:nvPr/>
        </p:nvSpPr>
        <p:spPr>
          <a:xfrm>
            <a:off x="323528" y="3197294"/>
            <a:ext cx="82148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A8918B-8B87-6F3D-ED3B-A5F1FB232B5F}"/>
              </a:ext>
            </a:extLst>
          </p:cNvPr>
          <p:cNvSpPr txBox="1"/>
          <p:nvPr/>
        </p:nvSpPr>
        <p:spPr>
          <a:xfrm>
            <a:off x="323528" y="5068341"/>
            <a:ext cx="8136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1597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861</Words>
  <Application>Microsoft Office PowerPoint</Application>
  <PresentationFormat>On-screen Show (4:3)</PresentationFormat>
  <Paragraphs>159</Paragraphs>
  <Slides>25</Slides>
  <Notes>3</Notes>
  <HiddenSlides>0</HiddenSlides>
  <MMClips>28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2023-09-26T22:30:47Z</dcterms:created>
  <dcterms:modified xsi:type="dcterms:W3CDTF">2023-10-24T08:46:25Z</dcterms:modified>
</cp:coreProperties>
</file>