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3" r:id="rId5"/>
    <p:sldId id="282" r:id="rId6"/>
    <p:sldId id="264" r:id="rId7"/>
    <p:sldId id="265" r:id="rId8"/>
    <p:sldId id="267" r:id="rId9"/>
    <p:sldId id="268" r:id="rId10"/>
    <p:sldId id="269" r:id="rId11"/>
    <p:sldId id="270" r:id="rId12"/>
    <p:sldId id="272" r:id="rId13"/>
    <p:sldId id="273" r:id="rId14"/>
    <p:sldId id="274" r:id="rId15"/>
    <p:sldId id="277" r:id="rId16"/>
    <p:sldId id="278" r:id="rId17"/>
    <p:sldId id="279" r:id="rId18"/>
    <p:sldId id="280" r:id="rId19"/>
    <p:sldId id="28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0D6A-CEBB-47BD-BC3C-022B65D7C0B4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F0C27-4395-4BCA-B7E5-BBDBF7555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6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0D6A-CEBB-47BD-BC3C-022B65D7C0B4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F0C27-4395-4BCA-B7E5-BBDBF7555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718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0D6A-CEBB-47BD-BC3C-022B65D7C0B4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F0C27-4395-4BCA-B7E5-BBDBF7555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213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A6FD6F-7ECE-48A6-9FC9-B8EDE0DB61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885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0D6A-CEBB-47BD-BC3C-022B65D7C0B4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F0C27-4395-4BCA-B7E5-BBDBF7555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776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0D6A-CEBB-47BD-BC3C-022B65D7C0B4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F0C27-4395-4BCA-B7E5-BBDBF7555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82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0D6A-CEBB-47BD-BC3C-022B65D7C0B4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F0C27-4395-4BCA-B7E5-BBDBF7555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279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0D6A-CEBB-47BD-BC3C-022B65D7C0B4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F0C27-4395-4BCA-B7E5-BBDBF7555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56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0D6A-CEBB-47BD-BC3C-022B65D7C0B4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F0C27-4395-4BCA-B7E5-BBDBF7555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6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0D6A-CEBB-47BD-BC3C-022B65D7C0B4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F0C27-4395-4BCA-B7E5-BBDBF7555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6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0D6A-CEBB-47BD-BC3C-022B65D7C0B4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F0C27-4395-4BCA-B7E5-BBDBF7555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52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0D6A-CEBB-47BD-BC3C-022B65D7C0B4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F0C27-4395-4BCA-B7E5-BBDBF7555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582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C0D6A-CEBB-47BD-BC3C-022B65D7C0B4}" type="datetimeFigureOut">
              <a:rPr lang="en-US" smtClean="0"/>
              <a:t>10/24/2023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F0C27-4395-4BCA-B7E5-BBDBF7555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1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0" y="228600"/>
            <a:ext cx="2133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b="1" i="1" u="sng">
                <a:solidFill>
                  <a:schemeClr val="bg1"/>
                </a:solidFill>
                <a:latin typeface="Times New Roman" pitchFamily="18" charset="0"/>
              </a:rPr>
              <a:t>Tiết 28:</a:t>
            </a: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23528" y="1885512"/>
            <a:ext cx="8073008" cy="2983648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33370"/>
              </a:avLst>
            </a:prstTxWarp>
          </a:bodyPr>
          <a:lstStyle/>
          <a:p>
            <a:pPr algn="ctr"/>
            <a:r>
              <a:rPr lang="en-US" sz="5400" b="1" kern="10" spc="-540" dirty="0">
                <a:ln w="1270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33CC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/>
                <a:cs typeface="Times New Roman"/>
              </a:rPr>
              <a:t>Cảnh ngày xuân</a:t>
            </a:r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6251575" y="6019800"/>
            <a:ext cx="2892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bg1"/>
                </a:solidFill>
                <a:latin typeface="Times New Roman" pitchFamily="18" charset="0"/>
              </a:rPr>
              <a:t>Nguyễn Du</a:t>
            </a:r>
          </a:p>
        </p:txBody>
      </p:sp>
    </p:spTree>
    <p:extLst>
      <p:ext uri="{BB962C8B-B14F-4D97-AF65-F5344CB8AC3E}">
        <p14:creationId xmlns:p14="http://schemas.microsoft.com/office/powerpoint/2010/main" val="18007299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323528" y="548680"/>
            <a:ext cx="8534400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 dirty="0">
                <a:solidFill>
                  <a:srgbClr val="0000FF"/>
                </a:solidFill>
                <a:latin typeface=".VnTime" pitchFamily="34" charset="0"/>
              </a:rPr>
              <a:t>Th¶o luËn:</a:t>
            </a:r>
            <a:r>
              <a:rPr lang="en-US" altLang="en-US" sz="2800" i="1" dirty="0">
                <a:solidFill>
                  <a:srgbClr val="0000FF"/>
                </a:solidFill>
                <a:latin typeface=".VnTime" pitchFamily="34" charset="0"/>
              </a:rPr>
              <a:t> (02 phót)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 sz="2800" b="1" dirty="0">
                <a:solidFill>
                  <a:srgbClr val="0000FF"/>
                </a:solidFill>
                <a:latin typeface=".VnTimeH" pitchFamily="34" charset="0"/>
              </a:rPr>
              <a:t>ë</a:t>
            </a:r>
            <a:r>
              <a:rPr lang="en-US" altLang="en-US" sz="2800" b="1" dirty="0">
                <a:solidFill>
                  <a:srgbClr val="0000FF"/>
                </a:solidFill>
                <a:latin typeface=".VnTime" pitchFamily="34" charset="0"/>
              </a:rPr>
              <a:t> c¶nh lÔ héi nµy, nghÖ thuËt miªu t¶ cña t¸c gi¶ cã g× ®Æc biÖt trong: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 dirty="0">
                <a:solidFill>
                  <a:srgbClr val="0000FF"/>
                </a:solidFill>
                <a:latin typeface=".VnTime" pitchFamily="34" charset="0"/>
              </a:rPr>
              <a:t>C¸ch dïng c¸c tõ ghÐp, l¸y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 dirty="0">
                <a:solidFill>
                  <a:srgbClr val="0000FF"/>
                </a:solidFill>
                <a:latin typeface=".VnTime" pitchFamily="34" charset="0"/>
              </a:rPr>
              <a:t>C¸c biÖn ph¸p tu tõ.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 dirty="0">
                <a:solidFill>
                  <a:srgbClr val="0000FF"/>
                </a:solidFill>
                <a:latin typeface=".VnTime" pitchFamily="34" charset="0"/>
              </a:rPr>
              <a:t>C¸ch ng¾t nhÞp</a:t>
            </a:r>
          </a:p>
          <a:p>
            <a:pPr eaLnBrk="1" hangingPunct="1">
              <a:spcBef>
                <a:spcPct val="50000"/>
              </a:spcBef>
              <a:buFontTx/>
              <a:buAutoNum type="arabicPeriod" startAt="2"/>
            </a:pPr>
            <a:r>
              <a:rPr lang="en-US" altLang="en-US" sz="2800" b="1" dirty="0">
                <a:solidFill>
                  <a:srgbClr val="0000FF"/>
                </a:solidFill>
                <a:latin typeface=".VnTime" pitchFamily="34" charset="0"/>
              </a:rPr>
              <a:t>Tõ ®ã, tr×nh bµy c¶m nhËn cña em vÒ c¶nh lÔ héi trong tiÕt thanh minh.</a:t>
            </a:r>
          </a:p>
        </p:txBody>
      </p:sp>
    </p:spTree>
    <p:extLst>
      <p:ext uri="{BB962C8B-B14F-4D97-AF65-F5344CB8AC3E}">
        <p14:creationId xmlns:p14="http://schemas.microsoft.com/office/powerpoint/2010/main" val="23305951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09600" y="6124575"/>
            <a:ext cx="7696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66"/>
                </a:solidFill>
                <a:latin typeface=".VnTime" pitchFamily="34" charset="0"/>
                <a:sym typeface="Wingdings" pitchFamily="2" charset="2"/>
              </a:rPr>
              <a:t></a:t>
            </a:r>
            <a:r>
              <a:rPr lang="en-US" altLang="en-US">
                <a:solidFill>
                  <a:srgbClr val="FF0066"/>
                </a:solidFill>
                <a:latin typeface=".VnTime" pitchFamily="34" charset="0"/>
              </a:rPr>
              <a:t> §«ng vui, t­ưng bõng, n¸o nhiÖt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52400" y="23868"/>
            <a:ext cx="8991600" cy="6684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en-US" sz="2800" dirty="0">
              <a:latin typeface=".VnArial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>
                <a:latin typeface=".VnArial" pitchFamily="34" charset="0"/>
              </a:rPr>
              <a:t>- C¸c tõ H¸n </a:t>
            </a:r>
            <a:r>
              <a:rPr lang="en-US" altLang="en-US" sz="2800" dirty="0" smtClean="0">
                <a:latin typeface=".VnArial" pitchFamily="34" charset="0"/>
              </a:rPr>
              <a:t> </a:t>
            </a:r>
            <a:r>
              <a:rPr lang="en-US" altLang="en-US" sz="2800" dirty="0">
                <a:latin typeface=".VnArial" pitchFamily="34" charset="0"/>
              </a:rPr>
              <a:t>ViÖt: Thanh minh, t¶o mé, đ¹p thanh, giai </a:t>
            </a:r>
            <a:r>
              <a:rPr lang="en-US" altLang="en-US" sz="2800" dirty="0" smtClean="0">
                <a:latin typeface=".VnArial" pitchFamily="34" charset="0"/>
              </a:rPr>
              <a:t>nh©n.</a:t>
            </a:r>
            <a:endParaRPr lang="en-US" altLang="en-US" sz="2800" dirty="0">
              <a:latin typeface=".VnArial" pitchFamily="34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>
                <a:latin typeface=".VnArial" pitchFamily="34" charset="0"/>
              </a:rPr>
              <a:t>- C¸c tõ ghÐp, tõ l¸y: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>
                <a:latin typeface=".VnArial" pitchFamily="34" charset="0"/>
              </a:rPr>
              <a:t>+ Danh tõ: YÕn anh,chÞ em, giai nh©n</a:t>
            </a:r>
            <a:r>
              <a:rPr lang="en-US" altLang="en-US" sz="2800" dirty="0" smtClean="0">
                <a:latin typeface=".VnArial" pitchFamily="34" charset="0"/>
              </a:rPr>
              <a:t>,</a:t>
            </a:r>
            <a:r>
              <a:rPr lang="en-US" altLang="en-US" sz="2800" dirty="0" smtClean="0">
                <a:latin typeface=".VnArial" pitchFamily="34" charset="0"/>
                <a:sym typeface="Wingdings" pitchFamily="2" charset="2"/>
              </a:rPr>
              <a:t> </a:t>
            </a:r>
            <a:r>
              <a:rPr lang="en-US" altLang="en-US" sz="2800" dirty="0">
                <a:latin typeface=".VnArial" pitchFamily="34" charset="0"/>
                <a:sym typeface="Wingdings" pitchFamily="2" charset="2"/>
              </a:rPr>
              <a:t>gợi tả sự đ«ng vui, nhiều người cung đến dự hội 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>
                <a:latin typeface=".VnArial" pitchFamily="34" charset="0"/>
              </a:rPr>
              <a:t>+ §éng tõ: S¾m söa, dËp d×u </a:t>
            </a:r>
            <a:r>
              <a:rPr lang="en-US" altLang="en-US" sz="2800" dirty="0">
                <a:latin typeface=".VnArial" pitchFamily="34" charset="0"/>
                <a:sym typeface="Wingdings" pitchFamily="2" charset="2"/>
              </a:rPr>
              <a:t> gợi tả sự rén rµng, n¸o nhiÖt.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US" sz="2800" dirty="0">
                <a:latin typeface=".VnArial" pitchFamily="34" charset="0"/>
                <a:sym typeface="Wingdings" pitchFamily="2" charset="2"/>
              </a:rPr>
              <a:t>+ TÝnh tõ: GÇn xa, n« nøc  T©m tr¹ng vui t­ư¬i, phÊn khëi.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endParaRPr lang="en-US" altLang="en-US" sz="2800" dirty="0">
              <a:latin typeface=".VnTim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92077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0163"/>
            <a:ext cx="4343400" cy="681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" y="3613150"/>
            <a:ext cx="4778375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30163"/>
            <a:ext cx="4770437" cy="357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26659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79512" y="152400"/>
            <a:ext cx="8712968" cy="2677656"/>
          </a:xfrm>
          <a:prstGeom prst="rect">
            <a:avLst/>
          </a:prstGeom>
          <a:solidFill>
            <a:srgbClr val="FF9933"/>
          </a:solidFill>
          <a:ln w="762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2800" dirty="0">
                <a:latin typeface=".VnTime" pitchFamily="34" charset="0"/>
              </a:rPr>
              <a:t>Tµ tµ bãng ng¶ vÒ t©y,</a:t>
            </a:r>
          </a:p>
          <a:p>
            <a:pPr algn="ctr" eaLnBrk="1" hangingPunct="1"/>
            <a:r>
              <a:rPr lang="en-US" altLang="en-US" sz="2800" dirty="0">
                <a:latin typeface=".VnTime" pitchFamily="34" charset="0"/>
              </a:rPr>
              <a:t>ChÞ em th¬ thÈn dan tay ra vÒ.</a:t>
            </a:r>
          </a:p>
          <a:p>
            <a:pPr algn="ctr" eaLnBrk="1" hangingPunct="1"/>
            <a:r>
              <a:rPr lang="en-US" altLang="en-US" sz="2800" dirty="0" smtClean="0">
                <a:latin typeface=".VnTime" pitchFamily="34" charset="0"/>
              </a:rPr>
              <a:t>B­ưíc </a:t>
            </a:r>
            <a:r>
              <a:rPr lang="en-US" altLang="en-US" sz="2800" dirty="0">
                <a:latin typeface=".VnTime" pitchFamily="34" charset="0"/>
              </a:rPr>
              <a:t>dÇn theo ngän tiÓu khª,</a:t>
            </a:r>
          </a:p>
          <a:p>
            <a:pPr algn="ctr" eaLnBrk="1" hangingPunct="1"/>
            <a:r>
              <a:rPr lang="en-US" altLang="en-US" sz="2800" dirty="0">
                <a:latin typeface=".VnTime" pitchFamily="34" charset="0"/>
              </a:rPr>
              <a:t>LÇn xem phong c¶nh cã bÒ thanh thanh.</a:t>
            </a:r>
          </a:p>
          <a:p>
            <a:pPr algn="ctr" eaLnBrk="1" hangingPunct="1"/>
            <a:r>
              <a:rPr lang="en-US" altLang="en-US" sz="2800" dirty="0">
                <a:latin typeface=".VnTime" pitchFamily="34" charset="0"/>
              </a:rPr>
              <a:t>Nao nao </a:t>
            </a:r>
            <a:r>
              <a:rPr lang="en-US" altLang="en-US" sz="2800">
                <a:latin typeface=".VnTime" pitchFamily="34" charset="0"/>
              </a:rPr>
              <a:t>dßng </a:t>
            </a:r>
            <a:r>
              <a:rPr lang="en-US" altLang="en-US" sz="2800" smtClean="0">
                <a:latin typeface=".VnTime" pitchFamily="34" charset="0"/>
              </a:rPr>
              <a:t>n­ưíc </a:t>
            </a:r>
            <a:r>
              <a:rPr lang="en-US" altLang="en-US" sz="2800" dirty="0">
                <a:latin typeface=".VnTime" pitchFamily="34" charset="0"/>
              </a:rPr>
              <a:t>uèn quanh,</a:t>
            </a:r>
          </a:p>
          <a:p>
            <a:pPr algn="ctr" eaLnBrk="1" hangingPunct="1"/>
            <a:r>
              <a:rPr lang="en-US" altLang="en-US" sz="2800" dirty="0">
                <a:latin typeface=".VnTime" pitchFamily="34" charset="0"/>
              </a:rPr>
              <a:t>DÞp cÇu nho nhá cuèi ghÒnh b¾c ngang.	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30056"/>
            <a:ext cx="8712968" cy="3970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30734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1066800" y="44624"/>
            <a:ext cx="71628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u="sng" dirty="0">
                <a:solidFill>
                  <a:srgbClr val="0000FF"/>
                </a:solidFill>
                <a:latin typeface="Times New Roman" pitchFamily="18" charset="0"/>
              </a:rPr>
              <a:t>3. Cảnh chị em Kiều du xuân trở về</a:t>
            </a:r>
          </a:p>
          <a:p>
            <a:pPr eaLnBrk="1" hangingPunct="1">
              <a:spcBef>
                <a:spcPct val="50000"/>
              </a:spcBef>
            </a:pPr>
            <a:endParaRPr lang="en-US" altLang="en-US" sz="3600" b="1" u="sng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251520" y="980728"/>
            <a:ext cx="8712968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b="1" i="1" u="sng" dirty="0">
                <a:latin typeface="Times New Roman" pitchFamily="18" charset="0"/>
              </a:rPr>
              <a:t>Thời gian</a:t>
            </a:r>
            <a:r>
              <a:rPr lang="en-US" altLang="en-US" dirty="0">
                <a:latin typeface="Times New Roman" pitchFamily="18" charset="0"/>
              </a:rPr>
              <a:t>: Chiều tối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dirty="0">
                <a:latin typeface="Times New Roman" pitchFamily="18" charset="0"/>
              </a:rPr>
              <a:t> </a:t>
            </a:r>
            <a:r>
              <a:rPr lang="en-US" altLang="en-US" b="1" i="1" u="sng" dirty="0">
                <a:latin typeface="Times New Roman" pitchFamily="18" charset="0"/>
              </a:rPr>
              <a:t>Không gian:</a:t>
            </a:r>
            <a:r>
              <a:rPr lang="en-US" altLang="en-US" dirty="0">
                <a:latin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itchFamily="18" charset="0"/>
              </a:rPr>
              <a:t>+ Dòng nước – nao nao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itchFamily="18" charset="0"/>
              </a:rPr>
              <a:t>+ Dịp cầu – nho nhỏ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itchFamily="18" charset="0"/>
              </a:rPr>
              <a:t>+ Phong cảnh </a:t>
            </a:r>
            <a:r>
              <a:rPr lang="en-US" altLang="en-US" b="1" dirty="0">
                <a:latin typeface="Times New Roman" pitchFamily="18" charset="0"/>
              </a:rPr>
              <a:t>-</a:t>
            </a:r>
            <a:r>
              <a:rPr lang="en-US" altLang="en-US" dirty="0">
                <a:latin typeface="Times New Roman" pitchFamily="18" charset="0"/>
              </a:rPr>
              <a:t> thanh thanh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itchFamily="18" charset="0"/>
              </a:rPr>
              <a:t>+ Chị em – thơ thẩn 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57200" y="5212357"/>
            <a:ext cx="7924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Symbol" pitchFamily="18" charset="2"/>
              <a:buChar char="Þ"/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Cảnh chuyển động nhẹ nhàng , không khí nhạt dần, lặng dần. Tâm trạng bâng khuâng, lặng buồn, luyến tiếc.</a:t>
            </a:r>
          </a:p>
        </p:txBody>
      </p:sp>
    </p:spTree>
    <p:extLst>
      <p:ext uri="{BB962C8B-B14F-4D97-AF65-F5344CB8AC3E}">
        <p14:creationId xmlns:p14="http://schemas.microsoft.com/office/powerpoint/2010/main" val="234138789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609600" y="228600"/>
            <a:ext cx="7162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u="sng" dirty="0">
                <a:solidFill>
                  <a:srgbClr val="FF0000"/>
                </a:solidFill>
                <a:latin typeface="Times New Roman" pitchFamily="18" charset="0"/>
              </a:rPr>
              <a:t>III. Tổng kết: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95536" y="1700808"/>
            <a:ext cx="8748464" cy="256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3600" dirty="0">
                <a:solidFill>
                  <a:srgbClr val="FF3399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>
                <a:solidFill>
                  <a:srgbClr val="FF0000"/>
                </a:solidFill>
                <a:latin typeface="Times New Roman" pitchFamily="18" charset="0"/>
              </a:rPr>
              <a:t>Nội dung</a:t>
            </a:r>
            <a:r>
              <a:rPr lang="en-US" altLang="en-US" sz="3600" dirty="0">
                <a:solidFill>
                  <a:srgbClr val="FF3399"/>
                </a:solidFill>
                <a:latin typeface="Times New Roman" pitchFamily="18" charset="0"/>
              </a:rPr>
              <a:t>: </a:t>
            </a:r>
            <a:r>
              <a:rPr lang="en-US" altLang="en-US" sz="3600" b="1" dirty="0">
                <a:latin typeface="Times New Roman" pitchFamily="18" charset="0"/>
              </a:rPr>
              <a:t>bức tranh thiên nhiên , lễ hội mùa xuân tươi đẹp, trong sáng.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3600" dirty="0">
                <a:solidFill>
                  <a:srgbClr val="FF3399"/>
                </a:solidFill>
                <a:latin typeface="Times New Roman" pitchFamily="18" charset="0"/>
              </a:rPr>
              <a:t> </a:t>
            </a:r>
            <a:r>
              <a:rPr lang="en-US" altLang="en-US" sz="3600" b="1" i="1" u="sng" dirty="0">
                <a:solidFill>
                  <a:srgbClr val="FF0000"/>
                </a:solidFill>
                <a:latin typeface="Times New Roman" pitchFamily="18" charset="0"/>
              </a:rPr>
              <a:t>Nghệ thuật</a:t>
            </a:r>
            <a:r>
              <a:rPr lang="en-US" altLang="en-US" sz="3600" dirty="0">
                <a:solidFill>
                  <a:srgbClr val="FF3399"/>
                </a:solidFill>
                <a:latin typeface="Times New Roman" pitchFamily="18" charset="0"/>
              </a:rPr>
              <a:t>: </a:t>
            </a:r>
            <a:r>
              <a:rPr lang="en-US" altLang="en-US" sz="3600" b="1" dirty="0">
                <a:latin typeface="Times New Roman" pitchFamily="18" charset="0"/>
              </a:rPr>
              <a:t>sử dụng từ ngữ, hình ảnh giàu chất tạo hình, gợi cảm.</a:t>
            </a:r>
          </a:p>
        </p:txBody>
      </p:sp>
    </p:spTree>
    <p:extLst>
      <p:ext uri="{BB962C8B-B14F-4D97-AF65-F5344CB8AC3E}">
        <p14:creationId xmlns:p14="http://schemas.microsoft.com/office/powerpoint/2010/main" val="20509092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2590800" y="304800"/>
            <a:ext cx="3429000" cy="711200"/>
          </a:xfrm>
          <a:prstGeom prst="rect">
            <a:avLst/>
          </a:prstGeom>
          <a:solidFill>
            <a:schemeClr val="bg1"/>
          </a:solidFill>
          <a:ln w="9525">
            <a:solidFill>
              <a:srgbClr val="9900CC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 u="sng">
                <a:solidFill>
                  <a:srgbClr val="0000FF"/>
                </a:solidFill>
                <a:latin typeface="Times New Roman" pitchFamily="18" charset="0"/>
              </a:rPr>
              <a:t>IV. Luyện tập:</a:t>
            </a:r>
          </a:p>
        </p:txBody>
      </p:sp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228600" y="1524000"/>
            <a:ext cx="8534400" cy="161607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>
                <a:latin typeface="Times New Roman" pitchFamily="18" charset="0"/>
              </a:rPr>
              <a:t>Bài 1:</a:t>
            </a:r>
            <a:r>
              <a:rPr lang="en-US" altLang="en-US" sz="2800">
                <a:latin typeface="Times New Roman" pitchFamily="18" charset="0"/>
              </a:rPr>
              <a:t> Ý nào nói đúng nhất về vẻ đẹp mùa xuân được gợi ra từ hai câu thơ sau:   </a:t>
            </a:r>
            <a:r>
              <a:rPr lang="en-US" altLang="en-US" sz="2800" i="1">
                <a:latin typeface="Times New Roman" pitchFamily="18" charset="0"/>
              </a:rPr>
              <a:t>“Cỏ non xanh tận chân trời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i="1">
                <a:latin typeface="Times New Roman" pitchFamily="18" charset="0"/>
              </a:rPr>
              <a:t>                           Cành lê trắng điểm một vài bông hoa.”</a:t>
            </a:r>
          </a:p>
        </p:txBody>
      </p:sp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1295400" y="3352800"/>
            <a:ext cx="6629400" cy="244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en-US" altLang="en-US" sz="2800" b="1" i="1"/>
              <a:t> Mới mẻ, tinh khôi và giàu sức sống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en-US" altLang="en-US" sz="2800" b="1" i="1"/>
              <a:t> Khoáng đạt và trong trẻo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en-US" altLang="en-US" sz="2800" b="1" i="1"/>
              <a:t> Nhẹ nhàng và thanh khiết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en-US" altLang="en-US" sz="2800" b="1" i="1"/>
              <a:t> Cả 3 ý trên</a:t>
            </a: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1066800" y="5181600"/>
            <a:ext cx="7620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 b="1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97704366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28600" y="548680"/>
            <a:ext cx="8534400" cy="9747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>
                <a:latin typeface="Times New Roman" pitchFamily="18" charset="0"/>
              </a:rPr>
              <a:t>Bài 2:</a:t>
            </a:r>
            <a:r>
              <a:rPr lang="en-US" altLang="en-US" sz="2800">
                <a:latin typeface="Times New Roman" pitchFamily="18" charset="0"/>
              </a:rPr>
              <a:t> Nhận định nào nói lên đầy đủ nhất đặc sắc trong nghệ thuật tả cảnh của Nguyễn Du ở 4 câu thơ cuối?    </a:t>
            </a:r>
            <a:endParaRPr lang="en-US" altLang="en-US" sz="2800" i="1">
              <a:latin typeface="Times New Roman" pitchFamily="18" charset="0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33400" y="1767880"/>
            <a:ext cx="8305800" cy="287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en-US" altLang="en-US" sz="2800" b="1" i="1"/>
              <a:t> Sử dụng nhiều từ láy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en-US" altLang="en-US" sz="2800" b="1" i="1"/>
              <a:t> Tạo dựng không gian và thời gian (có sự biến đổi so với 4 câu đầu)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en-US" altLang="en-US" sz="2800" b="1" i="1"/>
              <a:t> Cảnh được miêu tả qua tâm trạng con người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en-US" altLang="en-US" sz="2800" b="1" i="1"/>
              <a:t> Cả A, B, C đều đúng.</a:t>
            </a:r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304800" y="4077072"/>
            <a:ext cx="762000" cy="685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 b="1"/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81463465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362200" y="76200"/>
            <a:ext cx="4953000" cy="650875"/>
          </a:xfrm>
          <a:prstGeom prst="rect">
            <a:avLst/>
          </a:prstGeom>
          <a:solidFill>
            <a:schemeClr val="bg1"/>
          </a:solidFill>
          <a:ln w="9525">
            <a:solidFill>
              <a:srgbClr val="9900CC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u="sng">
                <a:solidFill>
                  <a:srgbClr val="0000FF"/>
                </a:solidFill>
                <a:latin typeface="Times New Roman" pitchFamily="18" charset="0"/>
              </a:rPr>
              <a:t>V. Dặn dò:</a:t>
            </a:r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8915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dirty="0"/>
              <a:t>- Lập bảng so sánh cảnh mùa xuân trong 4 câu đầu và 6 câu cuối theo mẫu</a:t>
            </a:r>
          </a:p>
        </p:txBody>
      </p:sp>
      <p:graphicFrame>
        <p:nvGraphicFramePr>
          <p:cNvPr id="23591" name="Group 39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706032589"/>
              </p:ext>
            </p:extLst>
          </p:nvPr>
        </p:nvGraphicFramePr>
        <p:xfrm>
          <a:off x="457200" y="2057400"/>
          <a:ext cx="7924800" cy="2499216"/>
        </p:xfrm>
        <a:graphic>
          <a:graphicData uri="http://schemas.openxmlformats.org/drawingml/2006/table">
            <a:tbl>
              <a:tblPr/>
              <a:tblGrid>
                <a:gridCol w="2641600"/>
                <a:gridCol w="2641600"/>
                <a:gridCol w="2641600"/>
              </a:tblGrid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Địa điểm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Cảnh 4 câu đầu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Cảnh 6 câu cuối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 Cảnh xuân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 Không khí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 Tâm trạng con người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1596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64" name="Group 27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19928265"/>
              </p:ext>
            </p:extLst>
          </p:nvPr>
        </p:nvGraphicFramePr>
        <p:xfrm>
          <a:off x="0" y="116631"/>
          <a:ext cx="9144000" cy="6563570"/>
        </p:xfrm>
        <a:graphic>
          <a:graphicData uri="http://schemas.openxmlformats.org/drawingml/2006/table">
            <a:tbl>
              <a:tblPr/>
              <a:tblGrid>
                <a:gridCol w="1122948"/>
                <a:gridCol w="4010526"/>
                <a:gridCol w="4010526"/>
              </a:tblGrid>
              <a:tr h="1227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marT="45716" marB="45716" horzOverflow="overflow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Arial" pitchFamily="34" charset="0"/>
                        </a:rPr>
                        <a:t>Khung c¶nh thiªn nhiªn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Arial" pitchFamily="34" charset="0"/>
                        </a:rPr>
                        <a:t>(4 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</a:rPr>
                        <a:t>câu đầu)</a:t>
                      </a:r>
                    </a:p>
                  </a:txBody>
                  <a:tcPr marT="45716" marB="45716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</a:rPr>
                        <a:t>Cảnh  chị em Kiều du xuân trở về</a:t>
                      </a: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Arial" pitchFamily="34" charset="0"/>
                        </a:rPr>
                        <a:t>       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Arial" pitchFamily="34" charset="0"/>
                        </a:rPr>
                        <a:t>(6 c©u cuèi)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marT="45716" marB="45716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00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Arial" pitchFamily="34" charset="0"/>
                        </a:rPr>
                        <a:t>Thêi gian</a:t>
                      </a:r>
                    </a:p>
                  </a:txBody>
                  <a:tcPr marT="45716" marB="45716" horzOverflow="overflow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Arial" pitchFamily="34" charset="0"/>
                        </a:rPr>
                        <a:t>- Buæi s¸ng</a:t>
                      </a:r>
                    </a:p>
                  </a:txBody>
                  <a:tcPr marT="45716" marB="45716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Arial" pitchFamily="34" charset="0"/>
                        </a:rPr>
                        <a:t>- Buæi chiÒu</a:t>
                      </a:r>
                    </a:p>
                  </a:txBody>
                  <a:tcPr marT="45716" marB="45716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1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Arial" pitchFamily="34" charset="0"/>
                        </a:rPr>
                        <a:t>Néi dung</a:t>
                      </a:r>
                    </a:p>
                  </a:txBody>
                  <a:tcPr marT="45716" marB="45716" horzOverflow="overflow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Arial" pitchFamily="34" charset="0"/>
                        </a:rPr>
                        <a:t>C¶nh: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Arial" pitchFamily="34" charset="0"/>
                        </a:rPr>
                        <a:t>- BÇu trêi cao réng trong s¸ng.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Arial" pitchFamily="34" charset="0"/>
                        </a:rPr>
                        <a:t>- Chim Ðn rén rµng chao liÖng.</a:t>
                      </a:r>
                    </a:p>
                  </a:txBody>
                  <a:tcPr marT="45716" marB="45716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Arial" pitchFamily="34" charset="0"/>
                        </a:rPr>
                        <a:t>C¶nh: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Arial" pitchFamily="34" charset="0"/>
                        </a:rPr>
                        <a:t>- MÆt trêi ng¶ bãng.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Arial" pitchFamily="34" charset="0"/>
                        </a:rPr>
                        <a:t>- Dßng n­ưíc uèn quanh.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Arial" pitchFamily="34" charset="0"/>
                        </a:rPr>
                        <a:t>- B­íc ch©n ng­êi th¬ thÈn.</a:t>
                      </a:r>
                    </a:p>
                  </a:txBody>
                  <a:tcPr marT="45716" marB="45716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27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marT="45716" marB="45716" horzOverflow="overflow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Arial" pitchFamily="34" charset="0"/>
                        </a:rPr>
                        <a:t>S¾c: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Arial" pitchFamily="34" charset="0"/>
                        </a:rPr>
                        <a:t>- Xanh non cña th¶m cá.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Arial" pitchFamily="34" charset="0"/>
                        </a:rPr>
                        <a:t>- Tr¾ng cña hoa lª.</a:t>
                      </a:r>
                    </a:p>
                  </a:txBody>
                  <a:tcPr marT="45716" marB="45716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Arial" pitchFamily="34" charset="0"/>
                        </a:rPr>
                        <a:t>Ho¹t ®éng: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Arial" pitchFamily="34" charset="0"/>
                        </a:rPr>
                        <a:t>- NhÑ nhµng, chËm rai.</a:t>
                      </a:r>
                    </a:p>
                  </a:txBody>
                  <a:tcPr marT="45716" marB="45716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815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Arial" pitchFamily="34" charset="0"/>
                        </a:rPr>
                        <a:t>NghÖ thuËt</a:t>
                      </a:r>
                    </a:p>
                  </a:txBody>
                  <a:tcPr marT="45716" marB="45716" horzOverflow="overflow">
                    <a:lnL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Arial" pitchFamily="34" charset="0"/>
                        </a:rPr>
                        <a:t>- Tõ chän läc: 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Arial" pitchFamily="34" charset="0"/>
                        </a:rPr>
                        <a:t>“§iÓm”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Arial" pitchFamily="34" charset="0"/>
                        </a:rPr>
                        <a:t> H×nh ¶nh Èn dô “con Ðn ®ư­a thoi”.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Arial" pitchFamily="34" charset="0"/>
                        </a:rPr>
                        <a:t>T¶ ®iÓm xuyÕt</a:t>
                      </a:r>
                    </a:p>
                  </a:txBody>
                  <a:tcPr marT="45716" marB="45716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Arial" pitchFamily="34" charset="0"/>
                        </a:rPr>
                        <a:t> C¸c tõ l¸y: 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Arial" pitchFamily="34" charset="0"/>
                        </a:rPr>
                        <a:t>“nao nao”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Arial" pitchFamily="34" charset="0"/>
                        </a:rPr>
                        <a:t>, 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Arial" pitchFamily="34" charset="0"/>
                        </a:rPr>
                        <a:t>“tµ tµ”, “th¬ thÈn”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Arial" pitchFamily="34" charset="0"/>
                          <a:sym typeface="Wingdings" pitchFamily="2" charset="2"/>
                        </a:rPr>
                        <a:t> võa gîi võa t¶: C¶nh s¾c chiÒu xu©n vµ t©m tr¹ng b©ng khu©ng xao xuyÕn.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Arial" pitchFamily="34" charset="0"/>
                        </a:rPr>
                        <a:t>T¶ c¶nh ngô t×nh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.VnArial" pitchFamily="34" charset="0"/>
                        <a:sym typeface="Wingdings" pitchFamily="2" charset="2"/>
                      </a:endParaRPr>
                    </a:p>
                  </a:txBody>
                  <a:tcPr marT="45716" marB="45716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23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07504" y="44624"/>
            <a:ext cx="7162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</a:rPr>
              <a:t>I. Tìm hiểu chung: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066800" y="908720"/>
            <a:ext cx="5410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>
                <a:latin typeface="Times New Roman" pitchFamily="18" charset="0"/>
              </a:rPr>
              <a:t>1. Vị trí đoạn trích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447800" y="1518320"/>
            <a:ext cx="7239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Nằm ở đầu phần I:  </a:t>
            </a:r>
            <a:r>
              <a:rPr lang="en-US" altLang="en-US" sz="2800" b="1" i="1" dirty="0">
                <a:latin typeface="Times New Roman" pitchFamily="18" charset="0"/>
              </a:rPr>
              <a:t>Gặp gỡ và đính ước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066800" y="2127920"/>
            <a:ext cx="1981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>
                <a:latin typeface="Times New Roman" pitchFamily="18" charset="0"/>
              </a:rPr>
              <a:t>2. Bố cục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838200" y="2889920"/>
            <a:ext cx="79248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imes New Roman" pitchFamily="18" charset="0"/>
              </a:rPr>
              <a:t>- Khung cảnh ngày xuân ( 4 câu đầu)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>
                <a:latin typeface="Times New Roman" pitchFamily="18" charset="0"/>
              </a:rPr>
              <a:t> Khung cảnh lễ hội ( 8 câu tiếp)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>
                <a:latin typeface="Times New Roman" pitchFamily="18" charset="0"/>
              </a:rPr>
              <a:t> Cảnh chị em Thúy Kiều trở về ( 6 câu cuối)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581400" y="2204120"/>
            <a:ext cx="1828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imes New Roman" pitchFamily="18" charset="0"/>
              </a:rPr>
              <a:t>3 phần</a:t>
            </a:r>
          </a:p>
        </p:txBody>
      </p:sp>
    </p:spTree>
    <p:extLst>
      <p:ext uri="{BB962C8B-B14F-4D97-AF65-F5344CB8AC3E}">
        <p14:creationId xmlns:p14="http://schemas.microsoft.com/office/powerpoint/2010/main" val="36530990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/>
      <p:bldP spid="5127" grpId="0"/>
      <p:bldP spid="5128" grpId="0"/>
      <p:bldP spid="51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609600" y="228600"/>
            <a:ext cx="7162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 dirty="0">
                <a:solidFill>
                  <a:srgbClr val="FF0000"/>
                </a:solidFill>
                <a:latin typeface="Times New Roman" pitchFamily="18" charset="0"/>
              </a:rPr>
              <a:t>II. Tìm hiểu văn bản: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066800" y="1035050"/>
            <a:ext cx="5181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 dirty="0">
                <a:latin typeface="Times New Roman" pitchFamily="18" charset="0"/>
              </a:rPr>
              <a:t>1. Khung cảnh ngày xuân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04800" y="1992313"/>
            <a:ext cx="868680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Ngày xuân con én đưa thoi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Thiều quang chín chục đã ngoài sáu mươi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Cỏ non xanh tận chân trời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Cành lê trắng điểm một vài bông hoa</a:t>
            </a:r>
          </a:p>
        </p:txBody>
      </p:sp>
    </p:spTree>
    <p:extLst>
      <p:ext uri="{BB962C8B-B14F-4D97-AF65-F5344CB8AC3E}">
        <p14:creationId xmlns:p14="http://schemas.microsoft.com/office/powerpoint/2010/main" val="21546706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910680" y="116632"/>
            <a:ext cx="5181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</a:rPr>
              <a:t>1. Khung cảnh ngày xuân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95536" y="1124744"/>
            <a:ext cx="80010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itchFamily="18" charset="0"/>
              </a:rPr>
              <a:t>- Chim én đưa thoi </a:t>
            </a:r>
            <a:endParaRPr lang="en-US" altLang="en-US" sz="2800" dirty="0" smtClean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 smtClean="0">
                <a:latin typeface="Times New Roman" pitchFamily="18" charset="0"/>
              </a:rPr>
              <a:t>- Thiều quang..(ẩn dụ) -&gt;thời gian trôi nhanh</a:t>
            </a:r>
            <a:endParaRPr lang="en-US" altLang="en-US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2737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"/>
          <p:cNvSpPr>
            <a:spLocks noChangeArrowheads="1"/>
          </p:cNvSpPr>
          <p:nvPr/>
        </p:nvSpPr>
        <p:spPr bwMode="auto">
          <a:xfrm>
            <a:off x="323528" y="300608"/>
            <a:ext cx="8784976" cy="5360640"/>
          </a:xfrm>
          <a:prstGeom prst="cloudCallout">
            <a:avLst>
              <a:gd name="adj1" fmla="val -41991"/>
              <a:gd name="adj2" fmla="val 94699"/>
            </a:avLst>
          </a:prstGeom>
          <a:solidFill>
            <a:srgbClr val="FFCC99"/>
          </a:solidFill>
          <a:ln w="19050">
            <a:solidFill>
              <a:srgbClr val="CC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en-US" alt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 chi tiết nào gợi lên đặc điểm riêng của mùa xuân? </a:t>
            </a:r>
          </a:p>
          <a:p>
            <a:pPr algn="ctr" eaLnBrk="1" hangingPunct="1"/>
            <a:r>
              <a:rPr lang="en-US" alt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(chú ý những đường nét, hình ảnh, màu sắc, khí trời và cảnh vật.)</a:t>
            </a:r>
          </a:p>
        </p:txBody>
      </p:sp>
    </p:spTree>
    <p:extLst>
      <p:ext uri="{BB962C8B-B14F-4D97-AF65-F5344CB8AC3E}">
        <p14:creationId xmlns:p14="http://schemas.microsoft.com/office/powerpoint/2010/main" val="177037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33400" y="5657874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itchFamily="18" charset="0"/>
              </a:rPr>
              <a:t>- Cỏ non…</a:t>
            </a:r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8640"/>
            <a:ext cx="4495800" cy="5548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4586536" cy="5507601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4876800" y="5657874"/>
            <a:ext cx="419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latin typeface="Times New Roman" pitchFamily="18" charset="0"/>
              </a:rPr>
              <a:t>- Cành lê trắng điểm…</a:t>
            </a:r>
          </a:p>
        </p:txBody>
      </p:sp>
    </p:spTree>
    <p:extLst>
      <p:ext uri="{BB962C8B-B14F-4D97-AF65-F5344CB8AC3E}">
        <p14:creationId xmlns:p14="http://schemas.microsoft.com/office/powerpoint/2010/main" val="339228200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  <p:bldP spid="102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11560" y="404664"/>
            <a:ext cx="73914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 smtClean="0">
                <a:latin typeface="Times New Roman" pitchFamily="18" charset="0"/>
              </a:rPr>
              <a:t>(Đảo </a:t>
            </a:r>
            <a:r>
              <a:rPr lang="en-US" altLang="en-US" sz="2800" dirty="0">
                <a:latin typeface="Times New Roman" pitchFamily="18" charset="0"/>
              </a:rPr>
              <a:t>ngược cách dùng từ “trắng điểm</a:t>
            </a:r>
            <a:r>
              <a:rPr lang="en-US" altLang="en-US" sz="2800" dirty="0" smtClean="0">
                <a:latin typeface="Times New Roman" pitchFamily="18" charset="0"/>
              </a:rPr>
              <a:t>”)</a:t>
            </a:r>
            <a:endParaRPr lang="en-US" altLang="en-US" sz="28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 smtClean="0">
                <a:latin typeface="Times New Roman" pitchFamily="18" charset="0"/>
              </a:rPr>
              <a:t>-&gt; </a:t>
            </a:r>
            <a:r>
              <a:rPr lang="en-US" altLang="en-US" sz="2800" dirty="0">
                <a:latin typeface="Times New Roman" pitchFamily="18" charset="0"/>
              </a:rPr>
              <a:t>Tạo không gian khoáng </a:t>
            </a:r>
            <a:r>
              <a:rPr lang="en-US" altLang="en-US" sz="2800" dirty="0" smtClean="0">
                <a:latin typeface="Times New Roman" pitchFamily="18" charset="0"/>
              </a:rPr>
              <a:t>đạt, màu sắc </a:t>
            </a:r>
            <a:r>
              <a:rPr lang="en-US" altLang="en-US" sz="2800" dirty="0">
                <a:latin typeface="Times New Roman" pitchFamily="18" charset="0"/>
              </a:rPr>
              <a:t>hài hòa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800" dirty="0">
              <a:latin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4300" y="2060848"/>
            <a:ext cx="90678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ới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mẻ , tinh khôi </a:t>
            </a:r>
            <a:r>
              <a:rPr lang="en-US" alt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,trong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trẻo, nhẹ nhàng thanh khiết, giàu sức sống.</a:t>
            </a:r>
          </a:p>
        </p:txBody>
      </p:sp>
    </p:spTree>
    <p:extLst>
      <p:ext uri="{BB962C8B-B14F-4D97-AF65-F5344CB8AC3E}">
        <p14:creationId xmlns:p14="http://schemas.microsoft.com/office/powerpoint/2010/main" val="28916941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414736" y="116632"/>
            <a:ext cx="5181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 dirty="0">
                <a:solidFill>
                  <a:srgbClr val="0000FF"/>
                </a:solidFill>
                <a:latin typeface="Times New Roman" pitchFamily="18" charset="0"/>
              </a:rPr>
              <a:t>2. Khung cảnh lễ hội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066800" y="980728"/>
            <a:ext cx="74676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i="1" dirty="0">
                <a:latin typeface="Times New Roman" pitchFamily="18" charset="0"/>
              </a:rPr>
              <a:t>Thanh minh trong tiết tháng ba,</a:t>
            </a:r>
            <a:br>
              <a:rPr lang="en-US" altLang="en-US" sz="2800" i="1" dirty="0">
                <a:latin typeface="Times New Roman" pitchFamily="18" charset="0"/>
              </a:rPr>
            </a:br>
            <a:r>
              <a:rPr lang="en-US" altLang="en-US" sz="2800" i="1" dirty="0">
                <a:latin typeface="Times New Roman" pitchFamily="18" charset="0"/>
              </a:rPr>
              <a:t>Lễ là tảo mộ hội là đạp thanh.</a:t>
            </a:r>
            <a:br>
              <a:rPr lang="en-US" altLang="en-US" sz="2800" i="1" dirty="0">
                <a:latin typeface="Times New Roman" pitchFamily="18" charset="0"/>
              </a:rPr>
            </a:br>
            <a:r>
              <a:rPr lang="en-US" altLang="en-US" sz="2800" i="1" dirty="0">
                <a:latin typeface="Times New Roman" pitchFamily="18" charset="0"/>
              </a:rPr>
              <a:t>Gần xa nô nức yến anh,</a:t>
            </a:r>
            <a:br>
              <a:rPr lang="en-US" altLang="en-US" sz="2800" i="1" dirty="0">
                <a:latin typeface="Times New Roman" pitchFamily="18" charset="0"/>
              </a:rPr>
            </a:br>
            <a:r>
              <a:rPr lang="en-US" altLang="en-US" sz="2800" i="1" dirty="0">
                <a:latin typeface="Times New Roman" pitchFamily="18" charset="0"/>
              </a:rPr>
              <a:t>Chị em sắm sửa bộ hành chơi xuân.</a:t>
            </a:r>
            <a:br>
              <a:rPr lang="en-US" altLang="en-US" sz="2800" i="1" dirty="0">
                <a:latin typeface="Times New Roman" pitchFamily="18" charset="0"/>
              </a:rPr>
            </a:br>
            <a:r>
              <a:rPr lang="en-US" altLang="en-US" sz="2800" i="1" dirty="0">
                <a:latin typeface="Times New Roman" pitchFamily="18" charset="0"/>
              </a:rPr>
              <a:t>Dập dìu tài tử giai nhân,</a:t>
            </a:r>
            <a:br>
              <a:rPr lang="en-US" altLang="en-US" sz="2800" i="1" dirty="0">
                <a:latin typeface="Times New Roman" pitchFamily="18" charset="0"/>
              </a:rPr>
            </a:br>
            <a:r>
              <a:rPr lang="en-US" altLang="en-US" sz="2800" i="1" dirty="0">
                <a:latin typeface="Times New Roman" pitchFamily="18" charset="0"/>
              </a:rPr>
              <a:t>Ngựa xe như nước áo quần như nêm.</a:t>
            </a:r>
            <a:br>
              <a:rPr lang="en-US" altLang="en-US" sz="2800" i="1" dirty="0">
                <a:latin typeface="Times New Roman" pitchFamily="18" charset="0"/>
              </a:rPr>
            </a:br>
            <a:r>
              <a:rPr lang="en-US" altLang="en-US" sz="2800" i="1" dirty="0">
                <a:latin typeface="Times New Roman" pitchFamily="18" charset="0"/>
              </a:rPr>
              <a:t>Ngổn ngang gò đống kéo lên,</a:t>
            </a:r>
            <a:br>
              <a:rPr lang="en-US" altLang="en-US" sz="2800" i="1" dirty="0">
                <a:latin typeface="Times New Roman" pitchFamily="18" charset="0"/>
              </a:rPr>
            </a:br>
            <a:r>
              <a:rPr lang="en-US" altLang="en-US" sz="2800" i="1" dirty="0">
                <a:latin typeface="Times New Roman" pitchFamily="18" charset="0"/>
              </a:rPr>
              <a:t>Thoi vàng vó rắc tro tiền giấy bay.</a:t>
            </a:r>
            <a:endParaRPr lang="en-US" altLang="en-US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61939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323528" y="260648"/>
            <a:ext cx="8208912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b="1" i="1" u="sng" dirty="0">
                <a:latin typeface="Times New Roman" pitchFamily="18" charset="0"/>
              </a:rPr>
              <a:t>Lễ tảo mộ</a:t>
            </a:r>
            <a:r>
              <a:rPr lang="en-US" altLang="en-US" sz="2800" dirty="0">
                <a:latin typeface="Times New Roman" pitchFamily="18" charset="0"/>
              </a:rPr>
              <a:t>: ngổn ngang, thoi vàng, tro tiền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b="1" i="1" u="sng" dirty="0">
                <a:latin typeface="Times New Roman" pitchFamily="18" charset="0"/>
              </a:rPr>
              <a:t>Hội đạp thanh</a:t>
            </a:r>
            <a:r>
              <a:rPr lang="en-US" altLang="en-US" sz="2800" dirty="0">
                <a:latin typeface="Times New Roman" pitchFamily="18" charset="0"/>
              </a:rPr>
              <a:t>: nô nức, sắm sửa, dập dìu, ngựa xe…</a:t>
            </a:r>
          </a:p>
        </p:txBody>
      </p:sp>
    </p:spTree>
    <p:extLst>
      <p:ext uri="{BB962C8B-B14F-4D97-AF65-F5344CB8AC3E}">
        <p14:creationId xmlns:p14="http://schemas.microsoft.com/office/powerpoint/2010/main" val="8333442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945</Words>
  <Application>Microsoft Office PowerPoint</Application>
  <PresentationFormat>On-screen Show (4:3)</PresentationFormat>
  <Paragraphs>109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11</cp:revision>
  <dcterms:created xsi:type="dcterms:W3CDTF">2023-10-23T12:15:57Z</dcterms:created>
  <dcterms:modified xsi:type="dcterms:W3CDTF">2023-10-24T00:38:39Z</dcterms:modified>
</cp:coreProperties>
</file>