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6" r:id="rId16"/>
    <p:sldId id="282" r:id="rId17"/>
    <p:sldId id="291" r:id="rId18"/>
    <p:sldId id="286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5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8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895B-5F4E-4712-A103-039F1F5CF1A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12AC-7D17-4393-AF18-B3B0D4EB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www.thanglong.com.vn/data/83305.jpg&amp;imgrefurl=http://www.thanglong.com.vn/sachvanhoa_item.cfm?MASP=17064&amp;h=458&amp;w=300&amp;sz=105&amp;hl=vi&amp;start=412&amp;tbnid=LISGlY-QKcsNSM:&amp;tbnh=128&amp;tbnw=84&amp;prev=/images?q=nguy%E1%BB%85n+%C4%91%C3%ACnh+chi%E1%BB%83u&amp;start=400&amp;gbv=2&amp;ndsp=20&amp;hl=vi&amp;sa=N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thanglong.com.vn/data/83305.jpg&amp;imgrefurl=http://www.thanglong.com.vn/sachvanhoa_item.cfm?MASP=17064&amp;h=458&amp;w=300&amp;sz=105&amp;hl=vi&amp;start=412&amp;tbnid=LISGlY-QKcsNSM:&amp;tbnh=128&amp;tbnw=84&amp;prev=/images?q=nguy%E1%BB%85n+%C4%91%C3%ACnh+chi%E1%BB%83u&amp;start=400&amp;gbv=2&amp;ndsp=20&amp;hl=vi&amp;sa=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1268760"/>
            <a:ext cx="845485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LỤC VÂN TIÊN CỨU KIỀU   NGUYỆT NGA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”-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0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 txBox="1">
            <a:spLocks noGrp="1"/>
          </p:cNvSpPr>
          <p:nvPr/>
        </p:nvSpPr>
        <p:spPr>
          <a:xfrm>
            <a:off x="7086600" y="6356352"/>
            <a:ext cx="571500" cy="365125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1" hangingPunct="1"/>
            <a:fld id="{40F92BBA-9124-41D1-B307-EA0A7D0FED0F}" type="slidenum">
              <a:rPr lang="en-US" altLang="en-US" sz="1200">
                <a:solidFill>
                  <a:srgbClr val="1F2541"/>
                </a:solidFill>
                <a:latin typeface="Arial" panose="020B0604020202020204" pitchFamily="34" charset="0"/>
              </a:rPr>
              <a:t>10</a:t>
            </a:fld>
            <a:endParaRPr lang="en-US" altLang="en-US" sz="1200">
              <a:solidFill>
                <a:srgbClr val="1F2541"/>
              </a:solidFill>
              <a:latin typeface="Arial" panose="020B0604020202020204" pitchFamily="34" charset="0"/>
            </a:endParaRPr>
          </a:p>
        </p:txBody>
      </p:sp>
      <p:pic>
        <p:nvPicPr>
          <p:cNvPr id="489479" name="Picture 7" descr="18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6172201" y="271463"/>
            <a:ext cx="154662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9476" name="Picture 4" descr="Truyen Luc Van Tien ( Ban chu No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644" y="4005263"/>
            <a:ext cx="16002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89477" name="Picture 5" descr="Anh bia truyen Luc Van T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6181" y="304800"/>
            <a:ext cx="1600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9478" name="Picture 6" descr="Bia truyen Luc Van Ti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158" y="328613"/>
            <a:ext cx="154543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9481" name="Picture 9" descr="8330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-12000" contrast="24000"/>
          </a:blip>
          <a:srcRect/>
          <a:stretch>
            <a:fillRect/>
          </a:stretch>
        </p:blipFill>
        <p:spPr bwMode="auto">
          <a:xfrm>
            <a:off x="1250158" y="4033838"/>
            <a:ext cx="157519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9480" name="Picture 8" descr="200000789990_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2722" y="3548063"/>
            <a:ext cx="16002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0601" name="Picture 12" descr="LucVanTi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32511" y="3519488"/>
            <a:ext cx="168711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12842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142160" y="260648"/>
            <a:ext cx="86783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707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057400" y="1524002"/>
            <a:ext cx="50292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28" y="495301"/>
            <a:ext cx="864095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 trùng hợp: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sau đều gặp được cuộc hôn nhân tốt đẹp (Lục Vân Tiên gặp lại Kiều Nguyệt Nga, còn Nguyễn Đình Chiểu với cô Năm Điền). 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khác biệt: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3493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6"/>
          <p:cNvSpPr txBox="1">
            <a:spLocks noChangeArrowheads="1"/>
          </p:cNvSpPr>
          <p:nvPr/>
        </p:nvSpPr>
        <p:spPr bwMode="auto">
          <a:xfrm>
            <a:off x="2594250" y="54868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67545" y="1614859"/>
            <a:ext cx="828091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</a:rPr>
              <a:t>14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Times New Roman" panose="02020603050405020304" pitchFamily="18" charset="0"/>
              </a:rPr>
              <a:t> tan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cướp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</a:rPr>
              <a:t> Lai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Nguyệt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8819181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139148" y="44624"/>
            <a:ext cx="3918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163996" y="692696"/>
            <a:ext cx="4263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19" descr="Luc Van Tien danh cuop cuu Kieu Nguyet 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204" y="1637371"/>
            <a:ext cx="3543300" cy="3733800"/>
          </a:xfrm>
          <a:prstGeom prst="ellipse">
            <a:avLst/>
          </a:prstGeom>
          <a:ln w="63500" cap="rnd">
            <a:solidFill>
              <a:srgbClr val="6600CC">
                <a:alpha val="75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3752" y="1340768"/>
            <a:ext cx="5160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504" y="2060848"/>
            <a:ext cx="52565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1390463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3568" y="188640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bọn cướp: hung dữ, đông.</a:t>
            </a:r>
          </a:p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tương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nhịp thơ nhanh,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mạnh)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916832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hát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 của nhân dân về một người anh hùng có sức mạnh phi thường, võ nghệ cao cường luôn bênh vực kẻ yếu, chiến thắng thế lực tàn bạo.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3160" y="3757250"/>
            <a:ext cx="82193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anh hùng, tài năng,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xả thân vì nghĩa, không sợ hiểm nguy, coi trọng lẽ phải.</a:t>
            </a:r>
          </a:p>
        </p:txBody>
      </p:sp>
    </p:spTree>
    <p:extLst>
      <p:ext uri="{BB962C8B-B14F-4D97-AF65-F5344CB8AC3E}">
        <p14:creationId xmlns:p14="http://schemas.microsoft.com/office/powerpoint/2010/main" val="31588548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24"/>
          <p:cNvSpPr>
            <a:spLocks noChangeArrowheads="1"/>
          </p:cNvSpPr>
          <p:nvPr/>
        </p:nvSpPr>
        <p:spPr bwMode="auto">
          <a:xfrm>
            <a:off x="150974" y="68407"/>
            <a:ext cx="67275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Times New Roman" panose="02020603050405020304" pitchFamily="18" charset="0"/>
              </a:rPr>
              <a:t>b. </a:t>
            </a:r>
            <a:r>
              <a:rPr lang="en-US" altLang="en-US" sz="2800" b="1" u="sng" dirty="0" smtClean="0">
                <a:latin typeface="Times New Roman" panose="02020603050405020304" pitchFamily="18" charset="0"/>
              </a:rPr>
              <a:t>Cư 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xử với Kiều Nguyệt Nga:</a:t>
            </a:r>
          </a:p>
        </p:txBody>
      </p:sp>
      <p:sp>
        <p:nvSpPr>
          <p:cNvPr id="231451" name="Rectangle 27"/>
          <p:cNvSpPr>
            <a:spLocks noChangeArrowheads="1"/>
          </p:cNvSpPr>
          <p:nvPr/>
        </p:nvSpPr>
        <p:spPr bwMode="auto">
          <a:xfrm>
            <a:off x="899592" y="699655"/>
            <a:ext cx="7421438" cy="26670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285115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“…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Khoan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khoan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chớ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ra,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…”.</a:t>
            </a:r>
          </a:p>
          <a:p>
            <a:pPr algn="ctr"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</a:p>
          <a:p>
            <a:pPr algn="ctr"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...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vi,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phi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”.</a:t>
            </a:r>
          </a:p>
          <a:p>
            <a:pPr algn="ctr" eaLnBrk="1" hangingPunct="1"/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5576" y="3365503"/>
            <a:ext cx="6550819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Chàng hỏi han ân cần, an ủi, giữ đúng phép tắc gia giáo, từ chối sự trả ơn.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5576" y="4319590"/>
            <a:ext cx="7776864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Là người chính trực, hào hiệp, trọng nghĩa khinh tài, từ tâm nhân hậu</a:t>
            </a:r>
          </a:p>
        </p:txBody>
      </p:sp>
    </p:spTree>
    <p:extLst>
      <p:ext uri="{BB962C8B-B14F-4D97-AF65-F5344CB8AC3E}">
        <p14:creationId xmlns:p14="http://schemas.microsoft.com/office/powerpoint/2010/main" val="33331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03064" y="260648"/>
            <a:ext cx="7473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Quan niệm lẽ sống của người anh hùng: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91680" y="799275"/>
            <a:ext cx="59766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“Nhớ câu kiến nghĩa bất vi,</a:t>
            </a:r>
          </a:p>
          <a:p>
            <a:pPr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Làm người thế ấy cũng phi anh hùng”.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51520" y="1988840"/>
            <a:ext cx="84249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Lục Vân Tiên là hình ảnh đẹp, lý tưởng, tác giả gửi gắm niềm tin và khát vọng về trang anh hùng vì dân dẹp loạn.</a:t>
            </a:r>
          </a:p>
        </p:txBody>
      </p:sp>
    </p:spTree>
    <p:extLst>
      <p:ext uri="{BB962C8B-B14F-4D97-AF65-F5344CB8AC3E}">
        <p14:creationId xmlns:p14="http://schemas.microsoft.com/office/powerpoint/2010/main" val="26056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14"/>
          <p:cNvSpPr>
            <a:spLocks noChangeArrowheads="1"/>
          </p:cNvSpPr>
          <p:nvPr/>
        </p:nvSpPr>
        <p:spPr bwMode="auto">
          <a:xfrm>
            <a:off x="395536" y="116632"/>
            <a:ext cx="648062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Nhân vật Kiều Nguyệt Nga:</a:t>
            </a:r>
          </a:p>
        </p:txBody>
      </p:sp>
      <p:sp>
        <p:nvSpPr>
          <p:cNvPr id="38919" name="Text Box 18"/>
          <p:cNvSpPr txBox="1">
            <a:spLocks noChangeArrowheads="1"/>
          </p:cNvSpPr>
          <p:nvPr/>
        </p:nvSpPr>
        <p:spPr bwMode="auto">
          <a:xfrm>
            <a:off x="5845969" y="1516063"/>
            <a:ext cx="1381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37603" name="Rectangle 35"/>
          <p:cNvSpPr>
            <a:spLocks noChangeArrowheads="1"/>
          </p:cNvSpPr>
          <p:nvPr/>
        </p:nvSpPr>
        <p:spPr bwMode="auto">
          <a:xfrm>
            <a:off x="395536" y="692696"/>
            <a:ext cx="85689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Cách xưng hô: dịu dàng, khiêm nhường, mực thước.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95536" y="1226096"/>
            <a:ext cx="842493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khuê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1520" y="2420888"/>
            <a:ext cx="87129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Kiều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Nguyệt Nga là kết tinh cho vẻ đẹp tâm hồn của người phụ nữ truyền thống. Không chỉ gia giáo, nết na, có học thức mà còn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đằm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thắm nghĩa tình.</a:t>
            </a:r>
          </a:p>
        </p:txBody>
      </p:sp>
    </p:spTree>
    <p:extLst>
      <p:ext uri="{BB962C8B-B14F-4D97-AF65-F5344CB8AC3E}">
        <p14:creationId xmlns:p14="http://schemas.microsoft.com/office/powerpoint/2010/main" val="16745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03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33" name="Rectangle 17"/>
          <p:cNvSpPr>
            <a:spLocks noChangeArrowheads="1"/>
          </p:cNvSpPr>
          <p:nvPr/>
        </p:nvSpPr>
        <p:spPr bwMode="auto">
          <a:xfrm>
            <a:off x="179512" y="18864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4820" algn="l"/>
                <a:tab pos="4166870" algn="l"/>
              </a:tabLs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III. TỔNG KẾT 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692696"/>
            <a:ext cx="386357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1. Nghệ thuật 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2924944"/>
            <a:ext cx="408027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Ý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50100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trích ca ngợi phẩm chất cao đẹp của hai nhân vật Lục Vân Tiên, Kiều Nguyệt Nga và khát vọng hành đạo cứu đời của tác giả.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1120461"/>
            <a:ext cx="828092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3" grpId="0"/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7288" y="260648"/>
            <a:ext cx="327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I.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0123" y="817548"/>
            <a:ext cx="2881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10235" y="5078412"/>
            <a:ext cx="44422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(1822 – 1888)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1"/>
          <p:cNvPicPr>
            <a:picLocks noChangeAspect="1" noChangeArrowheads="1"/>
          </p:cNvPicPr>
          <p:nvPr/>
        </p:nvPicPr>
        <p:blipFill>
          <a:blip r:embed="rId2">
            <a:lum contrast="11000"/>
          </a:blip>
          <a:srcRect/>
          <a:stretch>
            <a:fillRect/>
          </a:stretch>
        </p:blipFill>
        <p:spPr bwMode="auto">
          <a:xfrm>
            <a:off x="4978262" y="260648"/>
            <a:ext cx="3842210" cy="4632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70549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51520" y="304801"/>
            <a:ext cx="8496944" cy="57092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26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li.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(Ý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35735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79512" y="914400"/>
            <a:ext cx="8784976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thoạt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XIX –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94948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512" y="488861"/>
            <a:ext cx="864096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(Lê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503845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39912" y="179929"/>
            <a:ext cx="3828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9911" y="1401157"/>
            <a:ext cx="850855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(1822 -1888),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34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hu mo Ng D Chieu o Ba Tr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942" r="5942"/>
          <a:stretch>
            <a:fillRect/>
          </a:stretch>
        </p:blipFill>
        <p:spPr>
          <a:xfrm>
            <a:off x="198783" y="228600"/>
            <a:ext cx="8945218" cy="6400800"/>
          </a:xfrm>
          <a:ln w="228600" cap="sq" cmpd="thickThin">
            <a:solidFill>
              <a:srgbClr val="0000FF">
                <a:alpha val="54000"/>
              </a:srgb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544089" y="4686589"/>
            <a:ext cx="75999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 altLang="en-US" sz="4800" i="1" dirty="0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Toµn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c¶nh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l¨ng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</a:rPr>
              <a:t>§å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6766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188640"/>
            <a:ext cx="5538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244824" y="980728"/>
            <a:ext cx="6143600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3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en-US" sz="3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sz="3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Giuộc</a:t>
            </a:r>
            <a:endParaRPr lang="en-US" sz="3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14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9076" y="116632"/>
            <a:ext cx="3992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484" y="1041698"/>
            <a:ext cx="42675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nl-NL" altLang="en-US" sz="2800" b="1" i="1" dirty="0"/>
          </a:p>
          <a:p>
            <a:pPr algn="just" eaLnBrk="1" hangingPunct="1"/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“Lục Vân Tiên” ra đời khoảng đầu những năm 50 của thế kỉ XIX, thể hiện rõ lí tưởng đạo đức mà Nguyễn Đình Chiểu muốn </a:t>
            </a:r>
            <a:r>
              <a:rPr lang="nl-NL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 </a:t>
            </a:r>
            <a:r>
              <a:rPr lang="nl-N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gắm qua tác phẩm.</a:t>
            </a:r>
            <a:r>
              <a:rPr lang="nl-NL" altLang="en-US" sz="2800" b="1" dirty="0"/>
              <a:t> </a:t>
            </a:r>
            <a:endParaRPr lang="en-US" altLang="en-US" sz="2800" dirty="0"/>
          </a:p>
        </p:txBody>
      </p:sp>
      <p:pic>
        <p:nvPicPr>
          <p:cNvPr id="20" name="Picture 5" descr="Anh bia truyen Luc Van T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211" y="332656"/>
            <a:ext cx="2132045" cy="6108648"/>
          </a:xfrm>
          <a:prstGeom prst="rect">
            <a:avLst/>
          </a:prstGeom>
          <a:solidFill>
            <a:srgbClr val="0000FF"/>
          </a:solidFill>
          <a:ln w="88900" cap="sq" cmpd="thickThin">
            <a:solidFill>
              <a:srgbClr val="0000FF">
                <a:alpha val="54000"/>
              </a:srgb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9" descr="833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4000"/>
          </a:blip>
          <a:srcRect/>
          <a:stretch>
            <a:fillRect/>
          </a:stretch>
        </p:blipFill>
        <p:spPr bwMode="auto">
          <a:xfrm>
            <a:off x="7027956" y="332656"/>
            <a:ext cx="1946089" cy="6108648"/>
          </a:xfrm>
          <a:prstGeom prst="rect">
            <a:avLst/>
          </a:prstGeom>
          <a:solidFill>
            <a:srgbClr val="FF3300"/>
          </a:solidFill>
          <a:ln w="88900" cap="sq" cmpd="thickThin">
            <a:solidFill>
              <a:srgbClr val="00B050">
                <a:alpha val="79000"/>
              </a:srgb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860353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1141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2023-10-23T12:30:20Z</dcterms:created>
  <dcterms:modified xsi:type="dcterms:W3CDTF">2023-10-25T02:53:46Z</dcterms:modified>
</cp:coreProperties>
</file>