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8" r:id="rId2"/>
    <p:sldId id="259" r:id="rId3"/>
    <p:sldId id="274" r:id="rId4"/>
    <p:sldId id="273" r:id="rId5"/>
    <p:sldId id="263" r:id="rId6"/>
    <p:sldId id="265" r:id="rId7"/>
    <p:sldId id="266" r:id="rId8"/>
    <p:sldId id="267" r:id="rId9"/>
    <p:sldId id="276" r:id="rId10"/>
    <p:sldId id="27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7E3C44-F119-4578-8B04-E3BC39439EB0}" type="datetimeFigureOut">
              <a:rPr lang="en-US" smtClean="0"/>
              <a:t>10/20/2023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42789E-9D0A-4B26-9B6A-F1F5F863519D}" type="slidenum">
              <a:rPr lang="en-US" smtClean="0"/>
              <a:t>‹#›</a:t>
            </a:fld>
            <a:endParaRPr lang="en-US"/>
          </a:p>
        </p:txBody>
      </p:sp>
    </p:spTree>
    <p:extLst>
      <p:ext uri="{BB962C8B-B14F-4D97-AF65-F5344CB8AC3E}">
        <p14:creationId xmlns:p14="http://schemas.microsoft.com/office/powerpoint/2010/main" val="2808845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000">
                <a:solidFill>
                  <a:schemeClr val="tx1"/>
                </a:solidFill>
                <a:latin typeface="Arial" charset="0"/>
              </a:defRPr>
            </a:lvl1pPr>
            <a:lvl2pPr marL="742950" indent="-285750">
              <a:defRPr sz="3000">
                <a:solidFill>
                  <a:schemeClr val="tx1"/>
                </a:solidFill>
                <a:latin typeface="Arial" charset="0"/>
              </a:defRPr>
            </a:lvl2pPr>
            <a:lvl3pPr marL="1143000" indent="-228600">
              <a:defRPr sz="3000">
                <a:solidFill>
                  <a:schemeClr val="tx1"/>
                </a:solidFill>
                <a:latin typeface="Arial" charset="0"/>
              </a:defRPr>
            </a:lvl3pPr>
            <a:lvl4pPr marL="1600200" indent="-228600">
              <a:defRPr sz="3000">
                <a:solidFill>
                  <a:schemeClr val="tx1"/>
                </a:solidFill>
                <a:latin typeface="Arial" charset="0"/>
              </a:defRPr>
            </a:lvl4pPr>
            <a:lvl5pPr marL="2057400" indent="-228600">
              <a:defRPr sz="3000">
                <a:solidFill>
                  <a:schemeClr val="tx1"/>
                </a:solidFill>
                <a:latin typeface="Arial" charset="0"/>
              </a:defRPr>
            </a:lvl5pPr>
            <a:lvl6pPr marL="2514600" indent="-228600" eaLnBrk="0" fontAlgn="base" hangingPunct="0">
              <a:spcBef>
                <a:spcPct val="0"/>
              </a:spcBef>
              <a:spcAft>
                <a:spcPct val="0"/>
              </a:spcAft>
              <a:defRPr sz="3000">
                <a:solidFill>
                  <a:schemeClr val="tx1"/>
                </a:solidFill>
                <a:latin typeface="Arial" charset="0"/>
              </a:defRPr>
            </a:lvl6pPr>
            <a:lvl7pPr marL="2971800" indent="-228600" eaLnBrk="0" fontAlgn="base" hangingPunct="0">
              <a:spcBef>
                <a:spcPct val="0"/>
              </a:spcBef>
              <a:spcAft>
                <a:spcPct val="0"/>
              </a:spcAft>
              <a:defRPr sz="3000">
                <a:solidFill>
                  <a:schemeClr val="tx1"/>
                </a:solidFill>
                <a:latin typeface="Arial" charset="0"/>
              </a:defRPr>
            </a:lvl7pPr>
            <a:lvl8pPr marL="3429000" indent="-228600" eaLnBrk="0" fontAlgn="base" hangingPunct="0">
              <a:spcBef>
                <a:spcPct val="0"/>
              </a:spcBef>
              <a:spcAft>
                <a:spcPct val="0"/>
              </a:spcAft>
              <a:defRPr sz="3000">
                <a:solidFill>
                  <a:schemeClr val="tx1"/>
                </a:solidFill>
                <a:latin typeface="Arial" charset="0"/>
              </a:defRPr>
            </a:lvl8pPr>
            <a:lvl9pPr marL="3886200" indent="-228600" eaLnBrk="0" fontAlgn="base" hangingPunct="0">
              <a:spcBef>
                <a:spcPct val="0"/>
              </a:spcBef>
              <a:spcAft>
                <a:spcPct val="0"/>
              </a:spcAft>
              <a:defRPr sz="3000">
                <a:solidFill>
                  <a:schemeClr val="tx1"/>
                </a:solidFill>
                <a:latin typeface="Arial" charset="0"/>
              </a:defRPr>
            </a:lvl9pPr>
          </a:lstStyle>
          <a:p>
            <a:fld id="{3144497C-2E84-4633-A70C-F8B4E20B2A29}" type="slidenum">
              <a:rPr lang="en-US" altLang="en-US" sz="1200"/>
              <a:pPr/>
              <a:t>7</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144E5E-2A82-4388-B49E-C21122EF84DB}" type="datetimeFigureOut">
              <a:rPr lang="en-US" smtClean="0"/>
              <a:t>10/20/2023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527021-DEB1-46E1-9942-5C24C81E1892}" type="slidenum">
              <a:rPr lang="en-US" smtClean="0"/>
              <a:t>‹#›</a:t>
            </a:fld>
            <a:endParaRPr lang="en-US"/>
          </a:p>
        </p:txBody>
      </p:sp>
    </p:spTree>
    <p:extLst>
      <p:ext uri="{BB962C8B-B14F-4D97-AF65-F5344CB8AC3E}">
        <p14:creationId xmlns:p14="http://schemas.microsoft.com/office/powerpoint/2010/main" val="106031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144E5E-2A82-4388-B49E-C21122EF84DB}" type="datetimeFigureOut">
              <a:rPr lang="en-US" smtClean="0"/>
              <a:t>10/20/2023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527021-DEB1-46E1-9942-5C24C81E1892}" type="slidenum">
              <a:rPr lang="en-US" smtClean="0"/>
              <a:t>‹#›</a:t>
            </a:fld>
            <a:endParaRPr lang="en-US"/>
          </a:p>
        </p:txBody>
      </p:sp>
    </p:spTree>
    <p:extLst>
      <p:ext uri="{BB962C8B-B14F-4D97-AF65-F5344CB8AC3E}">
        <p14:creationId xmlns:p14="http://schemas.microsoft.com/office/powerpoint/2010/main" val="1972959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144E5E-2A82-4388-B49E-C21122EF84DB}" type="datetimeFigureOut">
              <a:rPr lang="en-US" smtClean="0"/>
              <a:t>10/20/2023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527021-DEB1-46E1-9942-5C24C81E1892}" type="slidenum">
              <a:rPr lang="en-US" smtClean="0"/>
              <a:t>‹#›</a:t>
            </a:fld>
            <a:endParaRPr lang="en-US"/>
          </a:p>
        </p:txBody>
      </p:sp>
    </p:spTree>
    <p:extLst>
      <p:ext uri="{BB962C8B-B14F-4D97-AF65-F5344CB8AC3E}">
        <p14:creationId xmlns:p14="http://schemas.microsoft.com/office/powerpoint/2010/main" val="11928509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143000" y="304800"/>
            <a:ext cx="7772400" cy="579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p:txBody>
          <a:bodyPr/>
          <a:lstStyle>
            <a:lvl1pPr>
              <a:defRPr/>
            </a:lvl1pPr>
          </a:lstStyle>
          <a:p>
            <a:endParaRPr lang="en-US"/>
          </a:p>
        </p:txBody>
      </p:sp>
      <p:sp>
        <p:nvSpPr>
          <p:cNvPr id="4" name="Rectangle 5"/>
          <p:cNvSpPr>
            <a:spLocks noGrp="1" noChangeArrowheads="1"/>
          </p:cNvSpPr>
          <p:nvPr>
            <p:ph type="ftr" sz="quarter" idx="11"/>
          </p:nvPr>
        </p:nvSpPr>
        <p:spPr/>
        <p:txBody>
          <a:bodyPr/>
          <a:lstStyle>
            <a:lvl1pPr>
              <a:defRPr/>
            </a:lvl1pPr>
          </a:lstStyle>
          <a:p>
            <a:endParaRPr lang="en-US"/>
          </a:p>
        </p:txBody>
      </p:sp>
      <p:sp>
        <p:nvSpPr>
          <p:cNvPr id="5" name="Rectangle 6"/>
          <p:cNvSpPr>
            <a:spLocks noGrp="1" noChangeArrowheads="1"/>
          </p:cNvSpPr>
          <p:nvPr>
            <p:ph type="sldNum" sz="quarter" idx="12"/>
          </p:nvPr>
        </p:nvSpPr>
        <p:spPr/>
        <p:txBody>
          <a:bodyPr/>
          <a:lstStyle>
            <a:lvl1pPr>
              <a:defRPr/>
            </a:lvl1pPr>
          </a:lstStyle>
          <a:p>
            <a:fld id="{ABDAA8AF-ACF3-4623-B300-4DD466CF2EB5}" type="slidenum">
              <a:rPr lang="en-US" altLang="en-US"/>
              <a:pPr/>
              <a:t>‹#›</a:t>
            </a:fld>
            <a:endParaRPr lang="en-US" altLang="en-US"/>
          </a:p>
        </p:txBody>
      </p:sp>
    </p:spTree>
    <p:extLst>
      <p:ext uri="{BB962C8B-B14F-4D97-AF65-F5344CB8AC3E}">
        <p14:creationId xmlns:p14="http://schemas.microsoft.com/office/powerpoint/2010/main" val="169011706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144E5E-2A82-4388-B49E-C21122EF84DB}" type="datetimeFigureOut">
              <a:rPr lang="en-US" smtClean="0"/>
              <a:t>10/20/2023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527021-DEB1-46E1-9942-5C24C81E1892}" type="slidenum">
              <a:rPr lang="en-US" smtClean="0"/>
              <a:t>‹#›</a:t>
            </a:fld>
            <a:endParaRPr lang="en-US"/>
          </a:p>
        </p:txBody>
      </p:sp>
    </p:spTree>
    <p:extLst>
      <p:ext uri="{BB962C8B-B14F-4D97-AF65-F5344CB8AC3E}">
        <p14:creationId xmlns:p14="http://schemas.microsoft.com/office/powerpoint/2010/main" val="1154086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144E5E-2A82-4388-B49E-C21122EF84DB}" type="datetimeFigureOut">
              <a:rPr lang="en-US" smtClean="0"/>
              <a:t>10/20/2023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527021-DEB1-46E1-9942-5C24C81E1892}" type="slidenum">
              <a:rPr lang="en-US" smtClean="0"/>
              <a:t>‹#›</a:t>
            </a:fld>
            <a:endParaRPr lang="en-US"/>
          </a:p>
        </p:txBody>
      </p:sp>
    </p:spTree>
    <p:extLst>
      <p:ext uri="{BB962C8B-B14F-4D97-AF65-F5344CB8AC3E}">
        <p14:creationId xmlns:p14="http://schemas.microsoft.com/office/powerpoint/2010/main" val="1061107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144E5E-2A82-4388-B49E-C21122EF84DB}" type="datetimeFigureOut">
              <a:rPr lang="en-US" smtClean="0"/>
              <a:t>10/20/2023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527021-DEB1-46E1-9942-5C24C81E1892}" type="slidenum">
              <a:rPr lang="en-US" smtClean="0"/>
              <a:t>‹#›</a:t>
            </a:fld>
            <a:endParaRPr lang="en-US"/>
          </a:p>
        </p:txBody>
      </p:sp>
    </p:spTree>
    <p:extLst>
      <p:ext uri="{BB962C8B-B14F-4D97-AF65-F5344CB8AC3E}">
        <p14:creationId xmlns:p14="http://schemas.microsoft.com/office/powerpoint/2010/main" val="607940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144E5E-2A82-4388-B49E-C21122EF84DB}" type="datetimeFigureOut">
              <a:rPr lang="en-US" smtClean="0"/>
              <a:t>10/20/2023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527021-DEB1-46E1-9942-5C24C81E1892}" type="slidenum">
              <a:rPr lang="en-US" smtClean="0"/>
              <a:t>‹#›</a:t>
            </a:fld>
            <a:endParaRPr lang="en-US"/>
          </a:p>
        </p:txBody>
      </p:sp>
    </p:spTree>
    <p:extLst>
      <p:ext uri="{BB962C8B-B14F-4D97-AF65-F5344CB8AC3E}">
        <p14:creationId xmlns:p14="http://schemas.microsoft.com/office/powerpoint/2010/main" val="1101158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144E5E-2A82-4388-B49E-C21122EF84DB}" type="datetimeFigureOut">
              <a:rPr lang="en-US" smtClean="0"/>
              <a:t>10/20/2023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527021-DEB1-46E1-9942-5C24C81E1892}" type="slidenum">
              <a:rPr lang="en-US" smtClean="0"/>
              <a:t>‹#›</a:t>
            </a:fld>
            <a:endParaRPr lang="en-US"/>
          </a:p>
        </p:txBody>
      </p:sp>
    </p:spTree>
    <p:extLst>
      <p:ext uri="{BB962C8B-B14F-4D97-AF65-F5344CB8AC3E}">
        <p14:creationId xmlns:p14="http://schemas.microsoft.com/office/powerpoint/2010/main" val="2786375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144E5E-2A82-4388-B49E-C21122EF84DB}" type="datetimeFigureOut">
              <a:rPr lang="en-US" smtClean="0"/>
              <a:t>10/20/2023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527021-DEB1-46E1-9942-5C24C81E1892}" type="slidenum">
              <a:rPr lang="en-US" smtClean="0"/>
              <a:t>‹#›</a:t>
            </a:fld>
            <a:endParaRPr lang="en-US"/>
          </a:p>
        </p:txBody>
      </p:sp>
    </p:spTree>
    <p:extLst>
      <p:ext uri="{BB962C8B-B14F-4D97-AF65-F5344CB8AC3E}">
        <p14:creationId xmlns:p14="http://schemas.microsoft.com/office/powerpoint/2010/main" val="894578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144E5E-2A82-4388-B49E-C21122EF84DB}" type="datetimeFigureOut">
              <a:rPr lang="en-US" smtClean="0"/>
              <a:t>10/20/2023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527021-DEB1-46E1-9942-5C24C81E1892}" type="slidenum">
              <a:rPr lang="en-US" smtClean="0"/>
              <a:t>‹#›</a:t>
            </a:fld>
            <a:endParaRPr lang="en-US"/>
          </a:p>
        </p:txBody>
      </p:sp>
    </p:spTree>
    <p:extLst>
      <p:ext uri="{BB962C8B-B14F-4D97-AF65-F5344CB8AC3E}">
        <p14:creationId xmlns:p14="http://schemas.microsoft.com/office/powerpoint/2010/main" val="812874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144E5E-2A82-4388-B49E-C21122EF84DB}" type="datetimeFigureOut">
              <a:rPr lang="en-US" smtClean="0"/>
              <a:t>10/20/2023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527021-DEB1-46E1-9942-5C24C81E1892}" type="slidenum">
              <a:rPr lang="en-US" smtClean="0"/>
              <a:t>‹#›</a:t>
            </a:fld>
            <a:endParaRPr lang="en-US"/>
          </a:p>
        </p:txBody>
      </p:sp>
    </p:spTree>
    <p:extLst>
      <p:ext uri="{BB962C8B-B14F-4D97-AF65-F5344CB8AC3E}">
        <p14:creationId xmlns:p14="http://schemas.microsoft.com/office/powerpoint/2010/main" val="4262869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144E5E-2A82-4388-B49E-C21122EF84DB}" type="datetimeFigureOut">
              <a:rPr lang="en-US" smtClean="0"/>
              <a:t>10/20/2023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527021-DEB1-46E1-9942-5C24C81E1892}" type="slidenum">
              <a:rPr lang="en-US" smtClean="0"/>
              <a:t>‹#›</a:t>
            </a:fld>
            <a:endParaRPr lang="en-US"/>
          </a:p>
        </p:txBody>
      </p:sp>
    </p:spTree>
    <p:extLst>
      <p:ext uri="{BB962C8B-B14F-4D97-AF65-F5344CB8AC3E}">
        <p14:creationId xmlns:p14="http://schemas.microsoft.com/office/powerpoint/2010/main" val="3351159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5" name="Rectangle 5"/>
          <p:cNvSpPr>
            <a:spLocks noChangeArrowheads="1"/>
          </p:cNvSpPr>
          <p:nvPr/>
        </p:nvSpPr>
        <p:spPr bwMode="auto">
          <a:xfrm>
            <a:off x="179512" y="387821"/>
            <a:ext cx="8659688"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just"/>
            <a:r>
              <a:rPr lang="en-US" altLang="en-US" sz="2800" b="1" dirty="0">
                <a:latin typeface="Times New Roman" pitchFamily="18" charset="0"/>
                <a:cs typeface="Times New Roman" pitchFamily="18" charset="0"/>
                <a:sym typeface="Wingdings" pitchFamily="2" charset="2"/>
              </a:rPr>
              <a:t>*</a:t>
            </a:r>
            <a:r>
              <a:rPr lang="en-US" altLang="en-US" sz="2800" b="1" dirty="0" smtClean="0">
                <a:latin typeface="Times New Roman" pitchFamily="18" charset="0"/>
                <a:cs typeface="Times New Roman" pitchFamily="18" charset="0"/>
              </a:rPr>
              <a:t> </a:t>
            </a:r>
            <a:r>
              <a:rPr lang="en-US" altLang="en-US" sz="2800" b="1" dirty="0">
                <a:latin typeface="Times New Roman" pitchFamily="18" charset="0"/>
                <a:cs typeface="Times New Roman" pitchFamily="18" charset="0"/>
                <a:sym typeface="Wingdings" pitchFamily="2" charset="2"/>
              </a:rPr>
              <a:t>Yếu tố miêu tả là  tái hiện lại những hình ảnh, những trạng thái, đặc điểm, tính chất, … của sự vật, con người và cảnh vật trong tác phẩm.</a:t>
            </a:r>
          </a:p>
        </p:txBody>
      </p:sp>
      <p:sp>
        <p:nvSpPr>
          <p:cNvPr id="17414" name="Rectangle 9"/>
          <p:cNvSpPr>
            <a:spLocks noChangeArrowheads="1"/>
          </p:cNvSpPr>
          <p:nvPr/>
        </p:nvSpPr>
        <p:spPr bwMode="auto">
          <a:xfrm>
            <a:off x="228600" y="5105400"/>
            <a:ext cx="89154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tLang="en-US"/>
          </a:p>
        </p:txBody>
      </p:sp>
      <p:sp>
        <p:nvSpPr>
          <p:cNvPr id="240651" name="Rectangle 11"/>
          <p:cNvSpPr>
            <a:spLocks noChangeArrowheads="1"/>
          </p:cNvSpPr>
          <p:nvPr/>
        </p:nvSpPr>
        <p:spPr bwMode="auto">
          <a:xfrm>
            <a:off x="179512" y="1037054"/>
            <a:ext cx="8784976"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Font typeface="Wingdings" pitchFamily="2" charset="2"/>
              <a:buNone/>
            </a:pPr>
            <a:endParaRPr lang="en-US" altLang="en-US" sz="2800" b="1" dirty="0">
              <a:latin typeface="Times New Roman" pitchFamily="18" charset="0"/>
              <a:cs typeface="Times New Roman" pitchFamily="18" charset="0"/>
            </a:endParaRPr>
          </a:p>
          <a:p>
            <a:pPr>
              <a:buFont typeface="Wingdings" pitchFamily="2" charset="2"/>
              <a:buNone/>
            </a:pPr>
            <a:endParaRPr lang="en-US" altLang="en-US" sz="2800" b="1" dirty="0">
              <a:latin typeface="Times New Roman" pitchFamily="18" charset="0"/>
              <a:cs typeface="Times New Roman" pitchFamily="18" charset="0"/>
            </a:endParaRPr>
          </a:p>
          <a:p>
            <a:pPr>
              <a:buFont typeface="Wingdings" pitchFamily="2" charset="2"/>
              <a:buNone/>
            </a:pPr>
            <a:r>
              <a:rPr lang="en-US" altLang="en-US" sz="2800" b="1" dirty="0">
                <a:latin typeface="Times New Roman" pitchFamily="18" charset="0"/>
                <a:cs typeface="Times New Roman" pitchFamily="18" charset="0"/>
              </a:rPr>
              <a:t> </a:t>
            </a:r>
            <a:r>
              <a:rPr lang="en-US" altLang="en-US" sz="2800" b="1" dirty="0" smtClean="0">
                <a:latin typeface="Times New Roman" pitchFamily="18" charset="0"/>
                <a:cs typeface="Times New Roman" pitchFamily="18" charset="0"/>
              </a:rPr>
              <a:t> * </a:t>
            </a:r>
            <a:r>
              <a:rPr lang="en-US" altLang="en-US" sz="2800" b="1" dirty="0">
                <a:latin typeface="Times New Roman" pitchFamily="18" charset="0"/>
                <a:cs typeface="Times New Roman" pitchFamily="18" charset="0"/>
              </a:rPr>
              <a:t>Nội tâm là suy nghĩ, tâm trạng, thái độ, tình cảm sâu kín của nhân vật.</a:t>
            </a:r>
          </a:p>
        </p:txBody>
      </p:sp>
    </p:spTree>
    <p:extLst>
      <p:ext uri="{BB962C8B-B14F-4D97-AF65-F5344CB8AC3E}">
        <p14:creationId xmlns:p14="http://schemas.microsoft.com/office/powerpoint/2010/main" val="5662400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40645"/>
                                        </p:tgtEl>
                                        <p:attrNameLst>
                                          <p:attrName>style.visibility</p:attrName>
                                        </p:attrNameLst>
                                      </p:cBhvr>
                                      <p:to>
                                        <p:strVal val="visible"/>
                                      </p:to>
                                    </p:set>
                                    <p:animEffect transition="in" filter="checkerboard(across)">
                                      <p:cBhvr>
                                        <p:cTn id="7" dur="500"/>
                                        <p:tgtEl>
                                          <p:spTgt spid="240645"/>
                                        </p:tgtEl>
                                      </p:cBhvr>
                                    </p:animEffect>
                                  </p:childTnLst>
                                </p:cTn>
                              </p:par>
                              <p:par>
                                <p:cTn id="8" presetID="16" presetClass="entr" presetSubtype="26" fill="hold" nodeType="withEffect">
                                  <p:stCondLst>
                                    <p:cond delay="0"/>
                                  </p:stCondLst>
                                  <p:childTnLst>
                                    <p:set>
                                      <p:cBhvr>
                                        <p:cTn id="9" dur="1" fill="hold">
                                          <p:stCondLst>
                                            <p:cond delay="0"/>
                                          </p:stCondLst>
                                        </p:cTn>
                                        <p:tgtEl>
                                          <p:spTgt spid="240651">
                                            <p:txEl>
                                              <p:pRg st="2" end="2"/>
                                            </p:txEl>
                                          </p:spTgt>
                                        </p:tgtEl>
                                        <p:attrNameLst>
                                          <p:attrName>style.visibility</p:attrName>
                                        </p:attrNameLst>
                                      </p:cBhvr>
                                      <p:to>
                                        <p:strVal val="visible"/>
                                      </p:to>
                                    </p:set>
                                    <p:animEffect transition="in" filter="barn(inHorizontal)">
                                      <p:cBhvr>
                                        <p:cTn id="10" dur="500"/>
                                        <p:tgtEl>
                                          <p:spTgt spid="2406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64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10" name="Rectangle 6"/>
          <p:cNvSpPr>
            <a:spLocks noChangeArrowheads="1"/>
          </p:cNvSpPr>
          <p:nvPr/>
        </p:nvSpPr>
        <p:spPr bwMode="auto">
          <a:xfrm>
            <a:off x="251520" y="692696"/>
            <a:ext cx="8784976" cy="1076325"/>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n-US" altLang="en-US" sz="3200" b="1" u="sng" dirty="0">
                <a:latin typeface="Times New Roman" pitchFamily="18" charset="0"/>
              </a:rPr>
              <a:t>Bài tập </a:t>
            </a:r>
            <a:r>
              <a:rPr lang="en-US" altLang="en-US" sz="3200" b="1" u="sng" dirty="0" smtClean="0">
                <a:latin typeface="Times New Roman" pitchFamily="18" charset="0"/>
              </a:rPr>
              <a:t>2:</a:t>
            </a:r>
            <a:r>
              <a:rPr lang="en-US" altLang="en-US" sz="3200" b="1" dirty="0" smtClean="0">
                <a:latin typeface="Times New Roman" pitchFamily="18" charset="0"/>
              </a:rPr>
              <a:t> </a:t>
            </a:r>
            <a:r>
              <a:rPr lang="en-US" altLang="en-US" sz="3200" b="1" dirty="0">
                <a:latin typeface="Times New Roman" pitchFamily="18" charset="0"/>
              </a:rPr>
              <a:t>Ghi lại tâm trạng của em sau khi để xảy ra một chuyện có </a:t>
            </a:r>
            <a:r>
              <a:rPr lang="en-US" altLang="en-US" sz="3200" b="1">
                <a:latin typeface="Times New Roman" pitchFamily="18" charset="0"/>
              </a:rPr>
              <a:t>lỗi </a:t>
            </a:r>
            <a:r>
              <a:rPr lang="en-US" altLang="en-US" sz="3200" b="1" smtClean="0">
                <a:latin typeface="Times New Roman" pitchFamily="18" charset="0"/>
              </a:rPr>
              <a:t>: </a:t>
            </a:r>
            <a:endParaRPr lang="en-US" altLang="en-US" sz="3200" b="1" dirty="0">
              <a:latin typeface="Times New Roman" pitchFamily="18" charset="0"/>
            </a:endParaRPr>
          </a:p>
        </p:txBody>
      </p:sp>
      <p:sp>
        <p:nvSpPr>
          <p:cNvPr id="251911" name="Rectangle 7"/>
          <p:cNvSpPr>
            <a:spLocks noChangeArrowheads="1"/>
          </p:cNvSpPr>
          <p:nvPr/>
        </p:nvSpPr>
        <p:spPr bwMode="auto">
          <a:xfrm>
            <a:off x="533400" y="2362200"/>
            <a:ext cx="78549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r>
              <a:rPr lang="en-US" altLang="en-US" sz="3200" dirty="0">
                <a:latin typeface="Times New Roman" pitchFamily="18" charset="0"/>
              </a:rPr>
              <a:t>* Lưu ý HS: </a:t>
            </a:r>
            <a:r>
              <a:rPr lang="en-US" altLang="en-US" sz="3200" b="1" dirty="0">
                <a:latin typeface="Times New Roman" pitchFamily="18" charset="0"/>
              </a:rPr>
              <a:t>Không</a:t>
            </a:r>
            <a:r>
              <a:rPr lang="en-US" altLang="en-US" sz="3200" dirty="0">
                <a:latin typeface="Times New Roman" pitchFamily="18" charset="0"/>
              </a:rPr>
              <a:t> phải kể lại </a:t>
            </a:r>
            <a:r>
              <a:rPr lang="en-US" altLang="en-US" sz="3200" i="1" u="sng" dirty="0">
                <a:latin typeface="Times New Roman" pitchFamily="18" charset="0"/>
              </a:rPr>
              <a:t>sự việc</a:t>
            </a:r>
            <a:r>
              <a:rPr lang="en-US" altLang="en-US" sz="3200" dirty="0">
                <a:latin typeface="Times New Roman" pitchFamily="18" charset="0"/>
              </a:rPr>
              <a:t> mà ghi lại </a:t>
            </a:r>
            <a:r>
              <a:rPr lang="en-US" altLang="en-US" sz="3200" i="1" u="sng" dirty="0">
                <a:latin typeface="Times New Roman" pitchFamily="18" charset="0"/>
              </a:rPr>
              <a:t>tâm trạng</a:t>
            </a:r>
            <a:r>
              <a:rPr lang="en-US" altLang="en-US" sz="3200" i="1" dirty="0">
                <a:latin typeface="Times New Roman" pitchFamily="18" charset="0"/>
              </a:rPr>
              <a:t> </a:t>
            </a:r>
            <a:r>
              <a:rPr lang="en-US" altLang="en-US" sz="3200" dirty="0">
                <a:latin typeface="Times New Roman" pitchFamily="18" charset="0"/>
              </a:rPr>
              <a:t>của em khi gây ra sự việc đó. </a:t>
            </a:r>
          </a:p>
        </p:txBody>
      </p:sp>
    </p:spTree>
    <p:extLst>
      <p:ext uri="{BB962C8B-B14F-4D97-AF65-F5344CB8AC3E}">
        <p14:creationId xmlns:p14="http://schemas.microsoft.com/office/powerpoint/2010/main" val="9901781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51910"/>
                                        </p:tgtEl>
                                        <p:attrNameLst>
                                          <p:attrName>style.visibility</p:attrName>
                                        </p:attrNameLst>
                                      </p:cBhvr>
                                      <p:to>
                                        <p:strVal val="visible"/>
                                      </p:to>
                                    </p:set>
                                    <p:animEffect transition="in" filter="wedge">
                                      <p:cBhvr>
                                        <p:cTn id="7" dur="2000"/>
                                        <p:tgtEl>
                                          <p:spTgt spid="2519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251911"/>
                                        </p:tgtEl>
                                        <p:attrNameLst>
                                          <p:attrName>style.visibility</p:attrName>
                                        </p:attrNameLst>
                                      </p:cBhvr>
                                      <p:to>
                                        <p:strVal val="visible"/>
                                      </p:to>
                                    </p:set>
                                    <p:animEffect transition="in" filter="strips(downLeft)">
                                      <p:cBhvr>
                                        <p:cTn id="12" dur="500"/>
                                        <p:tgtEl>
                                          <p:spTgt spid="2519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1910" grpId="0" animBg="1"/>
      <p:bldP spid="2519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70" name="Rectangle 6"/>
          <p:cNvSpPr>
            <a:spLocks noChangeArrowheads="1"/>
          </p:cNvSpPr>
          <p:nvPr/>
        </p:nvSpPr>
        <p:spPr bwMode="auto">
          <a:xfrm>
            <a:off x="1115616" y="505152"/>
            <a:ext cx="5472608" cy="52322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just"/>
            <a:r>
              <a:rPr lang="en-US" altLang="en-US" sz="2800" b="1">
                <a:latin typeface="Times New Roman" pitchFamily="18" charset="0"/>
                <a:cs typeface="Times New Roman" pitchFamily="18" charset="0"/>
              </a:rPr>
              <a:t>Đoạn trích </a:t>
            </a:r>
            <a:r>
              <a:rPr lang="en-US" altLang="en-US" sz="2800" b="1" i="1">
                <a:latin typeface="Times New Roman" pitchFamily="18" charset="0"/>
                <a:cs typeface="Times New Roman" pitchFamily="18" charset="0"/>
              </a:rPr>
              <a:t>Kiều ở lầu Ngưng Bích.</a:t>
            </a:r>
          </a:p>
        </p:txBody>
      </p:sp>
      <p:sp>
        <p:nvSpPr>
          <p:cNvPr id="241672" name="Rectangle 8"/>
          <p:cNvSpPr>
            <a:spLocks noChangeArrowheads="1"/>
          </p:cNvSpPr>
          <p:nvPr/>
        </p:nvSpPr>
        <p:spPr bwMode="auto">
          <a:xfrm>
            <a:off x="467544" y="1556792"/>
            <a:ext cx="838200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altLang="en-US" sz="3200" b="1" dirty="0">
                <a:latin typeface="Times New Roman" pitchFamily="18" charset="0"/>
                <a:cs typeface="Times New Roman" pitchFamily="18" charset="0"/>
                <a:sym typeface="Wingdings" pitchFamily="2" charset="2"/>
              </a:rPr>
              <a:t>*</a:t>
            </a:r>
            <a:r>
              <a:rPr lang="en-US" altLang="en-US" sz="3200" b="1" u="sng" dirty="0" smtClean="0">
                <a:latin typeface="Times New Roman" pitchFamily="18" charset="0"/>
                <a:cs typeface="Times New Roman" pitchFamily="18" charset="0"/>
                <a:sym typeface="Wingdings" pitchFamily="2" charset="2"/>
              </a:rPr>
              <a:t>Tả </a:t>
            </a:r>
            <a:r>
              <a:rPr lang="en-US" altLang="en-US" sz="3200" b="1" u="sng" dirty="0">
                <a:latin typeface="Times New Roman" pitchFamily="18" charset="0"/>
                <a:cs typeface="Times New Roman" pitchFamily="18" charset="0"/>
                <a:sym typeface="Wingdings" pitchFamily="2" charset="2"/>
              </a:rPr>
              <a:t>cảnh:</a:t>
            </a:r>
            <a:r>
              <a:rPr lang="en-US" altLang="en-US" sz="3200" b="1" dirty="0">
                <a:latin typeface="Times New Roman" pitchFamily="18" charset="0"/>
                <a:cs typeface="Times New Roman" pitchFamily="18" charset="0"/>
                <a:sym typeface="Wingdings" pitchFamily="2" charset="2"/>
              </a:rPr>
              <a:t> </a:t>
            </a:r>
          </a:p>
          <a:p>
            <a:r>
              <a:rPr lang="en-US" altLang="en-US" sz="3200" b="1" dirty="0">
                <a:latin typeface="Times New Roman" pitchFamily="18" charset="0"/>
                <a:cs typeface="Times New Roman" pitchFamily="18" charset="0"/>
                <a:sym typeface="Wingdings" pitchFamily="2" charset="2"/>
              </a:rPr>
              <a:t>“</a:t>
            </a:r>
            <a:r>
              <a:rPr lang="en-US" altLang="en-US" sz="3200" b="1" i="1" dirty="0">
                <a:latin typeface="Times New Roman" pitchFamily="18" charset="0"/>
                <a:cs typeface="Times New Roman" pitchFamily="18" charset="0"/>
                <a:sym typeface="Wingdings" pitchFamily="2" charset="2"/>
              </a:rPr>
              <a:t>Trước lầu Ngưng Bích … bụi hồng dặm kia”.</a:t>
            </a:r>
            <a:endParaRPr lang="en-US" altLang="en-US" sz="3200" b="1" dirty="0">
              <a:latin typeface="Times New Roman" pitchFamily="18" charset="0"/>
              <a:cs typeface="Times New Roman" pitchFamily="18" charset="0"/>
              <a:sym typeface="Wingdings" pitchFamily="2" charset="2"/>
            </a:endParaRPr>
          </a:p>
          <a:p>
            <a:r>
              <a:rPr lang="en-US" altLang="en-US" sz="3200" b="1" dirty="0">
                <a:latin typeface="Times New Roman" pitchFamily="18" charset="0"/>
                <a:cs typeface="Times New Roman" pitchFamily="18" charset="0"/>
                <a:sym typeface="Wingdings" pitchFamily="2" charset="2"/>
              </a:rPr>
              <a:t>Hoặc:</a:t>
            </a:r>
          </a:p>
          <a:p>
            <a:r>
              <a:rPr lang="en-US" altLang="en-US" sz="3200" b="1" i="1" dirty="0">
                <a:latin typeface="Times New Roman" pitchFamily="18" charset="0"/>
                <a:cs typeface="Times New Roman" pitchFamily="18" charset="0"/>
                <a:sym typeface="Wingdings" pitchFamily="2" charset="2"/>
              </a:rPr>
              <a:t>“Buồn trông cửa bể … kêu quanh ghế ngồi”.</a:t>
            </a:r>
            <a:endParaRPr lang="en-US" altLang="en-US" sz="3200" b="1" dirty="0">
              <a:latin typeface="Times New Roman" pitchFamily="18" charset="0"/>
              <a:cs typeface="Times New Roman" pitchFamily="18" charset="0"/>
              <a:sym typeface="Wingdings" pitchFamily="2" charset="2"/>
            </a:endParaRPr>
          </a:p>
          <a:p>
            <a:r>
              <a:rPr lang="en-US" altLang="en-US" sz="3200" b="1" dirty="0">
                <a:latin typeface="Times New Roman" pitchFamily="18" charset="0"/>
                <a:cs typeface="Times New Roman" pitchFamily="18" charset="0"/>
                <a:sym typeface="Wingdings" pitchFamily="2" charset="2"/>
              </a:rPr>
              <a:t>*</a:t>
            </a:r>
            <a:r>
              <a:rPr lang="en-US" altLang="en-US" sz="3200" b="1" dirty="0" smtClean="0">
                <a:latin typeface="Times New Roman" pitchFamily="18" charset="0"/>
                <a:cs typeface="Times New Roman" pitchFamily="18" charset="0"/>
              </a:rPr>
              <a:t> </a:t>
            </a:r>
            <a:r>
              <a:rPr lang="en-US" altLang="en-US" sz="3200" b="1" u="sng" dirty="0">
                <a:latin typeface="Times New Roman" pitchFamily="18" charset="0"/>
                <a:cs typeface="Times New Roman" pitchFamily="18" charset="0"/>
                <a:sym typeface="Wingdings" pitchFamily="2" charset="2"/>
              </a:rPr>
              <a:t>Miêu tả tâm trạng:</a:t>
            </a:r>
            <a:r>
              <a:rPr lang="en-US" altLang="en-US" sz="3200" b="1" dirty="0">
                <a:latin typeface="Times New Roman" pitchFamily="18" charset="0"/>
                <a:cs typeface="Times New Roman" pitchFamily="18" charset="0"/>
                <a:sym typeface="Wingdings" pitchFamily="2" charset="2"/>
              </a:rPr>
              <a:t> </a:t>
            </a:r>
          </a:p>
          <a:p>
            <a:r>
              <a:rPr lang="en-US" altLang="en-US" sz="3200" b="1" dirty="0">
                <a:latin typeface="Times New Roman" pitchFamily="18" charset="0"/>
                <a:cs typeface="Times New Roman" pitchFamily="18" charset="0"/>
                <a:sym typeface="Wingdings" pitchFamily="2" charset="2"/>
              </a:rPr>
              <a:t> “</a:t>
            </a:r>
            <a:r>
              <a:rPr lang="en-US" altLang="en-US" sz="3200" b="1" i="1" dirty="0">
                <a:latin typeface="Times New Roman" pitchFamily="18" charset="0"/>
                <a:cs typeface="Times New Roman" pitchFamily="18" charset="0"/>
                <a:sym typeface="Wingdings" pitchFamily="2" charset="2"/>
              </a:rPr>
              <a:t>Tưởng người  … vừa người ôm”</a:t>
            </a:r>
          </a:p>
        </p:txBody>
      </p:sp>
      <p:sp>
        <p:nvSpPr>
          <p:cNvPr id="2" name="Rectangle 1"/>
          <p:cNvSpPr/>
          <p:nvPr/>
        </p:nvSpPr>
        <p:spPr>
          <a:xfrm>
            <a:off x="467544" y="4852317"/>
            <a:ext cx="8136904" cy="1384995"/>
          </a:xfrm>
          <a:prstGeom prst="rect">
            <a:avLst/>
          </a:prstGeom>
        </p:spPr>
        <p:txBody>
          <a:bodyPr wrap="square">
            <a:spAutoFit/>
          </a:bodyPr>
          <a:lstStyle/>
          <a:p>
            <a:pPr lvl="0" eaLnBrk="0" fontAlgn="base" hangingPunct="0">
              <a:spcBef>
                <a:spcPct val="20000"/>
              </a:spcBef>
              <a:spcAft>
                <a:spcPct val="0"/>
              </a:spcAft>
            </a:pPr>
            <a:r>
              <a:rPr lang="en-US" sz="2800" b="1" dirty="0" smtClean="0">
                <a:latin typeface="Times New Roman" pitchFamily="18" charset="0"/>
                <a:sym typeface="Wingdings" pitchFamily="2" charset="2"/>
              </a:rPr>
              <a:t>*N</a:t>
            </a:r>
            <a:r>
              <a:rPr kumimoji="0" lang="en-US" sz="2800" b="1" i="0" u="none" strike="noStrike" cap="none" normalizeH="0" baseline="0" dirty="0" smtClean="0">
                <a:ln>
                  <a:noFill/>
                </a:ln>
                <a:effectLst/>
                <a:latin typeface="Times New Roman" pitchFamily="18" charset="0"/>
                <a:sym typeface="Wingdings" pitchFamily="2" charset="2"/>
              </a:rPr>
              <a:t>hững câu thơ tái hiện lại những hình ảnh của sự vật, hiện tượng (ta có thể  hình dung, phát thảo để vẽ một bức tranh). </a:t>
            </a:r>
          </a:p>
        </p:txBody>
      </p:sp>
    </p:spTree>
    <p:extLst>
      <p:ext uri="{BB962C8B-B14F-4D97-AF65-F5344CB8AC3E}">
        <p14:creationId xmlns:p14="http://schemas.microsoft.com/office/powerpoint/2010/main" val="26466656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41670"/>
                                        </p:tgtEl>
                                        <p:attrNameLst>
                                          <p:attrName>style.visibility</p:attrName>
                                        </p:attrNameLst>
                                      </p:cBhvr>
                                      <p:to>
                                        <p:strVal val="visible"/>
                                      </p:to>
                                    </p:set>
                                    <p:anim calcmode="lin" valueType="num">
                                      <p:cBhvr>
                                        <p:cTn id="7" dur="500" fill="hold"/>
                                        <p:tgtEl>
                                          <p:spTgt spid="241670"/>
                                        </p:tgtEl>
                                        <p:attrNameLst>
                                          <p:attrName>ppt_w</p:attrName>
                                        </p:attrNameLst>
                                      </p:cBhvr>
                                      <p:tavLst>
                                        <p:tav tm="0">
                                          <p:val>
                                            <p:fltVal val="0"/>
                                          </p:val>
                                        </p:tav>
                                        <p:tav tm="100000">
                                          <p:val>
                                            <p:strVal val="#ppt_w"/>
                                          </p:val>
                                        </p:tav>
                                      </p:tavLst>
                                    </p:anim>
                                    <p:anim calcmode="lin" valueType="num">
                                      <p:cBhvr>
                                        <p:cTn id="8" dur="500" fill="hold"/>
                                        <p:tgtEl>
                                          <p:spTgt spid="24167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6" presetClass="entr" presetSubtype="26" fill="hold" nodeType="clickEffect">
                                  <p:stCondLst>
                                    <p:cond delay="0"/>
                                  </p:stCondLst>
                                  <p:childTnLst>
                                    <p:set>
                                      <p:cBhvr>
                                        <p:cTn id="12" dur="1" fill="hold">
                                          <p:stCondLst>
                                            <p:cond delay="0"/>
                                          </p:stCondLst>
                                        </p:cTn>
                                        <p:tgtEl>
                                          <p:spTgt spid="241672">
                                            <p:txEl>
                                              <p:pRg st="0" end="0"/>
                                            </p:txEl>
                                          </p:spTgt>
                                        </p:tgtEl>
                                        <p:attrNameLst>
                                          <p:attrName>style.visibility</p:attrName>
                                        </p:attrNameLst>
                                      </p:cBhvr>
                                      <p:to>
                                        <p:strVal val="visible"/>
                                      </p:to>
                                    </p:set>
                                    <p:animEffect transition="in" filter="barn(inHorizontal)">
                                      <p:cBhvr>
                                        <p:cTn id="13" dur="500"/>
                                        <p:tgtEl>
                                          <p:spTgt spid="241672">
                                            <p:txEl>
                                              <p:pRg st="0" end="0"/>
                                            </p:txEl>
                                          </p:spTgt>
                                        </p:tgtEl>
                                      </p:cBhvr>
                                    </p:animEffect>
                                  </p:childTnLst>
                                </p:cTn>
                              </p:par>
                              <p:par>
                                <p:cTn id="14" presetID="16" presetClass="entr" presetSubtype="26" fill="hold" nodeType="withEffect">
                                  <p:stCondLst>
                                    <p:cond delay="0"/>
                                  </p:stCondLst>
                                  <p:childTnLst>
                                    <p:set>
                                      <p:cBhvr>
                                        <p:cTn id="15" dur="1" fill="hold">
                                          <p:stCondLst>
                                            <p:cond delay="0"/>
                                          </p:stCondLst>
                                        </p:cTn>
                                        <p:tgtEl>
                                          <p:spTgt spid="241672">
                                            <p:txEl>
                                              <p:pRg st="1" end="1"/>
                                            </p:txEl>
                                          </p:spTgt>
                                        </p:tgtEl>
                                        <p:attrNameLst>
                                          <p:attrName>style.visibility</p:attrName>
                                        </p:attrNameLst>
                                      </p:cBhvr>
                                      <p:to>
                                        <p:strVal val="visible"/>
                                      </p:to>
                                    </p:set>
                                    <p:animEffect transition="in" filter="barn(inHorizontal)">
                                      <p:cBhvr>
                                        <p:cTn id="16" dur="500"/>
                                        <p:tgtEl>
                                          <p:spTgt spid="241672">
                                            <p:txEl>
                                              <p:pRg st="1" end="1"/>
                                            </p:txEl>
                                          </p:spTgt>
                                        </p:tgtEl>
                                      </p:cBhvr>
                                    </p:animEffect>
                                  </p:childTnLst>
                                </p:cTn>
                              </p:par>
                              <p:par>
                                <p:cTn id="17" presetID="16" presetClass="entr" presetSubtype="26" fill="hold" nodeType="withEffect">
                                  <p:stCondLst>
                                    <p:cond delay="0"/>
                                  </p:stCondLst>
                                  <p:childTnLst>
                                    <p:set>
                                      <p:cBhvr>
                                        <p:cTn id="18" dur="1" fill="hold">
                                          <p:stCondLst>
                                            <p:cond delay="0"/>
                                          </p:stCondLst>
                                        </p:cTn>
                                        <p:tgtEl>
                                          <p:spTgt spid="241672">
                                            <p:txEl>
                                              <p:pRg st="2" end="2"/>
                                            </p:txEl>
                                          </p:spTgt>
                                        </p:tgtEl>
                                        <p:attrNameLst>
                                          <p:attrName>style.visibility</p:attrName>
                                        </p:attrNameLst>
                                      </p:cBhvr>
                                      <p:to>
                                        <p:strVal val="visible"/>
                                      </p:to>
                                    </p:set>
                                    <p:animEffect transition="in" filter="barn(inHorizontal)">
                                      <p:cBhvr>
                                        <p:cTn id="19" dur="500"/>
                                        <p:tgtEl>
                                          <p:spTgt spid="241672">
                                            <p:txEl>
                                              <p:pRg st="2" end="2"/>
                                            </p:txEl>
                                          </p:spTgt>
                                        </p:tgtEl>
                                      </p:cBhvr>
                                    </p:animEffect>
                                  </p:childTnLst>
                                </p:cTn>
                              </p:par>
                              <p:par>
                                <p:cTn id="20" presetID="16" presetClass="entr" presetSubtype="26" fill="hold" nodeType="withEffect">
                                  <p:stCondLst>
                                    <p:cond delay="0"/>
                                  </p:stCondLst>
                                  <p:childTnLst>
                                    <p:set>
                                      <p:cBhvr>
                                        <p:cTn id="21" dur="1" fill="hold">
                                          <p:stCondLst>
                                            <p:cond delay="0"/>
                                          </p:stCondLst>
                                        </p:cTn>
                                        <p:tgtEl>
                                          <p:spTgt spid="241672">
                                            <p:txEl>
                                              <p:pRg st="3" end="3"/>
                                            </p:txEl>
                                          </p:spTgt>
                                        </p:tgtEl>
                                        <p:attrNameLst>
                                          <p:attrName>style.visibility</p:attrName>
                                        </p:attrNameLst>
                                      </p:cBhvr>
                                      <p:to>
                                        <p:strVal val="visible"/>
                                      </p:to>
                                    </p:set>
                                    <p:animEffect transition="in" filter="barn(inHorizontal)">
                                      <p:cBhvr>
                                        <p:cTn id="22" dur="500"/>
                                        <p:tgtEl>
                                          <p:spTgt spid="24167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9" presetClass="entr" presetSubtype="0" decel="100000" fill="hold" nodeType="clickEffect">
                                  <p:stCondLst>
                                    <p:cond delay="0"/>
                                  </p:stCondLst>
                                  <p:childTnLst>
                                    <p:set>
                                      <p:cBhvr>
                                        <p:cTn id="26" dur="1" fill="hold">
                                          <p:stCondLst>
                                            <p:cond delay="0"/>
                                          </p:stCondLst>
                                        </p:cTn>
                                        <p:tgtEl>
                                          <p:spTgt spid="241672">
                                            <p:txEl>
                                              <p:pRg st="4" end="4"/>
                                            </p:txEl>
                                          </p:spTgt>
                                        </p:tgtEl>
                                        <p:attrNameLst>
                                          <p:attrName>style.visibility</p:attrName>
                                        </p:attrNameLst>
                                      </p:cBhvr>
                                      <p:to>
                                        <p:strVal val="visible"/>
                                      </p:to>
                                    </p:set>
                                    <p:anim calcmode="lin" valueType="num">
                                      <p:cBhvr>
                                        <p:cTn id="27" dur="500" fill="hold"/>
                                        <p:tgtEl>
                                          <p:spTgt spid="241672">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241672">
                                            <p:txEl>
                                              <p:pRg st="4" end="4"/>
                                            </p:txEl>
                                          </p:spTgt>
                                        </p:tgtEl>
                                        <p:attrNameLst>
                                          <p:attrName>ppt_h</p:attrName>
                                        </p:attrNameLst>
                                      </p:cBhvr>
                                      <p:tavLst>
                                        <p:tav tm="0">
                                          <p:val>
                                            <p:fltVal val="0"/>
                                          </p:val>
                                        </p:tav>
                                        <p:tav tm="100000">
                                          <p:val>
                                            <p:strVal val="#ppt_h"/>
                                          </p:val>
                                        </p:tav>
                                      </p:tavLst>
                                    </p:anim>
                                    <p:anim calcmode="lin" valueType="num">
                                      <p:cBhvr>
                                        <p:cTn id="29" dur="500" fill="hold"/>
                                        <p:tgtEl>
                                          <p:spTgt spid="241672">
                                            <p:txEl>
                                              <p:pRg st="4" end="4"/>
                                            </p:txEl>
                                          </p:spTgt>
                                        </p:tgtEl>
                                        <p:attrNameLst>
                                          <p:attrName>style.rotation</p:attrName>
                                        </p:attrNameLst>
                                      </p:cBhvr>
                                      <p:tavLst>
                                        <p:tav tm="0">
                                          <p:val>
                                            <p:fltVal val="360"/>
                                          </p:val>
                                        </p:tav>
                                        <p:tav tm="100000">
                                          <p:val>
                                            <p:fltVal val="0"/>
                                          </p:val>
                                        </p:tav>
                                      </p:tavLst>
                                    </p:anim>
                                    <p:animEffect transition="in" filter="fade">
                                      <p:cBhvr>
                                        <p:cTn id="30" dur="500"/>
                                        <p:tgtEl>
                                          <p:spTgt spid="241672">
                                            <p:txEl>
                                              <p:pRg st="4" end="4"/>
                                            </p:txEl>
                                          </p:spTgt>
                                        </p:tgtEl>
                                      </p:cBhvr>
                                    </p:animEffect>
                                  </p:childTnLst>
                                </p:cTn>
                              </p:par>
                              <p:par>
                                <p:cTn id="31" presetID="49" presetClass="entr" presetSubtype="0" decel="100000" fill="hold" nodeType="withEffect">
                                  <p:stCondLst>
                                    <p:cond delay="0"/>
                                  </p:stCondLst>
                                  <p:childTnLst>
                                    <p:set>
                                      <p:cBhvr>
                                        <p:cTn id="32" dur="1" fill="hold">
                                          <p:stCondLst>
                                            <p:cond delay="0"/>
                                          </p:stCondLst>
                                        </p:cTn>
                                        <p:tgtEl>
                                          <p:spTgt spid="241672">
                                            <p:txEl>
                                              <p:pRg st="5" end="5"/>
                                            </p:txEl>
                                          </p:spTgt>
                                        </p:tgtEl>
                                        <p:attrNameLst>
                                          <p:attrName>style.visibility</p:attrName>
                                        </p:attrNameLst>
                                      </p:cBhvr>
                                      <p:to>
                                        <p:strVal val="visible"/>
                                      </p:to>
                                    </p:set>
                                    <p:anim calcmode="lin" valueType="num">
                                      <p:cBhvr>
                                        <p:cTn id="33" dur="500" fill="hold"/>
                                        <p:tgtEl>
                                          <p:spTgt spid="241672">
                                            <p:txEl>
                                              <p:pRg st="5" end="5"/>
                                            </p:txEl>
                                          </p:spTgt>
                                        </p:tgtEl>
                                        <p:attrNameLst>
                                          <p:attrName>ppt_w</p:attrName>
                                        </p:attrNameLst>
                                      </p:cBhvr>
                                      <p:tavLst>
                                        <p:tav tm="0">
                                          <p:val>
                                            <p:fltVal val="0"/>
                                          </p:val>
                                        </p:tav>
                                        <p:tav tm="100000">
                                          <p:val>
                                            <p:strVal val="#ppt_w"/>
                                          </p:val>
                                        </p:tav>
                                      </p:tavLst>
                                    </p:anim>
                                    <p:anim calcmode="lin" valueType="num">
                                      <p:cBhvr>
                                        <p:cTn id="34" dur="500" fill="hold"/>
                                        <p:tgtEl>
                                          <p:spTgt spid="241672">
                                            <p:txEl>
                                              <p:pRg st="5" end="5"/>
                                            </p:txEl>
                                          </p:spTgt>
                                        </p:tgtEl>
                                        <p:attrNameLst>
                                          <p:attrName>ppt_h</p:attrName>
                                        </p:attrNameLst>
                                      </p:cBhvr>
                                      <p:tavLst>
                                        <p:tav tm="0">
                                          <p:val>
                                            <p:fltVal val="0"/>
                                          </p:val>
                                        </p:tav>
                                        <p:tav tm="100000">
                                          <p:val>
                                            <p:strVal val="#ppt_h"/>
                                          </p:val>
                                        </p:tav>
                                      </p:tavLst>
                                    </p:anim>
                                    <p:anim calcmode="lin" valueType="num">
                                      <p:cBhvr>
                                        <p:cTn id="35" dur="500" fill="hold"/>
                                        <p:tgtEl>
                                          <p:spTgt spid="241672">
                                            <p:txEl>
                                              <p:pRg st="5" end="5"/>
                                            </p:txEl>
                                          </p:spTgt>
                                        </p:tgtEl>
                                        <p:attrNameLst>
                                          <p:attrName>style.rotation</p:attrName>
                                        </p:attrNameLst>
                                      </p:cBhvr>
                                      <p:tavLst>
                                        <p:tav tm="0">
                                          <p:val>
                                            <p:fltVal val="360"/>
                                          </p:val>
                                        </p:tav>
                                        <p:tav tm="100000">
                                          <p:val>
                                            <p:fltVal val="0"/>
                                          </p:val>
                                        </p:tav>
                                      </p:tavLst>
                                    </p:anim>
                                    <p:animEffect transition="in" filter="fade">
                                      <p:cBhvr>
                                        <p:cTn id="36" dur="500"/>
                                        <p:tgtEl>
                                          <p:spTgt spid="24167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7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685800" y="1037104"/>
            <a:ext cx="81534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altLang="en-US" sz="2800" b="1" dirty="0">
                <a:latin typeface="Times New Roman" pitchFamily="18" charset="0"/>
                <a:cs typeface="Times New Roman" pitchFamily="18" charset="0"/>
                <a:sym typeface="Wingdings" pitchFamily="2" charset="2"/>
              </a:rPr>
              <a:t></a:t>
            </a:r>
            <a:r>
              <a:rPr lang="en-US" altLang="en-US" sz="2800" b="1" dirty="0">
                <a:latin typeface="Times New Roman" pitchFamily="18" charset="0"/>
                <a:cs typeface="Times New Roman" pitchFamily="18" charset="0"/>
              </a:rPr>
              <a:t> Những câu thơ tả cảnh có liên quan đến việc thể hiện nội tâm nhân vật, </a:t>
            </a:r>
            <a:r>
              <a:rPr lang="en-US" altLang="en-US" sz="2800" b="1" dirty="0">
                <a:latin typeface="Times New Roman" pitchFamily="18" charset="0"/>
                <a:cs typeface="Times New Roman" pitchFamily="18" charset="0"/>
                <a:sym typeface="Wingdings" pitchFamily="2" charset="2"/>
              </a:rPr>
              <a:t>vì nhiều khi từ việc miêu tả ngoại cảnh, ngoại hình mà người viết cho thấy được tâm trạng bên trong của nhân vật, ví dụ:</a:t>
            </a:r>
          </a:p>
          <a:p>
            <a:r>
              <a:rPr lang="en-US" altLang="en-US" sz="2800" b="1" dirty="0">
                <a:latin typeface="Times New Roman" pitchFamily="18" charset="0"/>
                <a:cs typeface="Times New Roman" pitchFamily="18" charset="0"/>
                <a:sym typeface="Wingdings" pitchFamily="2" charset="2"/>
              </a:rPr>
              <a:t>  - Cảnh vật thiên nhiên trong 4 câu thơ đầu càng bao la, hoang vắng thì càng làm nổi bật nỗi cô đơn của Kiều.</a:t>
            </a:r>
          </a:p>
          <a:p>
            <a:r>
              <a:rPr lang="en-US" altLang="en-US" sz="2800" b="1" dirty="0">
                <a:latin typeface="Times New Roman" pitchFamily="18" charset="0"/>
                <a:cs typeface="Times New Roman" pitchFamily="18" charset="0"/>
                <a:sym typeface="Wingdings" pitchFamily="2" charset="2"/>
              </a:rPr>
              <a:t>  - Cảnh vật thiên nhiên 8 câu thơ cuối buồn vắng mênh mông thì đó cũng chính là tâm trạng của Kiều khi ngồi ở lầu Ngưng Bích. </a:t>
            </a:r>
          </a:p>
        </p:txBody>
      </p:sp>
    </p:spTree>
    <p:extLst>
      <p:ext uri="{BB962C8B-B14F-4D97-AF65-F5344CB8AC3E}">
        <p14:creationId xmlns:p14="http://schemas.microsoft.com/office/powerpoint/2010/main" val="252875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plus(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heel(4)">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 calcmode="lin" valueType="num">
                                      <p:cBhvr>
                                        <p:cTn id="17"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4">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8"/>
          <p:cNvSpPr txBox="1"/>
          <p:nvPr/>
        </p:nvSpPr>
        <p:spPr>
          <a:xfrm>
            <a:off x="35496" y="404664"/>
            <a:ext cx="8537392" cy="138499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spcBef>
                <a:spcPct val="0"/>
              </a:spcBef>
              <a:buNone/>
            </a:pPr>
            <a:r>
              <a:rPr lang="en-US" altLang="en-US" sz="2800" b="1" dirty="0">
                <a:latin typeface=".VnTime" panose="020B7200000000000000" pitchFamily="34" charset="0"/>
              </a:rPr>
              <a:t> </a:t>
            </a:r>
            <a:r>
              <a:rPr lang="en-US" altLang="en-US" sz="2800" b="1" dirty="0" smtClean="0">
                <a:latin typeface=".VnTime" panose="020B7200000000000000" pitchFamily="34" charset="0"/>
              </a:rPr>
              <a:t>*</a:t>
            </a:r>
            <a:r>
              <a:rPr lang="en-US" altLang="en-US" sz="2800" b="1" dirty="0" smtClean="0">
                <a:latin typeface="Times New Roman" panose="02020603050405020304" pitchFamily="18" charset="0"/>
              </a:rPr>
              <a:t>Cảnh </a:t>
            </a:r>
            <a:r>
              <a:rPr lang="en-US" altLang="en-US" sz="2800" b="1" dirty="0">
                <a:latin typeface="Times New Roman" panose="02020603050405020304" pitchFamily="18" charset="0"/>
              </a:rPr>
              <a:t>thiên nhiên trước lầu Ngưng Bích: </a:t>
            </a:r>
            <a:r>
              <a:rPr lang="en-US" altLang="en-US" sz="2800" b="1" i="1" dirty="0">
                <a:latin typeface="Times New Roman" panose="02020603050405020304" pitchFamily="18" charset="0"/>
              </a:rPr>
              <a:t>non xa, trăng gần, cát vàng, bụi hồng, cửa bể, thuyền, hoa, nội cỏ, chân mây, mặt đất…</a:t>
            </a:r>
            <a:endParaRPr lang="en-US" altLang="en-US" sz="2800" b="1" i="1" dirty="0">
              <a:latin typeface=".VnTime" panose="020B7200000000000000" pitchFamily="34" charset="0"/>
            </a:endParaRPr>
          </a:p>
        </p:txBody>
      </p:sp>
      <p:sp>
        <p:nvSpPr>
          <p:cNvPr id="5" name="Text Box 33"/>
          <p:cNvSpPr txBox="1"/>
          <p:nvPr/>
        </p:nvSpPr>
        <p:spPr>
          <a:xfrm>
            <a:off x="46356" y="1844824"/>
            <a:ext cx="9051925" cy="954107"/>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spcBef>
                <a:spcPct val="50000"/>
              </a:spcBef>
              <a:buFontTx/>
              <a:buNone/>
            </a:pPr>
            <a:r>
              <a:rPr lang="en-US" altLang="vi-VN" sz="2800" b="1" dirty="0">
                <a:latin typeface="Times New Roman" panose="02020603050405020304" pitchFamily="18" charset="0"/>
              </a:rPr>
              <a:t>=&gt;Tả cảnh sắc thiên nhiên ở lầu Ngưng Bích :Có thể hình dung ra </a:t>
            </a:r>
            <a:r>
              <a:rPr lang="vi-VN" altLang="vi-VN" sz="2800" b="1" dirty="0">
                <a:latin typeface="Times New Roman" panose="02020603050405020304" pitchFamily="18" charset="0"/>
              </a:rPr>
              <a:t>đối</a:t>
            </a:r>
            <a:r>
              <a:rPr lang="en-US" altLang="vi-VN" sz="2800" b="1" dirty="0">
                <a:latin typeface="Times New Roman" panose="02020603050405020304" pitchFamily="18" charset="0"/>
              </a:rPr>
              <a:t> t</a:t>
            </a:r>
            <a:r>
              <a:rPr lang="vi-VN" altLang="vi-VN" sz="2800" b="1" dirty="0">
                <a:latin typeface="Times New Roman" panose="02020603050405020304" pitchFamily="18" charset="0"/>
              </a:rPr>
              <a:t>ượng</a:t>
            </a:r>
            <a:r>
              <a:rPr lang="en-US" altLang="vi-VN" sz="2800" b="1" dirty="0">
                <a:latin typeface="Times New Roman" panose="02020603050405020304" pitchFamily="18" charset="0"/>
              </a:rPr>
              <a:t> qua các giác quan</a:t>
            </a:r>
            <a:r>
              <a:rPr lang="vi-VN" altLang="en-US" sz="2800" b="1" dirty="0">
                <a:latin typeface="Times New Roman" panose="02020603050405020304" pitchFamily="18" charset="0"/>
              </a:rPr>
              <a:t>. </a:t>
            </a:r>
            <a:r>
              <a:rPr lang="en-US" altLang="vi-VN" sz="2800" b="1" dirty="0">
                <a:latin typeface="Times New Roman" panose="02020603050405020304" pitchFamily="18" charset="0"/>
              </a:rPr>
              <a:t>(Miêu tả bên ngoài)</a:t>
            </a:r>
          </a:p>
        </p:txBody>
      </p:sp>
      <p:sp>
        <p:nvSpPr>
          <p:cNvPr id="6" name="Text Box 32"/>
          <p:cNvSpPr txBox="1"/>
          <p:nvPr/>
        </p:nvSpPr>
        <p:spPr>
          <a:xfrm>
            <a:off x="35496" y="3068960"/>
            <a:ext cx="9102725" cy="2677656"/>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50000"/>
              </a:spcBef>
              <a:buFontTx/>
              <a:buNone/>
            </a:pPr>
            <a:r>
              <a:rPr lang="en-US" altLang="vi-VN" sz="2800" b="1" dirty="0" smtClean="0">
                <a:latin typeface="Times New Roman" panose="02020603050405020304" pitchFamily="18" charset="0"/>
              </a:rPr>
              <a:t>*Miêu </a:t>
            </a:r>
            <a:r>
              <a:rPr lang="en-US" altLang="vi-VN" sz="2800" b="1" dirty="0">
                <a:latin typeface="Times New Roman" panose="02020603050405020304" pitchFamily="18" charset="0"/>
              </a:rPr>
              <a:t>tả những suy nghĩ,</a:t>
            </a:r>
            <a:r>
              <a:rPr lang="en-US" altLang="zh-CN" sz="2800" b="1" dirty="0">
                <a:latin typeface="Times New Roman" panose="02020603050405020304" pitchFamily="18" charset="0"/>
                <a:ea typeface="SimSun" panose="02010600030101010101" pitchFamily="2" charset="-122"/>
              </a:rPr>
              <a:t> </a:t>
            </a:r>
            <a:r>
              <a:rPr lang="en-US" altLang="vi-VN" sz="2800" b="1" dirty="0">
                <a:latin typeface="Times New Roman" panose="02020603050405020304" pitchFamily="18" charset="0"/>
              </a:rPr>
              <a:t>tâm trạng của Kiều </a:t>
            </a:r>
            <a:r>
              <a:rPr lang="en-US" altLang="vi-VN" sz="2800" b="1" dirty="0" smtClean="0">
                <a:latin typeface="Times New Roman" panose="02020603050405020304" pitchFamily="18" charset="0"/>
              </a:rPr>
              <a:t>về:nỗi </a:t>
            </a:r>
            <a:r>
              <a:rPr lang="en-US" altLang="vi-VN" sz="2800" b="1" dirty="0">
                <a:latin typeface="Times New Roman" panose="02020603050405020304" pitchFamily="18" charset="0"/>
              </a:rPr>
              <a:t>nhớ cha mẹ,</a:t>
            </a:r>
            <a:r>
              <a:rPr lang="en-US" altLang="zh-CN" sz="2800" b="1" dirty="0">
                <a:latin typeface="Times New Roman" panose="02020603050405020304" pitchFamily="18" charset="0"/>
                <a:ea typeface="SimSun" panose="02010600030101010101" pitchFamily="2" charset="-122"/>
              </a:rPr>
              <a:t> </a:t>
            </a:r>
            <a:r>
              <a:rPr lang="en-US" altLang="vi-VN" sz="2800" b="1" dirty="0">
                <a:latin typeface="Times New Roman" panose="02020603050405020304" pitchFamily="18" charset="0"/>
              </a:rPr>
              <a:t>Kim Trọng,</a:t>
            </a:r>
            <a:r>
              <a:rPr lang="vi-VN" altLang="en-US" sz="2800" b="1" dirty="0">
                <a:latin typeface="Times New Roman" panose="02020603050405020304" pitchFamily="18" charset="0"/>
              </a:rPr>
              <a:t> </a:t>
            </a:r>
            <a:r>
              <a:rPr lang="en-US" altLang="vi-VN" sz="2800" b="1" dirty="0">
                <a:latin typeface="Times New Roman" panose="02020603050405020304" pitchFamily="18" charset="0"/>
              </a:rPr>
              <a:t>về thân phận buồn tủi của chính </a:t>
            </a:r>
            <a:r>
              <a:rPr lang="en-US" altLang="vi-VN" sz="2800" b="1" dirty="0" smtClean="0">
                <a:latin typeface="Times New Roman" panose="02020603050405020304" pitchFamily="18" charset="0"/>
              </a:rPr>
              <a:t>mình</a:t>
            </a:r>
            <a:r>
              <a:rPr lang="en-US" altLang="vi-VN" sz="2800" b="1" dirty="0" smtClean="0">
                <a:latin typeface="Times New Roman" panose="02020603050405020304" pitchFamily="18" charset="0"/>
                <a:sym typeface="Wingdings" panose="05000000000000000000" pitchFamily="2" charset="2"/>
              </a:rPr>
              <a:t>=&gt;</a:t>
            </a:r>
            <a:r>
              <a:rPr lang="en-US" altLang="zh-CN" sz="2800" b="1" dirty="0" smtClean="0">
                <a:latin typeface="Times New Roman" panose="02020603050405020304" pitchFamily="18" charset="0"/>
                <a:ea typeface="SimSun" panose="02010600030101010101" pitchFamily="2" charset="-122"/>
                <a:sym typeface="Wingdings" panose="05000000000000000000" pitchFamily="2" charset="2"/>
              </a:rPr>
              <a:t> </a:t>
            </a:r>
            <a:r>
              <a:rPr lang="en-US" altLang="zh-CN" sz="2800" b="1" dirty="0">
                <a:latin typeface="Times New Roman" panose="02020603050405020304" pitchFamily="18" charset="0"/>
                <a:ea typeface="SimSun" panose="02010600030101010101" pitchFamily="2" charset="-122"/>
                <a:sym typeface="Wingdings" panose="05000000000000000000" pitchFamily="2" charset="2"/>
              </a:rPr>
              <a:t>M</a:t>
            </a:r>
            <a:r>
              <a:rPr lang="en-US" altLang="vi-VN" sz="2800" b="1" dirty="0">
                <a:latin typeface="Times New Roman" panose="02020603050405020304" pitchFamily="18" charset="0"/>
                <a:sym typeface="Wingdings" panose="05000000000000000000" pitchFamily="2" charset="2"/>
              </a:rPr>
              <a:t>iêu tả nội tâm</a:t>
            </a:r>
          </a:p>
          <a:p>
            <a:pPr marL="0" lvl="0" indent="0">
              <a:spcBef>
                <a:spcPct val="50000"/>
              </a:spcBef>
              <a:buFontTx/>
              <a:buNone/>
            </a:pPr>
            <a:endParaRPr lang="en-US" altLang="vi-VN" sz="2800" b="1" dirty="0">
              <a:latin typeface="Times New Roman" panose="02020603050405020304" pitchFamily="18" charset="0"/>
              <a:sym typeface="Wingdings" panose="05000000000000000000" pitchFamily="2" charset="2"/>
            </a:endParaRPr>
          </a:p>
          <a:p>
            <a:pPr marL="0" lvl="0" indent="0">
              <a:spcBef>
                <a:spcPct val="50000"/>
              </a:spcBef>
              <a:buFontTx/>
              <a:buNone/>
            </a:pPr>
            <a:endParaRPr lang="en-US" altLang="vi-VN" sz="2800" b="1" dirty="0">
              <a:latin typeface="Times New Roman" panose="02020603050405020304" pitchFamily="18" charset="0"/>
            </a:endParaRPr>
          </a:p>
        </p:txBody>
      </p:sp>
    </p:spTree>
    <p:extLst>
      <p:ext uri="{BB962C8B-B14F-4D97-AF65-F5344CB8AC3E}">
        <p14:creationId xmlns:p14="http://schemas.microsoft.com/office/powerpoint/2010/main" val="40291498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0349" name="Group 13"/>
          <p:cNvGraphicFramePr>
            <a:graphicFrameLocks noGrp="1"/>
          </p:cNvGraphicFramePr>
          <p:nvPr>
            <p:extLst>
              <p:ext uri="{D42A27DB-BD31-4B8C-83A1-F6EECF244321}">
                <p14:modId xmlns:p14="http://schemas.microsoft.com/office/powerpoint/2010/main" val="2594895279"/>
              </p:ext>
            </p:extLst>
          </p:nvPr>
        </p:nvGraphicFramePr>
        <p:xfrm>
          <a:off x="304800" y="304800"/>
          <a:ext cx="8229600" cy="1066800"/>
        </p:xfrm>
        <a:graphic>
          <a:graphicData uri="http://schemas.openxmlformats.org/drawingml/2006/table">
            <a:tbl>
              <a:tblPr/>
              <a:tblGrid>
                <a:gridCol w="8229600"/>
              </a:tblGrid>
              <a:tr h="9906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rPr>
                        <a:t>Văn bản tự sự nào ở lớp dưới có yếu tố miêu tả nội tâm nhân vật?</a:t>
                      </a:r>
                    </a:p>
                  </a:txBody>
                  <a:tcPr horzOverflow="overflow">
                    <a:lnL>
                      <a:noFill/>
                    </a:lnL>
                    <a:lnR>
                      <a:noFill/>
                    </a:lnR>
                    <a:lnT>
                      <a:noFill/>
                    </a:lnT>
                    <a:lnB>
                      <a:noFill/>
                    </a:lnB>
                    <a:lnTlToBr>
                      <a:noFill/>
                    </a:lnTlToBr>
                    <a:lnBlToTr>
                      <a:noFill/>
                    </a:lnBlToTr>
                    <a:noFill/>
                  </a:tcPr>
                </a:tc>
              </a:tr>
            </a:tbl>
          </a:graphicData>
        </a:graphic>
      </p:graphicFrame>
      <p:graphicFrame>
        <p:nvGraphicFramePr>
          <p:cNvPr id="270363" name="Group 27"/>
          <p:cNvGraphicFramePr>
            <a:graphicFrameLocks noGrp="1"/>
          </p:cNvGraphicFramePr>
          <p:nvPr>
            <p:ph/>
            <p:extLst>
              <p:ext uri="{D42A27DB-BD31-4B8C-83A1-F6EECF244321}">
                <p14:modId xmlns:p14="http://schemas.microsoft.com/office/powerpoint/2010/main" val="453642627"/>
              </p:ext>
            </p:extLst>
          </p:nvPr>
        </p:nvGraphicFramePr>
        <p:xfrm>
          <a:off x="457200" y="1447800"/>
          <a:ext cx="8382000" cy="4773613"/>
        </p:xfrm>
        <a:graphic>
          <a:graphicData uri="http://schemas.openxmlformats.org/drawingml/2006/table">
            <a:tbl>
              <a:tblPr/>
              <a:tblGrid>
                <a:gridCol w="8382000"/>
              </a:tblGrid>
              <a:tr h="47736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3200" b="1" i="1" u="none" strike="noStrike" cap="none" normalizeH="0" baseline="0" dirty="0" smtClean="0">
                          <a:ln>
                            <a:noFill/>
                          </a:ln>
                          <a:solidFill>
                            <a:srgbClr val="336600"/>
                          </a:solidFill>
                          <a:effectLst/>
                          <a:latin typeface="Times New Roman" pitchFamily="18" charset="0"/>
                        </a:rPr>
                        <a:t>Bài học đường đời đầu tiên</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3200" b="1" i="0" u="none" strike="noStrike" cap="none" normalizeH="0" baseline="0" dirty="0" smtClean="0">
                          <a:ln>
                            <a:noFill/>
                          </a:ln>
                          <a:solidFill>
                            <a:srgbClr val="336600"/>
                          </a:solidFill>
                          <a:effectLst/>
                          <a:latin typeface="Times New Roman" pitchFamily="18" charset="0"/>
                        </a:rPr>
                        <a:t>(Dế Mèn phiêu lưu kí – Tô Hoài)</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3200" b="1" i="1" u="none" strike="noStrike" cap="none" normalizeH="0" baseline="0" dirty="0" smtClean="0">
                          <a:ln>
                            <a:noFill/>
                          </a:ln>
                          <a:solidFill>
                            <a:srgbClr val="CC3300"/>
                          </a:solidFill>
                          <a:effectLst/>
                          <a:latin typeface="Times New Roman" pitchFamily="18" charset="0"/>
                        </a:rPr>
                        <a:t>- “Chao ôi, tôi có biết đâu rằng: hung hăng, hống hách láo chỉ tổ đem thân mà trả nợ những cử chỉ ngu dại của mình thôị Tôi đã phải trải cảnh như thế. Thoát nạn rồi, mà còn ân hận quá, ân hận mãi…”</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3200" b="1" i="1" u="none" strike="noStrike" cap="none" normalizeH="0" baseline="0" dirty="0" smtClean="0">
                          <a:ln>
                            <a:noFill/>
                          </a:ln>
                          <a:solidFill>
                            <a:srgbClr val="CC3300"/>
                          </a:solidFill>
                          <a:effectLst/>
                          <a:latin typeface="Times New Roman" pitchFamily="18" charset="0"/>
                        </a:rPr>
                        <a:t> - “Thế rồi Dế Choắt tắt thở. Tôi thương lắm. Vừa thương vừa ăn năn tội mình..”</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ED5"/>
                    </a:solidFill>
                  </a:tcPr>
                </a:tc>
              </a:tr>
            </a:tbl>
          </a:graphicData>
        </a:graphic>
      </p:graphicFrame>
    </p:spTree>
    <p:extLst>
      <p:ext uri="{BB962C8B-B14F-4D97-AF65-F5344CB8AC3E}">
        <p14:creationId xmlns:p14="http://schemas.microsoft.com/office/powerpoint/2010/main" val="115157839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70349"/>
                                        </p:tgtEl>
                                        <p:attrNameLst>
                                          <p:attrName>style.visibility</p:attrName>
                                        </p:attrNameLst>
                                      </p:cBhvr>
                                      <p:to>
                                        <p:strVal val="visible"/>
                                      </p:to>
                                    </p:set>
                                    <p:anim calcmode="lin" valueType="num">
                                      <p:cBhvr>
                                        <p:cTn id="7" dur="500" fill="hold"/>
                                        <p:tgtEl>
                                          <p:spTgt spid="270349"/>
                                        </p:tgtEl>
                                        <p:attrNameLst>
                                          <p:attrName>ppt_w</p:attrName>
                                        </p:attrNameLst>
                                      </p:cBhvr>
                                      <p:tavLst>
                                        <p:tav tm="0">
                                          <p:val>
                                            <p:fltVal val="0"/>
                                          </p:val>
                                        </p:tav>
                                        <p:tav tm="100000">
                                          <p:val>
                                            <p:strVal val="#ppt_w"/>
                                          </p:val>
                                        </p:tav>
                                      </p:tavLst>
                                    </p:anim>
                                    <p:anim calcmode="lin" valueType="num">
                                      <p:cBhvr>
                                        <p:cTn id="8" dur="500" fill="hold"/>
                                        <p:tgtEl>
                                          <p:spTgt spid="270349"/>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70363"/>
                                        </p:tgtEl>
                                        <p:attrNameLst>
                                          <p:attrName>style.visibility</p:attrName>
                                        </p:attrNameLst>
                                      </p:cBhvr>
                                      <p:to>
                                        <p:strVal val="visible"/>
                                      </p:to>
                                    </p:set>
                                    <p:anim calcmode="lin" valueType="num">
                                      <p:cBhvr additive="base">
                                        <p:cTn id="13" dur="500" fill="hold"/>
                                        <p:tgtEl>
                                          <p:spTgt spid="270363"/>
                                        </p:tgtEl>
                                        <p:attrNameLst>
                                          <p:attrName>ppt_x</p:attrName>
                                        </p:attrNameLst>
                                      </p:cBhvr>
                                      <p:tavLst>
                                        <p:tav tm="0">
                                          <p:val>
                                            <p:strVal val="#ppt_x"/>
                                          </p:val>
                                        </p:tav>
                                        <p:tav tm="100000">
                                          <p:val>
                                            <p:strVal val="#ppt_x"/>
                                          </p:val>
                                        </p:tav>
                                      </p:tavLst>
                                    </p:anim>
                                    <p:anim calcmode="lin" valueType="num">
                                      <p:cBhvr additive="base">
                                        <p:cTn id="14" dur="500" fill="hold"/>
                                        <p:tgtEl>
                                          <p:spTgt spid="2703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91" name="Rectangle 7"/>
          <p:cNvSpPr>
            <a:spLocks noChangeArrowheads="1"/>
          </p:cNvSpPr>
          <p:nvPr/>
        </p:nvSpPr>
        <p:spPr bwMode="auto">
          <a:xfrm>
            <a:off x="323528" y="476672"/>
            <a:ext cx="8496944"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n-US" altLang="en-US" sz="2800" b="1" dirty="0">
                <a:latin typeface="Times New Roman" pitchFamily="18" charset="0"/>
                <a:cs typeface="Times New Roman" pitchFamily="18" charset="0"/>
                <a:sym typeface="Wingdings" pitchFamily="2" charset="2"/>
              </a:rPr>
              <a:t></a:t>
            </a:r>
            <a:r>
              <a:rPr lang="en-US" altLang="en-US" sz="2800" b="1" dirty="0">
                <a:latin typeface="Times New Roman" pitchFamily="18" charset="0"/>
                <a:cs typeface="Times New Roman" pitchFamily="18" charset="0"/>
              </a:rPr>
              <a:t> Những câu thơ tả cảnh có liên quan đến việc thể hiện nội tâm nhân vật, </a:t>
            </a:r>
            <a:r>
              <a:rPr lang="en-US" altLang="en-US" sz="2800" b="1" dirty="0">
                <a:latin typeface="Times New Roman" pitchFamily="18" charset="0"/>
                <a:cs typeface="Times New Roman" pitchFamily="18" charset="0"/>
                <a:sym typeface="Wingdings" pitchFamily="2" charset="2"/>
              </a:rPr>
              <a:t>vì nhiều khi từ việc miêu tả ngoại cảnh, ngoại hình mà người viết cho thấy được tâm trạng bên trong của nhân vật, ví dụ:</a:t>
            </a:r>
          </a:p>
          <a:p>
            <a:r>
              <a:rPr lang="en-US" altLang="en-US" sz="2800" b="1" dirty="0">
                <a:latin typeface="Times New Roman" pitchFamily="18" charset="0"/>
                <a:cs typeface="Times New Roman" pitchFamily="18" charset="0"/>
                <a:sym typeface="Wingdings" pitchFamily="2" charset="2"/>
              </a:rPr>
              <a:t>  - Cảnh vật thiên nhiên trong 4 câu thơ đầu càng bao la, hoang vắng thì càng làm nổi bật nỗi cô đơn của Kiều.</a:t>
            </a:r>
          </a:p>
          <a:p>
            <a:r>
              <a:rPr lang="en-US" altLang="en-US" sz="2800" b="1" dirty="0">
                <a:latin typeface="Times New Roman" pitchFamily="18" charset="0"/>
                <a:cs typeface="Times New Roman" pitchFamily="18" charset="0"/>
                <a:sym typeface="Wingdings" pitchFamily="2" charset="2"/>
              </a:rPr>
              <a:t>  - Cảnh vật thiên nhiên 8 câu thơ cuối buồn vắng mênh mông thì đó cũng chính là tâm trạng của Kiều khi ngồi ở lầu Ngưng Bích. </a:t>
            </a:r>
          </a:p>
        </p:txBody>
      </p:sp>
    </p:spTree>
    <p:extLst>
      <p:ext uri="{BB962C8B-B14F-4D97-AF65-F5344CB8AC3E}">
        <p14:creationId xmlns:p14="http://schemas.microsoft.com/office/powerpoint/2010/main" val="36893085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nodeType="clickEffect">
                                  <p:stCondLst>
                                    <p:cond delay="0"/>
                                  </p:stCondLst>
                                  <p:childTnLst>
                                    <p:set>
                                      <p:cBhvr>
                                        <p:cTn id="6" dur="1" fill="hold">
                                          <p:stCondLst>
                                            <p:cond delay="0"/>
                                          </p:stCondLst>
                                        </p:cTn>
                                        <p:tgtEl>
                                          <p:spTgt spid="246791">
                                            <p:txEl>
                                              <p:pRg st="0" end="0"/>
                                            </p:txEl>
                                          </p:spTgt>
                                        </p:tgtEl>
                                        <p:attrNameLst>
                                          <p:attrName>style.visibility</p:attrName>
                                        </p:attrNameLst>
                                      </p:cBhvr>
                                      <p:to>
                                        <p:strVal val="visible"/>
                                      </p:to>
                                    </p:set>
                                    <p:animEffect transition="in" filter="plus(in)">
                                      <p:cBhvr>
                                        <p:cTn id="7" dur="2000"/>
                                        <p:tgtEl>
                                          <p:spTgt spid="2467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nodeType="clickEffect">
                                  <p:stCondLst>
                                    <p:cond delay="0"/>
                                  </p:stCondLst>
                                  <p:childTnLst>
                                    <p:set>
                                      <p:cBhvr>
                                        <p:cTn id="11" dur="1" fill="hold">
                                          <p:stCondLst>
                                            <p:cond delay="0"/>
                                          </p:stCondLst>
                                        </p:cTn>
                                        <p:tgtEl>
                                          <p:spTgt spid="246791">
                                            <p:txEl>
                                              <p:pRg st="1" end="1"/>
                                            </p:txEl>
                                          </p:spTgt>
                                        </p:tgtEl>
                                        <p:attrNameLst>
                                          <p:attrName>style.visibility</p:attrName>
                                        </p:attrNameLst>
                                      </p:cBhvr>
                                      <p:to>
                                        <p:strVal val="visible"/>
                                      </p:to>
                                    </p:set>
                                    <p:animEffect transition="in" filter="wheel(4)">
                                      <p:cBhvr>
                                        <p:cTn id="12" dur="2000"/>
                                        <p:tgtEl>
                                          <p:spTgt spid="2467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3" presetClass="entr" presetSubtype="16" fill="hold" nodeType="clickEffect">
                                  <p:stCondLst>
                                    <p:cond delay="0"/>
                                  </p:stCondLst>
                                  <p:childTnLst>
                                    <p:set>
                                      <p:cBhvr>
                                        <p:cTn id="16" dur="1" fill="hold">
                                          <p:stCondLst>
                                            <p:cond delay="0"/>
                                          </p:stCondLst>
                                        </p:cTn>
                                        <p:tgtEl>
                                          <p:spTgt spid="246791">
                                            <p:txEl>
                                              <p:pRg st="2" end="2"/>
                                            </p:txEl>
                                          </p:spTgt>
                                        </p:tgtEl>
                                        <p:attrNameLst>
                                          <p:attrName>style.visibility</p:attrName>
                                        </p:attrNameLst>
                                      </p:cBhvr>
                                      <p:to>
                                        <p:strVal val="visible"/>
                                      </p:to>
                                    </p:set>
                                    <p:anim calcmode="lin" valueType="num">
                                      <p:cBhvr>
                                        <p:cTn id="17" dur="500" fill="hold"/>
                                        <p:tgtEl>
                                          <p:spTgt spid="246791">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246791">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7827" name="Group 19"/>
          <p:cNvGraphicFramePr>
            <a:graphicFrameLocks noGrp="1"/>
          </p:cNvGraphicFramePr>
          <p:nvPr>
            <p:ph/>
            <p:extLst>
              <p:ext uri="{D42A27DB-BD31-4B8C-83A1-F6EECF244321}">
                <p14:modId xmlns:p14="http://schemas.microsoft.com/office/powerpoint/2010/main" val="1459673646"/>
              </p:ext>
            </p:extLst>
          </p:nvPr>
        </p:nvGraphicFramePr>
        <p:xfrm>
          <a:off x="232569" y="1104148"/>
          <a:ext cx="8458200" cy="2468868"/>
        </p:xfrm>
        <a:graphic>
          <a:graphicData uri="http://schemas.openxmlformats.org/drawingml/2006/table">
            <a:tbl>
              <a:tblPr/>
              <a:tblGrid>
                <a:gridCol w="8458200"/>
              </a:tblGrid>
              <a:tr h="24685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3000" b="0" i="1" u="none" strike="noStrike" cap="none" normalizeH="0" baseline="0" dirty="0" smtClean="0">
                          <a:ln>
                            <a:noFill/>
                          </a:ln>
                          <a:solidFill>
                            <a:srgbClr val="006600"/>
                          </a:solidFill>
                          <a:effectLst/>
                          <a:latin typeface="Times New Roman" pitchFamily="18" charset="0"/>
                        </a:rPr>
                        <a:t>      </a:t>
                      </a:r>
                      <a:r>
                        <a:rPr kumimoji="0" lang="en-US" sz="3000" b="1" i="1" u="none" strike="noStrike" cap="none" normalizeH="0" baseline="0" dirty="0" smtClean="0">
                          <a:ln>
                            <a:noFill/>
                          </a:ln>
                          <a:solidFill>
                            <a:schemeClr val="tx1"/>
                          </a:solidFill>
                          <a:effectLst/>
                          <a:latin typeface="Times New Roman" pitchFamily="18" charset="0"/>
                        </a:rPr>
                        <a:t>Mặt lão đột nhiên co rúm lại. Những vết nhăn xô lại với nhau, ép cho nước mắt chảy ra. Cái đầu lão ngoẹo về một bên và cái miệng móm mém của lão mếu như con nít</a:t>
                      </a:r>
                    </a:p>
                    <a:p>
                      <a:pPr marL="0" marR="0" lvl="0" indent="0" algn="r" defTabSz="914400" rtl="0" eaLnBrk="0" fontAlgn="base" latinLnBrk="0" hangingPunct="0">
                        <a:lnSpc>
                          <a:spcPct val="100000"/>
                        </a:lnSpc>
                        <a:spcBef>
                          <a:spcPct val="20000"/>
                        </a:spcBef>
                        <a:spcAft>
                          <a:spcPct val="0"/>
                        </a:spcAft>
                        <a:buClrTx/>
                        <a:buSzTx/>
                        <a:buFontTx/>
                        <a:buNone/>
                        <a:tabLst/>
                      </a:pPr>
                      <a:r>
                        <a:rPr kumimoji="0" lang="en-US" sz="3000" b="1" i="0" u="none" strike="noStrike" cap="none" normalizeH="0" baseline="0" dirty="0" smtClean="0">
                          <a:ln>
                            <a:noFill/>
                          </a:ln>
                          <a:solidFill>
                            <a:schemeClr val="tx1"/>
                          </a:solidFill>
                          <a:effectLst/>
                          <a:latin typeface="Times New Roman" pitchFamily="18" charset="0"/>
                        </a:rPr>
                        <a:t>(Nam Cao – Lão Hạc)</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61555649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nodeType="withEffect">
                                  <p:stCondLst>
                                    <p:cond delay="0"/>
                                  </p:stCondLst>
                                  <p:childTnLst>
                                    <p:set>
                                      <p:cBhvr>
                                        <p:cTn id="6" dur="1" fill="hold">
                                          <p:stCondLst>
                                            <p:cond delay="0"/>
                                          </p:stCondLst>
                                        </p:cTn>
                                        <p:tgtEl>
                                          <p:spTgt spid="247827"/>
                                        </p:tgtEl>
                                        <p:attrNameLst>
                                          <p:attrName>style.visibility</p:attrName>
                                        </p:attrNameLst>
                                      </p:cBhvr>
                                      <p:to>
                                        <p:strVal val="visible"/>
                                      </p:to>
                                    </p:set>
                                    <p:anim calcmode="lin" valueType="num">
                                      <p:cBhvr>
                                        <p:cTn id="7" dur="500" fill="hold"/>
                                        <p:tgtEl>
                                          <p:spTgt spid="247827"/>
                                        </p:tgtEl>
                                        <p:attrNameLst>
                                          <p:attrName>ppt_w</p:attrName>
                                        </p:attrNameLst>
                                      </p:cBhvr>
                                      <p:tavLst>
                                        <p:tav tm="0">
                                          <p:val>
                                            <p:fltVal val="0"/>
                                          </p:val>
                                        </p:tav>
                                        <p:tav tm="100000">
                                          <p:val>
                                            <p:strVal val="#ppt_w"/>
                                          </p:val>
                                        </p:tav>
                                      </p:tavLst>
                                    </p:anim>
                                    <p:anim calcmode="lin" valueType="num">
                                      <p:cBhvr>
                                        <p:cTn id="8" dur="500" fill="hold"/>
                                        <p:tgtEl>
                                          <p:spTgt spid="247827"/>
                                        </p:tgtEl>
                                        <p:attrNameLst>
                                          <p:attrName>ppt_h</p:attrName>
                                        </p:attrNameLst>
                                      </p:cBhvr>
                                      <p:tavLst>
                                        <p:tav tm="0">
                                          <p:val>
                                            <p:fltVal val="0"/>
                                          </p:val>
                                        </p:tav>
                                        <p:tav tm="100000">
                                          <p:val>
                                            <p:strVal val="#ppt_h"/>
                                          </p:val>
                                        </p:tav>
                                      </p:tavLst>
                                    </p:anim>
                                    <p:anim calcmode="lin" valueType="num">
                                      <p:cBhvr>
                                        <p:cTn id="9" dur="500" fill="hold"/>
                                        <p:tgtEl>
                                          <p:spTgt spid="247827"/>
                                        </p:tgtEl>
                                        <p:attrNameLst>
                                          <p:attrName>style.rotation</p:attrName>
                                        </p:attrNameLst>
                                      </p:cBhvr>
                                      <p:tavLst>
                                        <p:tav tm="0">
                                          <p:val>
                                            <p:fltVal val="360"/>
                                          </p:val>
                                        </p:tav>
                                        <p:tav tm="100000">
                                          <p:val>
                                            <p:fltVal val="0"/>
                                          </p:val>
                                        </p:tav>
                                      </p:tavLst>
                                    </p:anim>
                                    <p:animEffect transition="in" filter="fade">
                                      <p:cBhvr>
                                        <p:cTn id="10" dur="500"/>
                                        <p:tgtEl>
                                          <p:spTgt spid="2478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6" name="Rectangle 4"/>
          <p:cNvSpPr>
            <a:spLocks noChangeArrowheads="1"/>
          </p:cNvSpPr>
          <p:nvPr/>
        </p:nvSpPr>
        <p:spPr bwMode="auto">
          <a:xfrm>
            <a:off x="2667000" y="860534"/>
            <a:ext cx="6096000" cy="1815882"/>
          </a:xfrm>
          <a:prstGeom prst="rect">
            <a:avLst/>
          </a:prstGeom>
          <a:solidFill>
            <a:srgbClr val="FFE5F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r>
              <a:rPr lang="en-US" altLang="en-US" sz="2800" b="1" i="1" dirty="0" smtClean="0">
                <a:latin typeface="Times New Roman" pitchFamily="18" charset="0"/>
                <a:cs typeface="Times New Roman" pitchFamily="18" charset="0"/>
              </a:rPr>
              <a:t> </a:t>
            </a:r>
            <a:r>
              <a:rPr lang="en-US" altLang="en-US" sz="2800" b="1" dirty="0">
                <a:latin typeface="Times New Roman" pitchFamily="18" charset="0"/>
                <a:cs typeface="Times New Roman" pitchFamily="18" charset="0"/>
              </a:rPr>
              <a:t>Thông qua miêu tả hình dáng bên ngoài của nhân vật, em thấy được tâm trạng gì của lão Hạc? Đây là cách miêu tả trực tiếp hay gián tiếp?</a:t>
            </a:r>
          </a:p>
        </p:txBody>
      </p:sp>
      <p:grpSp>
        <p:nvGrpSpPr>
          <p:cNvPr id="3" name="Group 21"/>
          <p:cNvGrpSpPr>
            <a:grpSpLocks/>
          </p:cNvGrpSpPr>
          <p:nvPr/>
        </p:nvGrpSpPr>
        <p:grpSpPr bwMode="auto">
          <a:xfrm>
            <a:off x="381000" y="381000"/>
            <a:ext cx="1905000" cy="1905000"/>
            <a:chOff x="432" y="1536"/>
            <a:chExt cx="796" cy="792"/>
          </a:xfrm>
        </p:grpSpPr>
        <p:grpSp>
          <p:nvGrpSpPr>
            <p:cNvPr id="27654" name="Group 22"/>
            <p:cNvGrpSpPr>
              <a:grpSpLocks/>
            </p:cNvGrpSpPr>
            <p:nvPr/>
          </p:nvGrpSpPr>
          <p:grpSpPr bwMode="auto">
            <a:xfrm>
              <a:off x="432" y="1536"/>
              <a:ext cx="796" cy="423"/>
              <a:chOff x="432" y="1296"/>
              <a:chExt cx="796" cy="663"/>
            </a:xfrm>
          </p:grpSpPr>
          <p:pic>
            <p:nvPicPr>
              <p:cNvPr id="27657" name="Picture 23" descr="Dauhoi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8" y="1296"/>
                <a:ext cx="460" cy="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8" name="Picture 24" descr="Dauhoi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flipH="1">
                <a:off x="432" y="1308"/>
                <a:ext cx="460" cy="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7655" name="Picture 25" descr="ag00317_"/>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32" y="1824"/>
              <a:ext cx="392"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6" name="Picture 26" descr="ag00317_"/>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68" y="1824"/>
              <a:ext cx="392"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48843" name="Oval 11"/>
          <p:cNvSpPr>
            <a:spLocks noChangeArrowheads="1"/>
          </p:cNvSpPr>
          <p:nvPr/>
        </p:nvSpPr>
        <p:spPr bwMode="auto">
          <a:xfrm>
            <a:off x="228600" y="2362200"/>
            <a:ext cx="2209800" cy="990600"/>
          </a:xfrm>
          <a:prstGeom prst="ellipse">
            <a:avLst/>
          </a:prstGeom>
          <a:solidFill>
            <a:srgbClr val="5800B0"/>
          </a:solidFill>
          <a:ln w="9525">
            <a:solidFill>
              <a:srgbClr val="99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b="1">
                <a:solidFill>
                  <a:srgbClr val="F4EE00"/>
                </a:solidFill>
              </a:rPr>
              <a:t>3 phút</a:t>
            </a:r>
          </a:p>
        </p:txBody>
      </p:sp>
      <p:sp>
        <p:nvSpPr>
          <p:cNvPr id="248844" name="Rectangle 12"/>
          <p:cNvSpPr>
            <a:spLocks noChangeArrowheads="1"/>
          </p:cNvSpPr>
          <p:nvPr/>
        </p:nvSpPr>
        <p:spPr bwMode="auto">
          <a:xfrm>
            <a:off x="381000" y="3814792"/>
            <a:ext cx="8382000" cy="2062103"/>
          </a:xfrm>
          <a:prstGeom prst="rect">
            <a:avLst/>
          </a:prstGeom>
          <a:solidFill>
            <a:srgbClr val="ECD9FF"/>
          </a:solidFill>
          <a:ln w="9525">
            <a:solidFill>
              <a:srgbClr val="99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r>
              <a:rPr lang="en-US" altLang="en-US" sz="3200" b="1" dirty="0" smtClean="0">
                <a:latin typeface="Times New Roman" pitchFamily="18" charset="0"/>
                <a:cs typeface="Times New Roman" pitchFamily="18" charset="0"/>
              </a:rPr>
              <a:t>Thông </a:t>
            </a:r>
            <a:r>
              <a:rPr lang="en-US" altLang="en-US" sz="3200" b="1" dirty="0">
                <a:latin typeface="Times New Roman" pitchFamily="18" charset="0"/>
                <a:cs typeface="Times New Roman" pitchFamily="18" charset="0"/>
              </a:rPr>
              <a:t>qua miêu tả bên ngoài cho thấy được tâm trạng của lão Hạc: Đau đớn tột cùng, dằn vặt, hối hận (khi bán đi “cậu Vàng” thương yêu) </a:t>
            </a:r>
            <a:r>
              <a:rPr lang="en-US" altLang="en-US" sz="3200" b="1" dirty="0" smtClean="0">
                <a:latin typeface="Times New Roman" pitchFamily="18" charset="0"/>
                <a:cs typeface="Times New Roman" pitchFamily="18" charset="0"/>
              </a:rPr>
              <a:t>.</a:t>
            </a:r>
            <a:r>
              <a:rPr lang="en-US" altLang="en-US" sz="3200" b="1" dirty="0" smtClean="0">
                <a:latin typeface="Times New Roman" pitchFamily="18" charset="0"/>
                <a:cs typeface="Times New Roman" pitchFamily="18" charset="0"/>
                <a:sym typeface="Wingdings" pitchFamily="2" charset="2"/>
              </a:rPr>
              <a:t>Miêu </a:t>
            </a:r>
            <a:r>
              <a:rPr lang="en-US" altLang="en-US" sz="3200" b="1" dirty="0">
                <a:latin typeface="Times New Roman" pitchFamily="18" charset="0"/>
                <a:cs typeface="Times New Roman" pitchFamily="18" charset="0"/>
                <a:sym typeface="Wingdings" pitchFamily="2" charset="2"/>
              </a:rPr>
              <a:t>tả gián tiếp.</a:t>
            </a:r>
            <a:endParaRPr lang="en-US" altLang="en-US"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23113051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48836"/>
                                        </p:tgtEl>
                                        <p:attrNameLst>
                                          <p:attrName>style.visibility</p:attrName>
                                        </p:attrNameLst>
                                      </p:cBhvr>
                                      <p:to>
                                        <p:strVal val="visible"/>
                                      </p:to>
                                    </p:set>
                                    <p:anim calcmode="lin" valueType="num">
                                      <p:cBhvr>
                                        <p:cTn id="7" dur="500" fill="hold"/>
                                        <p:tgtEl>
                                          <p:spTgt spid="248836"/>
                                        </p:tgtEl>
                                        <p:attrNameLst>
                                          <p:attrName>ppt_w</p:attrName>
                                        </p:attrNameLst>
                                      </p:cBhvr>
                                      <p:tavLst>
                                        <p:tav tm="0">
                                          <p:val>
                                            <p:fltVal val="0"/>
                                          </p:val>
                                        </p:tav>
                                        <p:tav tm="100000">
                                          <p:val>
                                            <p:strVal val="#ppt_w"/>
                                          </p:val>
                                        </p:tav>
                                      </p:tavLst>
                                    </p:anim>
                                    <p:anim calcmode="lin" valueType="num">
                                      <p:cBhvr>
                                        <p:cTn id="8" dur="500" fill="hold"/>
                                        <p:tgtEl>
                                          <p:spTgt spid="248836"/>
                                        </p:tgtEl>
                                        <p:attrNameLst>
                                          <p:attrName>ppt_h</p:attrName>
                                        </p:attrNameLst>
                                      </p:cBhvr>
                                      <p:tavLst>
                                        <p:tav tm="0">
                                          <p:val>
                                            <p:fltVal val="0"/>
                                          </p:val>
                                        </p:tav>
                                        <p:tav tm="100000">
                                          <p:val>
                                            <p:strVal val="#ppt_h"/>
                                          </p:val>
                                        </p:tav>
                                      </p:tavLst>
                                    </p:anim>
                                    <p:anim calcmode="lin" valueType="num">
                                      <p:cBhvr>
                                        <p:cTn id="9" dur="500" fill="hold"/>
                                        <p:tgtEl>
                                          <p:spTgt spid="248836"/>
                                        </p:tgtEl>
                                        <p:attrNameLst>
                                          <p:attrName>style.rotation</p:attrName>
                                        </p:attrNameLst>
                                      </p:cBhvr>
                                      <p:tavLst>
                                        <p:tav tm="0">
                                          <p:val>
                                            <p:fltVal val="360"/>
                                          </p:val>
                                        </p:tav>
                                        <p:tav tm="100000">
                                          <p:val>
                                            <p:fltVal val="0"/>
                                          </p:val>
                                        </p:tav>
                                      </p:tavLst>
                                    </p:anim>
                                    <p:animEffect transition="in" filter="fade">
                                      <p:cBhvr>
                                        <p:cTn id="10" dur="500"/>
                                        <p:tgtEl>
                                          <p:spTgt spid="24883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0" presetClass="entr" presetSubtype="0" decel="10000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strVal val="#ppt_w+.3"/>
                                          </p:val>
                                        </p:tav>
                                        <p:tav tm="100000">
                                          <p:val>
                                            <p:strVal val="#ppt_w"/>
                                          </p:val>
                                        </p:tav>
                                      </p:tavLst>
                                    </p:anim>
                                    <p:anim calcmode="lin" valueType="num">
                                      <p:cBhvr>
                                        <p:cTn id="16" dur="1000" fill="hold"/>
                                        <p:tgtEl>
                                          <p:spTgt spid="3"/>
                                        </p:tgtEl>
                                        <p:attrNameLst>
                                          <p:attrName>ppt_h</p:attrName>
                                        </p:attrNameLst>
                                      </p:cBhvr>
                                      <p:tavLst>
                                        <p:tav tm="0">
                                          <p:val>
                                            <p:strVal val="#ppt_h"/>
                                          </p:val>
                                        </p:tav>
                                        <p:tav tm="100000">
                                          <p:val>
                                            <p:strVal val="#ppt_h"/>
                                          </p:val>
                                        </p:tav>
                                      </p:tavLst>
                                    </p:anim>
                                    <p:animEffect transition="in" filter="fade">
                                      <p:cBhvr>
                                        <p:cTn id="17" dur="10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248843"/>
                                        </p:tgtEl>
                                        <p:attrNameLst>
                                          <p:attrName>style.visibility</p:attrName>
                                        </p:attrNameLst>
                                      </p:cBhvr>
                                      <p:to>
                                        <p:strVal val="visible"/>
                                      </p:to>
                                    </p:set>
                                    <p:anim to="" calcmode="lin" valueType="num">
                                      <p:cBhvr>
                                        <p:cTn id="22" dur="1" fill="hold"/>
                                        <p:tgtEl>
                                          <p:spTgt spid="248843"/>
                                        </p:tgtEl>
                                        <p:attrNameLst>
                                          <p:attrName/>
                                        </p:attrNameLst>
                                      </p:cBhvr>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49" presetClass="entr" presetSubtype="0" decel="100000" fill="hold" grpId="0" nodeType="clickEffect">
                                  <p:stCondLst>
                                    <p:cond delay="0"/>
                                  </p:stCondLst>
                                  <p:childTnLst>
                                    <p:set>
                                      <p:cBhvr>
                                        <p:cTn id="26" dur="1" fill="hold">
                                          <p:stCondLst>
                                            <p:cond delay="0"/>
                                          </p:stCondLst>
                                        </p:cTn>
                                        <p:tgtEl>
                                          <p:spTgt spid="248844"/>
                                        </p:tgtEl>
                                        <p:attrNameLst>
                                          <p:attrName>style.visibility</p:attrName>
                                        </p:attrNameLst>
                                      </p:cBhvr>
                                      <p:to>
                                        <p:strVal val="visible"/>
                                      </p:to>
                                    </p:set>
                                    <p:anim calcmode="lin" valueType="num">
                                      <p:cBhvr>
                                        <p:cTn id="27" dur="500" fill="hold"/>
                                        <p:tgtEl>
                                          <p:spTgt spid="248844"/>
                                        </p:tgtEl>
                                        <p:attrNameLst>
                                          <p:attrName>ppt_w</p:attrName>
                                        </p:attrNameLst>
                                      </p:cBhvr>
                                      <p:tavLst>
                                        <p:tav tm="0">
                                          <p:val>
                                            <p:fltVal val="0"/>
                                          </p:val>
                                        </p:tav>
                                        <p:tav tm="100000">
                                          <p:val>
                                            <p:strVal val="#ppt_w"/>
                                          </p:val>
                                        </p:tav>
                                      </p:tavLst>
                                    </p:anim>
                                    <p:anim calcmode="lin" valueType="num">
                                      <p:cBhvr>
                                        <p:cTn id="28" dur="500" fill="hold"/>
                                        <p:tgtEl>
                                          <p:spTgt spid="248844"/>
                                        </p:tgtEl>
                                        <p:attrNameLst>
                                          <p:attrName>ppt_h</p:attrName>
                                        </p:attrNameLst>
                                      </p:cBhvr>
                                      <p:tavLst>
                                        <p:tav tm="0">
                                          <p:val>
                                            <p:fltVal val="0"/>
                                          </p:val>
                                        </p:tav>
                                        <p:tav tm="100000">
                                          <p:val>
                                            <p:strVal val="#ppt_h"/>
                                          </p:val>
                                        </p:tav>
                                      </p:tavLst>
                                    </p:anim>
                                    <p:anim calcmode="lin" valueType="num">
                                      <p:cBhvr>
                                        <p:cTn id="29" dur="500" fill="hold"/>
                                        <p:tgtEl>
                                          <p:spTgt spid="248844"/>
                                        </p:tgtEl>
                                        <p:attrNameLst>
                                          <p:attrName>style.rotation</p:attrName>
                                        </p:attrNameLst>
                                      </p:cBhvr>
                                      <p:tavLst>
                                        <p:tav tm="0">
                                          <p:val>
                                            <p:fltVal val="360"/>
                                          </p:val>
                                        </p:tav>
                                        <p:tav tm="100000">
                                          <p:val>
                                            <p:fltVal val="0"/>
                                          </p:val>
                                        </p:tav>
                                      </p:tavLst>
                                    </p:anim>
                                    <p:animEffect transition="in" filter="fade">
                                      <p:cBhvr>
                                        <p:cTn id="30" dur="500"/>
                                        <p:tgtEl>
                                          <p:spTgt spid="2488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836" grpId="0" animBg="1"/>
      <p:bldP spid="248843" grpId="0" animBg="1"/>
      <p:bldP spid="24884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p:nvPr/>
        </p:nvSpPr>
        <p:spPr>
          <a:xfrm>
            <a:off x="75890" y="1052736"/>
            <a:ext cx="8816590" cy="954107"/>
          </a:xfrm>
          <a:prstGeom prst="rect">
            <a:avLst/>
          </a:prstGeom>
          <a:noFill/>
          <a:ln w="9525" cap="flat" cmpd="sng">
            <a:solidFill>
              <a:schemeClr val="accent2"/>
            </a:solidFill>
            <a:prstDash val="solid"/>
            <a:miter/>
            <a:headEnd type="none" w="med" len="med"/>
            <a:tailEnd type="none" w="med" len="med"/>
          </a:ln>
        </p:spPr>
        <p:txBody>
          <a:bodyPr wrap="square" anchor="ctr" anchorCtr="0">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spcBef>
                <a:spcPct val="0"/>
              </a:spcBef>
              <a:buNone/>
            </a:pPr>
            <a:r>
              <a:rPr lang="en-US" altLang="en-US" sz="2800" b="1" u="sng" dirty="0">
                <a:latin typeface="Times New Roman" panose="02020603050405020304" pitchFamily="18" charset="0"/>
              </a:rPr>
              <a:t>Bài tập 1.Tìm yếu tố miêu tả và cách miêu tả của nhân vật.</a:t>
            </a:r>
            <a:endParaRPr lang="en-US" altLang="en-US" sz="2800" dirty="0">
              <a:latin typeface="Times New Roman" panose="02020603050405020304" pitchFamily="18" charset="0"/>
            </a:endParaRPr>
          </a:p>
        </p:txBody>
      </p:sp>
      <p:sp>
        <p:nvSpPr>
          <p:cNvPr id="5" name="Rectangle 3"/>
          <p:cNvSpPr txBox="1"/>
          <p:nvPr/>
        </p:nvSpPr>
        <p:spPr>
          <a:xfrm>
            <a:off x="0" y="2060848"/>
            <a:ext cx="9144000" cy="2362129"/>
          </a:xfrm>
          <a:prstGeom prst="rect">
            <a:avLst/>
          </a:prstGeom>
          <a:noFill/>
          <a:ln w="57150" cap="flat" cmpd="sng">
            <a:solidFill>
              <a:schemeClr val="bg1"/>
            </a:solidFill>
            <a:prstDash val="solid"/>
            <a:miter/>
            <a:headEnd type="none" w="med" len="med"/>
            <a:tailEnd type="none" w="med" len="med"/>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342900" lvl="0" indent="-342900">
              <a:lnSpc>
                <a:spcPct val="90000"/>
              </a:lnSpc>
              <a:buNone/>
            </a:pPr>
            <a:r>
              <a:rPr lang="en-US" altLang="en-US" sz="2800" b="1" i="1" dirty="0">
                <a:latin typeface="Times New Roman" panose="02020603050405020304" pitchFamily="18" charset="0"/>
                <a:cs typeface="Times New Roman" panose="02020603050405020304" pitchFamily="18" charset="0"/>
              </a:rPr>
              <a:t>“</a:t>
            </a:r>
            <a:r>
              <a:rPr lang="en-US" altLang="en-US" sz="2800" b="1" i="1" dirty="0">
                <a:latin typeface="Times New Roman" panose="02020603050405020304" pitchFamily="18" charset="0"/>
                <a:ea typeface="Times New Roman" panose="02020603050405020304" pitchFamily="18" charset="0"/>
              </a:rPr>
              <a:t>…</a:t>
            </a:r>
            <a:r>
              <a:rPr lang="en-US" altLang="en-US" sz="2800" b="1" i="1" dirty="0">
                <a:latin typeface="Times New Roman" panose="02020603050405020304" pitchFamily="18" charset="0"/>
                <a:cs typeface="Times New Roman" panose="02020603050405020304" pitchFamily="18" charset="0"/>
              </a:rPr>
              <a:t>Tôi giật sững người. Chẳng hiểu sao tôi phải bám chặt lấy tay mẹ. Thoạt tiên l</a:t>
            </a:r>
            <a:r>
              <a:rPr lang="en-US" altLang="en-US" sz="2800" b="1" i="1" dirty="0">
                <a:latin typeface="Times New Roman" panose="02020603050405020304" pitchFamily="18" charset="0"/>
                <a:ea typeface="Times New Roman" panose="02020603050405020304" pitchFamily="18" charset="0"/>
              </a:rPr>
              <a:t>à</a:t>
            </a:r>
            <a:r>
              <a:rPr lang="en-US" altLang="en-US" sz="2800" b="1" i="1" dirty="0">
                <a:latin typeface="Times New Roman" panose="02020603050405020304" pitchFamily="18" charset="0"/>
                <a:cs typeface="Times New Roman" panose="02020603050405020304" pitchFamily="18" charset="0"/>
              </a:rPr>
              <a:t> sự ngỡ ng</a:t>
            </a:r>
            <a:r>
              <a:rPr lang="en-US" altLang="en-US" sz="2800" b="1" i="1" dirty="0">
                <a:latin typeface="Times New Roman" panose="02020603050405020304" pitchFamily="18" charset="0"/>
                <a:ea typeface="Times New Roman" panose="02020603050405020304" pitchFamily="18" charset="0"/>
              </a:rPr>
              <a:t>à</a:t>
            </a:r>
            <a:r>
              <a:rPr lang="en-US" altLang="en-US" sz="2800" b="1" i="1" dirty="0">
                <a:latin typeface="Times New Roman" panose="02020603050405020304" pitchFamily="18" charset="0"/>
                <a:cs typeface="Times New Roman" panose="02020603050405020304" pitchFamily="18" charset="0"/>
              </a:rPr>
              <a:t>ng, rồi đến hãnh diện, sau đó l</a:t>
            </a:r>
            <a:r>
              <a:rPr lang="en-US" altLang="en-US" sz="2800" b="1" i="1" dirty="0">
                <a:latin typeface="Times New Roman" panose="02020603050405020304" pitchFamily="18" charset="0"/>
                <a:ea typeface="Times New Roman" panose="02020603050405020304" pitchFamily="18" charset="0"/>
              </a:rPr>
              <a:t>à</a:t>
            </a:r>
            <a:r>
              <a:rPr lang="en-US" altLang="en-US" sz="2800" b="1" i="1" dirty="0">
                <a:latin typeface="Times New Roman" panose="02020603050405020304" pitchFamily="18" charset="0"/>
                <a:cs typeface="Times New Roman" panose="02020603050405020304" pitchFamily="18" charset="0"/>
              </a:rPr>
              <a:t> xấu hổ. Dưới mắt em tôi, tôi ho</a:t>
            </a:r>
            <a:r>
              <a:rPr lang="en-US" altLang="en-US" sz="2800" b="1" i="1" dirty="0">
                <a:latin typeface="Times New Roman" panose="02020603050405020304" pitchFamily="18" charset="0"/>
                <a:ea typeface="Times New Roman" panose="02020603050405020304" pitchFamily="18" charset="0"/>
              </a:rPr>
              <a:t>à</a:t>
            </a:r>
            <a:r>
              <a:rPr lang="en-US" altLang="en-US" sz="2800" b="1" i="1" dirty="0">
                <a:latin typeface="Times New Roman" panose="02020603050405020304" pitchFamily="18" charset="0"/>
                <a:cs typeface="Times New Roman" panose="02020603050405020304" pitchFamily="18" charset="0"/>
              </a:rPr>
              <a:t>n hảo đến thế kia ư? Tôi nhìn như thôi miên dòng chữ đề trên bức tranh: “Anh trai tôi”</a:t>
            </a:r>
          </a:p>
          <a:p>
            <a:pPr marL="342900" lvl="0" indent="-342900">
              <a:lnSpc>
                <a:spcPct val="90000"/>
              </a:lnSpc>
              <a:buNone/>
            </a:pPr>
            <a:r>
              <a:rPr lang="en-US" altLang="en-US" sz="2800" b="1" i="1" dirty="0">
                <a:latin typeface="Times New Roman" panose="02020603050405020304" pitchFamily="18" charset="0"/>
                <a:cs typeface="Times New Roman" panose="02020603050405020304" pitchFamily="18" charset="0"/>
              </a:rPr>
              <a:t>    </a:t>
            </a:r>
            <a:r>
              <a:rPr lang="en-US" altLang="en-US" sz="2800" b="1" i="1" dirty="0" smtClean="0">
                <a:latin typeface="Times New Roman" panose="02020603050405020304" pitchFamily="18" charset="0"/>
                <a:cs typeface="Times New Roman" panose="02020603050405020304" pitchFamily="18" charset="0"/>
              </a:rPr>
              <a:t>(</a:t>
            </a:r>
            <a:r>
              <a:rPr lang="en-US" altLang="en-US" sz="2800" b="1" i="1" dirty="0">
                <a:latin typeface="Times New Roman" panose="02020603050405020304" pitchFamily="18" charset="0"/>
                <a:cs typeface="Times New Roman" panose="02020603050405020304" pitchFamily="18" charset="0"/>
              </a:rPr>
              <a:t>Bức tranh của em gái tôi-</a:t>
            </a:r>
            <a:r>
              <a:rPr lang="en-US" altLang="en-US" sz="2800" b="1" dirty="0">
                <a:latin typeface="Times New Roman" panose="02020603050405020304" pitchFamily="18" charset="0"/>
                <a:cs typeface="Times New Roman" panose="02020603050405020304" pitchFamily="18" charset="0"/>
              </a:rPr>
              <a:t>Tạ Duy Anh-Ngữ văn 6-tập2)</a:t>
            </a:r>
          </a:p>
          <a:p>
            <a:pPr marL="342900" lvl="0" indent="-342900">
              <a:lnSpc>
                <a:spcPct val="90000"/>
              </a:lnSpc>
              <a:buNone/>
            </a:pPr>
            <a:endParaRPr lang="en-US" altLang="en-US" sz="2800" b="1" dirty="0">
              <a:latin typeface="Calibri" panose="020F0502020204030204" pitchFamily="34" charset="0"/>
            </a:endParaRPr>
          </a:p>
          <a:p>
            <a:pPr marL="342900" lvl="0" indent="-342900">
              <a:lnSpc>
                <a:spcPct val="90000"/>
              </a:lnSpc>
              <a:buNone/>
            </a:pPr>
            <a:endParaRPr lang="en-US" altLang="en-US" sz="2800" b="1" dirty="0">
              <a:latin typeface="Calibri" panose="020F0502020204030204" pitchFamily="34" charset="0"/>
            </a:endParaRPr>
          </a:p>
        </p:txBody>
      </p:sp>
      <p:sp>
        <p:nvSpPr>
          <p:cNvPr id="6" name="Text Box 12"/>
          <p:cNvSpPr txBox="1"/>
          <p:nvPr/>
        </p:nvSpPr>
        <p:spPr>
          <a:xfrm>
            <a:off x="160654" y="4581128"/>
            <a:ext cx="8731826" cy="954107"/>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50000"/>
              </a:spcBef>
              <a:buNone/>
            </a:pPr>
            <a:r>
              <a:rPr lang="en-US" altLang="en-US" sz="2800" b="1" dirty="0">
                <a:latin typeface="Times New Roman" panose="02020603050405020304" pitchFamily="18" charset="0"/>
              </a:rPr>
              <a:t>-&gt; Miêu tả nội tâm trực tiếp thông qua các từ ngữ bộc lộ cảm xúc.</a:t>
            </a:r>
          </a:p>
        </p:txBody>
      </p:sp>
      <p:sp>
        <p:nvSpPr>
          <p:cNvPr id="7" name="Rectangle 4"/>
          <p:cNvSpPr>
            <a:spLocks noChangeArrowheads="1"/>
          </p:cNvSpPr>
          <p:nvPr/>
        </p:nvSpPr>
        <p:spPr bwMode="auto">
          <a:xfrm>
            <a:off x="2826171" y="116632"/>
            <a:ext cx="3402013" cy="5889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just"/>
            <a:r>
              <a:rPr lang="en-US" altLang="en-US" sz="3200" b="1" dirty="0">
                <a:latin typeface="Times New Roman" pitchFamily="18" charset="0"/>
              </a:rPr>
              <a:t>  II/ LUYỆN TẬP:</a:t>
            </a:r>
          </a:p>
        </p:txBody>
      </p:sp>
    </p:spTree>
    <p:extLst>
      <p:ext uri="{BB962C8B-B14F-4D97-AF65-F5344CB8AC3E}">
        <p14:creationId xmlns:p14="http://schemas.microsoft.com/office/powerpoint/2010/main" val="4086840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ssolv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P spid="6" grpId="0"/>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TotalTime>
  <Words>850</Words>
  <Application>Microsoft Office PowerPoint</Application>
  <PresentationFormat>On-screen Show (4:3)</PresentationFormat>
  <Paragraphs>39</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18</cp:revision>
  <dcterms:created xsi:type="dcterms:W3CDTF">2023-10-16T13:39:38Z</dcterms:created>
  <dcterms:modified xsi:type="dcterms:W3CDTF">2023-10-20T01:35:37Z</dcterms:modified>
</cp:coreProperties>
</file>