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9B5B8-6A8E-43A1-8366-1D999A144EFE}" type="datetimeFigureOut">
              <a:rPr lang="en-US" smtClean="0"/>
              <a:t>10/24/2023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9E9E-D342-4F94-808E-3C24855F84F7}" type="slidenum">
              <a:rPr lang="en-US" smtClean="0"/>
              <a:t>‹#›</a:t>
            </a:fld>
            <a:endParaRPr lang="en-US"/>
          </a:p>
        </p:txBody>
      </p:sp>
    </p:spTree>
    <p:extLst>
      <p:ext uri="{BB962C8B-B14F-4D97-AF65-F5344CB8AC3E}">
        <p14:creationId xmlns:p14="http://schemas.microsoft.com/office/powerpoint/2010/main" val="252101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ChangeArrowheads="1" noTextEdit="1"/>
          </p:cNvSpPr>
          <p:nvPr>
            <p:ph type="sldImg"/>
          </p:nvPr>
        </p:nvSpPr>
        <p:spPr>
          <a:ln/>
        </p:spPr>
      </p:sp>
      <p:sp>
        <p:nvSpPr>
          <p:cNvPr id="10752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74DE4609-3640-497F-A80B-719E7F88A657}" type="slidenum">
              <a:rPr lang="en-US" altLang="en-US">
                <a:solidFill>
                  <a:srgbClr val="000000"/>
                </a:solidFill>
              </a:rPr>
              <a:pPr/>
              <a:t>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647090-3882-495C-9512-01C853E37DC0}"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135893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47090-3882-495C-9512-01C853E37DC0}"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152770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47090-3882-495C-9512-01C853E37DC0}"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297597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47090-3882-495C-9512-01C853E37DC0}"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124884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647090-3882-495C-9512-01C853E37DC0}"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413934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647090-3882-495C-9512-01C853E37DC0}"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409830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647090-3882-495C-9512-01C853E37DC0}"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128530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647090-3882-495C-9512-01C853E37DC0}"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92223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47090-3882-495C-9512-01C853E37DC0}"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69376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47090-3882-495C-9512-01C853E37DC0}"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138037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47090-3882-495C-9512-01C853E37DC0}"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7401A-6D64-4F1F-90D4-E4E55AC60026}" type="slidenum">
              <a:rPr lang="en-US" smtClean="0"/>
              <a:t>‹#›</a:t>
            </a:fld>
            <a:endParaRPr lang="en-US"/>
          </a:p>
        </p:txBody>
      </p:sp>
    </p:spTree>
    <p:extLst>
      <p:ext uri="{BB962C8B-B14F-4D97-AF65-F5344CB8AC3E}">
        <p14:creationId xmlns:p14="http://schemas.microsoft.com/office/powerpoint/2010/main" val="176739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47090-3882-495C-9512-01C853E37DC0}" type="datetimeFigureOut">
              <a:rPr lang="en-US" smtClean="0"/>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7401A-6D64-4F1F-90D4-E4E55AC60026}" type="slidenum">
              <a:rPr lang="en-US" smtClean="0"/>
              <a:t>‹#›</a:t>
            </a:fld>
            <a:endParaRPr lang="en-US"/>
          </a:p>
        </p:txBody>
      </p:sp>
    </p:spTree>
    <p:extLst>
      <p:ext uri="{BB962C8B-B14F-4D97-AF65-F5344CB8AC3E}">
        <p14:creationId xmlns:p14="http://schemas.microsoft.com/office/powerpoint/2010/main" val="330017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3352800" y="2895600"/>
            <a:ext cx="3048000" cy="533400"/>
            <a:chOff x="2160" y="2256"/>
            <a:chExt cx="1920" cy="336"/>
          </a:xfrm>
        </p:grpSpPr>
        <p:sp>
          <p:nvSpPr>
            <p:cNvPr id="106606" name="AutoShape 3">
              <a:hlinkClick r:id="" action="ppaction://noaction" highlightClick="1"/>
            </p:cNvPr>
            <p:cNvSpPr>
              <a:spLocks noChangeArrowheads="1"/>
            </p:cNvSpPr>
            <p:nvPr/>
          </p:nvSpPr>
          <p:spPr bwMode="auto">
            <a:xfrm>
              <a:off x="2160" y="2256"/>
              <a:ext cx="480" cy="336"/>
            </a:xfrm>
            <a:prstGeom prst="actionButtonBlank">
              <a:avLst/>
            </a:prstGeom>
            <a:solidFill>
              <a:schemeClr val="folHlink"/>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607" name="AutoShape 4">
              <a:hlinkClick r:id="" action="ppaction://noaction" highlightClick="1"/>
            </p:cNvPr>
            <p:cNvSpPr>
              <a:spLocks noChangeArrowheads="1"/>
            </p:cNvSpPr>
            <p:nvPr/>
          </p:nvSpPr>
          <p:spPr bwMode="auto">
            <a:xfrm>
              <a:off x="2640" y="2256"/>
              <a:ext cx="480" cy="336"/>
            </a:xfrm>
            <a:prstGeom prst="actionButtonBlank">
              <a:avLst/>
            </a:prstGeom>
            <a:solidFill>
              <a:schemeClr val="folHlink"/>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608" name="AutoShape 5">
              <a:hlinkClick r:id="" action="ppaction://noaction" highlightClick="1"/>
            </p:cNvPr>
            <p:cNvSpPr>
              <a:spLocks noChangeArrowheads="1"/>
            </p:cNvSpPr>
            <p:nvPr/>
          </p:nvSpPr>
          <p:spPr bwMode="auto">
            <a:xfrm>
              <a:off x="3120" y="2256"/>
              <a:ext cx="480" cy="336"/>
            </a:xfrm>
            <a:prstGeom prst="actionButtonBlank">
              <a:avLst/>
            </a:prstGeom>
            <a:solidFill>
              <a:schemeClr val="folHlink"/>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609" name="AutoShape 6">
              <a:hlinkClick r:id="" action="ppaction://noaction" highlightClick="1"/>
            </p:cNvPr>
            <p:cNvSpPr>
              <a:spLocks noChangeArrowheads="1"/>
            </p:cNvSpPr>
            <p:nvPr/>
          </p:nvSpPr>
          <p:spPr bwMode="auto">
            <a:xfrm>
              <a:off x="3600" y="2256"/>
              <a:ext cx="480" cy="336"/>
            </a:xfrm>
            <a:prstGeom prst="actionButtonBlank">
              <a:avLst/>
            </a:prstGeom>
            <a:solidFill>
              <a:schemeClr val="folHlink"/>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grpSp>
      <p:grpSp>
        <p:nvGrpSpPr>
          <p:cNvPr id="3" name="Group 7"/>
          <p:cNvGrpSpPr>
            <a:grpSpLocks/>
          </p:cNvGrpSpPr>
          <p:nvPr/>
        </p:nvGrpSpPr>
        <p:grpSpPr bwMode="auto">
          <a:xfrm>
            <a:off x="3352800" y="2895600"/>
            <a:ext cx="3048000" cy="533400"/>
            <a:chOff x="2160" y="2256"/>
            <a:chExt cx="1920" cy="336"/>
          </a:xfrm>
        </p:grpSpPr>
        <p:sp>
          <p:nvSpPr>
            <p:cNvPr id="106602" name="AutoShape 8">
              <a:hlinkClick r:id="" action="ppaction://noaction" highlightClick="1"/>
            </p:cNvPr>
            <p:cNvSpPr>
              <a:spLocks noChangeArrowheads="1"/>
            </p:cNvSpPr>
            <p:nvPr/>
          </p:nvSpPr>
          <p:spPr bwMode="auto">
            <a:xfrm>
              <a:off x="2160" y="2256"/>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Đ</a:t>
              </a:r>
            </a:p>
          </p:txBody>
        </p:sp>
        <p:sp>
          <p:nvSpPr>
            <p:cNvPr id="106603" name="AutoShape 9">
              <a:hlinkClick r:id="" action="ppaction://noaction" highlightClick="1"/>
            </p:cNvPr>
            <p:cNvSpPr>
              <a:spLocks noChangeArrowheads="1"/>
            </p:cNvSpPr>
            <p:nvPr/>
          </p:nvSpPr>
          <p:spPr bwMode="auto">
            <a:xfrm>
              <a:off x="2640" y="2256"/>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Ú</a:t>
              </a:r>
            </a:p>
          </p:txBody>
        </p:sp>
        <p:sp>
          <p:nvSpPr>
            <p:cNvPr id="106604" name="AutoShape 10">
              <a:hlinkClick r:id="" action="ppaction://noaction" highlightClick="1"/>
            </p:cNvPr>
            <p:cNvSpPr>
              <a:spLocks noChangeArrowheads="1"/>
            </p:cNvSpPr>
            <p:nvPr/>
          </p:nvSpPr>
          <p:spPr bwMode="auto">
            <a:xfrm>
              <a:off x="3120" y="2256"/>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1F497D"/>
                  </a:solidFill>
                  <a:cs typeface="Times New Roman" pitchFamily="18" charset="0"/>
                </a:rPr>
                <a:t>N</a:t>
              </a:r>
            </a:p>
          </p:txBody>
        </p:sp>
        <p:sp>
          <p:nvSpPr>
            <p:cNvPr id="106605" name="AutoShape 11">
              <a:hlinkClick r:id="" action="ppaction://noaction" highlightClick="1"/>
            </p:cNvPr>
            <p:cNvSpPr>
              <a:spLocks noChangeArrowheads="1"/>
            </p:cNvSpPr>
            <p:nvPr/>
          </p:nvSpPr>
          <p:spPr bwMode="auto">
            <a:xfrm>
              <a:off x="3600" y="2256"/>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1F497D"/>
                  </a:solidFill>
                  <a:cs typeface="Times New Roman" pitchFamily="18" charset="0"/>
                </a:rPr>
                <a:t>G</a:t>
              </a:r>
            </a:p>
          </p:txBody>
        </p:sp>
      </p:grpSp>
      <p:grpSp>
        <p:nvGrpSpPr>
          <p:cNvPr id="106500" name="Group 12"/>
          <p:cNvGrpSpPr>
            <a:grpSpLocks/>
          </p:cNvGrpSpPr>
          <p:nvPr/>
        </p:nvGrpSpPr>
        <p:grpSpPr bwMode="auto">
          <a:xfrm>
            <a:off x="2209800" y="5562600"/>
            <a:ext cx="6019800" cy="533400"/>
            <a:chOff x="1296" y="3696"/>
            <a:chExt cx="3792" cy="336"/>
          </a:xfrm>
        </p:grpSpPr>
        <p:grpSp>
          <p:nvGrpSpPr>
            <p:cNvPr id="106592" name="Group 13"/>
            <p:cNvGrpSpPr>
              <a:grpSpLocks/>
            </p:cNvGrpSpPr>
            <p:nvPr/>
          </p:nvGrpSpPr>
          <p:grpSpPr bwMode="auto">
            <a:xfrm>
              <a:off x="1296" y="3696"/>
              <a:ext cx="1920" cy="336"/>
              <a:chOff x="1632" y="480"/>
              <a:chExt cx="1920" cy="336"/>
            </a:xfrm>
          </p:grpSpPr>
          <p:sp>
            <p:nvSpPr>
              <p:cNvPr id="106598" name="AutoShape 14">
                <a:hlinkClick r:id="" action="ppaction://noaction" highlightClick="1"/>
              </p:cNvPr>
              <p:cNvSpPr>
                <a:spLocks noChangeArrowheads="1"/>
              </p:cNvSpPr>
              <p:nvPr/>
            </p:nvSpPr>
            <p:spPr bwMode="auto">
              <a:xfrm>
                <a:off x="163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99" name="AutoShape 15">
                <a:hlinkClick r:id="" action="ppaction://noaction" highlightClick="1"/>
              </p:cNvPr>
              <p:cNvSpPr>
                <a:spLocks noChangeArrowheads="1"/>
              </p:cNvSpPr>
              <p:nvPr/>
            </p:nvSpPr>
            <p:spPr bwMode="auto">
              <a:xfrm>
                <a:off x="211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600" name="AutoShape 16">
                <a:hlinkClick r:id="" action="ppaction://noaction" highlightClick="1"/>
              </p:cNvPr>
              <p:cNvSpPr>
                <a:spLocks noChangeArrowheads="1"/>
              </p:cNvSpPr>
              <p:nvPr/>
            </p:nvSpPr>
            <p:spPr bwMode="auto">
              <a:xfrm>
                <a:off x="259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601" name="AutoShape 17">
                <a:hlinkClick r:id="" action="ppaction://noaction" highlightClick="1"/>
              </p:cNvPr>
              <p:cNvSpPr>
                <a:spLocks noChangeArrowheads="1"/>
              </p:cNvSpPr>
              <p:nvPr/>
            </p:nvSpPr>
            <p:spPr bwMode="auto">
              <a:xfrm>
                <a:off x="307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grpSp>
        <p:grpSp>
          <p:nvGrpSpPr>
            <p:cNvPr id="106593" name="Group 18"/>
            <p:cNvGrpSpPr>
              <a:grpSpLocks/>
            </p:cNvGrpSpPr>
            <p:nvPr/>
          </p:nvGrpSpPr>
          <p:grpSpPr bwMode="auto">
            <a:xfrm>
              <a:off x="3168" y="3696"/>
              <a:ext cx="1920" cy="336"/>
              <a:chOff x="1632" y="480"/>
              <a:chExt cx="1920" cy="336"/>
            </a:xfrm>
          </p:grpSpPr>
          <p:sp>
            <p:nvSpPr>
              <p:cNvPr id="106594" name="AutoShape 19">
                <a:hlinkClick r:id="" action="ppaction://noaction" highlightClick="1"/>
              </p:cNvPr>
              <p:cNvSpPr>
                <a:spLocks noChangeArrowheads="1"/>
              </p:cNvSpPr>
              <p:nvPr/>
            </p:nvSpPr>
            <p:spPr bwMode="auto">
              <a:xfrm>
                <a:off x="163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95" name="AutoShape 20">
                <a:hlinkClick r:id="" action="ppaction://noaction" highlightClick="1"/>
              </p:cNvPr>
              <p:cNvSpPr>
                <a:spLocks noChangeArrowheads="1"/>
              </p:cNvSpPr>
              <p:nvPr/>
            </p:nvSpPr>
            <p:spPr bwMode="auto">
              <a:xfrm>
                <a:off x="211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96" name="AutoShape 21">
                <a:hlinkClick r:id="" action="ppaction://noaction" highlightClick="1"/>
              </p:cNvPr>
              <p:cNvSpPr>
                <a:spLocks noChangeArrowheads="1"/>
              </p:cNvSpPr>
              <p:nvPr/>
            </p:nvSpPr>
            <p:spPr bwMode="auto">
              <a:xfrm>
                <a:off x="259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97" name="AutoShape 22">
                <a:hlinkClick r:id="" action="ppaction://noaction" highlightClick="1"/>
              </p:cNvPr>
              <p:cNvSpPr>
                <a:spLocks noChangeArrowheads="1"/>
              </p:cNvSpPr>
              <p:nvPr/>
            </p:nvSpPr>
            <p:spPr bwMode="auto">
              <a:xfrm>
                <a:off x="3072" y="480"/>
                <a:ext cx="480" cy="336"/>
              </a:xfrm>
              <a:prstGeom prst="actionButtonBlank">
                <a:avLst/>
              </a:prstGeom>
              <a:solidFill>
                <a:srgbClr val="FF99CC"/>
              </a:solidFill>
              <a:ln w="9525">
                <a:solidFill>
                  <a:schemeClr val="hlink"/>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grpSp>
      </p:grpSp>
      <p:grpSp>
        <p:nvGrpSpPr>
          <p:cNvPr id="106501" name="Group 23"/>
          <p:cNvGrpSpPr>
            <a:grpSpLocks/>
          </p:cNvGrpSpPr>
          <p:nvPr/>
        </p:nvGrpSpPr>
        <p:grpSpPr bwMode="auto">
          <a:xfrm>
            <a:off x="2209800" y="5562600"/>
            <a:ext cx="6096000" cy="533400"/>
            <a:chOff x="1248" y="3696"/>
            <a:chExt cx="3840" cy="336"/>
          </a:xfrm>
        </p:grpSpPr>
        <p:grpSp>
          <p:nvGrpSpPr>
            <p:cNvPr id="106582" name="Group 24"/>
            <p:cNvGrpSpPr>
              <a:grpSpLocks/>
            </p:cNvGrpSpPr>
            <p:nvPr/>
          </p:nvGrpSpPr>
          <p:grpSpPr bwMode="auto">
            <a:xfrm>
              <a:off x="1248" y="3696"/>
              <a:ext cx="1920" cy="336"/>
              <a:chOff x="1632" y="480"/>
              <a:chExt cx="1920" cy="336"/>
            </a:xfrm>
          </p:grpSpPr>
          <p:sp>
            <p:nvSpPr>
              <p:cNvPr id="106588" name="AutoShape 25">
                <a:hlinkClick r:id="" action="ppaction://noaction" highlightClick="1"/>
              </p:cNvPr>
              <p:cNvSpPr>
                <a:spLocks noChangeArrowheads="1"/>
              </p:cNvSpPr>
              <p:nvPr/>
            </p:nvSpPr>
            <p:spPr bwMode="auto">
              <a:xfrm>
                <a:off x="163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89" name="AutoShape 26">
                <a:hlinkClick r:id="" action="ppaction://noaction" highlightClick="1"/>
              </p:cNvPr>
              <p:cNvSpPr>
                <a:spLocks noChangeArrowheads="1"/>
              </p:cNvSpPr>
              <p:nvPr/>
            </p:nvSpPr>
            <p:spPr bwMode="auto">
              <a:xfrm>
                <a:off x="211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90" name="AutoShape 27">
                <a:hlinkClick r:id="" action="ppaction://noaction" highlightClick="1"/>
              </p:cNvPr>
              <p:cNvSpPr>
                <a:spLocks noChangeArrowheads="1"/>
              </p:cNvSpPr>
              <p:nvPr/>
            </p:nvSpPr>
            <p:spPr bwMode="auto">
              <a:xfrm>
                <a:off x="259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91" name="AutoShape 28">
                <a:hlinkClick r:id="" action="ppaction://noaction" highlightClick="1"/>
              </p:cNvPr>
              <p:cNvSpPr>
                <a:spLocks noChangeArrowheads="1"/>
              </p:cNvSpPr>
              <p:nvPr/>
            </p:nvSpPr>
            <p:spPr bwMode="auto">
              <a:xfrm>
                <a:off x="307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grpSp>
        <p:grpSp>
          <p:nvGrpSpPr>
            <p:cNvPr id="106583" name="Group 29"/>
            <p:cNvGrpSpPr>
              <a:grpSpLocks/>
            </p:cNvGrpSpPr>
            <p:nvPr/>
          </p:nvGrpSpPr>
          <p:grpSpPr bwMode="auto">
            <a:xfrm>
              <a:off x="3168" y="3696"/>
              <a:ext cx="1920" cy="336"/>
              <a:chOff x="1632" y="480"/>
              <a:chExt cx="1920" cy="336"/>
            </a:xfrm>
          </p:grpSpPr>
          <p:sp>
            <p:nvSpPr>
              <p:cNvPr id="106584" name="AutoShape 30">
                <a:hlinkClick r:id="" action="ppaction://noaction" highlightClick="1"/>
              </p:cNvPr>
              <p:cNvSpPr>
                <a:spLocks noChangeArrowheads="1"/>
              </p:cNvSpPr>
              <p:nvPr/>
            </p:nvSpPr>
            <p:spPr bwMode="auto">
              <a:xfrm>
                <a:off x="163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85" name="AutoShape 31">
                <a:hlinkClick r:id="" action="ppaction://noaction" highlightClick="1"/>
              </p:cNvPr>
              <p:cNvSpPr>
                <a:spLocks noChangeArrowheads="1"/>
              </p:cNvSpPr>
              <p:nvPr/>
            </p:nvSpPr>
            <p:spPr bwMode="auto">
              <a:xfrm>
                <a:off x="211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86" name="AutoShape 32">
                <a:hlinkClick r:id="" action="ppaction://noaction" highlightClick="1"/>
              </p:cNvPr>
              <p:cNvSpPr>
                <a:spLocks noChangeArrowheads="1"/>
              </p:cNvSpPr>
              <p:nvPr/>
            </p:nvSpPr>
            <p:spPr bwMode="auto">
              <a:xfrm>
                <a:off x="259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sp>
            <p:nvSpPr>
              <p:cNvPr id="106587" name="AutoShape 33">
                <a:hlinkClick r:id="" action="ppaction://noaction" highlightClick="1"/>
              </p:cNvPr>
              <p:cNvSpPr>
                <a:spLocks noChangeArrowheads="1"/>
              </p:cNvSpPr>
              <p:nvPr/>
            </p:nvSpPr>
            <p:spPr bwMode="auto">
              <a:xfrm>
                <a:off x="3072" y="480"/>
                <a:ext cx="480" cy="336"/>
              </a:xfrm>
              <a:prstGeom prst="actionButtonBlank">
                <a:avLst/>
              </a:prstGeom>
              <a:solidFill>
                <a:srgbClr val="F0AEDF"/>
              </a:solidFill>
              <a:ln w="9525">
                <a:solidFill>
                  <a:srgbClr val="FFFF99"/>
                </a:solidFill>
                <a:miter lim="800000"/>
                <a:headEnd/>
                <a:tailEnd/>
              </a:ln>
            </p:spPr>
            <p:txBody>
              <a:bodyPr wrap="none" anchor="ctr"/>
              <a:lstStyle/>
              <a:p>
                <a:pPr algn="ctr" eaLnBrk="1" hangingPunct="1"/>
                <a:endParaRPr lang="en-US" altLang="en-US" sz="3200" b="1">
                  <a:solidFill>
                    <a:srgbClr val="FF3300"/>
                  </a:solidFill>
                  <a:latin typeface="Calibri" pitchFamily="34" charset="0"/>
                </a:endParaRPr>
              </a:p>
            </p:txBody>
          </p:sp>
        </p:grpSp>
      </p:grpSp>
      <p:grpSp>
        <p:nvGrpSpPr>
          <p:cNvPr id="106502" name="Group 34"/>
          <p:cNvGrpSpPr>
            <a:grpSpLocks/>
          </p:cNvGrpSpPr>
          <p:nvPr/>
        </p:nvGrpSpPr>
        <p:grpSpPr bwMode="auto">
          <a:xfrm>
            <a:off x="2590800" y="762000"/>
            <a:ext cx="3048000" cy="533400"/>
            <a:chOff x="1632" y="480"/>
            <a:chExt cx="1920" cy="336"/>
          </a:xfrm>
        </p:grpSpPr>
        <p:sp>
          <p:nvSpPr>
            <p:cNvPr id="106578" name="AutoShape 35">
              <a:hlinkClick r:id="" action="ppaction://noaction" highlightClick="1"/>
            </p:cNvPr>
            <p:cNvSpPr>
              <a:spLocks noChangeArrowheads="1"/>
            </p:cNvSpPr>
            <p:nvPr/>
          </p:nvSpPr>
          <p:spPr bwMode="auto">
            <a:xfrm>
              <a:off x="163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79" name="AutoShape 36">
              <a:hlinkClick r:id="" action="ppaction://noaction" highlightClick="1"/>
            </p:cNvPr>
            <p:cNvSpPr>
              <a:spLocks noChangeArrowheads="1"/>
            </p:cNvSpPr>
            <p:nvPr/>
          </p:nvSpPr>
          <p:spPr bwMode="auto">
            <a:xfrm>
              <a:off x="211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80" name="AutoShape 37">
              <a:hlinkClick r:id="" action="ppaction://noaction" highlightClick="1"/>
            </p:cNvPr>
            <p:cNvSpPr>
              <a:spLocks noChangeArrowheads="1"/>
            </p:cNvSpPr>
            <p:nvPr/>
          </p:nvSpPr>
          <p:spPr bwMode="auto">
            <a:xfrm>
              <a:off x="259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81" name="AutoShape 38">
              <a:hlinkClick r:id="" action="ppaction://noaction" highlightClick="1"/>
            </p:cNvPr>
            <p:cNvSpPr>
              <a:spLocks noChangeArrowheads="1"/>
            </p:cNvSpPr>
            <p:nvPr/>
          </p:nvSpPr>
          <p:spPr bwMode="auto">
            <a:xfrm>
              <a:off x="307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grpSp>
      <p:grpSp>
        <p:nvGrpSpPr>
          <p:cNvPr id="106503" name="Group 39"/>
          <p:cNvGrpSpPr>
            <a:grpSpLocks/>
          </p:cNvGrpSpPr>
          <p:nvPr/>
        </p:nvGrpSpPr>
        <p:grpSpPr bwMode="auto">
          <a:xfrm>
            <a:off x="2590800" y="762000"/>
            <a:ext cx="3048000" cy="533400"/>
            <a:chOff x="1632" y="480"/>
            <a:chExt cx="1920" cy="336"/>
          </a:xfrm>
        </p:grpSpPr>
        <p:sp>
          <p:nvSpPr>
            <p:cNvPr id="106574" name="AutoShape 40">
              <a:hlinkClick r:id="" action="ppaction://noaction" highlightClick="1"/>
            </p:cNvPr>
            <p:cNvSpPr>
              <a:spLocks noChangeArrowheads="1"/>
            </p:cNvSpPr>
            <p:nvPr/>
          </p:nvSpPr>
          <p:spPr bwMode="auto">
            <a:xfrm>
              <a:off x="163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75" name="AutoShape 41">
              <a:hlinkClick r:id="" action="ppaction://noaction" highlightClick="1"/>
            </p:cNvPr>
            <p:cNvSpPr>
              <a:spLocks noChangeArrowheads="1"/>
            </p:cNvSpPr>
            <p:nvPr/>
          </p:nvSpPr>
          <p:spPr bwMode="auto">
            <a:xfrm>
              <a:off x="211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76" name="AutoShape 42">
              <a:hlinkClick r:id="" action="ppaction://noaction" highlightClick="1"/>
            </p:cNvPr>
            <p:cNvSpPr>
              <a:spLocks noChangeArrowheads="1"/>
            </p:cNvSpPr>
            <p:nvPr/>
          </p:nvSpPr>
          <p:spPr bwMode="auto">
            <a:xfrm>
              <a:off x="259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77" name="AutoShape 43">
              <a:hlinkClick r:id="" action="ppaction://noaction" highlightClick="1"/>
            </p:cNvPr>
            <p:cNvSpPr>
              <a:spLocks noChangeArrowheads="1"/>
            </p:cNvSpPr>
            <p:nvPr/>
          </p:nvSpPr>
          <p:spPr bwMode="auto">
            <a:xfrm>
              <a:off x="307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grpSp>
      <p:grpSp>
        <p:nvGrpSpPr>
          <p:cNvPr id="12" name="Group 44"/>
          <p:cNvGrpSpPr>
            <a:grpSpLocks/>
          </p:cNvGrpSpPr>
          <p:nvPr/>
        </p:nvGrpSpPr>
        <p:grpSpPr bwMode="auto">
          <a:xfrm>
            <a:off x="2590800" y="762000"/>
            <a:ext cx="3048000" cy="533400"/>
            <a:chOff x="1632" y="480"/>
            <a:chExt cx="1920" cy="336"/>
          </a:xfrm>
        </p:grpSpPr>
        <p:sp>
          <p:nvSpPr>
            <p:cNvPr id="106570" name="AutoShape 45">
              <a:hlinkClick r:id="" action="ppaction://noaction" highlightClick="1"/>
            </p:cNvPr>
            <p:cNvSpPr>
              <a:spLocks noChangeArrowheads="1"/>
            </p:cNvSpPr>
            <p:nvPr/>
          </p:nvSpPr>
          <p:spPr bwMode="auto">
            <a:xfrm>
              <a:off x="163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T</a:t>
              </a:r>
            </a:p>
          </p:txBody>
        </p:sp>
        <p:sp>
          <p:nvSpPr>
            <p:cNvPr id="106571" name="AutoShape 46">
              <a:hlinkClick r:id="" action="ppaction://noaction" highlightClick="1"/>
            </p:cNvPr>
            <p:cNvSpPr>
              <a:spLocks noChangeArrowheads="1"/>
            </p:cNvSpPr>
            <p:nvPr/>
          </p:nvSpPr>
          <p:spPr bwMode="auto">
            <a:xfrm>
              <a:off x="211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H</a:t>
              </a:r>
            </a:p>
          </p:txBody>
        </p:sp>
        <p:sp>
          <p:nvSpPr>
            <p:cNvPr id="106572" name="AutoShape 47">
              <a:hlinkClick r:id="" action="ppaction://noaction" highlightClick="1"/>
            </p:cNvPr>
            <p:cNvSpPr>
              <a:spLocks noChangeArrowheads="1"/>
            </p:cNvSpPr>
            <p:nvPr/>
          </p:nvSpPr>
          <p:spPr bwMode="auto">
            <a:xfrm>
              <a:off x="259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Ừ</a:t>
              </a:r>
            </a:p>
          </p:txBody>
        </p:sp>
        <p:sp>
          <p:nvSpPr>
            <p:cNvPr id="106573" name="AutoShape 48">
              <a:hlinkClick r:id="" action="ppaction://noaction" highlightClick="1"/>
            </p:cNvPr>
            <p:cNvSpPr>
              <a:spLocks noChangeArrowheads="1"/>
            </p:cNvSpPr>
            <p:nvPr/>
          </p:nvSpPr>
          <p:spPr bwMode="auto">
            <a:xfrm>
              <a:off x="307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A</a:t>
              </a:r>
            </a:p>
          </p:txBody>
        </p:sp>
      </p:grpSp>
      <p:sp>
        <p:nvSpPr>
          <p:cNvPr id="106505" name="AutoShape 49">
            <a:hlinkClick r:id="" action="ppaction://noaction" highlightClick="1"/>
          </p:cNvPr>
          <p:cNvSpPr>
            <a:spLocks noChangeArrowheads="1"/>
          </p:cNvSpPr>
          <p:nvPr/>
        </p:nvSpPr>
        <p:spPr bwMode="auto">
          <a:xfrm>
            <a:off x="4114800" y="12954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06" name="AutoShape 50">
            <a:hlinkClick r:id="" action="ppaction://noaction" highlightClick="1"/>
          </p:cNvPr>
          <p:cNvSpPr>
            <a:spLocks noChangeArrowheads="1"/>
          </p:cNvSpPr>
          <p:nvPr/>
        </p:nvSpPr>
        <p:spPr bwMode="auto">
          <a:xfrm>
            <a:off x="4876800" y="12954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07" name="AutoShape 51">
            <a:hlinkClick r:id="" action="ppaction://noaction" highlightClick="1"/>
          </p:cNvPr>
          <p:cNvSpPr>
            <a:spLocks noChangeArrowheads="1"/>
          </p:cNvSpPr>
          <p:nvPr/>
        </p:nvSpPr>
        <p:spPr bwMode="auto">
          <a:xfrm>
            <a:off x="5638800" y="12954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52276" name="Oval 52"/>
          <p:cNvSpPr>
            <a:spLocks noChangeArrowheads="1"/>
          </p:cNvSpPr>
          <p:nvPr/>
        </p:nvSpPr>
        <p:spPr bwMode="auto">
          <a:xfrm>
            <a:off x="1828800" y="914400"/>
            <a:ext cx="4572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solidFill>
                  <a:srgbClr val="000000"/>
                </a:solidFill>
                <a:latin typeface="Calibri" pitchFamily="34" charset="0"/>
              </a:rPr>
              <a:t>1</a:t>
            </a:r>
          </a:p>
        </p:txBody>
      </p:sp>
      <p:sp>
        <p:nvSpPr>
          <p:cNvPr id="52277" name="Oval 53"/>
          <p:cNvSpPr>
            <a:spLocks noChangeArrowheads="1"/>
          </p:cNvSpPr>
          <p:nvPr/>
        </p:nvSpPr>
        <p:spPr bwMode="auto">
          <a:xfrm>
            <a:off x="1828800" y="1447800"/>
            <a:ext cx="4572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solidFill>
                  <a:srgbClr val="000000"/>
                </a:solidFill>
                <a:latin typeface="Calibri" pitchFamily="34" charset="0"/>
              </a:rPr>
              <a:t>2</a:t>
            </a:r>
          </a:p>
        </p:txBody>
      </p:sp>
      <p:sp>
        <p:nvSpPr>
          <p:cNvPr id="52278" name="Oval 54"/>
          <p:cNvSpPr>
            <a:spLocks noChangeArrowheads="1"/>
          </p:cNvSpPr>
          <p:nvPr/>
        </p:nvSpPr>
        <p:spPr bwMode="auto">
          <a:xfrm>
            <a:off x="1828800" y="1981200"/>
            <a:ext cx="4572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solidFill>
                  <a:srgbClr val="000000"/>
                </a:solidFill>
                <a:latin typeface="Calibri" pitchFamily="34" charset="0"/>
              </a:rPr>
              <a:t>3</a:t>
            </a:r>
          </a:p>
        </p:txBody>
      </p:sp>
      <p:sp>
        <p:nvSpPr>
          <p:cNvPr id="52279" name="Oval 55"/>
          <p:cNvSpPr>
            <a:spLocks noChangeArrowheads="1"/>
          </p:cNvSpPr>
          <p:nvPr/>
        </p:nvSpPr>
        <p:spPr bwMode="auto">
          <a:xfrm>
            <a:off x="1828800" y="2514600"/>
            <a:ext cx="4572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solidFill>
                  <a:srgbClr val="000000"/>
                </a:solidFill>
                <a:latin typeface="Calibri" pitchFamily="34" charset="0"/>
              </a:rPr>
              <a:t>4</a:t>
            </a:r>
          </a:p>
        </p:txBody>
      </p:sp>
      <p:sp>
        <p:nvSpPr>
          <p:cNvPr id="52280" name="Oval 56"/>
          <p:cNvSpPr>
            <a:spLocks noChangeArrowheads="1"/>
          </p:cNvSpPr>
          <p:nvPr/>
        </p:nvSpPr>
        <p:spPr bwMode="auto">
          <a:xfrm>
            <a:off x="1828800" y="2971800"/>
            <a:ext cx="4572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solidFill>
                  <a:srgbClr val="000000"/>
                </a:solidFill>
                <a:latin typeface="Calibri" pitchFamily="34" charset="0"/>
              </a:rPr>
              <a:t>5</a:t>
            </a:r>
          </a:p>
        </p:txBody>
      </p:sp>
      <p:sp>
        <p:nvSpPr>
          <p:cNvPr id="106513" name="AutoShape 57">
            <a:hlinkClick r:id="" action="ppaction://noaction" highlightClick="1"/>
          </p:cNvPr>
          <p:cNvSpPr>
            <a:spLocks noChangeArrowheads="1"/>
          </p:cNvSpPr>
          <p:nvPr/>
        </p:nvSpPr>
        <p:spPr bwMode="auto">
          <a:xfrm>
            <a:off x="3352800" y="18288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14" name="AutoShape 58">
            <a:hlinkClick r:id="" action="ppaction://noaction" highlightClick="1"/>
          </p:cNvPr>
          <p:cNvSpPr>
            <a:spLocks noChangeArrowheads="1"/>
          </p:cNvSpPr>
          <p:nvPr/>
        </p:nvSpPr>
        <p:spPr bwMode="auto">
          <a:xfrm>
            <a:off x="4114800" y="18288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15" name="AutoShape 59">
            <a:hlinkClick r:id="" action="ppaction://noaction" highlightClick="1"/>
          </p:cNvPr>
          <p:cNvSpPr>
            <a:spLocks noChangeArrowheads="1"/>
          </p:cNvSpPr>
          <p:nvPr/>
        </p:nvSpPr>
        <p:spPr bwMode="auto">
          <a:xfrm>
            <a:off x="4876800" y="18288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16" name="AutoShape 60">
            <a:hlinkClick r:id="" action="ppaction://noaction" highlightClick="1"/>
          </p:cNvPr>
          <p:cNvSpPr>
            <a:spLocks noChangeArrowheads="1"/>
          </p:cNvSpPr>
          <p:nvPr/>
        </p:nvSpPr>
        <p:spPr bwMode="auto">
          <a:xfrm>
            <a:off x="5638800" y="18288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grpSp>
        <p:nvGrpSpPr>
          <p:cNvPr id="106517" name="Group 61"/>
          <p:cNvGrpSpPr>
            <a:grpSpLocks/>
          </p:cNvGrpSpPr>
          <p:nvPr/>
        </p:nvGrpSpPr>
        <p:grpSpPr bwMode="auto">
          <a:xfrm>
            <a:off x="2590800" y="2362200"/>
            <a:ext cx="3048000" cy="533400"/>
            <a:chOff x="1632" y="480"/>
            <a:chExt cx="1920" cy="336"/>
          </a:xfrm>
        </p:grpSpPr>
        <p:sp>
          <p:nvSpPr>
            <p:cNvPr id="106566" name="AutoShape 62">
              <a:hlinkClick r:id="" action="ppaction://noaction" highlightClick="1"/>
            </p:cNvPr>
            <p:cNvSpPr>
              <a:spLocks noChangeArrowheads="1"/>
            </p:cNvSpPr>
            <p:nvPr/>
          </p:nvSpPr>
          <p:spPr bwMode="auto">
            <a:xfrm>
              <a:off x="163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67" name="AutoShape 63">
              <a:hlinkClick r:id="" action="ppaction://noaction" highlightClick="1"/>
            </p:cNvPr>
            <p:cNvSpPr>
              <a:spLocks noChangeArrowheads="1"/>
            </p:cNvSpPr>
            <p:nvPr/>
          </p:nvSpPr>
          <p:spPr bwMode="auto">
            <a:xfrm>
              <a:off x="211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68" name="AutoShape 64">
              <a:hlinkClick r:id="" action="ppaction://noaction" highlightClick="1"/>
            </p:cNvPr>
            <p:cNvSpPr>
              <a:spLocks noChangeArrowheads="1"/>
            </p:cNvSpPr>
            <p:nvPr/>
          </p:nvSpPr>
          <p:spPr bwMode="auto">
            <a:xfrm>
              <a:off x="259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106569" name="AutoShape 65">
              <a:hlinkClick r:id="" action="ppaction://noaction" highlightClick="1"/>
            </p:cNvPr>
            <p:cNvSpPr>
              <a:spLocks noChangeArrowheads="1"/>
            </p:cNvSpPr>
            <p:nvPr/>
          </p:nvSpPr>
          <p:spPr bwMode="auto">
            <a:xfrm>
              <a:off x="3072" y="480"/>
              <a:ext cx="480" cy="336"/>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grpSp>
      <p:grpSp>
        <p:nvGrpSpPr>
          <p:cNvPr id="14" name="Group 66"/>
          <p:cNvGrpSpPr>
            <a:grpSpLocks/>
          </p:cNvGrpSpPr>
          <p:nvPr/>
        </p:nvGrpSpPr>
        <p:grpSpPr bwMode="auto">
          <a:xfrm>
            <a:off x="2590800" y="2362200"/>
            <a:ext cx="3048000" cy="533400"/>
            <a:chOff x="1632" y="480"/>
            <a:chExt cx="1920" cy="336"/>
          </a:xfrm>
        </p:grpSpPr>
        <p:sp>
          <p:nvSpPr>
            <p:cNvPr id="106562" name="AutoShape 67">
              <a:hlinkClick r:id="" action="ppaction://noaction" highlightClick="1"/>
            </p:cNvPr>
            <p:cNvSpPr>
              <a:spLocks noChangeArrowheads="1"/>
            </p:cNvSpPr>
            <p:nvPr/>
          </p:nvSpPr>
          <p:spPr bwMode="auto">
            <a:xfrm>
              <a:off x="163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Ẩ</a:t>
              </a:r>
            </a:p>
          </p:txBody>
        </p:sp>
        <p:sp>
          <p:nvSpPr>
            <p:cNvPr id="106563" name="AutoShape 68">
              <a:hlinkClick r:id="" action="ppaction://noaction" highlightClick="1"/>
            </p:cNvPr>
            <p:cNvSpPr>
              <a:spLocks noChangeArrowheads="1"/>
            </p:cNvSpPr>
            <p:nvPr/>
          </p:nvSpPr>
          <p:spPr bwMode="auto">
            <a:xfrm>
              <a:off x="211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N</a:t>
              </a:r>
            </a:p>
          </p:txBody>
        </p:sp>
        <p:sp>
          <p:nvSpPr>
            <p:cNvPr id="106564" name="AutoShape 69">
              <a:hlinkClick r:id="" action="ppaction://noaction" highlightClick="1"/>
            </p:cNvPr>
            <p:cNvSpPr>
              <a:spLocks noChangeArrowheads="1"/>
            </p:cNvSpPr>
            <p:nvPr/>
          </p:nvSpPr>
          <p:spPr bwMode="auto">
            <a:xfrm>
              <a:off x="259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D</a:t>
              </a:r>
            </a:p>
          </p:txBody>
        </p:sp>
        <p:sp>
          <p:nvSpPr>
            <p:cNvPr id="106565" name="AutoShape 70">
              <a:hlinkClick r:id="" action="ppaction://noaction" highlightClick="1"/>
            </p:cNvPr>
            <p:cNvSpPr>
              <a:spLocks noChangeArrowheads="1"/>
            </p:cNvSpPr>
            <p:nvPr/>
          </p:nvSpPr>
          <p:spPr bwMode="auto">
            <a:xfrm>
              <a:off x="3072" y="480"/>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Ụ</a:t>
              </a:r>
            </a:p>
          </p:txBody>
        </p:sp>
      </p:grpSp>
      <p:sp>
        <p:nvSpPr>
          <p:cNvPr id="106519" name="AutoShape 71">
            <a:hlinkClick r:id="" action="ppaction://noaction" highlightClick="1"/>
          </p:cNvPr>
          <p:cNvSpPr>
            <a:spLocks noChangeArrowheads="1"/>
          </p:cNvSpPr>
          <p:nvPr/>
        </p:nvSpPr>
        <p:spPr bwMode="auto">
          <a:xfrm>
            <a:off x="2590800" y="1828800"/>
            <a:ext cx="762000" cy="533400"/>
          </a:xfrm>
          <a:prstGeom prst="actionButtonBlank">
            <a:avLst/>
          </a:prstGeom>
          <a:solidFill>
            <a:schemeClr val="folHlink"/>
          </a:solidFill>
          <a:ln w="9525">
            <a:solidFill>
              <a:schemeClr val="hlink"/>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grpSp>
        <p:nvGrpSpPr>
          <p:cNvPr id="15" name="Group 72"/>
          <p:cNvGrpSpPr>
            <a:grpSpLocks/>
          </p:cNvGrpSpPr>
          <p:nvPr/>
        </p:nvGrpSpPr>
        <p:grpSpPr bwMode="auto">
          <a:xfrm>
            <a:off x="4114800" y="1295400"/>
            <a:ext cx="2286000" cy="533400"/>
            <a:chOff x="1920" y="2592"/>
            <a:chExt cx="1440" cy="336"/>
          </a:xfrm>
        </p:grpSpPr>
        <p:sp>
          <p:nvSpPr>
            <p:cNvPr id="106559" name="AutoShape 73">
              <a:hlinkClick r:id="" action="ppaction://noaction" highlightClick="1"/>
            </p:cNvPr>
            <p:cNvSpPr>
              <a:spLocks noChangeArrowheads="1"/>
            </p:cNvSpPr>
            <p:nvPr/>
          </p:nvSpPr>
          <p:spPr bwMode="auto">
            <a:xfrm>
              <a:off x="1920" y="259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N</a:t>
              </a:r>
            </a:p>
          </p:txBody>
        </p:sp>
        <p:sp>
          <p:nvSpPr>
            <p:cNvPr id="106560" name="AutoShape 74">
              <a:hlinkClick r:id="" action="ppaction://noaction" highlightClick="1"/>
            </p:cNvPr>
            <p:cNvSpPr>
              <a:spLocks noChangeArrowheads="1"/>
            </p:cNvSpPr>
            <p:nvPr/>
          </p:nvSpPr>
          <p:spPr bwMode="auto">
            <a:xfrm>
              <a:off x="2400" y="259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Ử</a:t>
              </a:r>
            </a:p>
          </p:txBody>
        </p:sp>
        <p:sp>
          <p:nvSpPr>
            <p:cNvPr id="106561" name="AutoShape 75">
              <a:hlinkClick r:id="" action="ppaction://noaction" highlightClick="1"/>
            </p:cNvPr>
            <p:cNvSpPr>
              <a:spLocks noChangeArrowheads="1"/>
            </p:cNvSpPr>
            <p:nvPr/>
          </p:nvSpPr>
          <p:spPr bwMode="auto">
            <a:xfrm>
              <a:off x="2880" y="259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A</a:t>
              </a:r>
            </a:p>
          </p:txBody>
        </p:sp>
      </p:grpSp>
      <p:grpSp>
        <p:nvGrpSpPr>
          <p:cNvPr id="16" name="Group 76"/>
          <p:cNvGrpSpPr>
            <a:grpSpLocks/>
          </p:cNvGrpSpPr>
          <p:nvPr/>
        </p:nvGrpSpPr>
        <p:grpSpPr bwMode="auto">
          <a:xfrm>
            <a:off x="2581275" y="1822450"/>
            <a:ext cx="3886200" cy="533400"/>
            <a:chOff x="1872" y="3312"/>
            <a:chExt cx="2400" cy="336"/>
          </a:xfrm>
        </p:grpSpPr>
        <p:sp>
          <p:nvSpPr>
            <p:cNvPr id="106554" name="AutoShape 77">
              <a:hlinkClick r:id="" action="ppaction://noaction" highlightClick="1"/>
            </p:cNvPr>
            <p:cNvSpPr>
              <a:spLocks noChangeArrowheads="1"/>
            </p:cNvSpPr>
            <p:nvPr/>
          </p:nvSpPr>
          <p:spPr bwMode="auto">
            <a:xfrm>
              <a:off x="1872" y="331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1F497D"/>
                  </a:solidFill>
                  <a:cs typeface="Times New Roman" pitchFamily="18" charset="0"/>
                </a:rPr>
                <a:t>K</a:t>
              </a:r>
            </a:p>
          </p:txBody>
        </p:sp>
        <p:sp>
          <p:nvSpPr>
            <p:cNvPr id="106555" name="AutoShape 78">
              <a:hlinkClick r:id="" action="ppaction://noaction" highlightClick="1"/>
            </p:cNvPr>
            <p:cNvSpPr>
              <a:spLocks noChangeArrowheads="1"/>
            </p:cNvSpPr>
            <p:nvPr/>
          </p:nvSpPr>
          <p:spPr bwMode="auto">
            <a:xfrm>
              <a:off x="2352" y="331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H</a:t>
              </a:r>
            </a:p>
          </p:txBody>
        </p:sp>
        <p:sp>
          <p:nvSpPr>
            <p:cNvPr id="106556" name="AutoShape 79">
              <a:hlinkClick r:id="" action="ppaction://noaction" highlightClick="1"/>
            </p:cNvPr>
            <p:cNvSpPr>
              <a:spLocks noChangeArrowheads="1"/>
            </p:cNvSpPr>
            <p:nvPr/>
          </p:nvSpPr>
          <p:spPr bwMode="auto">
            <a:xfrm>
              <a:off x="2832" y="331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Ô</a:t>
              </a:r>
            </a:p>
          </p:txBody>
        </p:sp>
        <p:sp>
          <p:nvSpPr>
            <p:cNvPr id="106557" name="AutoShape 80">
              <a:hlinkClick r:id="" action="ppaction://noaction" highlightClick="1"/>
            </p:cNvPr>
            <p:cNvSpPr>
              <a:spLocks noChangeArrowheads="1"/>
            </p:cNvSpPr>
            <p:nvPr/>
          </p:nvSpPr>
          <p:spPr bwMode="auto">
            <a:xfrm>
              <a:off x="3312" y="331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1F497D"/>
                  </a:solidFill>
                  <a:cs typeface="Times New Roman" pitchFamily="18" charset="0"/>
                </a:rPr>
                <a:t>N</a:t>
              </a:r>
            </a:p>
          </p:txBody>
        </p:sp>
        <p:sp>
          <p:nvSpPr>
            <p:cNvPr id="106558" name="AutoShape 81">
              <a:hlinkClick r:id="" action="ppaction://noaction" highlightClick="1"/>
            </p:cNvPr>
            <p:cNvSpPr>
              <a:spLocks noChangeArrowheads="1"/>
            </p:cNvSpPr>
            <p:nvPr/>
          </p:nvSpPr>
          <p:spPr bwMode="auto">
            <a:xfrm>
              <a:off x="3792" y="3312"/>
              <a:ext cx="480" cy="336"/>
            </a:xfrm>
            <a:prstGeom prst="actionButtonBlank">
              <a:avLst/>
            </a:prstGeom>
            <a:gradFill rotWithShape="1">
              <a:gsLst>
                <a:gs pos="0">
                  <a:srgbClr val="FFFF99"/>
                </a:gs>
                <a:gs pos="100000">
                  <a:schemeClr val="folHlink"/>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000000"/>
                  </a:solidFill>
                  <a:cs typeface="Times New Roman" pitchFamily="18" charset="0"/>
                </a:rPr>
                <a:t>G</a:t>
              </a:r>
            </a:p>
          </p:txBody>
        </p:sp>
      </p:grpSp>
      <p:sp>
        <p:nvSpPr>
          <p:cNvPr id="52306" name="AutoShape 82">
            <a:hlinkClick r:id="" action="ppaction://noaction" highlightClick="1"/>
          </p:cNvPr>
          <p:cNvSpPr>
            <a:spLocks noChangeArrowheads="1"/>
          </p:cNvSpPr>
          <p:nvPr/>
        </p:nvSpPr>
        <p:spPr bwMode="auto">
          <a:xfrm>
            <a:off x="22098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T</a:t>
            </a:r>
          </a:p>
        </p:txBody>
      </p:sp>
      <p:sp>
        <p:nvSpPr>
          <p:cNvPr id="52307" name="AutoShape 83">
            <a:hlinkClick r:id="" action="ppaction://noaction" highlightClick="1"/>
          </p:cNvPr>
          <p:cNvSpPr>
            <a:spLocks noChangeArrowheads="1"/>
          </p:cNvSpPr>
          <p:nvPr/>
        </p:nvSpPr>
        <p:spPr bwMode="auto">
          <a:xfrm>
            <a:off x="2971800" y="5562600"/>
            <a:ext cx="762000" cy="533400"/>
          </a:xfrm>
          <a:prstGeom prst="actionButtonBlank">
            <a:avLst/>
          </a:prstGeom>
          <a:gradFill rotWithShape="1">
            <a:gsLst>
              <a:gs pos="0">
                <a:srgbClr val="FFCC00"/>
              </a:gs>
              <a:gs pos="100000">
                <a:srgbClr val="FF9900"/>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Ư</a:t>
            </a:r>
          </a:p>
        </p:txBody>
      </p:sp>
      <p:sp>
        <p:nvSpPr>
          <p:cNvPr id="52308" name="AutoShape 84">
            <a:hlinkClick r:id="" action="ppaction://noaction" highlightClick="1"/>
          </p:cNvPr>
          <p:cNvSpPr>
            <a:spLocks noChangeArrowheads="1"/>
          </p:cNvSpPr>
          <p:nvPr/>
        </p:nvSpPr>
        <p:spPr bwMode="auto">
          <a:xfrm>
            <a:off x="37338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N</a:t>
            </a:r>
          </a:p>
        </p:txBody>
      </p:sp>
      <p:sp>
        <p:nvSpPr>
          <p:cNvPr id="52309" name="AutoShape 85">
            <a:hlinkClick r:id="" action="ppaction://noaction" highlightClick="1"/>
          </p:cNvPr>
          <p:cNvSpPr>
            <a:spLocks noChangeArrowheads="1"/>
          </p:cNvSpPr>
          <p:nvPr/>
        </p:nvSpPr>
        <p:spPr bwMode="auto">
          <a:xfrm>
            <a:off x="44958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G</a:t>
            </a:r>
          </a:p>
        </p:txBody>
      </p:sp>
      <p:sp>
        <p:nvSpPr>
          <p:cNvPr id="52310" name="AutoShape 86">
            <a:hlinkClick r:id="" action="ppaction://noaction" highlightClick="1"/>
          </p:cNvPr>
          <p:cNvSpPr>
            <a:spLocks noChangeArrowheads="1"/>
          </p:cNvSpPr>
          <p:nvPr/>
        </p:nvSpPr>
        <p:spPr bwMode="auto">
          <a:xfrm>
            <a:off x="51816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H</a:t>
            </a:r>
          </a:p>
        </p:txBody>
      </p:sp>
      <p:sp>
        <p:nvSpPr>
          <p:cNvPr id="52311" name="AutoShape 87">
            <a:hlinkClick r:id="" action="ppaction://noaction" highlightClick="1"/>
          </p:cNvPr>
          <p:cNvSpPr>
            <a:spLocks noChangeArrowheads="1"/>
          </p:cNvSpPr>
          <p:nvPr/>
        </p:nvSpPr>
        <p:spPr bwMode="auto">
          <a:xfrm>
            <a:off x="59436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Â</a:t>
            </a:r>
          </a:p>
        </p:txBody>
      </p:sp>
      <p:sp>
        <p:nvSpPr>
          <p:cNvPr id="52312" name="AutoShape 88">
            <a:hlinkClick r:id="" action="ppaction://noaction" highlightClick="1"/>
          </p:cNvPr>
          <p:cNvSpPr>
            <a:spLocks noChangeArrowheads="1"/>
          </p:cNvSpPr>
          <p:nvPr/>
        </p:nvSpPr>
        <p:spPr bwMode="auto">
          <a:xfrm>
            <a:off x="67056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T</a:t>
            </a:r>
          </a:p>
        </p:txBody>
      </p:sp>
      <p:sp>
        <p:nvSpPr>
          <p:cNvPr id="52313" name="AutoShape 89">
            <a:hlinkClick r:id="" action="ppaction://noaction" highlightClick="1"/>
          </p:cNvPr>
          <p:cNvSpPr>
            <a:spLocks noChangeArrowheads="1"/>
          </p:cNvSpPr>
          <p:nvPr/>
        </p:nvSpPr>
        <p:spPr bwMode="auto">
          <a:xfrm>
            <a:off x="7467600" y="5562600"/>
            <a:ext cx="762000" cy="533400"/>
          </a:xfrm>
          <a:prstGeom prst="actionButtonBlank">
            <a:avLst/>
          </a:prstGeom>
          <a:gradFill rotWithShape="1">
            <a:gsLst>
              <a:gs pos="0">
                <a:srgbClr val="FFCC00"/>
              </a:gs>
              <a:gs pos="100000">
                <a:schemeClr val="bg1"/>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3300"/>
                </a:solidFill>
                <a:latin typeface="Calibri" pitchFamily="34" charset="0"/>
              </a:rPr>
              <a:t>U</a:t>
            </a:r>
          </a:p>
        </p:txBody>
      </p:sp>
      <p:grpSp>
        <p:nvGrpSpPr>
          <p:cNvPr id="17" name="Group 90"/>
          <p:cNvGrpSpPr>
            <a:grpSpLocks/>
          </p:cNvGrpSpPr>
          <p:nvPr/>
        </p:nvGrpSpPr>
        <p:grpSpPr bwMode="auto">
          <a:xfrm>
            <a:off x="2185988" y="5562600"/>
            <a:ext cx="6096000" cy="533400"/>
            <a:chOff x="1296" y="3696"/>
            <a:chExt cx="3792" cy="336"/>
          </a:xfrm>
        </p:grpSpPr>
        <p:grpSp>
          <p:nvGrpSpPr>
            <p:cNvPr id="106544" name="Group 91"/>
            <p:cNvGrpSpPr>
              <a:grpSpLocks/>
            </p:cNvGrpSpPr>
            <p:nvPr/>
          </p:nvGrpSpPr>
          <p:grpSpPr bwMode="auto">
            <a:xfrm>
              <a:off x="1296" y="3696"/>
              <a:ext cx="1920" cy="336"/>
              <a:chOff x="1632" y="480"/>
              <a:chExt cx="1920" cy="336"/>
            </a:xfrm>
          </p:grpSpPr>
          <p:sp>
            <p:nvSpPr>
              <p:cNvPr id="106550" name="AutoShape 92">
                <a:hlinkClick r:id="" action="ppaction://noaction" highlightClick="1"/>
              </p:cNvPr>
              <p:cNvSpPr>
                <a:spLocks noChangeArrowheads="1"/>
              </p:cNvSpPr>
              <p:nvPr/>
            </p:nvSpPr>
            <p:spPr bwMode="auto">
              <a:xfrm>
                <a:off x="163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T</a:t>
                </a:r>
              </a:p>
            </p:txBody>
          </p:sp>
          <p:sp>
            <p:nvSpPr>
              <p:cNvPr id="106551" name="AutoShape 93">
                <a:hlinkClick r:id="" action="ppaction://noaction" highlightClick="1"/>
              </p:cNvPr>
              <p:cNvSpPr>
                <a:spLocks noChangeArrowheads="1"/>
              </p:cNvSpPr>
              <p:nvPr/>
            </p:nvSpPr>
            <p:spPr bwMode="auto">
              <a:xfrm>
                <a:off x="211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H</a:t>
                </a:r>
              </a:p>
            </p:txBody>
          </p:sp>
          <p:sp>
            <p:nvSpPr>
              <p:cNvPr id="106552" name="AutoShape 94">
                <a:hlinkClick r:id="" action="ppaction://noaction" highlightClick="1"/>
              </p:cNvPr>
              <p:cNvSpPr>
                <a:spLocks noChangeArrowheads="1"/>
              </p:cNvSpPr>
              <p:nvPr/>
            </p:nvSpPr>
            <p:spPr bwMode="auto">
              <a:xfrm>
                <a:off x="259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U</a:t>
                </a:r>
              </a:p>
            </p:txBody>
          </p:sp>
          <p:sp>
            <p:nvSpPr>
              <p:cNvPr id="106553" name="AutoShape 95">
                <a:hlinkClick r:id="" action="ppaction://noaction" highlightClick="1"/>
              </p:cNvPr>
              <p:cNvSpPr>
                <a:spLocks noChangeArrowheads="1"/>
              </p:cNvSpPr>
              <p:nvPr/>
            </p:nvSpPr>
            <p:spPr bwMode="auto">
              <a:xfrm>
                <a:off x="307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Ậ</a:t>
                </a:r>
              </a:p>
            </p:txBody>
          </p:sp>
        </p:grpSp>
        <p:grpSp>
          <p:nvGrpSpPr>
            <p:cNvPr id="106545" name="Group 96"/>
            <p:cNvGrpSpPr>
              <a:grpSpLocks/>
            </p:cNvGrpSpPr>
            <p:nvPr/>
          </p:nvGrpSpPr>
          <p:grpSpPr bwMode="auto">
            <a:xfrm>
              <a:off x="3168" y="3696"/>
              <a:ext cx="1920" cy="336"/>
              <a:chOff x="1632" y="480"/>
              <a:chExt cx="1920" cy="336"/>
            </a:xfrm>
          </p:grpSpPr>
          <p:sp>
            <p:nvSpPr>
              <p:cNvPr id="106546" name="AutoShape 97">
                <a:hlinkClick r:id="" action="ppaction://noaction" highlightClick="1"/>
              </p:cNvPr>
              <p:cNvSpPr>
                <a:spLocks noChangeArrowheads="1"/>
              </p:cNvSpPr>
              <p:nvPr/>
            </p:nvSpPr>
            <p:spPr bwMode="auto">
              <a:xfrm>
                <a:off x="163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T</a:t>
                </a:r>
              </a:p>
            </p:txBody>
          </p:sp>
          <p:sp>
            <p:nvSpPr>
              <p:cNvPr id="106547" name="AutoShape 98">
                <a:hlinkClick r:id="" action="ppaction://noaction" highlightClick="1"/>
              </p:cNvPr>
              <p:cNvSpPr>
                <a:spLocks noChangeArrowheads="1"/>
              </p:cNvSpPr>
              <p:nvPr/>
            </p:nvSpPr>
            <p:spPr bwMode="auto">
              <a:xfrm>
                <a:off x="211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N</a:t>
                </a:r>
              </a:p>
            </p:txBody>
          </p:sp>
          <p:sp>
            <p:nvSpPr>
              <p:cNvPr id="106548" name="AutoShape 99">
                <a:hlinkClick r:id="" action="ppaction://noaction" highlightClick="1"/>
              </p:cNvPr>
              <p:cNvSpPr>
                <a:spLocks noChangeArrowheads="1"/>
              </p:cNvSpPr>
              <p:nvPr/>
            </p:nvSpPr>
            <p:spPr bwMode="auto">
              <a:xfrm>
                <a:off x="259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G</a:t>
                </a:r>
              </a:p>
            </p:txBody>
          </p:sp>
          <p:sp>
            <p:nvSpPr>
              <p:cNvPr id="106549" name="AutoShape 100">
                <a:hlinkClick r:id="" action="ppaction://noaction" highlightClick="1"/>
              </p:cNvPr>
              <p:cNvSpPr>
                <a:spLocks noChangeArrowheads="1"/>
              </p:cNvSpPr>
              <p:nvPr/>
            </p:nvSpPr>
            <p:spPr bwMode="auto">
              <a:xfrm>
                <a:off x="3072" y="480"/>
                <a:ext cx="480" cy="336"/>
              </a:xfrm>
              <a:prstGeom prst="actionButtonBlank">
                <a:avLst/>
              </a:prstGeom>
              <a:gradFill rotWithShape="1">
                <a:gsLst>
                  <a:gs pos="0">
                    <a:srgbClr val="DDEBCF"/>
                  </a:gs>
                  <a:gs pos="50000">
                    <a:srgbClr val="9CB86E"/>
                  </a:gs>
                  <a:gs pos="100000">
                    <a:srgbClr val="156B13"/>
                  </a:gs>
                </a:gsLst>
                <a:lin ang="5400000" scaled="1"/>
              </a:gradFill>
              <a:ln w="9525">
                <a:solidFill>
                  <a:schemeClr val="hlink"/>
                </a:solidFill>
                <a:miter lim="800000"/>
                <a:headEnd/>
                <a:tailEnd/>
              </a:ln>
            </p:spPr>
            <p:txBody>
              <a:bodyPr wrap="none" anchor="ctr"/>
              <a:lstStyle/>
              <a:p>
                <a:pPr algn="ctr" eaLnBrk="1" hangingPunct="1"/>
                <a:r>
                  <a:rPr lang="en-US" altLang="en-US" sz="3200" b="1">
                    <a:solidFill>
                      <a:srgbClr val="FF0066"/>
                    </a:solidFill>
                    <a:latin typeface="Calibri" pitchFamily="34" charset="0"/>
                  </a:rPr>
                  <a:t>Ữ</a:t>
                </a:r>
              </a:p>
            </p:txBody>
          </p:sp>
        </p:grpSp>
      </p:grpSp>
      <p:sp>
        <p:nvSpPr>
          <p:cNvPr id="52325" name="AutoShape 101"/>
          <p:cNvSpPr>
            <a:spLocks noChangeArrowheads="1"/>
          </p:cNvSpPr>
          <p:nvPr/>
        </p:nvSpPr>
        <p:spPr bwMode="auto">
          <a:xfrm>
            <a:off x="7239000" y="1371600"/>
            <a:ext cx="457200" cy="304800"/>
          </a:xfrm>
          <a:prstGeom prst="flowChartDecision">
            <a:avLst/>
          </a:prstGeom>
          <a:solidFill>
            <a:schemeClr val="accent1"/>
          </a:solidFill>
          <a:ln w="9525">
            <a:solidFill>
              <a:schemeClr val="tx1"/>
            </a:solidFill>
            <a:miter lim="800000"/>
            <a:headEnd/>
            <a:tailEnd/>
          </a:ln>
        </p:spPr>
        <p:txBody>
          <a:bodyPr wrap="none" anchor="ctr"/>
          <a:lstStyle/>
          <a:p>
            <a:pPr algn="ctr" eaLnBrk="1" hangingPunct="1"/>
            <a:r>
              <a:rPr lang="en-US" altLang="en-US">
                <a:solidFill>
                  <a:srgbClr val="000000"/>
                </a:solidFill>
                <a:latin typeface="Calibri" pitchFamily="34" charset="0"/>
              </a:rPr>
              <a:t>2</a:t>
            </a:r>
          </a:p>
        </p:txBody>
      </p:sp>
      <p:sp>
        <p:nvSpPr>
          <p:cNvPr id="52326" name="AutoShape 102"/>
          <p:cNvSpPr>
            <a:spLocks noChangeArrowheads="1"/>
          </p:cNvSpPr>
          <p:nvPr/>
        </p:nvSpPr>
        <p:spPr bwMode="auto">
          <a:xfrm>
            <a:off x="7315200" y="838200"/>
            <a:ext cx="457200" cy="304800"/>
          </a:xfrm>
          <a:prstGeom prst="flowChartDecision">
            <a:avLst/>
          </a:prstGeom>
          <a:solidFill>
            <a:schemeClr val="accent1"/>
          </a:solidFill>
          <a:ln w="9525">
            <a:solidFill>
              <a:schemeClr val="tx1"/>
            </a:solidFill>
            <a:miter lim="800000"/>
            <a:headEnd/>
            <a:tailEnd/>
          </a:ln>
        </p:spPr>
        <p:txBody>
          <a:bodyPr wrap="none" anchor="ctr"/>
          <a:lstStyle/>
          <a:p>
            <a:pPr algn="ctr" eaLnBrk="1" hangingPunct="1"/>
            <a:r>
              <a:rPr lang="en-US" altLang="en-US">
                <a:solidFill>
                  <a:srgbClr val="000000"/>
                </a:solidFill>
                <a:latin typeface="Calibri" pitchFamily="34" charset="0"/>
              </a:rPr>
              <a:t>1</a:t>
            </a:r>
          </a:p>
        </p:txBody>
      </p:sp>
      <p:sp>
        <p:nvSpPr>
          <p:cNvPr id="52327" name="AutoShape 103"/>
          <p:cNvSpPr>
            <a:spLocks noChangeArrowheads="1"/>
          </p:cNvSpPr>
          <p:nvPr/>
        </p:nvSpPr>
        <p:spPr bwMode="auto">
          <a:xfrm>
            <a:off x="7239000" y="1905000"/>
            <a:ext cx="457200" cy="304800"/>
          </a:xfrm>
          <a:prstGeom prst="flowChartDecision">
            <a:avLst/>
          </a:prstGeom>
          <a:solidFill>
            <a:schemeClr val="accent1"/>
          </a:solidFill>
          <a:ln w="9525">
            <a:solidFill>
              <a:schemeClr val="tx1"/>
            </a:solidFill>
            <a:miter lim="800000"/>
            <a:headEnd/>
            <a:tailEnd/>
          </a:ln>
        </p:spPr>
        <p:txBody>
          <a:bodyPr wrap="none" anchor="ctr"/>
          <a:lstStyle/>
          <a:p>
            <a:pPr algn="ctr" eaLnBrk="1" hangingPunct="1"/>
            <a:r>
              <a:rPr lang="en-US" altLang="en-US">
                <a:solidFill>
                  <a:srgbClr val="000000"/>
                </a:solidFill>
                <a:latin typeface="Calibri" pitchFamily="34" charset="0"/>
              </a:rPr>
              <a:t>3</a:t>
            </a:r>
          </a:p>
        </p:txBody>
      </p:sp>
      <p:sp>
        <p:nvSpPr>
          <p:cNvPr id="52328" name="AutoShape 104"/>
          <p:cNvSpPr>
            <a:spLocks noChangeArrowheads="1"/>
          </p:cNvSpPr>
          <p:nvPr/>
        </p:nvSpPr>
        <p:spPr bwMode="auto">
          <a:xfrm>
            <a:off x="7239000" y="2438400"/>
            <a:ext cx="457200" cy="304800"/>
          </a:xfrm>
          <a:prstGeom prst="flowChartDecision">
            <a:avLst/>
          </a:prstGeom>
          <a:solidFill>
            <a:schemeClr val="accent1"/>
          </a:solidFill>
          <a:ln w="9525">
            <a:solidFill>
              <a:schemeClr val="tx1"/>
            </a:solidFill>
            <a:miter lim="800000"/>
            <a:headEnd/>
            <a:tailEnd/>
          </a:ln>
        </p:spPr>
        <p:txBody>
          <a:bodyPr wrap="none" anchor="ctr"/>
          <a:lstStyle/>
          <a:p>
            <a:pPr algn="ctr" eaLnBrk="1" hangingPunct="1"/>
            <a:r>
              <a:rPr lang="en-US" altLang="en-US">
                <a:solidFill>
                  <a:srgbClr val="000000"/>
                </a:solidFill>
                <a:latin typeface="Calibri" pitchFamily="34" charset="0"/>
              </a:rPr>
              <a:t>4</a:t>
            </a:r>
          </a:p>
        </p:txBody>
      </p:sp>
      <p:sp>
        <p:nvSpPr>
          <p:cNvPr id="52329" name="AutoShape 105"/>
          <p:cNvSpPr>
            <a:spLocks noChangeArrowheads="1"/>
          </p:cNvSpPr>
          <p:nvPr/>
        </p:nvSpPr>
        <p:spPr bwMode="auto">
          <a:xfrm>
            <a:off x="7239000" y="2971800"/>
            <a:ext cx="457200" cy="304800"/>
          </a:xfrm>
          <a:prstGeom prst="flowChartDecision">
            <a:avLst/>
          </a:prstGeom>
          <a:solidFill>
            <a:schemeClr val="accent1"/>
          </a:solidFill>
          <a:ln w="9525">
            <a:solidFill>
              <a:schemeClr val="tx1"/>
            </a:solidFill>
            <a:miter lim="800000"/>
            <a:headEnd/>
            <a:tailEnd/>
          </a:ln>
        </p:spPr>
        <p:txBody>
          <a:bodyPr wrap="none" anchor="ctr"/>
          <a:lstStyle/>
          <a:p>
            <a:pPr algn="ctr" eaLnBrk="1" hangingPunct="1"/>
            <a:r>
              <a:rPr lang="en-US" altLang="en-US">
                <a:solidFill>
                  <a:srgbClr val="000000"/>
                </a:solidFill>
                <a:latin typeface="Calibri" pitchFamily="34" charset="0"/>
              </a:rPr>
              <a:t>5</a:t>
            </a:r>
          </a:p>
        </p:txBody>
      </p:sp>
      <p:sp>
        <p:nvSpPr>
          <p:cNvPr id="52330" name="Oval 106"/>
          <p:cNvSpPr>
            <a:spLocks noChangeArrowheads="1"/>
          </p:cNvSpPr>
          <p:nvPr/>
        </p:nvSpPr>
        <p:spPr bwMode="auto">
          <a:xfrm>
            <a:off x="1066800" y="5943600"/>
            <a:ext cx="685800" cy="2286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solidFill>
                  <a:srgbClr val="000000"/>
                </a:solidFill>
                <a:latin typeface="Calibri" pitchFamily="34" charset="0"/>
              </a:rPr>
              <a:t>TK</a:t>
            </a:r>
          </a:p>
        </p:txBody>
      </p:sp>
      <p:sp>
        <p:nvSpPr>
          <p:cNvPr id="106537" name="Text Box 107"/>
          <p:cNvSpPr txBox="1">
            <a:spLocks noChangeArrowheads="1"/>
          </p:cNvSpPr>
          <p:nvPr/>
        </p:nvSpPr>
        <p:spPr bwMode="auto">
          <a:xfrm>
            <a:off x="304800" y="228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2400">
              <a:solidFill>
                <a:srgbClr val="000000"/>
              </a:solidFill>
              <a:latin typeface="Arial" charset="0"/>
            </a:endParaRPr>
          </a:p>
        </p:txBody>
      </p:sp>
      <p:sp>
        <p:nvSpPr>
          <p:cNvPr id="52333" name="AutoShape 109"/>
          <p:cNvSpPr>
            <a:spLocks noChangeArrowheads="1"/>
          </p:cNvSpPr>
          <p:nvPr/>
        </p:nvSpPr>
        <p:spPr bwMode="auto">
          <a:xfrm>
            <a:off x="3962400" y="0"/>
            <a:ext cx="3505200" cy="762000"/>
          </a:xfrm>
          <a:prstGeom prst="horizontalScroll">
            <a:avLst>
              <a:gd name="adj" fmla="val 12500"/>
            </a:avLst>
          </a:prstGeom>
          <a:solidFill>
            <a:srgbClr val="FF99CC"/>
          </a:solidFill>
          <a:ln w="9525">
            <a:solidFill>
              <a:schemeClr val="tx1"/>
            </a:solidFill>
            <a:round/>
            <a:headEnd/>
            <a:tailEnd/>
          </a:ln>
        </p:spPr>
        <p:txBody>
          <a:bodyPr wrap="none" anchor="ctr"/>
          <a:lstStyle/>
          <a:p>
            <a:pPr algn="ctr" eaLnBrk="1" hangingPunct="1"/>
            <a:r>
              <a:rPr lang="en-US" altLang="en-US" sz="2800" b="1">
                <a:solidFill>
                  <a:srgbClr val="FFFF00"/>
                </a:solidFill>
                <a:cs typeface="Times New Roman" pitchFamily="18" charset="0"/>
              </a:rPr>
              <a:t>GIẢI ĐOÁN Ô CHỮ</a:t>
            </a:r>
          </a:p>
        </p:txBody>
      </p:sp>
      <p:sp>
        <p:nvSpPr>
          <p:cNvPr id="52334" name="Text Box 110"/>
          <p:cNvSpPr txBox="1">
            <a:spLocks noChangeArrowheads="1"/>
          </p:cNvSpPr>
          <p:nvPr/>
        </p:nvSpPr>
        <p:spPr bwMode="auto">
          <a:xfrm>
            <a:off x="560388" y="3783013"/>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solidFill>
                  <a:srgbClr val="000000"/>
                </a:solidFill>
                <a:latin typeface="Arial" charset="0"/>
              </a:rPr>
              <a:t>1/ Điền từ còn thiếu vào ô trống: </a:t>
            </a:r>
            <a:r>
              <a:rPr lang="en-US" altLang="en-US" sz="2400">
                <a:solidFill>
                  <a:srgbClr val="C0504D"/>
                </a:solidFill>
                <a:latin typeface="Arial" charset="0"/>
              </a:rPr>
              <a:t>Phương châm về lượng là nói đúng,đủ,  không thiếu và không........</a:t>
            </a:r>
          </a:p>
        </p:txBody>
      </p:sp>
      <p:sp>
        <p:nvSpPr>
          <p:cNvPr id="52335" name="AutoShape 111"/>
          <p:cNvSpPr>
            <a:spLocks noChangeArrowheads="1"/>
          </p:cNvSpPr>
          <p:nvPr/>
        </p:nvSpPr>
        <p:spPr bwMode="auto">
          <a:xfrm>
            <a:off x="593725" y="3414713"/>
            <a:ext cx="8093075" cy="12954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altLang="en-US" sz="2400" b="1">
                <a:solidFill>
                  <a:srgbClr val="000000"/>
                </a:solidFill>
                <a:cs typeface="Times New Roman" pitchFamily="18" charset="0"/>
              </a:rPr>
              <a:t>2/ Từ nào còn thiếu trong thành ngữ sau: </a:t>
            </a:r>
          </a:p>
          <a:p>
            <a:pPr algn="ctr" eaLnBrk="1" hangingPunct="1"/>
            <a:r>
              <a:rPr lang="en-US" altLang="en-US" sz="2400" b="1">
                <a:solidFill>
                  <a:srgbClr val="FF0066"/>
                </a:solidFill>
                <a:cs typeface="Times New Roman" pitchFamily="18" charset="0"/>
              </a:rPr>
              <a:t>.....úp......mở</a:t>
            </a:r>
            <a:r>
              <a:rPr lang="en-US" altLang="en-US" sz="2400" b="1">
                <a:solidFill>
                  <a:srgbClr val="FF00FF"/>
                </a:solidFill>
                <a:cs typeface="Times New Roman" pitchFamily="18" charset="0"/>
              </a:rPr>
              <a:t>.</a:t>
            </a:r>
          </a:p>
        </p:txBody>
      </p:sp>
      <p:sp>
        <p:nvSpPr>
          <p:cNvPr id="52336" name="Text Box 112"/>
          <p:cNvSpPr txBox="1">
            <a:spLocks noChangeArrowheads="1"/>
          </p:cNvSpPr>
          <p:nvPr/>
        </p:nvSpPr>
        <p:spPr bwMode="auto">
          <a:xfrm>
            <a:off x="533400" y="4648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b="1">
                <a:solidFill>
                  <a:srgbClr val="000000"/>
                </a:solidFill>
                <a:latin typeface="Times New Roman" pitchFamily="18" charset="0"/>
                <a:cs typeface="Times New Roman" pitchFamily="18" charset="0"/>
              </a:rPr>
              <a:t>3/ </a:t>
            </a:r>
            <a:r>
              <a:rPr lang="en-US" altLang="en-US" sz="2400" b="1">
                <a:solidFill>
                  <a:srgbClr val="C0504D"/>
                </a:solidFill>
                <a:latin typeface="Times New Roman" pitchFamily="18" charset="0"/>
                <a:cs typeface="Times New Roman" pitchFamily="18" charset="0"/>
              </a:rPr>
              <a:t>Trong giao tiếp ta .........nói những điều mà mình......tin là có thật.</a:t>
            </a:r>
            <a:r>
              <a:rPr lang="en-US" altLang="en-US" sz="2400" b="1">
                <a:solidFill>
                  <a:srgbClr val="000000"/>
                </a:solidFill>
                <a:latin typeface="Times New Roman" pitchFamily="18" charset="0"/>
                <a:cs typeface="Times New Roman" pitchFamily="18" charset="0"/>
              </a:rPr>
              <a:t> Từ nào còn thiếu trong câu trên?</a:t>
            </a:r>
          </a:p>
        </p:txBody>
      </p:sp>
      <p:sp>
        <p:nvSpPr>
          <p:cNvPr id="52337" name="AutoShape 113"/>
          <p:cNvSpPr>
            <a:spLocks noChangeArrowheads="1"/>
          </p:cNvSpPr>
          <p:nvPr/>
        </p:nvSpPr>
        <p:spPr bwMode="auto">
          <a:xfrm>
            <a:off x="660400" y="3411538"/>
            <a:ext cx="8288338" cy="1281112"/>
          </a:xfrm>
          <a:prstGeom prst="wave">
            <a:avLst>
              <a:gd name="adj1" fmla="val 13005"/>
              <a:gd name="adj2" fmla="val 1088"/>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fontAlgn="auto" hangingPunct="1">
              <a:spcBef>
                <a:spcPts val="0"/>
              </a:spcBef>
              <a:spcAft>
                <a:spcPts val="0"/>
              </a:spcAft>
              <a:defRPr/>
            </a:pPr>
            <a:r>
              <a:rPr lang="en-US" sz="2400" b="1" dirty="0">
                <a:solidFill>
                  <a:srgbClr val="1F497D"/>
                </a:solidFill>
                <a:latin typeface="Times New Roman" pitchFamily="18" charset="0"/>
                <a:cs typeface="Times New Roman" pitchFamily="18" charset="0"/>
              </a:rPr>
              <a:t>4/ </a:t>
            </a:r>
            <a:r>
              <a:rPr lang="en-US" sz="2400" b="1" dirty="0" err="1">
                <a:solidFill>
                  <a:srgbClr val="1F497D"/>
                </a:solidFill>
                <a:latin typeface="Times New Roman" pitchFamily="18" charset="0"/>
                <a:cs typeface="Times New Roman" pitchFamily="18" charset="0"/>
              </a:rPr>
              <a:t>Đây</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là</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một</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trong</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hai</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phương</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thức</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chủ</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yếu</a:t>
            </a:r>
            <a:r>
              <a:rPr lang="en-US" sz="2400" b="1" dirty="0">
                <a:solidFill>
                  <a:srgbClr val="1F497D"/>
                </a:solidFill>
                <a:latin typeface="Times New Roman" pitchFamily="18" charset="0"/>
                <a:cs typeface="Times New Roman" pitchFamily="18" charset="0"/>
              </a:rPr>
              <a:t> </a:t>
            </a:r>
          </a:p>
          <a:p>
            <a:pPr algn="ctr" eaLnBrk="1" fontAlgn="auto" hangingPunct="1">
              <a:spcBef>
                <a:spcPts val="0"/>
              </a:spcBef>
              <a:spcAft>
                <a:spcPts val="0"/>
              </a:spcAft>
              <a:defRPr/>
            </a:pPr>
            <a:r>
              <a:rPr lang="en-US" sz="2400" b="1" dirty="0" err="1">
                <a:solidFill>
                  <a:srgbClr val="1F497D"/>
                </a:solidFill>
                <a:latin typeface="Times New Roman" pitchFamily="18" charset="0"/>
                <a:cs typeface="Times New Roman" pitchFamily="18" charset="0"/>
              </a:rPr>
              <a:t>khi</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phát</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triển</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nghĩa</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của</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từ</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dựa</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trên</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cơ</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sở</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nghĩa</a:t>
            </a:r>
            <a:r>
              <a:rPr lang="en-US" sz="2400" b="1" dirty="0">
                <a:solidFill>
                  <a:srgbClr val="1F497D"/>
                </a:solidFill>
                <a:latin typeface="Times New Roman" pitchFamily="18" charset="0"/>
                <a:cs typeface="Times New Roman" pitchFamily="18" charset="0"/>
              </a:rPr>
              <a:t> </a:t>
            </a:r>
            <a:r>
              <a:rPr lang="en-US" sz="2400" b="1" dirty="0" err="1">
                <a:solidFill>
                  <a:srgbClr val="1F497D"/>
                </a:solidFill>
                <a:latin typeface="Times New Roman" pitchFamily="18" charset="0"/>
                <a:cs typeface="Times New Roman" pitchFamily="18" charset="0"/>
              </a:rPr>
              <a:t>gốc</a:t>
            </a:r>
            <a:r>
              <a:rPr lang="en-US" sz="2400" b="1" dirty="0">
                <a:solidFill>
                  <a:srgbClr val="CCFFFF"/>
                </a:solidFill>
                <a:latin typeface="Times New Roman" pitchFamily="18" charset="0"/>
                <a:cs typeface="Times New Roman" pitchFamily="18" charset="0"/>
              </a:rPr>
              <a:t>.</a:t>
            </a:r>
          </a:p>
        </p:txBody>
      </p:sp>
      <p:sp>
        <p:nvSpPr>
          <p:cNvPr id="52338" name="Rectangle 114"/>
          <p:cNvSpPr>
            <a:spLocks noChangeArrowheads="1"/>
          </p:cNvSpPr>
          <p:nvPr/>
        </p:nvSpPr>
        <p:spPr bwMode="auto">
          <a:xfrm>
            <a:off x="425450" y="3422650"/>
            <a:ext cx="8758238" cy="1973263"/>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sz="2400" b="1" dirty="0">
                <a:solidFill>
                  <a:srgbClr val="1F497D"/>
                </a:solidFill>
                <a:cs typeface="Times New Roman" pitchFamily="18" charset="0"/>
              </a:rPr>
              <a:t>5/Để giao tiếp đạt hiệu quả chúng ta</a:t>
            </a:r>
          </a:p>
          <a:p>
            <a:pPr algn="ctr" eaLnBrk="1" hangingPunct="1"/>
            <a:r>
              <a:rPr lang="en-US" altLang="en-US" sz="2400" b="1" dirty="0">
                <a:solidFill>
                  <a:srgbClr val="1F497D"/>
                </a:solidFill>
                <a:cs typeface="Times New Roman" pitchFamily="18" charset="0"/>
              </a:rPr>
              <a:t> cần phải nói ........vào đề tài giao tiếp</a:t>
            </a:r>
          </a:p>
        </p:txBody>
      </p:sp>
    </p:spTree>
    <p:extLst>
      <p:ext uri="{BB962C8B-B14F-4D97-AF65-F5344CB8AC3E}">
        <p14:creationId xmlns:p14="http://schemas.microsoft.com/office/powerpoint/2010/main" val="50702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3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2307"/>
                                        </p:tgtEl>
                                        <p:attrNameLst>
                                          <p:attrName>style.visibility</p:attrName>
                                        </p:attrNameLst>
                                      </p:cBhvr>
                                      <p:to>
                                        <p:strVal val="visible"/>
                                      </p:to>
                                    </p:set>
                                    <p:animEffect transition="in" filter="blinds(horizontal)">
                                      <p:cBhvr>
                                        <p:cTn id="7" dur="500"/>
                                        <p:tgtEl>
                                          <p:spTgt spid="52307"/>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2306"/>
                                        </p:tgtEl>
                                        <p:attrNameLst>
                                          <p:attrName>style.visibility</p:attrName>
                                        </p:attrNameLst>
                                      </p:cBhvr>
                                      <p:to>
                                        <p:strVal val="visible"/>
                                      </p:to>
                                    </p:set>
                                    <p:animEffect transition="in" filter="blinds(horizontal)">
                                      <p:cBhvr>
                                        <p:cTn id="15" dur="500"/>
                                        <p:tgtEl>
                                          <p:spTgt spid="52306"/>
                                        </p:tgtEl>
                                      </p:cBhvr>
                                    </p:animEffect>
                                  </p:childTnLst>
                                </p:cTn>
                              </p:par>
                            </p:childTnLst>
                          </p:cTn>
                        </p:par>
                      </p:childTnLst>
                    </p:cTn>
                  </p:par>
                </p:childTnLst>
              </p:cTn>
              <p:nextCondLst>
                <p:cond evt="onClick" delay="0">
                  <p:tgtEl>
                    <p:spTgt spid="52326"/>
                  </p:tgtEl>
                </p:cond>
              </p:nextCondLst>
            </p:seq>
            <p:seq concurrent="1" nextAc="seek">
              <p:cTn id="16" restart="whenNotActive" fill="hold" evtFilter="cancelBubble" nodeType="interactiveSeq">
                <p:stCondLst>
                  <p:cond evt="onClick" delay="0">
                    <p:tgtEl>
                      <p:spTgt spid="52325"/>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par>
                                <p:cTn id="22" presetID="4" presetClass="entr" presetSubtype="16" fill="hold" nodeType="withEffect">
                                  <p:stCondLst>
                                    <p:cond delay="0"/>
                                  </p:stCondLst>
                                  <p:childTnLst>
                                    <p:set>
                                      <p:cBhvr>
                                        <p:cTn id="23" dur="1" fill="hold">
                                          <p:stCondLst>
                                            <p:cond delay="0"/>
                                          </p:stCondLst>
                                        </p:cTn>
                                        <p:tgtEl>
                                          <p:spTgt spid="52308"/>
                                        </p:tgtEl>
                                        <p:attrNameLst>
                                          <p:attrName>style.visibility</p:attrName>
                                        </p:attrNameLst>
                                      </p:cBhvr>
                                      <p:to>
                                        <p:strVal val="visible"/>
                                      </p:to>
                                    </p:set>
                                    <p:animEffect transition="in" filter="box(in)">
                                      <p:cBhvr>
                                        <p:cTn id="24" dur="500"/>
                                        <p:tgtEl>
                                          <p:spTgt spid="52308"/>
                                        </p:tgtEl>
                                      </p:cBhvr>
                                    </p:animEffect>
                                  </p:childTnLst>
                                </p:cTn>
                              </p:par>
                            </p:childTnLst>
                          </p:cTn>
                        </p:par>
                      </p:childTnLst>
                    </p:cTn>
                  </p:par>
                </p:childTnLst>
              </p:cTn>
              <p:nextCondLst>
                <p:cond evt="onClick" delay="0">
                  <p:tgtEl>
                    <p:spTgt spid="52325"/>
                  </p:tgtEl>
                </p:cond>
              </p:nextCondLst>
            </p:seq>
            <p:seq concurrent="1" nextAc="seek">
              <p:cTn id="25" restart="whenNotActive" fill="hold" evtFilter="cancelBubble" nodeType="interactiveSeq">
                <p:stCondLst>
                  <p:cond evt="onClick" delay="0">
                    <p:tgtEl>
                      <p:spTgt spid="5232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52309"/>
                                        </p:tgtEl>
                                        <p:attrNameLst>
                                          <p:attrName>style.visibility</p:attrName>
                                        </p:attrNameLst>
                                      </p:cBhvr>
                                      <p:to>
                                        <p:strVal val="visible"/>
                                      </p:to>
                                    </p:set>
                                    <p:animEffect transition="in" filter="box(in)">
                                      <p:cBhvr>
                                        <p:cTn id="30" dur="500"/>
                                        <p:tgtEl>
                                          <p:spTgt spid="52309"/>
                                        </p:tgtEl>
                                      </p:cBhvr>
                                    </p:animEffect>
                                  </p:childTnLst>
                                </p:cTn>
                              </p:par>
                              <p:par>
                                <p:cTn id="31" presetID="4" presetClass="entr" presetSubtype="16" fill="hold" nodeType="withEffect">
                                  <p:stCondLst>
                                    <p:cond delay="0"/>
                                  </p:stCondLst>
                                  <p:childTnLst>
                                    <p:set>
                                      <p:cBhvr>
                                        <p:cTn id="32" dur="1" fill="hold">
                                          <p:stCondLst>
                                            <p:cond delay="0"/>
                                          </p:stCondLst>
                                        </p:cTn>
                                        <p:tgtEl>
                                          <p:spTgt spid="52310"/>
                                        </p:tgtEl>
                                        <p:attrNameLst>
                                          <p:attrName>style.visibility</p:attrName>
                                        </p:attrNameLst>
                                      </p:cBhvr>
                                      <p:to>
                                        <p:strVal val="visible"/>
                                      </p:to>
                                    </p:set>
                                    <p:animEffect transition="in" filter="box(in)">
                                      <p:cBhvr>
                                        <p:cTn id="33" dur="500"/>
                                        <p:tgtEl>
                                          <p:spTgt spid="52310"/>
                                        </p:tgtEl>
                                      </p:cBhvr>
                                    </p:animEffect>
                                  </p:childTnLst>
                                </p:cTn>
                              </p:par>
                              <p:par>
                                <p:cTn id="34" presetID="4"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childTnLst>
              </p:cTn>
              <p:nextCondLst>
                <p:cond evt="onClick" delay="0">
                  <p:tgtEl>
                    <p:spTgt spid="52327"/>
                  </p:tgtEl>
                </p:cond>
              </p:nextCondLst>
            </p:seq>
            <p:seq concurrent="1" nextAc="seek">
              <p:cTn id="37" restart="whenNotActive" fill="hold" evtFilter="cancelBubble" nodeType="interactiveSeq">
                <p:stCondLst>
                  <p:cond evt="onClick" delay="0">
                    <p:tgtEl>
                      <p:spTgt spid="52328"/>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par>
                                <p:cTn id="43" presetID="4" presetClass="entr" presetSubtype="16" fill="hold" nodeType="withEffect">
                                  <p:stCondLst>
                                    <p:cond delay="0"/>
                                  </p:stCondLst>
                                  <p:childTnLst>
                                    <p:set>
                                      <p:cBhvr>
                                        <p:cTn id="44" dur="1" fill="hold">
                                          <p:stCondLst>
                                            <p:cond delay="0"/>
                                          </p:stCondLst>
                                        </p:cTn>
                                        <p:tgtEl>
                                          <p:spTgt spid="52311"/>
                                        </p:tgtEl>
                                        <p:attrNameLst>
                                          <p:attrName>style.visibility</p:attrName>
                                        </p:attrNameLst>
                                      </p:cBhvr>
                                      <p:to>
                                        <p:strVal val="visible"/>
                                      </p:to>
                                    </p:set>
                                    <p:animEffect transition="in" filter="box(in)">
                                      <p:cBhvr>
                                        <p:cTn id="45" dur="500"/>
                                        <p:tgtEl>
                                          <p:spTgt spid="52311"/>
                                        </p:tgtEl>
                                      </p:cBhvr>
                                    </p:animEffect>
                                  </p:childTnLst>
                                </p:cTn>
                              </p:par>
                            </p:childTnLst>
                          </p:cTn>
                        </p:par>
                      </p:childTnLst>
                    </p:cTn>
                  </p:par>
                </p:childTnLst>
              </p:cTn>
              <p:nextCondLst>
                <p:cond evt="onClick" delay="0">
                  <p:tgtEl>
                    <p:spTgt spid="52328"/>
                  </p:tgtEl>
                </p:cond>
              </p:nextCondLst>
            </p:seq>
            <p:seq concurrent="1" nextAc="seek">
              <p:cTn id="46" restart="whenNotActive" fill="hold" evtFilter="cancelBubble" nodeType="interactiveSeq">
                <p:stCondLst>
                  <p:cond evt="onClick" delay="0">
                    <p:tgtEl>
                      <p:spTgt spid="52329"/>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500"/>
                                        <p:tgtEl>
                                          <p:spTgt spid="3"/>
                                        </p:tgtEl>
                                      </p:cBhvr>
                                    </p:animEffect>
                                  </p:childTnLst>
                                </p:cTn>
                              </p:par>
                              <p:par>
                                <p:cTn id="52" presetID="4" presetClass="entr" presetSubtype="16" fill="hold" nodeType="withEffect">
                                  <p:stCondLst>
                                    <p:cond delay="0"/>
                                  </p:stCondLst>
                                  <p:childTnLst>
                                    <p:set>
                                      <p:cBhvr>
                                        <p:cTn id="53" dur="1" fill="hold">
                                          <p:stCondLst>
                                            <p:cond delay="0"/>
                                          </p:stCondLst>
                                        </p:cTn>
                                        <p:tgtEl>
                                          <p:spTgt spid="52312"/>
                                        </p:tgtEl>
                                        <p:attrNameLst>
                                          <p:attrName>style.visibility</p:attrName>
                                        </p:attrNameLst>
                                      </p:cBhvr>
                                      <p:to>
                                        <p:strVal val="visible"/>
                                      </p:to>
                                    </p:set>
                                    <p:animEffect transition="in" filter="box(in)">
                                      <p:cBhvr>
                                        <p:cTn id="54" dur="500"/>
                                        <p:tgtEl>
                                          <p:spTgt spid="52312"/>
                                        </p:tgtEl>
                                      </p:cBhvr>
                                    </p:animEffect>
                                  </p:childTnLst>
                                </p:cTn>
                              </p:par>
                              <p:par>
                                <p:cTn id="55" presetID="4" presetClass="entr" presetSubtype="16" fill="hold" nodeType="withEffect">
                                  <p:stCondLst>
                                    <p:cond delay="0"/>
                                  </p:stCondLst>
                                  <p:childTnLst>
                                    <p:set>
                                      <p:cBhvr>
                                        <p:cTn id="56" dur="1" fill="hold">
                                          <p:stCondLst>
                                            <p:cond delay="0"/>
                                          </p:stCondLst>
                                        </p:cTn>
                                        <p:tgtEl>
                                          <p:spTgt spid="52313"/>
                                        </p:tgtEl>
                                        <p:attrNameLst>
                                          <p:attrName>style.visibility</p:attrName>
                                        </p:attrNameLst>
                                      </p:cBhvr>
                                      <p:to>
                                        <p:strVal val="visible"/>
                                      </p:to>
                                    </p:set>
                                    <p:animEffect transition="in" filter="box(in)">
                                      <p:cBhvr>
                                        <p:cTn id="57" dur="500"/>
                                        <p:tgtEl>
                                          <p:spTgt spid="52313"/>
                                        </p:tgtEl>
                                      </p:cBhvr>
                                    </p:animEffect>
                                  </p:childTnLst>
                                </p:cTn>
                              </p:par>
                            </p:childTnLst>
                          </p:cTn>
                        </p:par>
                      </p:childTnLst>
                    </p:cTn>
                  </p:par>
                </p:childTnLst>
              </p:cTn>
              <p:nextCondLst>
                <p:cond evt="onClick" delay="0">
                  <p:tgtEl>
                    <p:spTgt spid="52329"/>
                  </p:tgtEl>
                </p:cond>
              </p:nextCondLst>
            </p:seq>
            <p:seq concurrent="1" nextAc="seek">
              <p:cTn id="58" restart="whenNotActive" fill="hold" evtFilter="cancelBubble" nodeType="interactiveSeq">
                <p:stCondLst>
                  <p:cond evt="onClick" delay="0">
                    <p:tgtEl>
                      <p:spTgt spid="52330"/>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7"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2330"/>
                  </p:tgtEl>
                </p:cond>
              </p:nextCondLst>
            </p:seq>
            <p:seq concurrent="1" nextAc="seek">
              <p:cTn id="65" restart="whenNotActive" fill="hold" evtFilter="cancelBubble" nodeType="interactiveSeq">
                <p:stCondLst>
                  <p:cond evt="onClick" delay="0">
                    <p:tgtEl>
                      <p:spTgt spid="5227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52337"/>
                                        </p:tgtEl>
                                        <p:attrNameLst>
                                          <p:attrName>style.visibility</p:attrName>
                                        </p:attrNameLst>
                                      </p:cBhvr>
                                      <p:to>
                                        <p:strVal val="visible"/>
                                      </p:to>
                                    </p:set>
                                    <p:animEffect transition="in" filter="box(in)">
                                      <p:cBhvr>
                                        <p:cTn id="70" dur="500"/>
                                        <p:tgtEl>
                                          <p:spTgt spid="52337"/>
                                        </p:tgtEl>
                                      </p:cBhvr>
                                    </p:animEffect>
                                  </p:childTnLst>
                                </p:cTn>
                              </p:par>
                            </p:childTnLst>
                          </p:cTn>
                        </p:par>
                      </p:childTnLst>
                    </p:cTn>
                  </p:par>
                </p:childTnLst>
              </p:cTn>
              <p:nextCondLst>
                <p:cond evt="onClick" delay="0">
                  <p:tgtEl>
                    <p:spTgt spid="52279"/>
                  </p:tgtEl>
                </p:cond>
              </p:nextCondLst>
            </p:seq>
            <p:seq concurrent="1" nextAc="seek">
              <p:cTn id="71" restart="whenNotActive" fill="hold" evtFilter="cancelBubble" nodeType="interactiveSeq">
                <p:stCondLst>
                  <p:cond evt="onClick" delay="0">
                    <p:tgtEl>
                      <p:spTgt spid="52337"/>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4" presetClass="exit" presetSubtype="16" fill="hold" nodeType="clickEffect">
                                  <p:stCondLst>
                                    <p:cond delay="0"/>
                                  </p:stCondLst>
                                  <p:childTnLst>
                                    <p:animEffect transition="out" filter="box(in)">
                                      <p:cBhvr>
                                        <p:cTn id="75" dur="500"/>
                                        <p:tgtEl>
                                          <p:spTgt spid="52337"/>
                                        </p:tgtEl>
                                      </p:cBhvr>
                                    </p:animEffect>
                                    <p:set>
                                      <p:cBhvr>
                                        <p:cTn id="76" dur="1" fill="hold">
                                          <p:stCondLst>
                                            <p:cond delay="499"/>
                                          </p:stCondLst>
                                        </p:cTn>
                                        <p:tgtEl>
                                          <p:spTgt spid="52337"/>
                                        </p:tgtEl>
                                        <p:attrNameLst>
                                          <p:attrName>style.visibility</p:attrName>
                                        </p:attrNameLst>
                                      </p:cBhvr>
                                      <p:to>
                                        <p:strVal val="hidden"/>
                                      </p:to>
                                    </p:set>
                                  </p:childTnLst>
                                </p:cTn>
                              </p:par>
                            </p:childTnLst>
                          </p:cTn>
                        </p:par>
                      </p:childTnLst>
                    </p:cTn>
                  </p:par>
                </p:childTnLst>
              </p:cTn>
              <p:nextCondLst>
                <p:cond evt="onClick" delay="0">
                  <p:tgtEl>
                    <p:spTgt spid="52337"/>
                  </p:tgtEl>
                </p:cond>
              </p:nextCondLst>
            </p:seq>
            <p:seq concurrent="1" nextAc="seek">
              <p:cTn id="77" restart="whenNotActive" fill="hold" evtFilter="cancelBubble" nodeType="interactiveSeq">
                <p:stCondLst>
                  <p:cond evt="onClick" delay="0">
                    <p:tgtEl>
                      <p:spTgt spid="52278"/>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52336">
                                            <p:txEl>
                                              <p:pRg st="0" end="0"/>
                                            </p:txEl>
                                          </p:spTgt>
                                        </p:tgtEl>
                                        <p:attrNameLst>
                                          <p:attrName>style.visibility</p:attrName>
                                        </p:attrNameLst>
                                      </p:cBhvr>
                                      <p:to>
                                        <p:strVal val="visible"/>
                                      </p:to>
                                    </p:set>
                                    <p:animEffect transition="in" filter="box(in)">
                                      <p:cBhvr>
                                        <p:cTn id="82" dur="500"/>
                                        <p:tgtEl>
                                          <p:spTgt spid="52336">
                                            <p:txEl>
                                              <p:pRg st="0" end="0"/>
                                            </p:txEl>
                                          </p:spTgt>
                                        </p:tgtEl>
                                      </p:cBhvr>
                                    </p:animEffect>
                                  </p:childTnLst>
                                </p:cTn>
                              </p:par>
                            </p:childTnLst>
                          </p:cTn>
                        </p:par>
                      </p:childTnLst>
                    </p:cTn>
                  </p:par>
                </p:childTnLst>
              </p:cTn>
              <p:nextCondLst>
                <p:cond evt="onClick" delay="0">
                  <p:tgtEl>
                    <p:spTgt spid="52278"/>
                  </p:tgtEl>
                </p:cond>
              </p:nextCondLst>
            </p:seq>
            <p:seq concurrent="1" nextAc="seek">
              <p:cTn id="83" restart="whenNotActive" fill="hold" evtFilter="cancelBubble" nodeType="interactiveSeq">
                <p:stCondLst>
                  <p:cond evt="onClick" delay="0">
                    <p:tgtEl>
                      <p:spTgt spid="52336"/>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 presetClass="exit" presetSubtype="16" fill="hold" nodeType="clickEffect">
                                  <p:stCondLst>
                                    <p:cond delay="0"/>
                                  </p:stCondLst>
                                  <p:childTnLst>
                                    <p:animEffect transition="out" filter="box(in)">
                                      <p:cBhvr>
                                        <p:cTn id="87" dur="500"/>
                                        <p:tgtEl>
                                          <p:spTgt spid="52336">
                                            <p:txEl>
                                              <p:pRg st="0" end="0"/>
                                            </p:txEl>
                                          </p:spTgt>
                                        </p:tgtEl>
                                      </p:cBhvr>
                                    </p:animEffect>
                                    <p:set>
                                      <p:cBhvr>
                                        <p:cTn id="88" dur="1" fill="hold">
                                          <p:stCondLst>
                                            <p:cond delay="499"/>
                                          </p:stCondLst>
                                        </p:cTn>
                                        <p:tgtEl>
                                          <p:spTgt spid="52336">
                                            <p:txEl>
                                              <p:pRg st="0" end="0"/>
                                            </p:txEl>
                                          </p:spTgt>
                                        </p:tgtEl>
                                        <p:attrNameLst>
                                          <p:attrName>style.visibility</p:attrName>
                                        </p:attrNameLst>
                                      </p:cBhvr>
                                      <p:to>
                                        <p:strVal val="hidden"/>
                                      </p:to>
                                    </p:set>
                                  </p:childTnLst>
                                </p:cTn>
                              </p:par>
                            </p:childTnLst>
                          </p:cTn>
                        </p:par>
                      </p:childTnLst>
                    </p:cTn>
                  </p:par>
                </p:childTnLst>
              </p:cTn>
              <p:nextCondLst>
                <p:cond evt="onClick" delay="0">
                  <p:tgtEl>
                    <p:spTgt spid="52336"/>
                  </p:tgtEl>
                </p:cond>
              </p:nextCondLst>
            </p:seq>
            <p:seq concurrent="1" nextAc="seek">
              <p:cTn id="89" restart="whenNotActive" fill="hold" evtFilter="cancelBubble" nodeType="interactiveSeq">
                <p:stCondLst>
                  <p:cond evt="onClick" delay="0">
                    <p:tgtEl>
                      <p:spTgt spid="5233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52335"/>
                                        </p:tgtEl>
                                        <p:attrNameLst>
                                          <p:attrName>style.visibility</p:attrName>
                                        </p:attrNameLst>
                                      </p:cBhvr>
                                      <p:to>
                                        <p:strVal val="visible"/>
                                      </p:to>
                                    </p:set>
                                    <p:animEffect transition="in" filter="blinds(horizontal)">
                                      <p:cBhvr>
                                        <p:cTn id="94" dur="500"/>
                                        <p:tgtEl>
                                          <p:spTgt spid="52335"/>
                                        </p:tgtEl>
                                      </p:cBhvr>
                                    </p:animEffect>
                                  </p:childTnLst>
                                </p:cTn>
                              </p:par>
                            </p:childTnLst>
                          </p:cTn>
                        </p:par>
                      </p:childTnLst>
                    </p:cTn>
                  </p:par>
                </p:childTnLst>
              </p:cTn>
              <p:nextCondLst>
                <p:cond evt="onClick" delay="0">
                  <p:tgtEl>
                    <p:spTgt spid="52333"/>
                  </p:tgtEl>
                </p:cond>
              </p:nextCondLst>
            </p:seq>
            <p:seq concurrent="1" nextAc="seek">
              <p:cTn id="95" restart="whenNotActive" fill="hold" evtFilter="cancelBubble" nodeType="interactiveSeq">
                <p:stCondLst>
                  <p:cond evt="onClick" delay="0">
                    <p:tgtEl>
                      <p:spTgt spid="52276"/>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52334">
                                            <p:txEl>
                                              <p:pRg st="0" end="0"/>
                                            </p:txEl>
                                          </p:spTgt>
                                        </p:tgtEl>
                                        <p:attrNameLst>
                                          <p:attrName>style.visibility</p:attrName>
                                        </p:attrNameLst>
                                      </p:cBhvr>
                                      <p:to>
                                        <p:strVal val="visible"/>
                                      </p:to>
                                    </p:set>
                                    <p:animEffect transition="in" filter="blinds(horizontal)">
                                      <p:cBhvr>
                                        <p:cTn id="100" dur="500"/>
                                        <p:tgtEl>
                                          <p:spTgt spid="52334">
                                            <p:txEl>
                                              <p:pRg st="0" end="0"/>
                                            </p:txEl>
                                          </p:spTgt>
                                        </p:tgtEl>
                                      </p:cBhvr>
                                    </p:animEffect>
                                  </p:childTnLst>
                                </p:cTn>
                              </p:par>
                            </p:childTnLst>
                          </p:cTn>
                        </p:par>
                      </p:childTnLst>
                    </p:cTn>
                  </p:par>
                </p:childTnLst>
              </p:cTn>
              <p:nextCondLst>
                <p:cond evt="onClick" delay="0">
                  <p:tgtEl>
                    <p:spTgt spid="52276"/>
                  </p:tgtEl>
                </p:cond>
              </p:nextCondLst>
            </p:seq>
            <p:seq concurrent="1" nextAc="seek">
              <p:cTn id="101" restart="whenNotActive" fill="hold" evtFilter="cancelBubble" nodeType="interactiveSeq">
                <p:stCondLst>
                  <p:cond evt="onClick" delay="0">
                    <p:tgtEl>
                      <p:spTgt spid="5233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4" presetClass="exit" presetSubtype="16" fill="hold" nodeType="clickEffect">
                                  <p:stCondLst>
                                    <p:cond delay="0"/>
                                  </p:stCondLst>
                                  <p:childTnLst>
                                    <p:animEffect transition="out" filter="box(in)">
                                      <p:cBhvr>
                                        <p:cTn id="105" dur="500"/>
                                        <p:tgtEl>
                                          <p:spTgt spid="52334">
                                            <p:txEl>
                                              <p:pRg st="0" end="0"/>
                                            </p:txEl>
                                          </p:spTgt>
                                        </p:tgtEl>
                                      </p:cBhvr>
                                    </p:animEffect>
                                    <p:set>
                                      <p:cBhvr>
                                        <p:cTn id="106" dur="1" fill="hold">
                                          <p:stCondLst>
                                            <p:cond delay="499"/>
                                          </p:stCondLst>
                                        </p:cTn>
                                        <p:tgtEl>
                                          <p:spTgt spid="52334">
                                            <p:txEl>
                                              <p:pRg st="0" end="0"/>
                                            </p:txEl>
                                          </p:spTgt>
                                        </p:tgtEl>
                                        <p:attrNameLst>
                                          <p:attrName>style.visibility</p:attrName>
                                        </p:attrNameLst>
                                      </p:cBhvr>
                                      <p:to>
                                        <p:strVal val="hidden"/>
                                      </p:to>
                                    </p:set>
                                  </p:childTnLst>
                                </p:cTn>
                              </p:par>
                            </p:childTnLst>
                          </p:cTn>
                        </p:par>
                      </p:childTnLst>
                    </p:cTn>
                  </p:par>
                </p:childTnLst>
              </p:cTn>
              <p:nextCondLst>
                <p:cond evt="onClick" delay="0">
                  <p:tgtEl>
                    <p:spTgt spid="52334"/>
                  </p:tgtEl>
                </p:cond>
              </p:nextCondLst>
            </p:seq>
            <p:seq concurrent="1" nextAc="seek">
              <p:cTn id="107" restart="whenNotActive" fill="hold" evtFilter="cancelBubble" nodeType="interactiveSeq">
                <p:stCondLst>
                  <p:cond evt="onClick" delay="0">
                    <p:tgtEl>
                      <p:spTgt spid="52277"/>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 presetClass="entr" presetSubtype="16" fill="hold" nodeType="clickEffect">
                                  <p:stCondLst>
                                    <p:cond delay="0"/>
                                  </p:stCondLst>
                                  <p:childTnLst>
                                    <p:set>
                                      <p:cBhvr>
                                        <p:cTn id="111" dur="1" fill="hold">
                                          <p:stCondLst>
                                            <p:cond delay="0"/>
                                          </p:stCondLst>
                                        </p:cTn>
                                        <p:tgtEl>
                                          <p:spTgt spid="52335"/>
                                        </p:tgtEl>
                                        <p:attrNameLst>
                                          <p:attrName>style.visibility</p:attrName>
                                        </p:attrNameLst>
                                      </p:cBhvr>
                                      <p:to>
                                        <p:strVal val="visible"/>
                                      </p:to>
                                    </p:set>
                                    <p:animEffect transition="in" filter="box(in)">
                                      <p:cBhvr>
                                        <p:cTn id="112" dur="500"/>
                                        <p:tgtEl>
                                          <p:spTgt spid="52335"/>
                                        </p:tgtEl>
                                      </p:cBhvr>
                                    </p:animEffect>
                                  </p:childTnLst>
                                </p:cTn>
                              </p:par>
                            </p:childTnLst>
                          </p:cTn>
                        </p:par>
                      </p:childTnLst>
                    </p:cTn>
                  </p:par>
                </p:childTnLst>
              </p:cTn>
              <p:nextCondLst>
                <p:cond evt="onClick" delay="0">
                  <p:tgtEl>
                    <p:spTgt spid="52277"/>
                  </p:tgtEl>
                </p:cond>
              </p:nextCondLst>
            </p:seq>
            <p:seq concurrent="1" nextAc="seek">
              <p:cTn id="113" restart="whenNotActive" fill="hold" evtFilter="cancelBubble" nodeType="interactiveSeq">
                <p:stCondLst>
                  <p:cond evt="onClick" delay="0">
                    <p:tgtEl>
                      <p:spTgt spid="52335"/>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4" presetClass="exit" presetSubtype="16" fill="hold" nodeType="clickEffect">
                                  <p:stCondLst>
                                    <p:cond delay="0"/>
                                  </p:stCondLst>
                                  <p:childTnLst>
                                    <p:animEffect transition="out" filter="box(in)">
                                      <p:cBhvr>
                                        <p:cTn id="117" dur="500"/>
                                        <p:tgtEl>
                                          <p:spTgt spid="52335"/>
                                        </p:tgtEl>
                                      </p:cBhvr>
                                    </p:animEffect>
                                    <p:set>
                                      <p:cBhvr>
                                        <p:cTn id="118" dur="1" fill="hold">
                                          <p:stCondLst>
                                            <p:cond delay="499"/>
                                          </p:stCondLst>
                                        </p:cTn>
                                        <p:tgtEl>
                                          <p:spTgt spid="52335"/>
                                        </p:tgtEl>
                                        <p:attrNameLst>
                                          <p:attrName>style.visibility</p:attrName>
                                        </p:attrNameLst>
                                      </p:cBhvr>
                                      <p:to>
                                        <p:strVal val="hidden"/>
                                      </p:to>
                                    </p:set>
                                  </p:childTnLst>
                                </p:cTn>
                              </p:par>
                            </p:childTnLst>
                          </p:cTn>
                        </p:par>
                      </p:childTnLst>
                    </p:cTn>
                  </p:par>
                </p:childTnLst>
              </p:cTn>
              <p:nextCondLst>
                <p:cond evt="onClick" delay="0">
                  <p:tgtEl>
                    <p:spTgt spid="52335"/>
                  </p:tgtEl>
                </p:cond>
              </p:nextCondLst>
            </p:seq>
            <p:seq concurrent="1" nextAc="seek">
              <p:cTn id="119" restart="whenNotActive" fill="hold" evtFilter="cancelBubble" nodeType="interactiveSeq">
                <p:stCondLst>
                  <p:cond evt="onClick" delay="0">
                    <p:tgtEl>
                      <p:spTgt spid="52280"/>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52338"/>
                                        </p:tgtEl>
                                        <p:attrNameLst>
                                          <p:attrName>style.visibility</p:attrName>
                                        </p:attrNameLst>
                                      </p:cBhvr>
                                      <p:to>
                                        <p:strVal val="visible"/>
                                      </p:to>
                                    </p:set>
                                    <p:animEffect transition="in" filter="blinds(horizontal)">
                                      <p:cBhvr>
                                        <p:cTn id="124" dur="500"/>
                                        <p:tgtEl>
                                          <p:spTgt spid="52338"/>
                                        </p:tgtEl>
                                      </p:cBhvr>
                                    </p:animEffect>
                                  </p:childTnLst>
                                </p:cTn>
                              </p:par>
                            </p:childTnLst>
                          </p:cTn>
                        </p:par>
                      </p:childTnLst>
                    </p:cTn>
                  </p:par>
                </p:childTnLst>
              </p:cTn>
              <p:nextCondLst>
                <p:cond evt="onClick" delay="0">
                  <p:tgtEl>
                    <p:spTgt spid="52280"/>
                  </p:tgtEl>
                </p:cond>
              </p:nextCondLst>
            </p:seq>
            <p:seq concurrent="1" nextAc="seek">
              <p:cTn id="125" restart="whenNotActive" fill="hold" evtFilter="cancelBubble" nodeType="interactiveSeq">
                <p:stCondLst>
                  <p:cond evt="onClick" delay="0">
                    <p:tgtEl>
                      <p:spTgt spid="52338"/>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4" presetClass="exit" presetSubtype="16" fill="hold" nodeType="clickEffect">
                                  <p:stCondLst>
                                    <p:cond delay="0"/>
                                  </p:stCondLst>
                                  <p:childTnLst>
                                    <p:animEffect transition="out" filter="box(in)">
                                      <p:cBhvr>
                                        <p:cTn id="129" dur="500"/>
                                        <p:tgtEl>
                                          <p:spTgt spid="52338"/>
                                        </p:tgtEl>
                                      </p:cBhvr>
                                    </p:animEffect>
                                    <p:set>
                                      <p:cBhvr>
                                        <p:cTn id="130" dur="1" fill="hold">
                                          <p:stCondLst>
                                            <p:cond delay="499"/>
                                          </p:stCondLst>
                                        </p:cTn>
                                        <p:tgtEl>
                                          <p:spTgt spid="52338"/>
                                        </p:tgtEl>
                                        <p:attrNameLst>
                                          <p:attrName>style.visibility</p:attrName>
                                        </p:attrNameLst>
                                      </p:cBhvr>
                                      <p:to>
                                        <p:strVal val="hidden"/>
                                      </p:to>
                                    </p:set>
                                  </p:childTnLst>
                                </p:cTn>
                              </p:par>
                            </p:childTnLst>
                          </p:cTn>
                        </p:par>
                      </p:childTnLst>
                    </p:cTn>
                  </p:par>
                </p:childTnLst>
              </p:cTn>
              <p:nextCondLst>
                <p:cond evt="onClick" delay="0">
                  <p:tgtEl>
                    <p:spTgt spid="52338"/>
                  </p:tgtEl>
                </p:cond>
              </p:nextCondLst>
            </p:seq>
          </p:childTnLst>
        </p:cTn>
      </p:par>
    </p:tnLst>
    <p:bldLst>
      <p:bldP spid="52306" grpId="0" animBg="1"/>
      <p:bldP spid="52307" grpId="0" animBg="1"/>
      <p:bldP spid="52308" grpId="0" animBg="1"/>
      <p:bldP spid="52309" grpId="0" animBg="1"/>
      <p:bldP spid="52310" grpId="0" animBg="1"/>
      <p:bldP spid="52311" grpId="0" animBg="1"/>
      <p:bldP spid="52312" grpId="0" animBg="1"/>
      <p:bldP spid="52313" grpId="0" animBg="1"/>
      <p:bldP spid="52335" grpId="0" animBg="1"/>
      <p:bldP spid="52335" grpId="1" animBg="1"/>
      <p:bldP spid="52335" grpId="2" animBg="1"/>
      <p:bldP spid="52337" grpId="0" animBg="1"/>
      <p:bldP spid="52337" grpId="1" animBg="1"/>
      <p:bldP spid="52338" grpId="0" animBg="1"/>
      <p:bldP spid="5233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81000" y="762000"/>
            <a:ext cx="91440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algn="just" eaLnBrk="1" hangingPunct="1">
              <a:spcBef>
                <a:spcPct val="50000"/>
              </a:spcBef>
            </a:pPr>
            <a:r>
              <a:rPr lang="en-US" altLang="en-US" sz="2400" b="1" dirty="0">
                <a:solidFill>
                  <a:srgbClr val="FF0000"/>
                </a:solidFill>
              </a:rPr>
              <a:t>	</a:t>
            </a:r>
            <a:r>
              <a:rPr lang="en-US" altLang="en-US" sz="2800" b="1" dirty="0">
                <a:latin typeface="Times New Roman" pitchFamily="18" charset="0"/>
              </a:rPr>
              <a:t>	</a:t>
            </a:r>
            <a:r>
              <a:rPr lang="en-US" altLang="en-US" sz="2800" b="1" u="sng" dirty="0" smtClean="0">
                <a:latin typeface="Times New Roman" pitchFamily="18" charset="0"/>
              </a:rPr>
              <a:t>II - ĐẶC ĐIỂM CỦA THUẬT NGỮ</a:t>
            </a:r>
            <a:r>
              <a:rPr lang="en-US" altLang="en-US" sz="2800" b="1" dirty="0" smtClean="0">
                <a:latin typeface="Times New Roman" pitchFamily="18" charset="0"/>
              </a:rPr>
              <a:t>:</a:t>
            </a:r>
          </a:p>
          <a:p>
            <a:pPr marL="342900" indent="-342900" algn="just" eaLnBrk="1" hangingPunct="1">
              <a:spcBef>
                <a:spcPct val="50000"/>
              </a:spcBef>
            </a:pPr>
            <a:r>
              <a:rPr lang="en-US" altLang="en-US" sz="2800" dirty="0" smtClean="0">
                <a:latin typeface="Times New Roman" pitchFamily="18" charset="0"/>
              </a:rPr>
              <a:t>               </a:t>
            </a:r>
            <a:r>
              <a:rPr lang="en-US" altLang="en-US" sz="2800" u="sng" dirty="0" smtClean="0">
                <a:latin typeface="Times New Roman" pitchFamily="18" charset="0"/>
              </a:rPr>
              <a:t>1.Xét ví dụ 1</a:t>
            </a:r>
            <a:r>
              <a:rPr lang="en-US" altLang="en-US" sz="2800" dirty="0" smtClean="0">
                <a:latin typeface="Times New Roman" pitchFamily="18" charset="0"/>
              </a:rPr>
              <a:t>.</a:t>
            </a:r>
          </a:p>
          <a:p>
            <a:pPr marL="342900" indent="-342900" algn="just" eaLnBrk="1" hangingPunct="1">
              <a:spcBef>
                <a:spcPct val="50000"/>
              </a:spcBef>
            </a:pPr>
            <a:r>
              <a:rPr lang="en-US" altLang="en-US" sz="2800" dirty="0" smtClean="0">
                <a:latin typeface="Times New Roman" pitchFamily="18" charset="0"/>
              </a:rPr>
              <a:t>               </a:t>
            </a:r>
            <a:r>
              <a:rPr lang="en-US" altLang="en-US" sz="2800" u="sng" dirty="0" smtClean="0">
                <a:latin typeface="Times New Roman" pitchFamily="18" charset="0"/>
              </a:rPr>
              <a:t>2.Xét ví dụ 2:</a:t>
            </a:r>
          </a:p>
          <a:p>
            <a:pPr marL="342900" indent="-342900" algn="just" eaLnBrk="1" hangingPunct="1">
              <a:spcBef>
                <a:spcPct val="50000"/>
              </a:spcBef>
              <a:buFontTx/>
              <a:buAutoNum type="alphaLcPeriod"/>
            </a:pPr>
            <a:r>
              <a:rPr lang="en-US" altLang="en-US" sz="2800" b="1" dirty="0" smtClean="0">
                <a:latin typeface="Times New Roman" pitchFamily="18" charset="0"/>
              </a:rPr>
              <a:t>Muối</a:t>
            </a:r>
            <a:r>
              <a:rPr lang="en-US" altLang="en-US" sz="2800" dirty="0" smtClean="0">
                <a:latin typeface="Times New Roman" pitchFamily="18" charset="0"/>
              </a:rPr>
              <a:t> </a:t>
            </a:r>
            <a:r>
              <a:rPr lang="en-US" altLang="en-US" sz="2800" dirty="0">
                <a:latin typeface="Times New Roman" pitchFamily="18" charset="0"/>
              </a:rPr>
              <a:t>là một hợp chất có thể  hoà tan trong nước. </a:t>
            </a:r>
          </a:p>
          <a:p>
            <a:pPr marL="342900" indent="-342900" algn="just" eaLnBrk="1" hangingPunct="1">
              <a:spcBef>
                <a:spcPct val="50000"/>
              </a:spcBef>
            </a:pPr>
            <a:r>
              <a:rPr lang="en-US" altLang="en-US" sz="2800" dirty="0">
                <a:solidFill>
                  <a:srgbClr val="000099"/>
                </a:solidFill>
                <a:latin typeface="Times New Roman" pitchFamily="18" charset="0"/>
              </a:rPr>
              <a:t>                   </a:t>
            </a:r>
          </a:p>
          <a:p>
            <a:pPr marL="342900" indent="-342900" algn="just" eaLnBrk="1" hangingPunct="1">
              <a:spcBef>
                <a:spcPct val="50000"/>
              </a:spcBef>
            </a:pPr>
            <a:r>
              <a:rPr lang="en-US" altLang="en-US" sz="2800" b="1" dirty="0">
                <a:latin typeface="Times New Roman" pitchFamily="18" charset="0"/>
              </a:rPr>
              <a:t>b. </a:t>
            </a:r>
            <a:r>
              <a:rPr lang="en-US" altLang="en-US" sz="2800" dirty="0">
                <a:latin typeface="Times New Roman" pitchFamily="18" charset="0"/>
              </a:rPr>
              <a:t>Tay nâng chén muối đĩa gừng,</a:t>
            </a:r>
          </a:p>
          <a:p>
            <a:pPr marL="342900" indent="-342900" algn="just" eaLnBrk="1" hangingPunct="1">
              <a:spcBef>
                <a:spcPct val="50000"/>
              </a:spcBef>
            </a:pPr>
            <a:r>
              <a:rPr lang="en-US" altLang="en-US" sz="2800" dirty="0">
                <a:latin typeface="Times New Roman" pitchFamily="18" charset="0"/>
              </a:rPr>
              <a:t>Gừng cay </a:t>
            </a:r>
            <a:r>
              <a:rPr lang="en-US" altLang="en-US" sz="2800" b="1" dirty="0">
                <a:latin typeface="Times New Roman" pitchFamily="18" charset="0"/>
              </a:rPr>
              <a:t>muối</a:t>
            </a:r>
            <a:r>
              <a:rPr lang="en-US" altLang="en-US" sz="2800" dirty="0">
                <a:latin typeface="Times New Roman" pitchFamily="18" charset="0"/>
              </a:rPr>
              <a:t> mặn  xin đừng quên nhau.  </a:t>
            </a:r>
          </a:p>
          <a:p>
            <a:pPr marL="342900" indent="-342900" algn="just" eaLnBrk="1" hangingPunct="1">
              <a:spcBef>
                <a:spcPct val="50000"/>
              </a:spcBef>
            </a:pPr>
            <a:r>
              <a:rPr lang="en-US" altLang="en-US" sz="2800" dirty="0">
                <a:latin typeface="Times New Roman" pitchFamily="18" charset="0"/>
              </a:rPr>
              <a:t>					                                 (Ca dao)</a:t>
            </a:r>
            <a:endParaRPr lang="en-US" altLang="en-US" sz="2400" dirty="0">
              <a:latin typeface="Times New Roman" pitchFamily="18" charset="0"/>
            </a:endParaRPr>
          </a:p>
        </p:txBody>
      </p:sp>
      <p:sp>
        <p:nvSpPr>
          <p:cNvPr id="12293" name="Line 5"/>
          <p:cNvSpPr>
            <a:spLocks noChangeShapeType="1"/>
          </p:cNvSpPr>
          <p:nvPr/>
        </p:nvSpPr>
        <p:spPr bwMode="auto">
          <a:xfrm flipV="1">
            <a:off x="914400" y="3429000"/>
            <a:ext cx="6096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2" name="Text Box 6"/>
          <p:cNvSpPr txBox="1">
            <a:spLocks noChangeArrowheads="1"/>
          </p:cNvSpPr>
          <p:nvPr/>
        </p:nvSpPr>
        <p:spPr bwMode="auto">
          <a:xfrm>
            <a:off x="8458200" y="2895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en-US" altLang="en-US" sz="1800"/>
          </a:p>
        </p:txBody>
      </p:sp>
      <p:sp>
        <p:nvSpPr>
          <p:cNvPr id="12295" name="Line 7"/>
          <p:cNvSpPr>
            <a:spLocks noChangeShapeType="1"/>
          </p:cNvSpPr>
          <p:nvPr/>
        </p:nvSpPr>
        <p:spPr bwMode="auto">
          <a:xfrm>
            <a:off x="1865784" y="5373216"/>
            <a:ext cx="7620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Rectangle 8"/>
          <p:cNvSpPr>
            <a:spLocks noChangeArrowheads="1"/>
          </p:cNvSpPr>
          <p:nvPr/>
        </p:nvSpPr>
        <p:spPr bwMode="auto">
          <a:xfrm>
            <a:off x="1219200" y="3323456"/>
            <a:ext cx="228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pPr>
            <a:r>
              <a:rPr lang="en-US" altLang="en-US" sz="2800" b="1" dirty="0">
                <a:latin typeface="Times New Roman" pitchFamily="18" charset="0"/>
                <a:cs typeface="Times New Roman" pitchFamily="18" charset="0"/>
              </a:rPr>
              <a:t>Thuật ngữ</a:t>
            </a:r>
          </a:p>
          <a:p>
            <a:pPr algn="ctr" eaLnBrk="1" hangingPunct="1"/>
            <a:endParaRPr lang="en-US" altLang="en-US" sz="2800" b="1" dirty="0">
              <a:latin typeface="Times New Roman" pitchFamily="18" charset="0"/>
              <a:cs typeface="Times New Roman" pitchFamily="18" charset="0"/>
            </a:endParaRPr>
          </a:p>
        </p:txBody>
      </p:sp>
      <p:sp>
        <p:nvSpPr>
          <p:cNvPr id="12297" name="Rectangle 9"/>
          <p:cNvSpPr>
            <a:spLocks noChangeArrowheads="1"/>
          </p:cNvSpPr>
          <p:nvPr/>
        </p:nvSpPr>
        <p:spPr bwMode="auto">
          <a:xfrm>
            <a:off x="2660650" y="4971256"/>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800" b="1" dirty="0">
                <a:latin typeface="Times New Roman" pitchFamily="18" charset="0"/>
                <a:cs typeface="Times New Roman" pitchFamily="18" charset="0"/>
              </a:rPr>
              <a:t>mang tính biểu cảm</a:t>
            </a:r>
          </a:p>
        </p:txBody>
      </p:sp>
    </p:spTree>
    <p:extLst>
      <p:ext uri="{BB962C8B-B14F-4D97-AF65-F5344CB8AC3E}">
        <p14:creationId xmlns:p14="http://schemas.microsoft.com/office/powerpoint/2010/main" val="197551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par>
                                <p:cTn id="8" presetID="27" presetClass="entr" presetSubtype="0" fill="hold" nodeType="withEffect">
                                  <p:stCondLst>
                                    <p:cond delay="0"/>
                                  </p:stCondLst>
                                  <p:iterate type="lt">
                                    <p:tmPct val="50000"/>
                                  </p:iterate>
                                  <p:childTnLst>
                                    <p:set>
                                      <p:cBhvr>
                                        <p:cTn id="9" dur="1" fill="hold">
                                          <p:stCondLst>
                                            <p:cond delay="0"/>
                                          </p:stCondLst>
                                        </p:cTn>
                                        <p:tgtEl>
                                          <p:spTgt spid="12291">
                                            <p:txEl>
                                              <p:pRg st="1" end="1"/>
                                            </p:txEl>
                                          </p:spTgt>
                                        </p:tgtEl>
                                        <p:attrNameLst>
                                          <p:attrName>style.visibility</p:attrName>
                                        </p:attrNameLst>
                                      </p:cBhvr>
                                      <p:to>
                                        <p:strVal val="visible"/>
                                      </p:to>
                                    </p:set>
                                    <p:anim calcmode="discrete" valueType="clr">
                                      <p:cBhvr override="childStyle">
                                        <p:cTn id="10" dur="80"/>
                                        <p:tgtEl>
                                          <p:spTgt spid="122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2291">
                                            <p:txEl>
                                              <p:pRg st="1" end="1"/>
                                            </p:txEl>
                                          </p:spTgt>
                                        </p:tgtEl>
                                        <p:attrNameLst>
                                          <p:attrName>fillcolor</p:attrName>
                                        </p:attrNameLst>
                                      </p:cBhvr>
                                      <p:tavLst>
                                        <p:tav tm="0">
                                          <p:val>
                                            <p:clrVal>
                                              <a:schemeClr val="accent2"/>
                                            </p:clrVal>
                                          </p:val>
                                        </p:tav>
                                        <p:tav tm="50000">
                                          <p:val>
                                            <p:clrVal>
                                              <a:schemeClr val="hlink"/>
                                            </p:clrVal>
                                          </p:val>
                                        </p:tav>
                                      </p:tavLst>
                                    </p:anim>
                                    <p:set>
                                      <p:cBhvr>
                                        <p:cTn id="12" dur="80"/>
                                        <p:tgtEl>
                                          <p:spTgt spid="12291">
                                            <p:txEl>
                                              <p:pRg st="1" end="1"/>
                                            </p:txEl>
                                          </p:spTgt>
                                        </p:tgtEl>
                                        <p:attrNameLst>
                                          <p:attrName>fill.type</p:attrName>
                                        </p:attrNameLst>
                                      </p:cBhvr>
                                      <p:to>
                                        <p:strVal val="solid"/>
                                      </p:to>
                                    </p:set>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12291">
                                            <p:txEl>
                                              <p:pRg st="2" end="2"/>
                                            </p:txEl>
                                          </p:spTgt>
                                        </p:tgtEl>
                                        <p:attrNameLst>
                                          <p:attrName>style.visibility</p:attrName>
                                        </p:attrNameLst>
                                      </p:cBhvr>
                                      <p:to>
                                        <p:strVal val="visible"/>
                                      </p:to>
                                    </p:set>
                                    <p:anim calcmode="discrete" valueType="clr">
                                      <p:cBhvr override="childStyle">
                                        <p:cTn id="15" dur="80"/>
                                        <p:tgtEl>
                                          <p:spTgt spid="122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2291">
                                            <p:txEl>
                                              <p:pRg st="2" end="2"/>
                                            </p:txEl>
                                          </p:spTgt>
                                        </p:tgtEl>
                                        <p:attrNameLst>
                                          <p:attrName>fillcolor</p:attrName>
                                        </p:attrNameLst>
                                      </p:cBhvr>
                                      <p:tavLst>
                                        <p:tav tm="0">
                                          <p:val>
                                            <p:clrVal>
                                              <a:schemeClr val="accent2"/>
                                            </p:clrVal>
                                          </p:val>
                                        </p:tav>
                                        <p:tav tm="50000">
                                          <p:val>
                                            <p:clrVal>
                                              <a:schemeClr val="hlink"/>
                                            </p:clrVal>
                                          </p:val>
                                        </p:tav>
                                      </p:tavLst>
                                    </p:anim>
                                    <p:set>
                                      <p:cBhvr>
                                        <p:cTn id="17" dur="80"/>
                                        <p:tgtEl>
                                          <p:spTgt spid="12291">
                                            <p:txEl>
                                              <p:pRg st="2" end="2"/>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12291">
                                            <p:txEl>
                                              <p:pRg st="3" end="3"/>
                                            </p:txEl>
                                          </p:spTgt>
                                        </p:tgtEl>
                                        <p:attrNameLst>
                                          <p:attrName>style.visibility</p:attrName>
                                        </p:attrNameLst>
                                      </p:cBhvr>
                                      <p:to>
                                        <p:strVal val="visible"/>
                                      </p:to>
                                    </p:set>
                                    <p:anim calcmode="discrete" valueType="clr">
                                      <p:cBhvr override="childStyle">
                                        <p:cTn id="22" dur="80"/>
                                        <p:tgtEl>
                                          <p:spTgt spid="122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291">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12291">
                                            <p:txEl>
                                              <p:pRg st="3" end="3"/>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2291">
                                            <p:txEl>
                                              <p:pRg st="4" end="4"/>
                                            </p:txEl>
                                          </p:spTgt>
                                        </p:tgtEl>
                                        <p:attrNameLst>
                                          <p:attrName>style.visibility</p:attrName>
                                        </p:attrNameLst>
                                      </p:cBhvr>
                                      <p:to>
                                        <p:strVal val="visible"/>
                                      </p:to>
                                    </p:set>
                                    <p:anim calcmode="discrete" valueType="clr">
                                      <p:cBhvr override="childStyle">
                                        <p:cTn id="29" dur="80"/>
                                        <p:tgtEl>
                                          <p:spTgt spid="122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291">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12291">
                                            <p:txEl>
                                              <p:pRg st="4" end="4"/>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2291">
                                            <p:txEl>
                                              <p:pRg st="5" end="5"/>
                                            </p:txEl>
                                          </p:spTgt>
                                        </p:tgtEl>
                                        <p:attrNameLst>
                                          <p:attrName>style.visibility</p:attrName>
                                        </p:attrNameLst>
                                      </p:cBhvr>
                                      <p:to>
                                        <p:strVal val="visible"/>
                                      </p:to>
                                    </p:set>
                                    <p:anim calcmode="discrete" valueType="clr">
                                      <p:cBhvr override="childStyle">
                                        <p:cTn id="36" dur="80"/>
                                        <p:tgtEl>
                                          <p:spTgt spid="1229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2291">
                                            <p:txEl>
                                              <p:pRg st="5" end="5"/>
                                            </p:txEl>
                                          </p:spTgt>
                                        </p:tgtEl>
                                        <p:attrNameLst>
                                          <p:attrName>fillcolor</p:attrName>
                                        </p:attrNameLst>
                                      </p:cBhvr>
                                      <p:tavLst>
                                        <p:tav tm="0">
                                          <p:val>
                                            <p:clrVal>
                                              <a:schemeClr val="accent2"/>
                                            </p:clrVal>
                                          </p:val>
                                        </p:tav>
                                        <p:tav tm="50000">
                                          <p:val>
                                            <p:clrVal>
                                              <a:schemeClr val="hlink"/>
                                            </p:clrVal>
                                          </p:val>
                                        </p:tav>
                                      </p:tavLst>
                                    </p:anim>
                                    <p:set>
                                      <p:cBhvr>
                                        <p:cTn id="38" dur="80"/>
                                        <p:tgtEl>
                                          <p:spTgt spid="12291">
                                            <p:txEl>
                                              <p:pRg st="5" end="5"/>
                                            </p:txEl>
                                          </p:spTgt>
                                        </p:tgtEl>
                                        <p:attrNameLst>
                                          <p:attrName>fill.type</p:attrName>
                                        </p:attrNameLst>
                                      </p:cBhvr>
                                      <p:to>
                                        <p:strVal val="solid"/>
                                      </p:to>
                                    </p:set>
                                  </p:childTnLst>
                                </p:cTn>
                              </p:par>
                              <p:par>
                                <p:cTn id="39" presetID="27" presetClass="entr" presetSubtype="0" fill="hold" nodeType="withEffect">
                                  <p:stCondLst>
                                    <p:cond delay="0"/>
                                  </p:stCondLst>
                                  <p:iterate type="lt">
                                    <p:tmPct val="50000"/>
                                  </p:iterate>
                                  <p:childTnLst>
                                    <p:set>
                                      <p:cBhvr>
                                        <p:cTn id="40" dur="1" fill="hold">
                                          <p:stCondLst>
                                            <p:cond delay="0"/>
                                          </p:stCondLst>
                                        </p:cTn>
                                        <p:tgtEl>
                                          <p:spTgt spid="12291">
                                            <p:txEl>
                                              <p:pRg st="6" end="6"/>
                                            </p:txEl>
                                          </p:spTgt>
                                        </p:tgtEl>
                                        <p:attrNameLst>
                                          <p:attrName>style.visibility</p:attrName>
                                        </p:attrNameLst>
                                      </p:cBhvr>
                                      <p:to>
                                        <p:strVal val="visible"/>
                                      </p:to>
                                    </p:set>
                                    <p:anim calcmode="discrete" valueType="clr">
                                      <p:cBhvr override="childStyle">
                                        <p:cTn id="41" dur="80"/>
                                        <p:tgtEl>
                                          <p:spTgt spid="1229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291">
                                            <p:txEl>
                                              <p:pRg st="6" end="6"/>
                                            </p:txEl>
                                          </p:spTgt>
                                        </p:tgtEl>
                                        <p:attrNameLst>
                                          <p:attrName>fillcolor</p:attrName>
                                        </p:attrNameLst>
                                      </p:cBhvr>
                                      <p:tavLst>
                                        <p:tav tm="0">
                                          <p:val>
                                            <p:clrVal>
                                              <a:schemeClr val="accent2"/>
                                            </p:clrVal>
                                          </p:val>
                                        </p:tav>
                                        <p:tav tm="50000">
                                          <p:val>
                                            <p:clrVal>
                                              <a:schemeClr val="hlink"/>
                                            </p:clrVal>
                                          </p:val>
                                        </p:tav>
                                      </p:tavLst>
                                    </p:anim>
                                    <p:set>
                                      <p:cBhvr>
                                        <p:cTn id="43" dur="80"/>
                                        <p:tgtEl>
                                          <p:spTgt spid="12291">
                                            <p:txEl>
                                              <p:pRg st="6" end="6"/>
                                            </p:txEl>
                                          </p:spTgt>
                                        </p:tgtEl>
                                        <p:attrNameLst>
                                          <p:attrName>fill.type</p:attrName>
                                        </p:attrNameLst>
                                      </p:cBhvr>
                                      <p:to>
                                        <p:strVal val="solid"/>
                                      </p:to>
                                    </p:set>
                                  </p:childTnLst>
                                </p:cTn>
                              </p:par>
                            </p:childTnLst>
                          </p:cTn>
                        </p:par>
                        <p:par>
                          <p:cTn id="44" fill="hold" nodeType="afterGroup">
                            <p:stCondLst>
                              <p:cond delay="1240"/>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12291">
                                            <p:txEl>
                                              <p:pRg st="7" end="7"/>
                                            </p:txEl>
                                          </p:spTgt>
                                        </p:tgtEl>
                                        <p:attrNameLst>
                                          <p:attrName>style.visibility</p:attrName>
                                        </p:attrNameLst>
                                      </p:cBhvr>
                                      <p:to>
                                        <p:strVal val="visible"/>
                                      </p:to>
                                    </p:set>
                                    <p:anim calcmode="discrete" valueType="clr">
                                      <p:cBhvr override="childStyle">
                                        <p:cTn id="47" dur="80"/>
                                        <p:tgtEl>
                                          <p:spTgt spid="1229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291">
                                            <p:txEl>
                                              <p:pRg st="7" end="7"/>
                                            </p:txEl>
                                          </p:spTgt>
                                        </p:tgtEl>
                                        <p:attrNameLst>
                                          <p:attrName>fillcolor</p:attrName>
                                        </p:attrNameLst>
                                      </p:cBhvr>
                                      <p:tavLst>
                                        <p:tav tm="0">
                                          <p:val>
                                            <p:clrVal>
                                              <a:schemeClr val="accent2"/>
                                            </p:clrVal>
                                          </p:val>
                                        </p:tav>
                                        <p:tav tm="50000">
                                          <p:val>
                                            <p:clrVal>
                                              <a:schemeClr val="hlink"/>
                                            </p:clrVal>
                                          </p:val>
                                        </p:tav>
                                      </p:tavLst>
                                    </p:anim>
                                    <p:set>
                                      <p:cBhvr>
                                        <p:cTn id="49" dur="80"/>
                                        <p:tgtEl>
                                          <p:spTgt spid="12291">
                                            <p:txEl>
                                              <p:pRg st="7" end="7"/>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12296"/>
                                        </p:tgtEl>
                                        <p:attrNameLst>
                                          <p:attrName>style.visibility</p:attrName>
                                        </p:attrNameLst>
                                      </p:cBhvr>
                                      <p:to>
                                        <p:strVal val="visible"/>
                                      </p:to>
                                    </p:set>
                                    <p:animEffect transition="in" filter="box(in)">
                                      <p:cBhvr>
                                        <p:cTn id="54" dur="500"/>
                                        <p:tgtEl>
                                          <p:spTgt spid="1229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2293"/>
                                        </p:tgtEl>
                                        <p:attrNameLst>
                                          <p:attrName>style.visibility</p:attrName>
                                        </p:attrNameLst>
                                      </p:cBhvr>
                                      <p:to>
                                        <p:strVal val="visible"/>
                                      </p:to>
                                    </p:set>
                                    <p:animEffect transition="in" filter="box(in)">
                                      <p:cBhvr>
                                        <p:cTn id="57" dur="500"/>
                                        <p:tgtEl>
                                          <p:spTgt spid="122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12297"/>
                                        </p:tgtEl>
                                        <p:attrNameLst>
                                          <p:attrName>style.visibility</p:attrName>
                                        </p:attrNameLst>
                                      </p:cBhvr>
                                      <p:to>
                                        <p:strVal val="visible"/>
                                      </p:to>
                                    </p:set>
                                    <p:anim calcmode="lin" valueType="num">
                                      <p:cBhvr>
                                        <p:cTn id="62" dur="1000" fill="hold"/>
                                        <p:tgtEl>
                                          <p:spTgt spid="12297"/>
                                        </p:tgtEl>
                                        <p:attrNameLst>
                                          <p:attrName>ppt_w</p:attrName>
                                        </p:attrNameLst>
                                      </p:cBhvr>
                                      <p:tavLst>
                                        <p:tav tm="0">
                                          <p:val>
                                            <p:strVal val="#ppt_w*0.70"/>
                                          </p:val>
                                        </p:tav>
                                        <p:tav tm="100000">
                                          <p:val>
                                            <p:strVal val="#ppt_w"/>
                                          </p:val>
                                        </p:tav>
                                      </p:tavLst>
                                    </p:anim>
                                    <p:anim calcmode="lin" valueType="num">
                                      <p:cBhvr>
                                        <p:cTn id="63" dur="1000" fill="hold"/>
                                        <p:tgtEl>
                                          <p:spTgt spid="12297"/>
                                        </p:tgtEl>
                                        <p:attrNameLst>
                                          <p:attrName>ppt_h</p:attrName>
                                        </p:attrNameLst>
                                      </p:cBhvr>
                                      <p:tavLst>
                                        <p:tav tm="0">
                                          <p:val>
                                            <p:strVal val="#ppt_h"/>
                                          </p:val>
                                        </p:tav>
                                        <p:tav tm="100000">
                                          <p:val>
                                            <p:strVal val="#ppt_h"/>
                                          </p:val>
                                        </p:tav>
                                      </p:tavLst>
                                    </p:anim>
                                    <p:animEffect transition="in" filter="fade">
                                      <p:cBhvr>
                                        <p:cTn id="64" dur="1000"/>
                                        <p:tgtEl>
                                          <p:spTgt spid="1229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2295"/>
                                        </p:tgtEl>
                                        <p:attrNameLst>
                                          <p:attrName>style.visibility</p:attrName>
                                        </p:attrNameLst>
                                      </p:cBhvr>
                                      <p:to>
                                        <p:strVal val="visible"/>
                                      </p:to>
                                    </p:set>
                                    <p:anim calcmode="lin" valueType="num">
                                      <p:cBhvr>
                                        <p:cTn id="67" dur="1000" fill="hold"/>
                                        <p:tgtEl>
                                          <p:spTgt spid="12295"/>
                                        </p:tgtEl>
                                        <p:attrNameLst>
                                          <p:attrName>ppt_w</p:attrName>
                                        </p:attrNameLst>
                                      </p:cBhvr>
                                      <p:tavLst>
                                        <p:tav tm="0">
                                          <p:val>
                                            <p:strVal val="#ppt_w*0.70"/>
                                          </p:val>
                                        </p:tav>
                                        <p:tav tm="100000">
                                          <p:val>
                                            <p:strVal val="#ppt_w"/>
                                          </p:val>
                                        </p:tav>
                                      </p:tavLst>
                                    </p:anim>
                                    <p:anim calcmode="lin" valueType="num">
                                      <p:cBhvr>
                                        <p:cTn id="68" dur="1000" fill="hold"/>
                                        <p:tgtEl>
                                          <p:spTgt spid="12295"/>
                                        </p:tgtEl>
                                        <p:attrNameLst>
                                          <p:attrName>ppt_h</p:attrName>
                                        </p:attrNameLst>
                                      </p:cBhvr>
                                      <p:tavLst>
                                        <p:tav tm="0">
                                          <p:val>
                                            <p:strVal val="#ppt_h"/>
                                          </p:val>
                                        </p:tav>
                                        <p:tav tm="100000">
                                          <p:val>
                                            <p:strVal val="#ppt_h"/>
                                          </p:val>
                                        </p:tav>
                                      </p:tavLst>
                                    </p:anim>
                                    <p:animEffect transition="in" filter="fade">
                                      <p:cBhvr>
                                        <p:cTn id="69" dur="1000"/>
                                        <p:tgtEl>
                                          <p:spTgt spid="1229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8" presetClass="emph" presetSubtype="0" fill="hold" nodeType="clickEffect">
                                  <p:stCondLst>
                                    <p:cond delay="0"/>
                                  </p:stCondLst>
                                  <p:iterate type="lt">
                                    <p:tmPct val="4000"/>
                                  </p:iterate>
                                  <p:childTnLst>
                                    <p:set>
                                      <p:cBhvr override="childStyle">
                                        <p:cTn id="73" dur="500" fill="hold"/>
                                        <p:tgtEl>
                                          <p:spTgt spid="12291">
                                            <p:txEl>
                                              <p:pRg st="5" end="5"/>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2291">
                                            <p:txEl>
                                              <p:pRg st="5" end="5"/>
                                            </p:txEl>
                                          </p:spTgt>
                                        </p:tgtEl>
                                        <p:attrNameLst>
                                          <p:attrName>ppt_c</p:attrName>
                                        </p:attrNameLst>
                                      </p:cBhvr>
                                      <p:to>
                                        <a:srgbClr val="FF0000"/>
                                      </p:to>
                                    </p:animClr>
                                  </p:subTnLst>
                                </p:cTn>
                              </p:par>
                              <p:par>
                                <p:cTn id="74" presetID="18" presetClass="emph" presetSubtype="0" fill="hold" nodeType="withEffect">
                                  <p:stCondLst>
                                    <p:cond delay="0"/>
                                  </p:stCondLst>
                                  <p:iterate type="lt">
                                    <p:tmPct val="4000"/>
                                  </p:iterate>
                                  <p:childTnLst>
                                    <p:set>
                                      <p:cBhvr override="childStyle">
                                        <p:cTn id="75" dur="500" fill="hold"/>
                                        <p:tgtEl>
                                          <p:spTgt spid="12291">
                                            <p:txEl>
                                              <p:pRg st="6" end="6"/>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2291">
                                            <p:txEl>
                                              <p:pRg st="6" end="6"/>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5" grpId="0" animBg="1"/>
      <p:bldP spid="12296" grpId="0"/>
      <p:bldP spid="122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81131304-39A5-47A7-BAC5-84A0FF7892FC}" type="slidenum">
              <a:rPr lang="en-US" altLang="en-US" sz="1400"/>
              <a:pPr/>
              <a:t>11</a:t>
            </a:fld>
            <a:endParaRPr lang="en-US" altLang="en-US" sz="1400"/>
          </a:p>
        </p:txBody>
      </p:sp>
      <p:sp>
        <p:nvSpPr>
          <p:cNvPr id="13316" name="Text Box 4"/>
          <p:cNvSpPr txBox="1">
            <a:spLocks noChangeArrowheads="1"/>
          </p:cNvSpPr>
          <p:nvPr/>
        </p:nvSpPr>
        <p:spPr bwMode="auto">
          <a:xfrm>
            <a:off x="796636" y="741218"/>
            <a:ext cx="7239000" cy="1169551"/>
          </a:xfrm>
          <a:prstGeom prst="rect">
            <a:avLst/>
          </a:prstGeom>
          <a:gradFill rotWithShape="1">
            <a:gsLst>
              <a:gs pos="0">
                <a:srgbClr val="09B764"/>
              </a:gs>
              <a:gs pos="50000">
                <a:schemeClr val="bg1"/>
              </a:gs>
              <a:gs pos="100000">
                <a:srgbClr val="09B764"/>
              </a:gs>
            </a:gsLst>
            <a:lin ang="5400000" scaled="1"/>
          </a:gradFill>
          <a:ln w="76200" cmpd="tri">
            <a:solidFill>
              <a:srgbClr val="0000FF"/>
            </a:solid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buFontTx/>
              <a:buChar char="-"/>
            </a:pPr>
            <a:r>
              <a:rPr lang="en-US" sz="2800" b="1" dirty="0">
                <a:solidFill>
                  <a:srgbClr val="000099"/>
                </a:solidFill>
              </a:rPr>
              <a:t> Mỗi thuật ngữ chỉ biểu thị một khái niệm  </a:t>
            </a:r>
          </a:p>
          <a:p>
            <a:pPr algn="just" eaLnBrk="1" hangingPunct="1">
              <a:spcBef>
                <a:spcPct val="50000"/>
              </a:spcBef>
            </a:pPr>
            <a:r>
              <a:rPr lang="en-US" sz="2800" b="1" dirty="0">
                <a:solidFill>
                  <a:srgbClr val="000099"/>
                </a:solidFill>
              </a:rPr>
              <a:t>- Thuật ngữ không có tính biểu cảm</a:t>
            </a:r>
          </a:p>
        </p:txBody>
      </p:sp>
    </p:spTree>
    <p:extLst>
      <p:ext uri="{BB962C8B-B14F-4D97-AF65-F5344CB8AC3E}">
        <p14:creationId xmlns:p14="http://schemas.microsoft.com/office/powerpoint/2010/main" val="371676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13316">
                                            <p:bg/>
                                          </p:spTgt>
                                        </p:tgtEl>
                                        <p:attrNameLst>
                                          <p:attrName>style.visibility</p:attrName>
                                        </p:attrNameLst>
                                      </p:cBhvr>
                                      <p:to>
                                        <p:strVal val="visible"/>
                                      </p:to>
                                    </p:set>
                                    <p:set>
                                      <p:cBhvr>
                                        <p:cTn id="7" dur="228" fill="hold">
                                          <p:stCondLst>
                                            <p:cond delay="0"/>
                                          </p:stCondLst>
                                        </p:cTn>
                                        <p:tgtEl>
                                          <p:spTgt spid="13316">
                                            <p:bg/>
                                          </p:spTgt>
                                        </p:tgtEl>
                                        <p:attrNameLst>
                                          <p:attrName>style.rotation</p:attrName>
                                        </p:attrNameLst>
                                      </p:cBhvr>
                                      <p:to>
                                        <p:strVal val="-45.0"/>
                                      </p:to>
                                    </p:set>
                                    <p:anim calcmode="lin" valueType="num">
                                      <p:cBhvr>
                                        <p:cTn id="8" dur="228" fill="hold">
                                          <p:stCondLst>
                                            <p:cond delay="228"/>
                                          </p:stCondLst>
                                        </p:cTn>
                                        <p:tgtEl>
                                          <p:spTgt spid="13316">
                                            <p:bg/>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3316">
                                            <p:bg/>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3316">
                                            <p:bg/>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3316">
                                            <p:bg/>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2" fill="hold" nodeType="afterGroup">
                            <p:stCondLst>
                              <p:cond delay="5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13316">
                                            <p:txEl>
                                              <p:pRg st="0" end="0"/>
                                            </p:txEl>
                                          </p:spTgt>
                                        </p:tgtEl>
                                        <p:attrNameLst>
                                          <p:attrName>style.visibility</p:attrName>
                                        </p:attrNameLst>
                                      </p:cBhvr>
                                      <p:to>
                                        <p:strVal val="visible"/>
                                      </p:to>
                                    </p:set>
                                    <p:set>
                                      <p:cBhvr>
                                        <p:cTn id="15" dur="228" fill="hold">
                                          <p:stCondLst>
                                            <p:cond delay="0"/>
                                          </p:stCondLst>
                                        </p:cTn>
                                        <p:tgtEl>
                                          <p:spTgt spid="13316">
                                            <p:txEl>
                                              <p:pRg st="0" end="0"/>
                                            </p:txEl>
                                          </p:spTgt>
                                        </p:tgtEl>
                                        <p:attrNameLst>
                                          <p:attrName>style.rotation</p:attrName>
                                        </p:attrNameLst>
                                      </p:cBhvr>
                                      <p:to>
                                        <p:strVal val="-45.0"/>
                                      </p:to>
                                    </p:set>
                                    <p:anim calcmode="lin" valueType="num">
                                      <p:cBhvr>
                                        <p:cTn id="16" dur="228" fill="hold">
                                          <p:stCondLst>
                                            <p:cond delay="228"/>
                                          </p:stCondLst>
                                        </p:cTn>
                                        <p:tgtEl>
                                          <p:spTgt spid="133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13316">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133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13316">
                                            <p:txEl>
                                              <p:pRg st="0" end="0"/>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voltage.wav"/>
                                        </p:tgtEl>
                                      </p:cMediaNode>
                                    </p:audio>
                                  </p:subTnLst>
                                </p:cTn>
                              </p:par>
                            </p:childTnLst>
                          </p:cTn>
                        </p:par>
                        <p:par>
                          <p:cTn id="20" fill="hold" nodeType="afterGroup">
                            <p:stCondLst>
                              <p:cond delay="875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13316">
                                            <p:txEl>
                                              <p:pRg st="1" end="1"/>
                                            </p:txEl>
                                          </p:spTgt>
                                        </p:tgtEl>
                                        <p:attrNameLst>
                                          <p:attrName>style.visibility</p:attrName>
                                        </p:attrNameLst>
                                      </p:cBhvr>
                                      <p:to>
                                        <p:strVal val="visible"/>
                                      </p:to>
                                    </p:set>
                                    <p:set>
                                      <p:cBhvr>
                                        <p:cTn id="23" dur="228" fill="hold">
                                          <p:stCondLst>
                                            <p:cond delay="0"/>
                                          </p:stCondLst>
                                        </p:cTn>
                                        <p:tgtEl>
                                          <p:spTgt spid="13316">
                                            <p:txEl>
                                              <p:pRg st="1" end="1"/>
                                            </p:txEl>
                                          </p:spTgt>
                                        </p:tgtEl>
                                        <p:attrNameLst>
                                          <p:attrName>style.rotation</p:attrName>
                                        </p:attrNameLst>
                                      </p:cBhvr>
                                      <p:to>
                                        <p:strVal val="-45.0"/>
                                      </p:to>
                                    </p:set>
                                    <p:anim calcmode="lin" valueType="num">
                                      <p:cBhvr>
                                        <p:cTn id="24" dur="228" fill="hold">
                                          <p:stCondLst>
                                            <p:cond delay="228"/>
                                          </p:stCondLst>
                                        </p:cTn>
                                        <p:tgtEl>
                                          <p:spTgt spid="1331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13316">
                                            <p:txEl>
                                              <p:pRg st="1" end="1"/>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1331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3316">
                                            <p:txEl>
                                              <p:pRg st="1" end="1"/>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81000" y="2060848"/>
            <a:ext cx="86554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dirty="0">
                <a:latin typeface="Times New Roman" pitchFamily="18" charset="0"/>
              </a:rPr>
              <a:t>1</a:t>
            </a:r>
            <a:r>
              <a:rPr lang="en-US" altLang="en-US" sz="2800" b="1" dirty="0">
                <a:solidFill>
                  <a:srgbClr val="FF0000"/>
                </a:solidFill>
                <a:latin typeface="Times New Roman" pitchFamily="18" charset="0"/>
              </a:rPr>
              <a:t>. Hoa</a:t>
            </a:r>
            <a:r>
              <a:rPr lang="en-US" altLang="en-US" sz="2800" b="1" dirty="0">
                <a:latin typeface="Times New Roman" pitchFamily="18" charset="0"/>
              </a:rPr>
              <a:t> : cơ quan sinh sản hữu tính của cây hạt kín, thường có màu sắc và hương thơm.</a:t>
            </a:r>
          </a:p>
        </p:txBody>
      </p:sp>
      <p:sp>
        <p:nvSpPr>
          <p:cNvPr id="14341" name="Text Box 5"/>
          <p:cNvSpPr txBox="1">
            <a:spLocks noChangeArrowheads="1"/>
          </p:cNvSpPr>
          <p:nvPr/>
        </p:nvSpPr>
        <p:spPr bwMode="auto">
          <a:xfrm>
            <a:off x="381000" y="3123545"/>
            <a:ext cx="85114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dirty="0">
                <a:latin typeface="Times New Roman" pitchFamily="18" charset="0"/>
              </a:rPr>
              <a:t>2. “Nỗi mình thêm tức nỗi nhà</a:t>
            </a:r>
          </a:p>
          <a:p>
            <a:pPr eaLnBrk="1" hangingPunct="1">
              <a:spcBef>
                <a:spcPct val="50000"/>
              </a:spcBef>
            </a:pPr>
            <a:r>
              <a:rPr lang="en-US" altLang="en-US" sz="2800" b="1" dirty="0">
                <a:latin typeface="Times New Roman" pitchFamily="18" charset="0"/>
              </a:rPr>
              <a:t>Thềm hoa một bước lệ </a:t>
            </a:r>
            <a:r>
              <a:rPr lang="en-US" altLang="en-US" sz="2800" b="1" dirty="0">
                <a:solidFill>
                  <a:srgbClr val="FF0000"/>
                </a:solidFill>
                <a:latin typeface="Times New Roman" pitchFamily="18" charset="0"/>
              </a:rPr>
              <a:t>hoa </a:t>
            </a:r>
            <a:r>
              <a:rPr lang="en-US" altLang="en-US" sz="2800" b="1" dirty="0">
                <a:latin typeface="Times New Roman" pitchFamily="18" charset="0"/>
              </a:rPr>
              <a:t>mấy hàng.</a:t>
            </a:r>
          </a:p>
        </p:txBody>
      </p:sp>
      <p:sp>
        <p:nvSpPr>
          <p:cNvPr id="14342" name="Text Box 6"/>
          <p:cNvSpPr txBox="1">
            <a:spLocks noChangeArrowheads="1"/>
          </p:cNvSpPr>
          <p:nvPr/>
        </p:nvSpPr>
        <p:spPr bwMode="auto">
          <a:xfrm>
            <a:off x="395536" y="4421430"/>
            <a:ext cx="83506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u="sng" dirty="0">
                <a:latin typeface="Times New Roman" pitchFamily="18" charset="0"/>
              </a:rPr>
              <a:t>Nhận xét</a:t>
            </a:r>
            <a:r>
              <a:rPr lang="en-US" altLang="en-US" sz="2800" b="1" dirty="0">
                <a:latin typeface="Times New Roman" pitchFamily="18" charset="0"/>
              </a:rPr>
              <a:t>:</a:t>
            </a:r>
          </a:p>
          <a:p>
            <a:pPr eaLnBrk="1" hangingPunct="1">
              <a:spcBef>
                <a:spcPct val="50000"/>
              </a:spcBef>
            </a:pPr>
            <a:r>
              <a:rPr lang="en-US" altLang="en-US" sz="2800" b="1" dirty="0">
                <a:latin typeface="Times New Roman" pitchFamily="18" charset="0"/>
              </a:rPr>
              <a:t>Từ “hoa” trong câu 1 là thuật ngữ </a:t>
            </a:r>
          </a:p>
          <a:p>
            <a:pPr eaLnBrk="1" hangingPunct="1">
              <a:spcBef>
                <a:spcPct val="50000"/>
              </a:spcBef>
            </a:pPr>
            <a:r>
              <a:rPr lang="en-US" altLang="en-US" sz="2800" b="1" dirty="0">
                <a:latin typeface="Times New Roman" pitchFamily="18" charset="0"/>
              </a:rPr>
              <a:t>Từ “hoa” trong câu 2 mang tính biểu cảm.</a:t>
            </a:r>
          </a:p>
        </p:txBody>
      </p:sp>
      <p:sp>
        <p:nvSpPr>
          <p:cNvPr id="121862" name="Text Box 9"/>
          <p:cNvSpPr txBox="1">
            <a:spLocks noChangeArrowheads="1"/>
          </p:cNvSpPr>
          <p:nvPr/>
        </p:nvSpPr>
        <p:spPr bwMode="auto">
          <a:xfrm>
            <a:off x="838200" y="5562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en-US" altLang="en-US" sz="1800"/>
          </a:p>
        </p:txBody>
      </p:sp>
      <p:sp>
        <p:nvSpPr>
          <p:cNvPr id="14346" name="AutoShape 10"/>
          <p:cNvSpPr>
            <a:spLocks noChangeArrowheads="1"/>
          </p:cNvSpPr>
          <p:nvPr/>
        </p:nvSpPr>
        <p:spPr bwMode="auto">
          <a:xfrm>
            <a:off x="107504" y="404664"/>
            <a:ext cx="8572977" cy="1676400"/>
          </a:xfrm>
          <a:prstGeom prst="cloudCallout">
            <a:avLst>
              <a:gd name="adj1" fmla="val -106282"/>
              <a:gd name="adj2" fmla="val 16667"/>
            </a:avLst>
          </a:prstGeom>
          <a:solidFill>
            <a:schemeClr val="bg1"/>
          </a:solidFill>
          <a:ln w="9525">
            <a:solidFill>
              <a:schemeClr val="bg1"/>
            </a:solidFill>
            <a:round/>
            <a:headEnd/>
            <a:tailEnd/>
          </a:ln>
          <a:effectLst/>
          <a:extLst/>
        </p:spPr>
        <p:txBody>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Cho biết từ “ hoa” trong 2 câu sau đây từ “ hoa ” nào mang tính biểu cảm?</a:t>
            </a:r>
          </a:p>
        </p:txBody>
      </p:sp>
    </p:spTree>
    <p:extLst>
      <p:ext uri="{BB962C8B-B14F-4D97-AF65-F5344CB8AC3E}">
        <p14:creationId xmlns:p14="http://schemas.microsoft.com/office/powerpoint/2010/main" val="127022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par>
                                <p:cTn id="8" presetID="4" presetClass="entr" presetSubtype="16"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ox(in)">
                                      <p:cBhvr>
                                        <p:cTn id="10" dur="500"/>
                                        <p:tgtEl>
                                          <p:spTgt spid="143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14346"/>
                                        </p:tgtEl>
                                        <p:attrNameLst>
                                          <p:attrName>style.visibility</p:attrName>
                                        </p:attrNameLst>
                                      </p:cBhvr>
                                      <p:to>
                                        <p:strVal val="visible"/>
                                      </p:to>
                                    </p:set>
                                    <p:anim calcmode="lin" valueType="num">
                                      <p:cBhvr>
                                        <p:cTn id="15" dur="1000" fill="hold"/>
                                        <p:tgtEl>
                                          <p:spTgt spid="14346"/>
                                        </p:tgtEl>
                                        <p:attrNameLst>
                                          <p:attrName>ppt_x</p:attrName>
                                        </p:attrNameLst>
                                      </p:cBhvr>
                                      <p:tavLst>
                                        <p:tav tm="0">
                                          <p:val>
                                            <p:strVal val="#ppt_x-.2"/>
                                          </p:val>
                                        </p:tav>
                                        <p:tav tm="100000">
                                          <p:val>
                                            <p:strVal val="#ppt_x"/>
                                          </p:val>
                                        </p:tav>
                                      </p:tavLst>
                                    </p:anim>
                                    <p:anim calcmode="lin" valueType="num">
                                      <p:cBhvr>
                                        <p:cTn id="16" dur="10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3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4346"/>
                                        </p:tgtEl>
                                      </p:cBhvr>
                                    </p:animEffect>
                                    <p:set>
                                      <p:cBhvr>
                                        <p:cTn id="22" dur="1" fill="hold">
                                          <p:stCondLst>
                                            <p:cond delay="1999"/>
                                          </p:stCondLst>
                                        </p:cTn>
                                        <p:tgtEl>
                                          <p:spTgt spid="1434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4342">
                                            <p:txEl>
                                              <p:pRg st="0" end="0"/>
                                            </p:txEl>
                                          </p:spTgt>
                                        </p:tgtEl>
                                        <p:attrNameLst>
                                          <p:attrName>style.visibility</p:attrName>
                                        </p:attrNameLst>
                                      </p:cBhvr>
                                      <p:to>
                                        <p:strVal val="visible"/>
                                      </p:to>
                                    </p:set>
                                    <p:animEffect transition="in" filter="checkerboard(across)">
                                      <p:cBhvr>
                                        <p:cTn id="27" dur="500"/>
                                        <p:tgtEl>
                                          <p:spTgt spid="14342">
                                            <p:txEl>
                                              <p:pRg st="0" end="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4342">
                                            <p:txEl>
                                              <p:pRg st="1" end="1"/>
                                            </p:txEl>
                                          </p:spTgt>
                                        </p:tgtEl>
                                        <p:attrNameLst>
                                          <p:attrName>style.visibility</p:attrName>
                                        </p:attrNameLst>
                                      </p:cBhvr>
                                      <p:to>
                                        <p:strVal val="visible"/>
                                      </p:to>
                                    </p:set>
                                    <p:animEffect transition="in" filter="checkerboard(across)">
                                      <p:cBhvr>
                                        <p:cTn id="30" dur="500"/>
                                        <p:tgtEl>
                                          <p:spTgt spid="14342">
                                            <p:txEl>
                                              <p:pRg st="1" end="1"/>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4342">
                                            <p:txEl>
                                              <p:pRg st="2" end="2"/>
                                            </p:txEl>
                                          </p:spTgt>
                                        </p:tgtEl>
                                        <p:attrNameLst>
                                          <p:attrName>style.visibility</p:attrName>
                                        </p:attrNameLst>
                                      </p:cBhvr>
                                      <p:to>
                                        <p:strVal val="visible"/>
                                      </p:to>
                                    </p:set>
                                    <p:animEffect transition="in" filter="checkerboard(across)">
                                      <p:cBhvr>
                                        <p:cTn id="33" dur="500"/>
                                        <p:tgtEl>
                                          <p:spTgt spid="143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6" grpId="0" animBg="1"/>
      <p:bldP spid="143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ate Placeholder 3"/>
          <p:cNvSpPr>
            <a:spLocks noGrp="1"/>
          </p:cNvSpPr>
          <p:nvPr>
            <p:ph type="dt" sz="quarter" idx="10"/>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C15FE3C-3257-4447-A549-D64EFD632031}" type="datetime1">
              <a:rPr lang="en-US">
                <a:latin typeface="Arial" charset="0"/>
              </a:rPr>
              <a:pPr/>
              <a:t>10/24/2023</a:t>
            </a:fld>
            <a:endParaRPr lang="en-US">
              <a:latin typeface="Arial" charset="0"/>
            </a:endParaRPr>
          </a:p>
        </p:txBody>
      </p:sp>
      <p:sp>
        <p:nvSpPr>
          <p:cNvPr id="122883"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E8A74096-C61D-4A9C-BEE7-F292C0D62FF2}" type="slidenum">
              <a:rPr lang="en-US" altLang="en-US" sz="1400"/>
              <a:pPr/>
              <a:t>13</a:t>
            </a:fld>
            <a:endParaRPr lang="en-US" altLang="en-US" sz="1400"/>
          </a:p>
        </p:txBody>
      </p:sp>
      <p:sp>
        <p:nvSpPr>
          <p:cNvPr id="15363" name="Text Box 3"/>
          <p:cNvSpPr txBox="1">
            <a:spLocks noChangeArrowheads="1"/>
          </p:cNvSpPr>
          <p:nvPr/>
        </p:nvSpPr>
        <p:spPr bwMode="auto">
          <a:xfrm>
            <a:off x="304800" y="762000"/>
            <a:ext cx="8534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2400" b="1" u="sng" dirty="0">
                <a:solidFill>
                  <a:srgbClr val="0000FF"/>
                </a:solidFill>
                <a:latin typeface="Times New Roman" pitchFamily="18" charset="0"/>
              </a:rPr>
              <a:t>III - LUYỆN TẬP</a:t>
            </a:r>
            <a:r>
              <a:rPr lang="en-US" altLang="en-US" sz="2400" b="1" dirty="0">
                <a:solidFill>
                  <a:srgbClr val="0000FF"/>
                </a:solidFill>
                <a:latin typeface="Times New Roman" pitchFamily="18" charset="0"/>
              </a:rPr>
              <a:t>:</a:t>
            </a:r>
          </a:p>
          <a:p>
            <a:pPr algn="just" eaLnBrk="1" hangingPunct="1">
              <a:spcBef>
                <a:spcPct val="50000"/>
              </a:spcBef>
            </a:pPr>
            <a:r>
              <a:rPr lang="en-US" altLang="en-US" sz="2800" b="1" u="sng" dirty="0">
                <a:latin typeface="Times New Roman" pitchFamily="18" charset="0"/>
              </a:rPr>
              <a:t>Bài 1</a:t>
            </a:r>
            <a:r>
              <a:rPr lang="en-US" altLang="en-US" sz="2800" b="1" dirty="0">
                <a:latin typeface="Times New Roman" pitchFamily="18" charset="0"/>
              </a:rPr>
              <a:t>:</a:t>
            </a:r>
            <a:r>
              <a:rPr lang="en-US" altLang="en-US" sz="2800" b="1" dirty="0">
                <a:solidFill>
                  <a:srgbClr val="000099"/>
                </a:solidFill>
                <a:latin typeface="Times New Roman" pitchFamily="18" charset="0"/>
              </a:rPr>
              <a:t>  </a:t>
            </a:r>
          </a:p>
          <a:p>
            <a:pPr algn="just" eaLnBrk="1" hangingPunct="1">
              <a:spcBef>
                <a:spcPct val="50000"/>
              </a:spcBef>
            </a:pPr>
            <a:r>
              <a:rPr lang="en-US" altLang="en-US" sz="2800" b="1" dirty="0">
                <a:latin typeface="Times New Roman" pitchFamily="18" charset="0"/>
              </a:rPr>
              <a:t>Vận dụng các kiến thức đã học ở các môn  Ngữ văn, Lịch sử, Địa lý, Toán học, Vật lý, Hoá học, Sinh học để tìm thuật ngữ thích hợp điền vào chổ trống. Và cho biết thuật ngữ đó thuộc lĩnh vực khoa học nào?</a:t>
            </a:r>
          </a:p>
        </p:txBody>
      </p:sp>
    </p:spTree>
    <p:extLst>
      <p:ext uri="{BB962C8B-B14F-4D97-AF65-F5344CB8AC3E}">
        <p14:creationId xmlns:p14="http://schemas.microsoft.com/office/powerpoint/2010/main" val="3217414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7" dur="80"/>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6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5363">
                                            <p:txEl>
                                              <p:pRg st="1" end="1"/>
                                            </p:txEl>
                                          </p:spTgt>
                                        </p:tgtEl>
                                        <p:attrNameLst>
                                          <p:attrName>style.visibility</p:attrName>
                                        </p:attrNameLst>
                                      </p:cBhvr>
                                      <p:to>
                                        <p:strVal val="visible"/>
                                      </p:to>
                                    </p:set>
                                    <p:anim calcmode="discrete" valueType="clr">
                                      <p:cBhvr override="childStyle">
                                        <p:cTn id="14" dur="80"/>
                                        <p:tgtEl>
                                          <p:spTgt spid="1536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536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5363">
                                            <p:txEl>
                                              <p:pRg st="2" end="2"/>
                                            </p:txEl>
                                          </p:spTgt>
                                        </p:tgtEl>
                                        <p:attrNameLst>
                                          <p:attrName>style.visibility</p:attrName>
                                        </p:attrNameLst>
                                      </p:cBhvr>
                                      <p:to>
                                        <p:strVal val="visible"/>
                                      </p:to>
                                    </p:set>
                                    <p:anim calcmode="discrete" valueType="clr">
                                      <p:cBhvr override="childStyle">
                                        <p:cTn id="21" dur="80"/>
                                        <p:tgtEl>
                                          <p:spTgt spid="1536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36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536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p:cNvSpPr txBox="1">
            <a:spLocks noChangeArrowheads="1"/>
          </p:cNvSpPr>
          <p:nvPr/>
        </p:nvSpPr>
        <p:spPr bwMode="auto">
          <a:xfrm>
            <a:off x="-108520" y="552872"/>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dirty="0">
                <a:solidFill>
                  <a:srgbClr val="000000"/>
                </a:solidFill>
                <a:latin typeface="Arial" charset="0"/>
              </a:rPr>
              <a:t> </a:t>
            </a:r>
            <a:r>
              <a:rPr lang="en-US" altLang="en-US" sz="2800" dirty="0">
                <a:solidFill>
                  <a:srgbClr val="000000"/>
                </a:solidFill>
                <a:latin typeface="Times New Roman" pitchFamily="18" charset="0"/>
                <a:cs typeface="Times New Roman" pitchFamily="18" charset="0"/>
              </a:rPr>
              <a:t>1</a:t>
            </a:r>
            <a:r>
              <a:rPr lang="en-US" altLang="en-US" sz="2800" dirty="0">
                <a:solidFill>
                  <a:srgbClr val="000000"/>
                </a:solidFill>
                <a:latin typeface="Arial" charset="0"/>
              </a:rPr>
              <a:t>./…......</a:t>
            </a:r>
            <a:r>
              <a:rPr lang="en-US" altLang="en-US" sz="2800" dirty="0">
                <a:solidFill>
                  <a:srgbClr val="000000"/>
                </a:solidFill>
                <a:latin typeface="Times New Roman" pitchFamily="18" charset="0"/>
                <a:cs typeface="Times New Roman" pitchFamily="18" charset="0"/>
              </a:rPr>
              <a:t>là tác dụng đẩy, kéo của vật này lên vật khác</a:t>
            </a:r>
            <a:r>
              <a:rPr lang="en-US" altLang="en-US" sz="2800" dirty="0">
                <a:solidFill>
                  <a:srgbClr val="000000"/>
                </a:solidFill>
                <a:latin typeface="Arial" charset="0"/>
              </a:rPr>
              <a:t>.</a:t>
            </a:r>
          </a:p>
        </p:txBody>
      </p:sp>
      <p:sp>
        <p:nvSpPr>
          <p:cNvPr id="76806" name="Text Box 6"/>
          <p:cNvSpPr txBox="1">
            <a:spLocks noChangeArrowheads="1"/>
          </p:cNvSpPr>
          <p:nvPr/>
        </p:nvSpPr>
        <p:spPr bwMode="auto">
          <a:xfrm>
            <a:off x="467544" y="548680"/>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Lực</a:t>
            </a:r>
          </a:p>
        </p:txBody>
      </p:sp>
      <p:pic>
        <p:nvPicPr>
          <p:cNvPr id="10246" name="Picture 8" descr="hinh 8"/>
          <p:cNvPicPr>
            <a:picLocks noChangeAspect="1" noChangeArrowheads="1"/>
          </p:cNvPicPr>
          <p:nvPr/>
        </p:nvPicPr>
        <p:blipFill>
          <a:blip r:embed="rId2"/>
          <a:srcRect/>
          <a:stretch>
            <a:fillRect/>
          </a:stretch>
        </p:blipFill>
        <p:spPr bwMode="auto">
          <a:xfrm>
            <a:off x="304800" y="1268760"/>
            <a:ext cx="8382000" cy="4800599"/>
          </a:xfrm>
          <a:prstGeom prst="rect">
            <a:avLst/>
          </a:prstGeom>
          <a:ln w="88900" cap="sq" cmpd="thickThin">
            <a:solidFill>
              <a:srgbClr val="000000"/>
            </a:solidFill>
            <a:prstDash val="solid"/>
            <a:miter lim="800000"/>
          </a:ln>
          <a:effectLst>
            <a:innerShdw blurRad="76200">
              <a:srgbClr val="000000"/>
            </a:innerShdw>
          </a:effectLst>
        </p:spPr>
      </p:pic>
      <p:sp>
        <p:nvSpPr>
          <p:cNvPr id="18441" name="Text Placeholder 4"/>
          <p:cNvSpPr>
            <a:spLocks noGrp="1"/>
          </p:cNvSpPr>
          <p:nvPr>
            <p:ph type="body" idx="2"/>
          </p:nvPr>
        </p:nvSpPr>
        <p:spPr>
          <a:xfrm>
            <a:off x="1403648" y="6237312"/>
            <a:ext cx="7002310" cy="638175"/>
          </a:xfrm>
        </p:spPr>
        <p:txBody>
          <a:bodyPr>
            <a:noAutofit/>
          </a:bodyPr>
          <a:lstStyle/>
          <a:p>
            <a:pPr eaLnBrk="1" hangingPunct="1"/>
            <a:r>
              <a:rPr lang="en-US" altLang="en-US" sz="2800" b="1" i="1" dirty="0" smtClean="0">
                <a:solidFill>
                  <a:srgbClr val="FF0000"/>
                </a:solidFill>
                <a:latin typeface="Times New Roman" pitchFamily="18" charset="0"/>
                <a:cs typeface="Times New Roman" pitchFamily="18" charset="0"/>
              </a:rPr>
              <a:t>Trò chơi dân gian Kéo co - Tranh Đông Hồ</a:t>
            </a:r>
          </a:p>
        </p:txBody>
      </p:sp>
      <p:sp>
        <p:nvSpPr>
          <p:cNvPr id="6" name="Rectangle 5"/>
          <p:cNvSpPr>
            <a:spLocks noChangeArrowheads="1"/>
          </p:cNvSpPr>
          <p:nvPr/>
        </p:nvSpPr>
        <p:spPr bwMode="auto">
          <a:xfrm>
            <a:off x="7814298" y="548680"/>
            <a:ext cx="1032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b="1" dirty="0">
                <a:solidFill>
                  <a:srgbClr val="FF0000"/>
                </a:solidFill>
                <a:latin typeface="Times New Roman" pitchFamily="18" charset="0"/>
                <a:cs typeface="Times New Roman" pitchFamily="18" charset="0"/>
              </a:rPr>
              <a:t>Vật </a:t>
            </a:r>
            <a:r>
              <a:rPr lang="en-US" altLang="en-US" sz="2800" b="1" dirty="0" smtClean="0">
                <a:solidFill>
                  <a:srgbClr val="FF0000"/>
                </a:solidFill>
                <a:latin typeface="Times New Roman" pitchFamily="18" charset="0"/>
                <a:cs typeface="Times New Roman" pitchFamily="18" charset="0"/>
              </a:rPr>
              <a:t>lí</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26072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p:cTn id="7" dur="500" fill="hold"/>
                                        <p:tgtEl>
                                          <p:spTgt spid="76806"/>
                                        </p:tgtEl>
                                        <p:attrNameLst>
                                          <p:attrName>ppt_w</p:attrName>
                                        </p:attrNameLst>
                                      </p:cBhvr>
                                      <p:tavLst>
                                        <p:tav tm="0">
                                          <p:val>
                                            <p:fltVal val="0"/>
                                          </p:val>
                                        </p:tav>
                                        <p:tav tm="100000">
                                          <p:val>
                                            <p:strVal val="#ppt_w"/>
                                          </p:val>
                                        </p:tav>
                                      </p:tavLst>
                                    </p:anim>
                                    <p:anim calcmode="lin" valueType="num">
                                      <p:cBhvr>
                                        <p:cTn id="8" dur="500" fill="hold"/>
                                        <p:tgtEl>
                                          <p:spTgt spid="76806"/>
                                        </p:tgtEl>
                                        <p:attrNameLst>
                                          <p:attrName>ppt_h</p:attrName>
                                        </p:attrNameLst>
                                      </p:cBhvr>
                                      <p:tavLst>
                                        <p:tav tm="0">
                                          <p:val>
                                            <p:fltVal val="0"/>
                                          </p:val>
                                        </p:tav>
                                        <p:tav tm="100000">
                                          <p:val>
                                            <p:strVal val="#ppt_h"/>
                                          </p:val>
                                        </p:tav>
                                      </p:tavLst>
                                    </p:anim>
                                    <p:animEffect transition="in" filter="fade">
                                      <p:cBhvr>
                                        <p:cTn id="9" dur="500"/>
                                        <p:tgtEl>
                                          <p:spTgt spid="76806"/>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8441">
                                            <p:txEl>
                                              <p:pRg st="0" end="0"/>
                                            </p:txEl>
                                          </p:spTgt>
                                        </p:tgtEl>
                                        <p:attrNameLst>
                                          <p:attrName>style.visibility</p:attrName>
                                        </p:attrNameLst>
                                      </p:cBhvr>
                                      <p:to>
                                        <p:strVal val="visible"/>
                                      </p:to>
                                    </p:set>
                                    <p:animEffect transition="in" filter="fade">
                                      <p:cBhvr>
                                        <p:cTn id="19" dur="1000"/>
                                        <p:tgtEl>
                                          <p:spTgt spid="18441">
                                            <p:txEl>
                                              <p:pRg st="0" end="0"/>
                                            </p:txEl>
                                          </p:spTgt>
                                        </p:tgtEl>
                                      </p:cBhvr>
                                    </p:animEffect>
                                    <p:anim calcmode="lin" valueType="num">
                                      <p:cBhvr>
                                        <p:cTn id="20" dur="1000" fill="hold"/>
                                        <p:tgtEl>
                                          <p:spTgt spid="1844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4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P spid="18441"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5"/>
          <p:cNvSpPr txBox="1">
            <a:spLocks noChangeArrowheads="1"/>
          </p:cNvSpPr>
          <p:nvPr/>
        </p:nvSpPr>
        <p:spPr bwMode="auto">
          <a:xfrm>
            <a:off x="457200" y="159495"/>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dirty="0">
                <a:solidFill>
                  <a:srgbClr val="000000"/>
                </a:solidFill>
                <a:latin typeface="Times New Roman" pitchFamily="18" charset="0"/>
                <a:cs typeface="Times New Roman" pitchFamily="18" charset="0"/>
              </a:rPr>
              <a:t> 2.</a:t>
            </a:r>
            <a:r>
              <a:rPr lang="en-US" altLang="en-US" sz="2800" dirty="0">
                <a:solidFill>
                  <a:srgbClr val="000000"/>
                </a:solidFill>
                <a:latin typeface="Arial" charset="0"/>
              </a:rPr>
              <a:t>/.……………</a:t>
            </a:r>
            <a:r>
              <a:rPr lang="en-US" altLang="en-US" sz="2800" dirty="0">
                <a:solidFill>
                  <a:srgbClr val="000000"/>
                </a:solidFill>
                <a:latin typeface="Times New Roman" pitchFamily="18" charset="0"/>
                <a:cs typeface="Times New Roman" pitchFamily="18" charset="0"/>
              </a:rPr>
              <a:t>là làm hủy hoại dần dần lớp đất đá phủ trên mặt đất do các tác nhân: gió, băng hà, nước chảy,...</a:t>
            </a:r>
          </a:p>
        </p:txBody>
      </p:sp>
      <p:sp>
        <p:nvSpPr>
          <p:cNvPr id="78854" name="Text Box 6"/>
          <p:cNvSpPr txBox="1">
            <a:spLocks noChangeArrowheads="1"/>
          </p:cNvSpPr>
          <p:nvPr/>
        </p:nvSpPr>
        <p:spPr bwMode="auto">
          <a:xfrm>
            <a:off x="1066800" y="116632"/>
            <a:ext cx="1777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Xâm thực</a:t>
            </a:r>
          </a:p>
        </p:txBody>
      </p:sp>
      <p:pic>
        <p:nvPicPr>
          <p:cNvPr id="11" name="Content Placeholder 10"/>
          <p:cNvPicPr>
            <a:picLocks noGrp="1" noChangeAspect="1"/>
          </p:cNvPicPr>
          <p:nvPr>
            <p:ph idx="1"/>
          </p:nvPr>
        </p:nvPicPr>
        <p:blipFill>
          <a:blip r:embed="rId2"/>
          <a:stretch>
            <a:fillRect/>
          </a:stretch>
        </p:blipFill>
        <p:spPr>
          <a:xfrm>
            <a:off x="685800" y="2060848"/>
            <a:ext cx="7882759" cy="3770784"/>
          </a:xfrm>
          <a:ln w="88900" cap="sq" cmpd="thickThin">
            <a:solidFill>
              <a:srgbClr val="000000"/>
            </a:solidFill>
            <a:miter lim="800000"/>
          </a:ln>
          <a:effectLst>
            <a:innerShdw blurRad="76200">
              <a:srgbClr val="000000"/>
            </a:innerShdw>
          </a:effectLst>
        </p:spPr>
      </p:pic>
      <p:sp>
        <p:nvSpPr>
          <p:cNvPr id="12" name="Rectangle 11"/>
          <p:cNvSpPr>
            <a:spLocks noChangeArrowheads="1"/>
          </p:cNvSpPr>
          <p:nvPr/>
        </p:nvSpPr>
        <p:spPr bwMode="auto">
          <a:xfrm>
            <a:off x="-108520" y="6021288"/>
            <a:ext cx="88569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a:solidFill>
                  <a:srgbClr val="000000"/>
                </a:solidFill>
                <a:latin typeface="Times New Roman" pitchFamily="18" charset="0"/>
                <a:cs typeface="Times New Roman" pitchFamily="18" charset="0"/>
              </a:rPr>
              <a:t>                </a:t>
            </a:r>
            <a:r>
              <a:rPr lang="vi-VN" altLang="en-US" sz="2800" b="1" dirty="0">
                <a:solidFill>
                  <a:srgbClr val="000000"/>
                </a:solidFill>
                <a:latin typeface="Times New Roman" pitchFamily="18" charset="0"/>
                <a:cs typeface="Times New Roman" pitchFamily="18" charset="0"/>
              </a:rPr>
              <a:t>Biển xâm thực uy hiế</a:t>
            </a:r>
            <a:r>
              <a:rPr lang="en-US" altLang="en-US" sz="2800" b="1" dirty="0">
                <a:solidFill>
                  <a:srgbClr val="000000"/>
                </a:solidFill>
                <a:latin typeface="Times New Roman" pitchFamily="18" charset="0"/>
                <a:cs typeface="Times New Roman" pitchFamily="18" charset="0"/>
              </a:rPr>
              <a:t>p </a:t>
            </a:r>
            <a:r>
              <a:rPr lang="vi-VN" altLang="en-US" sz="2800" b="1" dirty="0">
                <a:solidFill>
                  <a:srgbClr val="000000"/>
                </a:solidFill>
                <a:latin typeface="Times New Roman" pitchFamily="18" charset="0"/>
                <a:cs typeface="Times New Roman" pitchFamily="18" charset="0"/>
              </a:rPr>
              <a:t>nhà dân ở Bình Thuận  </a:t>
            </a:r>
            <a:endParaRPr lang="en-US" altLang="en-US" sz="2800" b="1" dirty="0">
              <a:solidFill>
                <a:srgbClr val="000000"/>
              </a:solidFill>
              <a:latin typeface="Times New Roman" pitchFamily="18" charset="0"/>
              <a:cs typeface="Times New Roman" pitchFamily="18" charset="0"/>
            </a:endParaRPr>
          </a:p>
          <a:p>
            <a:pPr eaLnBrk="1" hangingPunct="1"/>
            <a:r>
              <a:rPr lang="en-US" altLang="en-US" sz="2800" b="1" dirty="0">
                <a:solidFill>
                  <a:srgbClr val="000000"/>
                </a:solidFill>
                <a:latin typeface="Times New Roman" pitchFamily="18" charset="0"/>
                <a:cs typeface="Times New Roman" pitchFamily="18" charset="0"/>
              </a:rPr>
              <a:t>                                                                      </a:t>
            </a:r>
            <a:r>
              <a:rPr lang="vi-VN" altLang="en-US" sz="2800" dirty="0">
                <a:solidFill>
                  <a:srgbClr val="000000"/>
                </a:solidFill>
                <a:latin typeface="Times New Roman" pitchFamily="18" charset="0"/>
                <a:cs typeface="Times New Roman" pitchFamily="18" charset="0"/>
              </a:rPr>
              <a:t/>
            </a:r>
            <a:br>
              <a:rPr lang="vi-VN" altLang="en-US" sz="2800" dirty="0">
                <a:solidFill>
                  <a:srgbClr val="000000"/>
                </a:solidFill>
                <a:latin typeface="Times New Roman" pitchFamily="18" charset="0"/>
                <a:cs typeface="Times New Roman" pitchFamily="18" charset="0"/>
              </a:rPr>
            </a:br>
            <a:endParaRPr lang="en-US" altLang="en-US" sz="2800" dirty="0">
              <a:solidFill>
                <a:srgbClr val="000000"/>
              </a:solidFill>
              <a:latin typeface="Times New Roman" pitchFamily="18" charset="0"/>
              <a:cs typeface="Times New Roman" pitchFamily="18" charset="0"/>
            </a:endParaRPr>
          </a:p>
        </p:txBody>
      </p:sp>
      <p:sp>
        <p:nvSpPr>
          <p:cNvPr id="17" name="Text Box 6"/>
          <p:cNvSpPr txBox="1">
            <a:spLocks noChangeArrowheads="1"/>
          </p:cNvSpPr>
          <p:nvPr/>
        </p:nvSpPr>
        <p:spPr bwMode="auto">
          <a:xfrm>
            <a:off x="1547664" y="1052736"/>
            <a:ext cx="1584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Địa lí</a:t>
            </a:r>
          </a:p>
        </p:txBody>
      </p:sp>
    </p:spTree>
    <p:extLst>
      <p:ext uri="{BB962C8B-B14F-4D97-AF65-F5344CB8AC3E}">
        <p14:creationId xmlns:p14="http://schemas.microsoft.com/office/powerpoint/2010/main" val="2987531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p:cTn id="7" dur="500" fill="hold"/>
                                        <p:tgtEl>
                                          <p:spTgt spid="78854"/>
                                        </p:tgtEl>
                                        <p:attrNameLst>
                                          <p:attrName>ppt_w</p:attrName>
                                        </p:attrNameLst>
                                      </p:cBhvr>
                                      <p:tavLst>
                                        <p:tav tm="0">
                                          <p:val>
                                            <p:fltVal val="0"/>
                                          </p:val>
                                        </p:tav>
                                        <p:tav tm="100000">
                                          <p:val>
                                            <p:strVal val="#ppt_w"/>
                                          </p:val>
                                        </p:tav>
                                      </p:tavLst>
                                    </p:anim>
                                    <p:anim calcmode="lin" valueType="num">
                                      <p:cBhvr>
                                        <p:cTn id="8" dur="500" fill="hold"/>
                                        <p:tgtEl>
                                          <p:spTgt spid="78854"/>
                                        </p:tgtEl>
                                        <p:attrNameLst>
                                          <p:attrName>ppt_h</p:attrName>
                                        </p:attrNameLst>
                                      </p:cBhvr>
                                      <p:tavLst>
                                        <p:tav tm="0">
                                          <p:val>
                                            <p:fltVal val="0"/>
                                          </p:val>
                                        </p:tav>
                                        <p:tav tm="100000">
                                          <p:val>
                                            <p:strVal val="#ppt_h"/>
                                          </p:val>
                                        </p:tav>
                                      </p:tavLst>
                                    </p:anim>
                                    <p:animEffect transition="in" filter="fade">
                                      <p:cBhvr>
                                        <p:cTn id="9" dur="500"/>
                                        <p:tgtEl>
                                          <p:spTgt spid="78854"/>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6"/>
          <p:cNvSpPr txBox="1">
            <a:spLocks noChangeArrowheads="1"/>
          </p:cNvSpPr>
          <p:nvPr/>
        </p:nvSpPr>
        <p:spPr bwMode="auto">
          <a:xfrm>
            <a:off x="381000" y="794618"/>
            <a:ext cx="8293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eaLnBrk="1" hangingPunct="1">
              <a:spcBef>
                <a:spcPct val="50000"/>
              </a:spcBef>
            </a:pPr>
            <a:r>
              <a:rPr lang="en-US" altLang="en-US" sz="2800">
                <a:latin typeface="Arial" charset="0"/>
              </a:rPr>
              <a:t> </a:t>
            </a:r>
            <a:r>
              <a:rPr lang="en-US" altLang="en-US" sz="2800" b="1">
                <a:latin typeface="Tahoma" pitchFamily="34" charset="0"/>
                <a:cs typeface="Tahoma" pitchFamily="34" charset="0"/>
              </a:rPr>
              <a:t>3</a:t>
            </a:r>
            <a:r>
              <a:rPr lang="en-US" altLang="en-US" sz="2800" b="1">
                <a:latin typeface="Times New Roman" pitchFamily="18" charset="0"/>
                <a:cs typeface="Times New Roman" pitchFamily="18" charset="0"/>
              </a:rPr>
              <a:t>.</a:t>
            </a:r>
            <a:r>
              <a:rPr lang="en-US" altLang="en-US" sz="2800" b="1">
                <a:latin typeface="Arial" charset="0"/>
              </a:rPr>
              <a:t>/…………………..</a:t>
            </a:r>
            <a:r>
              <a:rPr lang="en-US" altLang="en-US" sz="2800" b="1">
                <a:latin typeface="Times New Roman" pitchFamily="18" charset="0"/>
                <a:cs typeface="Times New Roman" pitchFamily="18" charset="0"/>
              </a:rPr>
              <a:t>là tập hợp những từ có ít nhất một nét chung về nghĩa.</a:t>
            </a:r>
          </a:p>
        </p:txBody>
      </p:sp>
      <p:sp>
        <p:nvSpPr>
          <p:cNvPr id="77831" name="Text Box 7"/>
          <p:cNvSpPr txBox="1">
            <a:spLocks noChangeArrowheads="1"/>
          </p:cNvSpPr>
          <p:nvPr/>
        </p:nvSpPr>
        <p:spPr bwMode="auto">
          <a:xfrm>
            <a:off x="885558" y="745540"/>
            <a:ext cx="3038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Trường từ vựng</a:t>
            </a:r>
          </a:p>
        </p:txBody>
      </p:sp>
      <p:pic>
        <p:nvPicPr>
          <p:cNvPr id="125956" name="Picture 6" descr="vpp an hoc viet do dung hoc tap cho hoc sinh ca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754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211960" y="1249596"/>
            <a:ext cx="23042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r>
              <a:rPr lang="en-US" altLang="en-US" sz="2800" b="1" dirty="0">
                <a:solidFill>
                  <a:srgbClr val="FF0000"/>
                </a:solidFill>
                <a:latin typeface="Times New Roman" pitchFamily="18" charset="0"/>
              </a:rPr>
              <a:t>Ngữ văn</a:t>
            </a:r>
          </a:p>
        </p:txBody>
      </p:sp>
    </p:spTree>
    <p:extLst>
      <p:ext uri="{BB962C8B-B14F-4D97-AF65-F5344CB8AC3E}">
        <p14:creationId xmlns:p14="http://schemas.microsoft.com/office/powerpoint/2010/main" val="3482224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box(in)">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4"/>
          <p:cNvSpPr txBox="1">
            <a:spLocks noChangeArrowheads="1"/>
          </p:cNvSpPr>
          <p:nvPr/>
        </p:nvSpPr>
        <p:spPr bwMode="auto">
          <a:xfrm>
            <a:off x="215900" y="44624"/>
            <a:ext cx="886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dirty="0">
                <a:solidFill>
                  <a:srgbClr val="000000"/>
                </a:solidFill>
                <a:latin typeface="Arial" charset="0"/>
              </a:rPr>
              <a:t>4./.………</a:t>
            </a:r>
            <a:r>
              <a:rPr lang="en-US" altLang="en-US" sz="2800" dirty="0">
                <a:solidFill>
                  <a:srgbClr val="000000"/>
                </a:solidFill>
                <a:latin typeface="Times New Roman" pitchFamily="18" charset="0"/>
                <a:cs typeface="Times New Roman" pitchFamily="18" charset="0"/>
              </a:rPr>
              <a:t>là nơi có dấu vết cư trú và sinh sống của người xưa</a:t>
            </a:r>
            <a:r>
              <a:rPr lang="en-US" altLang="en-US" sz="2800" dirty="0">
                <a:solidFill>
                  <a:srgbClr val="000000"/>
                </a:solidFill>
                <a:latin typeface="Arial" charset="0"/>
              </a:rPr>
              <a:t>.</a:t>
            </a:r>
          </a:p>
        </p:txBody>
      </p:sp>
      <p:sp>
        <p:nvSpPr>
          <p:cNvPr id="80901" name="Text Box 5"/>
          <p:cNvSpPr txBox="1">
            <a:spLocks noChangeArrowheads="1"/>
          </p:cNvSpPr>
          <p:nvPr/>
        </p:nvSpPr>
        <p:spPr bwMode="auto">
          <a:xfrm>
            <a:off x="685800" y="2546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dirty="0">
                <a:solidFill>
                  <a:srgbClr val="FF0000"/>
                </a:solidFill>
                <a:latin typeface="Times New Roman" pitchFamily="18" charset="0"/>
                <a:cs typeface="Times New Roman" pitchFamily="18" charset="0"/>
              </a:rPr>
              <a:t>Di chỉ</a:t>
            </a:r>
            <a:r>
              <a:rPr lang="en-US" altLang="en-US" sz="2800" dirty="0">
                <a:solidFill>
                  <a:srgbClr val="000000"/>
                </a:solidFill>
                <a:latin typeface="Times New Roman" pitchFamily="18" charset="0"/>
                <a:cs typeface="Times New Roman" pitchFamily="18" charset="0"/>
              </a:rPr>
              <a:t> </a:t>
            </a:r>
          </a:p>
        </p:txBody>
      </p:sp>
      <p:pic>
        <p:nvPicPr>
          <p:cNvPr id="14341" name="Picture 7"/>
          <p:cNvPicPr>
            <a:picLocks noChangeAspect="1" noChangeArrowheads="1"/>
          </p:cNvPicPr>
          <p:nvPr/>
        </p:nvPicPr>
        <p:blipFill>
          <a:blip r:embed="rId2"/>
          <a:srcRect/>
          <a:stretch>
            <a:fillRect/>
          </a:stretch>
        </p:blipFill>
        <p:spPr bwMode="auto">
          <a:xfrm>
            <a:off x="685800" y="1295400"/>
            <a:ext cx="7924800" cy="502920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a:spLocks noChangeArrowheads="1"/>
          </p:cNvSpPr>
          <p:nvPr/>
        </p:nvSpPr>
        <p:spPr bwMode="auto">
          <a:xfrm>
            <a:off x="2384281" y="6307863"/>
            <a:ext cx="5160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b="1" dirty="0">
                <a:solidFill>
                  <a:srgbClr val="FF0000"/>
                </a:solidFill>
                <a:latin typeface="Times New Roman" pitchFamily="18" charset="0"/>
                <a:cs typeface="Times New Roman" pitchFamily="18" charset="0"/>
              </a:rPr>
              <a:t>Di chỉ Hoàng thành Thăng Long</a:t>
            </a:r>
          </a:p>
        </p:txBody>
      </p:sp>
      <p:sp>
        <p:nvSpPr>
          <p:cNvPr id="14" name="Text Box 5"/>
          <p:cNvSpPr txBox="1">
            <a:spLocks noChangeArrowheads="1"/>
          </p:cNvSpPr>
          <p:nvPr/>
        </p:nvSpPr>
        <p:spPr bwMode="auto">
          <a:xfrm>
            <a:off x="1115616" y="521677"/>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dirty="0">
                <a:solidFill>
                  <a:srgbClr val="FF0000"/>
                </a:solidFill>
                <a:latin typeface="Times New Roman" pitchFamily="18" charset="0"/>
                <a:cs typeface="Times New Roman" pitchFamily="18" charset="0"/>
              </a:rPr>
              <a:t>Lịch sử</a:t>
            </a:r>
            <a:endParaRPr lang="en-US" alt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13715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fade">
                                      <p:cBhvr>
                                        <p:cTn id="7" dur="100"/>
                                        <p:tgtEl>
                                          <p:spTgt spid="80901"/>
                                        </p:tgtEl>
                                      </p:cBhvr>
                                    </p:animEffect>
                                    <p:anim calcmode="lin" valueType="num">
                                      <p:cBhvr>
                                        <p:cTn id="8" dur="400" fill="hold"/>
                                        <p:tgtEl>
                                          <p:spTgt spid="80901"/>
                                        </p:tgtEl>
                                        <p:attrNameLst>
                                          <p:attrName>ppt_x</p:attrName>
                                        </p:attrNameLst>
                                      </p:cBhvr>
                                      <p:tavLst>
                                        <p:tav tm="0">
                                          <p:val>
                                            <p:strVal val="#ppt_x"/>
                                          </p:val>
                                        </p:tav>
                                        <p:tav tm="100000">
                                          <p:val>
                                            <p:strVal val="#ppt_x"/>
                                          </p:val>
                                        </p:tav>
                                      </p:tavLst>
                                    </p:anim>
                                    <p:anim calcmode="lin" valueType="num">
                                      <p:cBhvr>
                                        <p:cTn id="9" dur="400" fill="hold"/>
                                        <p:tgtEl>
                                          <p:spTgt spid="8090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09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09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
                                        <p:tgtEl>
                                          <p:spTgt spid="14"/>
                                        </p:tgtEl>
                                      </p:cBhvr>
                                    </p:animEffect>
                                    <p:anim calcmode="lin" valueType="num">
                                      <p:cBhvr>
                                        <p:cTn id="15" dur="400" fill="hold"/>
                                        <p:tgtEl>
                                          <p:spTgt spid="14"/>
                                        </p:tgtEl>
                                        <p:attrNameLst>
                                          <p:attrName>ppt_x</p:attrName>
                                        </p:attrNameLst>
                                      </p:cBhvr>
                                      <p:tavLst>
                                        <p:tav tm="0">
                                          <p:val>
                                            <p:strVal val="#ppt_x"/>
                                          </p:val>
                                        </p:tav>
                                        <p:tav tm="100000">
                                          <p:val>
                                            <p:strVal val="#ppt_x"/>
                                          </p:val>
                                        </p:tav>
                                      </p:tavLst>
                                    </p:anim>
                                    <p:anim calcmode="lin" valueType="num">
                                      <p:cBhvr>
                                        <p:cTn id="16" dur="400" fill="hold"/>
                                        <p:tgtEl>
                                          <p:spTgt spid="1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p:cNvSpPr txBox="1">
            <a:spLocks noChangeArrowheads="1"/>
          </p:cNvSpPr>
          <p:nvPr/>
        </p:nvSpPr>
        <p:spPr bwMode="auto">
          <a:xfrm>
            <a:off x="279400" y="548680"/>
            <a:ext cx="886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a:solidFill>
                  <a:srgbClr val="000000"/>
                </a:solidFill>
                <a:latin typeface="Times New Roman" pitchFamily="18" charset="0"/>
                <a:cs typeface="Times New Roman" pitchFamily="18" charset="0"/>
              </a:rPr>
              <a:t>5</a:t>
            </a:r>
            <a:r>
              <a:rPr lang="en-US" altLang="en-US" sz="2800">
                <a:solidFill>
                  <a:srgbClr val="000000"/>
                </a:solidFill>
                <a:latin typeface="Arial" charset="0"/>
              </a:rPr>
              <a:t>./.…………</a:t>
            </a:r>
            <a:r>
              <a:rPr lang="en-US" altLang="en-US" sz="2800">
                <a:solidFill>
                  <a:srgbClr val="000000"/>
                </a:solidFill>
                <a:latin typeface="Times New Roman" pitchFamily="18" charset="0"/>
                <a:cs typeface="Times New Roman" pitchFamily="18" charset="0"/>
              </a:rPr>
              <a:t>là hiện tượng hạt phấn tiếp xúc với đầu nhụy</a:t>
            </a:r>
            <a:r>
              <a:rPr lang="en-US" altLang="en-US" sz="2800">
                <a:solidFill>
                  <a:srgbClr val="000000"/>
                </a:solidFill>
                <a:latin typeface="Arial" charset="0"/>
              </a:rPr>
              <a:t>.</a:t>
            </a:r>
          </a:p>
        </p:txBody>
      </p:sp>
      <p:sp>
        <p:nvSpPr>
          <p:cNvPr id="82949" name="Text Box 5"/>
          <p:cNvSpPr txBox="1">
            <a:spLocks noChangeArrowheads="1"/>
          </p:cNvSpPr>
          <p:nvPr/>
        </p:nvSpPr>
        <p:spPr bwMode="auto">
          <a:xfrm>
            <a:off x="609600" y="548680"/>
            <a:ext cx="1874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dirty="0">
                <a:solidFill>
                  <a:srgbClr val="FF0000"/>
                </a:solidFill>
                <a:latin typeface="Times New Roman" pitchFamily="18" charset="0"/>
                <a:cs typeface="Times New Roman" pitchFamily="18" charset="0"/>
              </a:rPr>
              <a:t>Thụ phấn</a:t>
            </a:r>
          </a:p>
        </p:txBody>
      </p:sp>
      <p:pic>
        <p:nvPicPr>
          <p:cNvPr id="5" name="Content Placeholder 4"/>
          <p:cNvPicPr>
            <a:picLocks noGrp="1" noChangeAspect="1"/>
          </p:cNvPicPr>
          <p:nvPr>
            <p:ph idx="1"/>
          </p:nvPr>
        </p:nvPicPr>
        <p:blipFill>
          <a:blip r:embed="rId2"/>
          <a:stretch>
            <a:fillRect/>
          </a:stretch>
        </p:blipFill>
        <p:spPr>
          <a:xfrm>
            <a:off x="533400" y="1572344"/>
            <a:ext cx="8077200" cy="4953000"/>
          </a:xfrm>
          <a:ln w="88900" cap="sq" cmpd="thickThin">
            <a:solidFill>
              <a:srgbClr val="000000"/>
            </a:solidFill>
            <a:miter lim="800000"/>
          </a:ln>
          <a:effectLst>
            <a:innerShdw blurRad="76200">
              <a:srgbClr val="000000"/>
            </a:innerShdw>
          </a:effectLst>
        </p:spPr>
      </p:pic>
      <p:sp>
        <p:nvSpPr>
          <p:cNvPr id="13" name="Text Box 5"/>
          <p:cNvSpPr txBox="1">
            <a:spLocks noChangeArrowheads="1"/>
          </p:cNvSpPr>
          <p:nvPr/>
        </p:nvSpPr>
        <p:spPr bwMode="auto">
          <a:xfrm>
            <a:off x="7236296" y="980728"/>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dirty="0">
                <a:solidFill>
                  <a:srgbClr val="FF0000"/>
                </a:solidFill>
                <a:latin typeface="Times New Roman" pitchFamily="18" charset="0"/>
                <a:cs typeface="Times New Roman" pitchFamily="18" charset="0"/>
              </a:rPr>
              <a:t>Sinh học</a:t>
            </a:r>
          </a:p>
        </p:txBody>
      </p:sp>
    </p:spTree>
    <p:extLst>
      <p:ext uri="{BB962C8B-B14F-4D97-AF65-F5344CB8AC3E}">
        <p14:creationId xmlns:p14="http://schemas.microsoft.com/office/powerpoint/2010/main" val="25863081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 calcmode="lin" valueType="num">
                                      <p:cBhvr>
                                        <p:cTn id="7" dur="500" fill="hold"/>
                                        <p:tgtEl>
                                          <p:spTgt spid="82949"/>
                                        </p:tgtEl>
                                        <p:attrNameLst>
                                          <p:attrName>ppt_w</p:attrName>
                                        </p:attrNameLst>
                                      </p:cBhvr>
                                      <p:tavLst>
                                        <p:tav tm="0">
                                          <p:val>
                                            <p:fltVal val="0"/>
                                          </p:val>
                                        </p:tav>
                                        <p:tav tm="100000">
                                          <p:val>
                                            <p:strVal val="#ppt_w"/>
                                          </p:val>
                                        </p:tav>
                                      </p:tavLst>
                                    </p:anim>
                                    <p:anim calcmode="lin" valueType="num">
                                      <p:cBhvr>
                                        <p:cTn id="8" dur="500" fill="hold"/>
                                        <p:tgtEl>
                                          <p:spTgt spid="82949"/>
                                        </p:tgtEl>
                                        <p:attrNameLst>
                                          <p:attrName>ppt_h</p:attrName>
                                        </p:attrNameLst>
                                      </p:cBhvr>
                                      <p:tavLst>
                                        <p:tav tm="0">
                                          <p:val>
                                            <p:fltVal val="0"/>
                                          </p:val>
                                        </p:tav>
                                        <p:tav tm="100000">
                                          <p:val>
                                            <p:strVal val="#ppt_h"/>
                                          </p:val>
                                        </p:tav>
                                      </p:tavLst>
                                    </p:anim>
                                    <p:animEffect transition="in" filter="fade">
                                      <p:cBhvr>
                                        <p:cTn id="9" dur="500"/>
                                        <p:tgtEl>
                                          <p:spTgt spid="82949"/>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5"/>
          <p:cNvSpPr txBox="1">
            <a:spLocks noChangeArrowheads="1"/>
          </p:cNvSpPr>
          <p:nvPr/>
        </p:nvSpPr>
        <p:spPr bwMode="auto">
          <a:xfrm>
            <a:off x="228600" y="836712"/>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b="1" dirty="0">
                <a:solidFill>
                  <a:srgbClr val="000000"/>
                </a:solidFill>
                <a:latin typeface="Arial" charset="0"/>
              </a:rPr>
              <a:t> </a:t>
            </a:r>
            <a:r>
              <a:rPr lang="en-US" altLang="en-US" sz="2800" b="1" dirty="0">
                <a:solidFill>
                  <a:srgbClr val="000000"/>
                </a:solidFill>
                <a:latin typeface="Times New Roman" pitchFamily="18" charset="0"/>
                <a:cs typeface="Times New Roman" pitchFamily="18" charset="0"/>
              </a:rPr>
              <a:t>6</a:t>
            </a:r>
            <a:r>
              <a:rPr lang="en-US" altLang="en-US" sz="2800" b="1" dirty="0">
                <a:solidFill>
                  <a:srgbClr val="000000"/>
                </a:solidFill>
                <a:latin typeface="Arial" charset="0"/>
              </a:rPr>
              <a:t>./.……………………..</a:t>
            </a:r>
            <a:r>
              <a:rPr lang="en-US" altLang="en-US" sz="2800" b="1" dirty="0">
                <a:solidFill>
                  <a:srgbClr val="000000"/>
                </a:solidFill>
                <a:latin typeface="Times New Roman" pitchFamily="18" charset="0"/>
                <a:cs typeface="Times New Roman" pitchFamily="18" charset="0"/>
              </a:rPr>
              <a:t>là đường thẳng vuông góc với một đoạn thẳng tại điểm giữa của đoạn ấy.</a:t>
            </a:r>
          </a:p>
        </p:txBody>
      </p:sp>
      <p:sp>
        <p:nvSpPr>
          <p:cNvPr id="83974" name="Text Box 6"/>
          <p:cNvSpPr txBox="1">
            <a:spLocks noChangeArrowheads="1"/>
          </p:cNvSpPr>
          <p:nvPr/>
        </p:nvSpPr>
        <p:spPr bwMode="auto">
          <a:xfrm>
            <a:off x="838200" y="836712"/>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Đường trung trực</a:t>
            </a:r>
          </a:p>
        </p:txBody>
      </p:sp>
      <p:cxnSp>
        <p:nvCxnSpPr>
          <p:cNvPr id="7" name="Straight Connector 6"/>
          <p:cNvCxnSpPr/>
          <p:nvPr/>
        </p:nvCxnSpPr>
        <p:spPr>
          <a:xfrm>
            <a:off x="2590800" y="3581400"/>
            <a:ext cx="2971800" cy="1588"/>
          </a:xfrm>
          <a:prstGeom prst="line">
            <a:avLst/>
          </a:prstGeom>
          <a:ln w="41275" cmpd="sng">
            <a:solidFill>
              <a:srgbClr val="C00000">
                <a:alpha val="41000"/>
              </a:srgbClr>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133600" y="3276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b="1">
                <a:solidFill>
                  <a:srgbClr val="000000"/>
                </a:solidFill>
                <a:latin typeface="Arial" charset="0"/>
              </a:rPr>
              <a:t>A</a:t>
            </a:r>
          </a:p>
        </p:txBody>
      </p:sp>
      <p:sp>
        <p:nvSpPr>
          <p:cNvPr id="9" name="TextBox 8"/>
          <p:cNvSpPr txBox="1">
            <a:spLocks noChangeArrowheads="1"/>
          </p:cNvSpPr>
          <p:nvPr/>
        </p:nvSpPr>
        <p:spPr bwMode="auto">
          <a:xfrm>
            <a:off x="5562600" y="3276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b="1">
                <a:solidFill>
                  <a:srgbClr val="000000"/>
                </a:solidFill>
                <a:latin typeface="Arial" charset="0"/>
              </a:rPr>
              <a:t>B</a:t>
            </a:r>
          </a:p>
        </p:txBody>
      </p:sp>
      <p:sp>
        <p:nvSpPr>
          <p:cNvPr id="10" name="Flowchart: Connector 9"/>
          <p:cNvSpPr/>
          <p:nvPr/>
        </p:nvSpPr>
        <p:spPr>
          <a:xfrm>
            <a:off x="4038600" y="3567113"/>
            <a:ext cx="46038" cy="46037"/>
          </a:xfrm>
          <a:prstGeom prst="flowChartConnector">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endParaRPr lang="en-US">
              <a:solidFill>
                <a:srgbClr val="FFFFFF"/>
              </a:solidFill>
            </a:endParaRPr>
          </a:p>
        </p:txBody>
      </p:sp>
      <p:cxnSp>
        <p:nvCxnSpPr>
          <p:cNvPr id="12" name="Straight Connector 11"/>
          <p:cNvCxnSpPr/>
          <p:nvPr/>
        </p:nvCxnSpPr>
        <p:spPr>
          <a:xfrm rot="5400000">
            <a:off x="3390900" y="3543300"/>
            <a:ext cx="152400" cy="7620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762500" y="3543300"/>
            <a:ext cx="152400" cy="7620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46388" y="3038574"/>
            <a:ext cx="2439988"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8100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95701" y="3467100"/>
            <a:ext cx="2286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Box 6"/>
          <p:cNvSpPr txBox="1">
            <a:spLocks noChangeArrowheads="1"/>
          </p:cNvSpPr>
          <p:nvPr/>
        </p:nvSpPr>
        <p:spPr bwMode="auto">
          <a:xfrm>
            <a:off x="6804248" y="1267599"/>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Toán học</a:t>
            </a:r>
          </a:p>
        </p:txBody>
      </p:sp>
    </p:spTree>
    <p:extLst>
      <p:ext uri="{BB962C8B-B14F-4D97-AF65-F5344CB8AC3E}">
        <p14:creationId xmlns:p14="http://schemas.microsoft.com/office/powerpoint/2010/main" val="2334930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3"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4" presetClass="entr" presetSubtype="16"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4" presetClass="entr" presetSubtype="16" fill="hold"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par>
                                <p:cTn id="23" presetID="16" presetClass="entr" presetSubtype="26"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barn(inHorizontal)">
                                      <p:cBhvr>
                                        <p:cTn id="25" dur="500"/>
                                        <p:tgtEl>
                                          <p:spTgt spid="17"/>
                                        </p:tgtEl>
                                      </p:cBhvr>
                                    </p:animEffect>
                                  </p:childTnLst>
                                </p:cTn>
                              </p:par>
                              <p:par>
                                <p:cTn id="26" presetID="4" presetClass="entr" presetSubtype="16"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nodeType="with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500"/>
                                        <p:tgtEl>
                                          <p:spTgt spid="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3" presetClass="entr" presetSubtype="0" fill="hold" nodeType="clickEffect">
                                  <p:stCondLst>
                                    <p:cond delay="0"/>
                                  </p:stCondLst>
                                  <p:childTnLst>
                                    <p:set>
                                      <p:cBhvr>
                                        <p:cTn id="35" dur="1" fill="hold">
                                          <p:stCondLst>
                                            <p:cond delay="0"/>
                                          </p:stCondLst>
                                        </p:cTn>
                                        <p:tgtEl>
                                          <p:spTgt spid="83974"/>
                                        </p:tgtEl>
                                        <p:attrNameLst>
                                          <p:attrName>style.visibility</p:attrName>
                                        </p:attrNameLst>
                                      </p:cBhvr>
                                      <p:to>
                                        <p:strVal val="visible"/>
                                      </p:to>
                                    </p:set>
                                    <p:animEffect transition="in" filter="fade">
                                      <p:cBhvr>
                                        <p:cTn id="36" dur="100"/>
                                        <p:tgtEl>
                                          <p:spTgt spid="83974"/>
                                        </p:tgtEl>
                                      </p:cBhvr>
                                    </p:animEffect>
                                    <p:anim calcmode="lin" valueType="num">
                                      <p:cBhvr>
                                        <p:cTn id="37" dur="400" fill="hold"/>
                                        <p:tgtEl>
                                          <p:spTgt spid="83974"/>
                                        </p:tgtEl>
                                        <p:attrNameLst>
                                          <p:attrName>ppt_x</p:attrName>
                                        </p:attrNameLst>
                                      </p:cBhvr>
                                      <p:tavLst>
                                        <p:tav tm="0">
                                          <p:val>
                                            <p:strVal val="#ppt_x"/>
                                          </p:val>
                                        </p:tav>
                                        <p:tav tm="100000">
                                          <p:val>
                                            <p:strVal val="#ppt_x"/>
                                          </p:val>
                                        </p:tav>
                                      </p:tavLst>
                                    </p:anim>
                                    <p:anim calcmode="lin" valueType="num">
                                      <p:cBhvr>
                                        <p:cTn id="38" dur="400" fill="hold"/>
                                        <p:tgtEl>
                                          <p:spTgt spid="8397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839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839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1" presetID="43"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anim calcmode="lin" valueType="num">
                                      <p:cBhvr>
                                        <p:cTn id="44" dur="400" fill="hold"/>
                                        <p:tgtEl>
                                          <p:spTgt spid="19"/>
                                        </p:tgtEl>
                                        <p:attrNameLst>
                                          <p:attrName>ppt_x</p:attrName>
                                        </p:attrNameLst>
                                      </p:cBhvr>
                                      <p:tavLst>
                                        <p:tav tm="0">
                                          <p:val>
                                            <p:strVal val="#ppt_x"/>
                                          </p:val>
                                        </p:tav>
                                        <p:tav tm="100000">
                                          <p:val>
                                            <p:strVal val="#ppt_x"/>
                                          </p:val>
                                        </p:tav>
                                      </p:tavLst>
                                    </p:anim>
                                    <p:anim calcmode="lin" valueType="num">
                                      <p:cBhvr>
                                        <p:cTn id="45" dur="400" fill="hold"/>
                                        <p:tgtEl>
                                          <p:spTgt spid="19"/>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 grpId="0"/>
      <p:bldP spid="9" grpId="0"/>
      <p:bldP spid="10"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95AC0398-D53D-4B8A-9A07-836FFE20B8E3}" type="slidenum">
              <a:rPr lang="en-US" altLang="en-US" sz="1400"/>
              <a:pPr/>
              <a:t>2</a:t>
            </a:fld>
            <a:endParaRPr lang="en-US" altLang="en-US" sz="1400"/>
          </a:p>
        </p:txBody>
      </p:sp>
      <p:grpSp>
        <p:nvGrpSpPr>
          <p:cNvPr id="108548" name="Group 258"/>
          <p:cNvGrpSpPr>
            <a:grpSpLocks/>
          </p:cNvGrpSpPr>
          <p:nvPr/>
        </p:nvGrpSpPr>
        <p:grpSpPr bwMode="auto">
          <a:xfrm>
            <a:off x="0" y="5110163"/>
            <a:ext cx="623888" cy="1747837"/>
            <a:chOff x="0" y="0"/>
            <a:chExt cx="393" cy="1101"/>
          </a:xfrm>
        </p:grpSpPr>
        <p:sp>
          <p:nvSpPr>
            <p:cNvPr id="109184"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nvGrpSpPr>
            <p:cNvPr id="109185" name="Group 260"/>
            <p:cNvGrpSpPr>
              <a:grpSpLocks/>
            </p:cNvGrpSpPr>
            <p:nvPr/>
          </p:nvGrpSpPr>
          <p:grpSpPr bwMode="auto">
            <a:xfrm>
              <a:off x="0" y="720"/>
              <a:ext cx="393" cy="381"/>
              <a:chOff x="1224" y="2424"/>
              <a:chExt cx="393" cy="381"/>
            </a:xfrm>
          </p:grpSpPr>
          <p:sp>
            <p:nvSpPr>
              <p:cNvPr id="109206"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7"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8"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9"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0"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1"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2"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3"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4"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5"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6"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7"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8"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19"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20"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21"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22"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23"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24"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nvGrpSpPr>
            <p:cNvPr id="109186" name="Group 280"/>
            <p:cNvGrpSpPr>
              <a:grpSpLocks/>
            </p:cNvGrpSpPr>
            <p:nvPr/>
          </p:nvGrpSpPr>
          <p:grpSpPr bwMode="auto">
            <a:xfrm>
              <a:off x="0" y="0"/>
              <a:ext cx="393" cy="381"/>
              <a:chOff x="1224" y="2424"/>
              <a:chExt cx="393" cy="381"/>
            </a:xfrm>
          </p:grpSpPr>
          <p:sp>
            <p:nvSpPr>
              <p:cNvPr id="109187"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88"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89"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0"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1"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2"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3"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4"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5"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6"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7"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8"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199"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0"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1"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2"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3"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4"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205"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grpSp>
        <p:nvGrpSpPr>
          <p:cNvPr id="108549" name="Group 808"/>
          <p:cNvGrpSpPr>
            <a:grpSpLocks/>
          </p:cNvGrpSpPr>
          <p:nvPr/>
        </p:nvGrpSpPr>
        <p:grpSpPr bwMode="auto">
          <a:xfrm>
            <a:off x="8472488" y="0"/>
            <a:ext cx="671512" cy="6851650"/>
            <a:chOff x="5337" y="0"/>
            <a:chExt cx="423" cy="4316"/>
          </a:xfrm>
        </p:grpSpPr>
        <p:grpSp>
          <p:nvGrpSpPr>
            <p:cNvPr id="109016" name="Group 174"/>
            <p:cNvGrpSpPr>
              <a:grpSpLocks/>
            </p:cNvGrpSpPr>
            <p:nvPr/>
          </p:nvGrpSpPr>
          <p:grpSpPr bwMode="auto">
            <a:xfrm rot="-10098735">
              <a:off x="5367" y="1008"/>
              <a:ext cx="393" cy="957"/>
              <a:chOff x="0" y="0"/>
              <a:chExt cx="393" cy="1101"/>
            </a:xfrm>
          </p:grpSpPr>
          <p:sp>
            <p:nvSpPr>
              <p:cNvPr id="109143"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9144" name="Group 176"/>
              <p:cNvGrpSpPr>
                <a:grpSpLocks/>
              </p:cNvGrpSpPr>
              <p:nvPr/>
            </p:nvGrpSpPr>
            <p:grpSpPr bwMode="auto">
              <a:xfrm>
                <a:off x="0" y="720"/>
                <a:ext cx="393" cy="381"/>
                <a:chOff x="1224" y="2424"/>
                <a:chExt cx="393" cy="381"/>
              </a:xfrm>
            </p:grpSpPr>
            <p:sp>
              <p:nvSpPr>
                <p:cNvPr id="109165"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6"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7"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8"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9"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0"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1"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2"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3"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4"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5"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6"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7"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8"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79"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80"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81"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82"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83"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145" name="Group 196"/>
              <p:cNvGrpSpPr>
                <a:grpSpLocks/>
              </p:cNvGrpSpPr>
              <p:nvPr/>
            </p:nvGrpSpPr>
            <p:grpSpPr bwMode="auto">
              <a:xfrm>
                <a:off x="0" y="0"/>
                <a:ext cx="393" cy="381"/>
                <a:chOff x="1224" y="2424"/>
                <a:chExt cx="393" cy="381"/>
              </a:xfrm>
            </p:grpSpPr>
            <p:sp>
              <p:nvSpPr>
                <p:cNvPr id="109146"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47"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48"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49"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0"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1"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2"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3"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4"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5"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6"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7"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8"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59"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0"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1"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2"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3"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64"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9017" name="Group 300"/>
            <p:cNvGrpSpPr>
              <a:grpSpLocks/>
            </p:cNvGrpSpPr>
            <p:nvPr/>
          </p:nvGrpSpPr>
          <p:grpSpPr bwMode="auto">
            <a:xfrm rot="-10098735">
              <a:off x="5367" y="0"/>
              <a:ext cx="393" cy="957"/>
              <a:chOff x="0" y="0"/>
              <a:chExt cx="393" cy="1101"/>
            </a:xfrm>
          </p:grpSpPr>
          <p:sp>
            <p:nvSpPr>
              <p:cNvPr id="109102"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9103" name="Group 302"/>
              <p:cNvGrpSpPr>
                <a:grpSpLocks/>
              </p:cNvGrpSpPr>
              <p:nvPr/>
            </p:nvGrpSpPr>
            <p:grpSpPr bwMode="auto">
              <a:xfrm>
                <a:off x="0" y="720"/>
                <a:ext cx="393" cy="381"/>
                <a:chOff x="1224" y="2424"/>
                <a:chExt cx="393" cy="381"/>
              </a:xfrm>
            </p:grpSpPr>
            <p:sp>
              <p:nvSpPr>
                <p:cNvPr id="109124"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5"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6"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7"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8"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9"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0"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1"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2"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3"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4"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5"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6"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7"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8"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39"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40"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41"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42"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104" name="Group 322"/>
              <p:cNvGrpSpPr>
                <a:grpSpLocks/>
              </p:cNvGrpSpPr>
              <p:nvPr/>
            </p:nvGrpSpPr>
            <p:grpSpPr bwMode="auto">
              <a:xfrm>
                <a:off x="0" y="0"/>
                <a:ext cx="393" cy="381"/>
                <a:chOff x="1224" y="2424"/>
                <a:chExt cx="393" cy="381"/>
              </a:xfrm>
            </p:grpSpPr>
            <p:sp>
              <p:nvSpPr>
                <p:cNvPr id="109105"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06"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07"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08"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09"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0"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1"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2"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3"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4"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5"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6"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7"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8"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19"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0"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1"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2"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23"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9018" name="Group 342"/>
            <p:cNvGrpSpPr>
              <a:grpSpLocks/>
            </p:cNvGrpSpPr>
            <p:nvPr/>
          </p:nvGrpSpPr>
          <p:grpSpPr bwMode="auto">
            <a:xfrm rot="-10098735">
              <a:off x="5367" y="1968"/>
              <a:ext cx="393" cy="957"/>
              <a:chOff x="0" y="0"/>
              <a:chExt cx="393" cy="1101"/>
            </a:xfrm>
          </p:grpSpPr>
          <p:sp>
            <p:nvSpPr>
              <p:cNvPr id="109061"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9062" name="Group 344"/>
              <p:cNvGrpSpPr>
                <a:grpSpLocks/>
              </p:cNvGrpSpPr>
              <p:nvPr/>
            </p:nvGrpSpPr>
            <p:grpSpPr bwMode="auto">
              <a:xfrm>
                <a:off x="0" y="720"/>
                <a:ext cx="393" cy="381"/>
                <a:chOff x="1224" y="2424"/>
                <a:chExt cx="393" cy="381"/>
              </a:xfrm>
            </p:grpSpPr>
            <p:sp>
              <p:nvSpPr>
                <p:cNvPr id="109083"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4"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5"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6"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7"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8"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9"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0"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1"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2"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3"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4"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5"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6"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7"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8"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99"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00"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01"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063" name="Group 364"/>
              <p:cNvGrpSpPr>
                <a:grpSpLocks/>
              </p:cNvGrpSpPr>
              <p:nvPr/>
            </p:nvGrpSpPr>
            <p:grpSpPr bwMode="auto">
              <a:xfrm>
                <a:off x="0" y="0"/>
                <a:ext cx="393" cy="381"/>
                <a:chOff x="1224" y="2424"/>
                <a:chExt cx="393" cy="381"/>
              </a:xfrm>
            </p:grpSpPr>
            <p:sp>
              <p:nvSpPr>
                <p:cNvPr id="109064"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65"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66"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67"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68"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69"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0"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1"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2"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3"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4"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5"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6"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7"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8"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79"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0"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1"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82"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9019" name="Group 384"/>
            <p:cNvGrpSpPr>
              <a:grpSpLocks/>
            </p:cNvGrpSpPr>
            <p:nvPr/>
          </p:nvGrpSpPr>
          <p:grpSpPr bwMode="auto">
            <a:xfrm rot="-10098735">
              <a:off x="5337" y="3068"/>
              <a:ext cx="393" cy="1248"/>
              <a:chOff x="0" y="0"/>
              <a:chExt cx="393" cy="1101"/>
            </a:xfrm>
          </p:grpSpPr>
          <p:sp>
            <p:nvSpPr>
              <p:cNvPr id="109020"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9021" name="Group 386"/>
              <p:cNvGrpSpPr>
                <a:grpSpLocks/>
              </p:cNvGrpSpPr>
              <p:nvPr/>
            </p:nvGrpSpPr>
            <p:grpSpPr bwMode="auto">
              <a:xfrm>
                <a:off x="0" y="720"/>
                <a:ext cx="393" cy="381"/>
                <a:chOff x="1224" y="2424"/>
                <a:chExt cx="393" cy="381"/>
              </a:xfrm>
            </p:grpSpPr>
            <p:sp>
              <p:nvSpPr>
                <p:cNvPr id="109042"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3"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4"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5"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6"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7"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8"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9"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0"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1"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2"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3"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4"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5"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6"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7"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8"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59"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60"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022" name="Group 406"/>
              <p:cNvGrpSpPr>
                <a:grpSpLocks/>
              </p:cNvGrpSpPr>
              <p:nvPr/>
            </p:nvGrpSpPr>
            <p:grpSpPr bwMode="auto">
              <a:xfrm>
                <a:off x="0" y="0"/>
                <a:ext cx="393" cy="381"/>
                <a:chOff x="1224" y="2424"/>
                <a:chExt cx="393" cy="381"/>
              </a:xfrm>
            </p:grpSpPr>
            <p:sp>
              <p:nvSpPr>
                <p:cNvPr id="109023"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24"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25"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26"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27"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28"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29"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0"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1"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2"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3"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4"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5"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6"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7"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8"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39"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0"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41"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8550" name="Group 809"/>
          <p:cNvGrpSpPr>
            <a:grpSpLocks/>
          </p:cNvGrpSpPr>
          <p:nvPr/>
        </p:nvGrpSpPr>
        <p:grpSpPr bwMode="auto">
          <a:xfrm>
            <a:off x="0" y="0"/>
            <a:ext cx="776288" cy="5481638"/>
            <a:chOff x="0" y="0"/>
            <a:chExt cx="489" cy="3453"/>
          </a:xfrm>
        </p:grpSpPr>
        <p:grpSp>
          <p:nvGrpSpPr>
            <p:cNvPr id="108890" name="Group 173"/>
            <p:cNvGrpSpPr>
              <a:grpSpLocks/>
            </p:cNvGrpSpPr>
            <p:nvPr/>
          </p:nvGrpSpPr>
          <p:grpSpPr bwMode="auto">
            <a:xfrm>
              <a:off x="0" y="0"/>
              <a:ext cx="393" cy="1101"/>
              <a:chOff x="0" y="0"/>
              <a:chExt cx="393" cy="1101"/>
            </a:xfrm>
          </p:grpSpPr>
          <p:sp>
            <p:nvSpPr>
              <p:cNvPr id="108975"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nvGrpSpPr>
              <p:cNvPr id="108976" name="Group 149"/>
              <p:cNvGrpSpPr>
                <a:grpSpLocks/>
              </p:cNvGrpSpPr>
              <p:nvPr/>
            </p:nvGrpSpPr>
            <p:grpSpPr bwMode="auto">
              <a:xfrm>
                <a:off x="0" y="720"/>
                <a:ext cx="393" cy="381"/>
                <a:chOff x="1224" y="2424"/>
                <a:chExt cx="393" cy="381"/>
              </a:xfrm>
            </p:grpSpPr>
            <p:sp>
              <p:nvSpPr>
                <p:cNvPr id="108997"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8"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9"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0"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1"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2"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3"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4"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5"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6"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7"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8"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09"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10"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11"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12"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13"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14"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9015"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nvGrpSpPr>
              <p:cNvPr id="108977" name="Group 150"/>
              <p:cNvGrpSpPr>
                <a:grpSpLocks/>
              </p:cNvGrpSpPr>
              <p:nvPr/>
            </p:nvGrpSpPr>
            <p:grpSpPr bwMode="auto">
              <a:xfrm>
                <a:off x="0" y="0"/>
                <a:ext cx="393" cy="381"/>
                <a:chOff x="1224" y="2424"/>
                <a:chExt cx="393" cy="381"/>
              </a:xfrm>
            </p:grpSpPr>
            <p:sp>
              <p:nvSpPr>
                <p:cNvPr id="108978"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79"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0"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1"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2"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3"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4"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5"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6"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7"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8"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89"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0"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1"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2"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3"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4"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5"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96"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grpSp>
          <p:nvGrpSpPr>
            <p:cNvPr id="108891" name="Group 216"/>
            <p:cNvGrpSpPr>
              <a:grpSpLocks/>
            </p:cNvGrpSpPr>
            <p:nvPr/>
          </p:nvGrpSpPr>
          <p:grpSpPr bwMode="auto">
            <a:xfrm>
              <a:off x="0" y="1248"/>
              <a:ext cx="393" cy="1101"/>
              <a:chOff x="0" y="0"/>
              <a:chExt cx="393" cy="1101"/>
            </a:xfrm>
          </p:grpSpPr>
          <p:sp>
            <p:nvSpPr>
              <p:cNvPr id="108934"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nvGrpSpPr>
              <p:cNvPr id="108935" name="Group 218"/>
              <p:cNvGrpSpPr>
                <a:grpSpLocks/>
              </p:cNvGrpSpPr>
              <p:nvPr/>
            </p:nvGrpSpPr>
            <p:grpSpPr bwMode="auto">
              <a:xfrm>
                <a:off x="0" y="720"/>
                <a:ext cx="393" cy="381"/>
                <a:chOff x="1224" y="2424"/>
                <a:chExt cx="393" cy="381"/>
              </a:xfrm>
            </p:grpSpPr>
            <p:sp>
              <p:nvSpPr>
                <p:cNvPr id="108956"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7"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8"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9"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0"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1"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2"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3"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4"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5"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6"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7"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8"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69"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70"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71"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72"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73"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74"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nvGrpSpPr>
              <p:cNvPr id="108936" name="Group 238"/>
              <p:cNvGrpSpPr>
                <a:grpSpLocks/>
              </p:cNvGrpSpPr>
              <p:nvPr/>
            </p:nvGrpSpPr>
            <p:grpSpPr bwMode="auto">
              <a:xfrm>
                <a:off x="0" y="0"/>
                <a:ext cx="393" cy="381"/>
                <a:chOff x="1224" y="2424"/>
                <a:chExt cx="393" cy="381"/>
              </a:xfrm>
            </p:grpSpPr>
            <p:sp>
              <p:nvSpPr>
                <p:cNvPr id="108937"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38"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39"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0"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1"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2"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3"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4"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5"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6"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7"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8"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49"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0"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1"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2"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3"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4"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55"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grpSp>
          <p:nvGrpSpPr>
            <p:cNvPr id="108892" name="Group 426"/>
            <p:cNvGrpSpPr>
              <a:grpSpLocks/>
            </p:cNvGrpSpPr>
            <p:nvPr/>
          </p:nvGrpSpPr>
          <p:grpSpPr bwMode="auto">
            <a:xfrm>
              <a:off x="96" y="2352"/>
              <a:ext cx="393" cy="1101"/>
              <a:chOff x="0" y="0"/>
              <a:chExt cx="393" cy="1101"/>
            </a:xfrm>
          </p:grpSpPr>
          <p:sp>
            <p:nvSpPr>
              <p:cNvPr id="108893"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nvGrpSpPr>
              <p:cNvPr id="108894" name="Group 428"/>
              <p:cNvGrpSpPr>
                <a:grpSpLocks/>
              </p:cNvGrpSpPr>
              <p:nvPr/>
            </p:nvGrpSpPr>
            <p:grpSpPr bwMode="auto">
              <a:xfrm>
                <a:off x="0" y="720"/>
                <a:ext cx="393" cy="381"/>
                <a:chOff x="1224" y="2424"/>
                <a:chExt cx="393" cy="381"/>
              </a:xfrm>
            </p:grpSpPr>
            <p:sp>
              <p:nvSpPr>
                <p:cNvPr id="108915"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6"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7"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8"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9"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0"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1"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2"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3"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4"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5"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6"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7"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8"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29"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30"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31"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32"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33"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nvGrpSpPr>
              <p:cNvPr id="108895" name="Group 448"/>
              <p:cNvGrpSpPr>
                <a:grpSpLocks/>
              </p:cNvGrpSpPr>
              <p:nvPr/>
            </p:nvGrpSpPr>
            <p:grpSpPr bwMode="auto">
              <a:xfrm>
                <a:off x="0" y="0"/>
                <a:ext cx="393" cy="381"/>
                <a:chOff x="1224" y="2424"/>
                <a:chExt cx="393" cy="381"/>
              </a:xfrm>
            </p:grpSpPr>
            <p:sp>
              <p:nvSpPr>
                <p:cNvPr id="108896"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897"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898"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899"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0"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1"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2"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3"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4"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5"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6"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7"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8"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09"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0"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1"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2"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3"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108914"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grpSp>
      <p:sp>
        <p:nvSpPr>
          <p:cNvPr id="28117" name="WordArt 469"/>
          <p:cNvSpPr>
            <a:spLocks noChangeArrowheads="1" noChangeShapeType="1" noTextEdit="1"/>
          </p:cNvSpPr>
          <p:nvPr/>
        </p:nvSpPr>
        <p:spPr bwMode="auto">
          <a:xfrm>
            <a:off x="1273175" y="2628900"/>
            <a:ext cx="6797675" cy="22510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a:ln w="9525">
                  <a:round/>
                  <a:headEnd/>
                  <a:tailEnd/>
                </a:ln>
                <a:solidFill>
                  <a:srgbClr val="66FF33">
                    <a:alpha val="96077"/>
                  </a:srgbClr>
                </a:solidFill>
                <a:latin typeface="Times New Roman"/>
                <a:cs typeface="Times New Roman"/>
              </a:rPr>
              <a:t>THUẬT NGỮ</a:t>
            </a:r>
          </a:p>
        </p:txBody>
      </p:sp>
      <p:grpSp>
        <p:nvGrpSpPr>
          <p:cNvPr id="108552" name="Group 807"/>
          <p:cNvGrpSpPr>
            <a:grpSpLocks/>
          </p:cNvGrpSpPr>
          <p:nvPr/>
        </p:nvGrpSpPr>
        <p:grpSpPr bwMode="auto">
          <a:xfrm>
            <a:off x="838200" y="0"/>
            <a:ext cx="7767638" cy="776288"/>
            <a:chOff x="528" y="0"/>
            <a:chExt cx="4893" cy="489"/>
          </a:xfrm>
        </p:grpSpPr>
        <p:grpSp>
          <p:nvGrpSpPr>
            <p:cNvPr id="108722" name="Group 470"/>
            <p:cNvGrpSpPr>
              <a:grpSpLocks/>
            </p:cNvGrpSpPr>
            <p:nvPr/>
          </p:nvGrpSpPr>
          <p:grpSpPr bwMode="auto">
            <a:xfrm rot="-5400000">
              <a:off x="882" y="-354"/>
              <a:ext cx="393" cy="1101"/>
              <a:chOff x="0" y="0"/>
              <a:chExt cx="393" cy="1101"/>
            </a:xfrm>
          </p:grpSpPr>
          <p:sp>
            <p:nvSpPr>
              <p:cNvPr id="108849"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nvGrpSpPr>
              <p:cNvPr id="108850" name="Group 472"/>
              <p:cNvGrpSpPr>
                <a:grpSpLocks/>
              </p:cNvGrpSpPr>
              <p:nvPr/>
            </p:nvGrpSpPr>
            <p:grpSpPr bwMode="auto">
              <a:xfrm>
                <a:off x="0" y="720"/>
                <a:ext cx="393" cy="381"/>
                <a:chOff x="1224" y="2424"/>
                <a:chExt cx="393" cy="381"/>
              </a:xfrm>
            </p:grpSpPr>
            <p:sp>
              <p:nvSpPr>
                <p:cNvPr id="108871"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2"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3"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4"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5"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6"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7"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8"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9"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0"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1"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2"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3"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4"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5"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6"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7"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8"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89"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nvGrpSpPr>
              <p:cNvPr id="108851" name="Group 492"/>
              <p:cNvGrpSpPr>
                <a:grpSpLocks/>
              </p:cNvGrpSpPr>
              <p:nvPr/>
            </p:nvGrpSpPr>
            <p:grpSpPr bwMode="auto">
              <a:xfrm>
                <a:off x="0" y="0"/>
                <a:ext cx="393" cy="381"/>
                <a:chOff x="1224" y="2424"/>
                <a:chExt cx="393" cy="381"/>
              </a:xfrm>
            </p:grpSpPr>
            <p:sp>
              <p:nvSpPr>
                <p:cNvPr id="108852"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3"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4"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5"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6"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7"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8"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59"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0"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1"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2"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3"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4"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5"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6"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7"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8"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69"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70"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grpSp>
          <p:nvGrpSpPr>
            <p:cNvPr id="108723" name="Group 554"/>
            <p:cNvGrpSpPr>
              <a:grpSpLocks/>
            </p:cNvGrpSpPr>
            <p:nvPr/>
          </p:nvGrpSpPr>
          <p:grpSpPr bwMode="auto">
            <a:xfrm rot="-5400000">
              <a:off x="4674" y="-354"/>
              <a:ext cx="393" cy="1101"/>
              <a:chOff x="0" y="0"/>
              <a:chExt cx="393" cy="1101"/>
            </a:xfrm>
          </p:grpSpPr>
          <p:sp>
            <p:nvSpPr>
              <p:cNvPr id="108808"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nvGrpSpPr>
              <p:cNvPr id="108809" name="Group 556"/>
              <p:cNvGrpSpPr>
                <a:grpSpLocks/>
              </p:cNvGrpSpPr>
              <p:nvPr/>
            </p:nvGrpSpPr>
            <p:grpSpPr bwMode="auto">
              <a:xfrm>
                <a:off x="0" y="720"/>
                <a:ext cx="393" cy="381"/>
                <a:chOff x="1224" y="2424"/>
                <a:chExt cx="393" cy="381"/>
              </a:xfrm>
            </p:grpSpPr>
            <p:sp>
              <p:nvSpPr>
                <p:cNvPr id="108830"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1"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2"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3"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4"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5"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6"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7"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8"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39"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0"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1"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2"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3"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4"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5"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6"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7"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48"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nvGrpSpPr>
              <p:cNvPr id="108810" name="Group 576"/>
              <p:cNvGrpSpPr>
                <a:grpSpLocks/>
              </p:cNvGrpSpPr>
              <p:nvPr/>
            </p:nvGrpSpPr>
            <p:grpSpPr bwMode="auto">
              <a:xfrm>
                <a:off x="0" y="0"/>
                <a:ext cx="393" cy="381"/>
                <a:chOff x="1224" y="2424"/>
                <a:chExt cx="393" cy="381"/>
              </a:xfrm>
            </p:grpSpPr>
            <p:sp>
              <p:nvSpPr>
                <p:cNvPr id="108811"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2"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3"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4"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5"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6"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7"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8"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19"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0"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1"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2"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3"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4"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5"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6"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7"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8"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829"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grpSp>
          <p:nvGrpSpPr>
            <p:cNvPr id="108724" name="Group 596"/>
            <p:cNvGrpSpPr>
              <a:grpSpLocks/>
            </p:cNvGrpSpPr>
            <p:nvPr/>
          </p:nvGrpSpPr>
          <p:grpSpPr bwMode="auto">
            <a:xfrm rot="5926600">
              <a:off x="3234" y="-354"/>
              <a:ext cx="393" cy="1101"/>
              <a:chOff x="0" y="0"/>
              <a:chExt cx="393" cy="1101"/>
            </a:xfrm>
          </p:grpSpPr>
          <p:sp>
            <p:nvSpPr>
              <p:cNvPr id="108767"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nvGrpSpPr>
              <p:cNvPr id="108768" name="Group 598"/>
              <p:cNvGrpSpPr>
                <a:grpSpLocks/>
              </p:cNvGrpSpPr>
              <p:nvPr/>
            </p:nvGrpSpPr>
            <p:grpSpPr bwMode="auto">
              <a:xfrm>
                <a:off x="0" y="720"/>
                <a:ext cx="393" cy="381"/>
                <a:chOff x="1224" y="2424"/>
                <a:chExt cx="393" cy="381"/>
              </a:xfrm>
            </p:grpSpPr>
            <p:sp>
              <p:nvSpPr>
                <p:cNvPr id="108789"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0"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1"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2"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3"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4"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5"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6"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7"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8"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99"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0"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1"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2"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3"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4"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5"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6"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807"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nvGrpSpPr>
              <p:cNvPr id="108769" name="Group 618"/>
              <p:cNvGrpSpPr>
                <a:grpSpLocks/>
              </p:cNvGrpSpPr>
              <p:nvPr/>
            </p:nvGrpSpPr>
            <p:grpSpPr bwMode="auto">
              <a:xfrm>
                <a:off x="0" y="0"/>
                <a:ext cx="393" cy="381"/>
                <a:chOff x="1224" y="2424"/>
                <a:chExt cx="393" cy="381"/>
              </a:xfrm>
            </p:grpSpPr>
            <p:sp>
              <p:nvSpPr>
                <p:cNvPr id="108770"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1"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2"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3"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4"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5"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6"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7"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8"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79"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0"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1"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2"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3"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4"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5"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6"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7"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88"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grpSp>
          <p:nvGrpSpPr>
            <p:cNvPr id="108725" name="Group 638"/>
            <p:cNvGrpSpPr>
              <a:grpSpLocks/>
            </p:cNvGrpSpPr>
            <p:nvPr/>
          </p:nvGrpSpPr>
          <p:grpSpPr bwMode="auto">
            <a:xfrm rot="5926600">
              <a:off x="2034" y="-258"/>
              <a:ext cx="393" cy="1101"/>
              <a:chOff x="0" y="0"/>
              <a:chExt cx="393" cy="1101"/>
            </a:xfrm>
          </p:grpSpPr>
          <p:sp>
            <p:nvSpPr>
              <p:cNvPr id="108726"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nvGrpSpPr>
              <p:cNvPr id="108727" name="Group 640"/>
              <p:cNvGrpSpPr>
                <a:grpSpLocks/>
              </p:cNvGrpSpPr>
              <p:nvPr/>
            </p:nvGrpSpPr>
            <p:grpSpPr bwMode="auto">
              <a:xfrm>
                <a:off x="0" y="720"/>
                <a:ext cx="393" cy="381"/>
                <a:chOff x="1224" y="2424"/>
                <a:chExt cx="393" cy="381"/>
              </a:xfrm>
            </p:grpSpPr>
            <p:sp>
              <p:nvSpPr>
                <p:cNvPr id="108748"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9"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0"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1"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2"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3"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4"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5"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6"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7"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8"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59"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0"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1"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2"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3"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4"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5"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66"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nvGrpSpPr>
              <p:cNvPr id="108728" name="Group 660"/>
              <p:cNvGrpSpPr>
                <a:grpSpLocks/>
              </p:cNvGrpSpPr>
              <p:nvPr/>
            </p:nvGrpSpPr>
            <p:grpSpPr bwMode="auto">
              <a:xfrm>
                <a:off x="0" y="0"/>
                <a:ext cx="393" cy="381"/>
                <a:chOff x="1224" y="2424"/>
                <a:chExt cx="393" cy="381"/>
              </a:xfrm>
            </p:grpSpPr>
            <p:sp>
              <p:nvSpPr>
                <p:cNvPr id="108729"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0"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1"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2"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3"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4"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5"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6"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7"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8"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39"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0"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1"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2"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3"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4"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5"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6"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47"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grpSp>
      <p:grpSp>
        <p:nvGrpSpPr>
          <p:cNvPr id="108553" name="Group 806"/>
          <p:cNvGrpSpPr>
            <a:grpSpLocks/>
          </p:cNvGrpSpPr>
          <p:nvPr/>
        </p:nvGrpSpPr>
        <p:grpSpPr bwMode="auto">
          <a:xfrm>
            <a:off x="534988" y="6234113"/>
            <a:ext cx="7613650" cy="623887"/>
            <a:chOff x="337" y="3927"/>
            <a:chExt cx="4796" cy="393"/>
          </a:xfrm>
        </p:grpSpPr>
        <p:grpSp>
          <p:nvGrpSpPr>
            <p:cNvPr id="108554" name="Group 512"/>
            <p:cNvGrpSpPr>
              <a:grpSpLocks/>
            </p:cNvGrpSpPr>
            <p:nvPr/>
          </p:nvGrpSpPr>
          <p:grpSpPr bwMode="auto">
            <a:xfrm rot="5926600">
              <a:off x="690" y="3574"/>
              <a:ext cx="393" cy="1100"/>
              <a:chOff x="0" y="0"/>
              <a:chExt cx="393" cy="1101"/>
            </a:xfrm>
          </p:grpSpPr>
          <p:sp>
            <p:nvSpPr>
              <p:cNvPr id="108681"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nvGrpSpPr>
              <p:cNvPr id="108682" name="Group 514"/>
              <p:cNvGrpSpPr>
                <a:grpSpLocks/>
              </p:cNvGrpSpPr>
              <p:nvPr/>
            </p:nvGrpSpPr>
            <p:grpSpPr bwMode="auto">
              <a:xfrm>
                <a:off x="0" y="720"/>
                <a:ext cx="393" cy="381"/>
                <a:chOff x="1224" y="2424"/>
                <a:chExt cx="393" cy="381"/>
              </a:xfrm>
            </p:grpSpPr>
            <p:sp>
              <p:nvSpPr>
                <p:cNvPr id="108703"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4"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5"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6"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7"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8"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9"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0"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1"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2"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3"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4"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5"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6"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7"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8"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19"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20"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21"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nvGrpSpPr>
              <p:cNvPr id="108683" name="Group 534"/>
              <p:cNvGrpSpPr>
                <a:grpSpLocks/>
              </p:cNvGrpSpPr>
              <p:nvPr/>
            </p:nvGrpSpPr>
            <p:grpSpPr bwMode="auto">
              <a:xfrm>
                <a:off x="0" y="0"/>
                <a:ext cx="393" cy="381"/>
                <a:chOff x="1224" y="2424"/>
                <a:chExt cx="393" cy="381"/>
              </a:xfrm>
            </p:grpSpPr>
            <p:sp>
              <p:nvSpPr>
                <p:cNvPr id="108684"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85"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86"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87"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88"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89"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0"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1"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2"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3"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4"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5"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6"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7"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8"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99"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0"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1"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702"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grpSp>
          <p:nvGrpSpPr>
            <p:cNvPr id="108555" name="Group 680"/>
            <p:cNvGrpSpPr>
              <a:grpSpLocks/>
            </p:cNvGrpSpPr>
            <p:nvPr/>
          </p:nvGrpSpPr>
          <p:grpSpPr bwMode="auto">
            <a:xfrm rot="5926600">
              <a:off x="2802" y="3574"/>
              <a:ext cx="393" cy="1100"/>
              <a:chOff x="0" y="0"/>
              <a:chExt cx="393" cy="1101"/>
            </a:xfrm>
          </p:grpSpPr>
          <p:sp>
            <p:nvSpPr>
              <p:cNvPr id="108640"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nvGrpSpPr>
              <p:cNvPr id="108641" name="Group 682"/>
              <p:cNvGrpSpPr>
                <a:grpSpLocks/>
              </p:cNvGrpSpPr>
              <p:nvPr/>
            </p:nvGrpSpPr>
            <p:grpSpPr bwMode="auto">
              <a:xfrm>
                <a:off x="0" y="720"/>
                <a:ext cx="393" cy="381"/>
                <a:chOff x="1224" y="2424"/>
                <a:chExt cx="393" cy="381"/>
              </a:xfrm>
            </p:grpSpPr>
            <p:sp>
              <p:nvSpPr>
                <p:cNvPr id="108662"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3"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4"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5"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6"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7"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8"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9"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0"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1"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2"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3"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4"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5"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6"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7"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8"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79"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80"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nvGrpSpPr>
              <p:cNvPr id="108642" name="Group 702"/>
              <p:cNvGrpSpPr>
                <a:grpSpLocks/>
              </p:cNvGrpSpPr>
              <p:nvPr/>
            </p:nvGrpSpPr>
            <p:grpSpPr bwMode="auto">
              <a:xfrm>
                <a:off x="0" y="0"/>
                <a:ext cx="393" cy="381"/>
                <a:chOff x="1224" y="2424"/>
                <a:chExt cx="393" cy="381"/>
              </a:xfrm>
            </p:grpSpPr>
            <p:sp>
              <p:nvSpPr>
                <p:cNvPr id="108643"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44"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45"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46"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47"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48"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49"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0"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1"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2"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3"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4"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5"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6"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7"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8"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59"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0"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108661"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grpSp>
          <p:nvGrpSpPr>
            <p:cNvPr id="108556" name="Group 722"/>
            <p:cNvGrpSpPr>
              <a:grpSpLocks/>
            </p:cNvGrpSpPr>
            <p:nvPr/>
          </p:nvGrpSpPr>
          <p:grpSpPr bwMode="auto">
            <a:xfrm rot="-5400000">
              <a:off x="1842" y="3574"/>
              <a:ext cx="393" cy="1100"/>
              <a:chOff x="0" y="0"/>
              <a:chExt cx="393" cy="1101"/>
            </a:xfrm>
          </p:grpSpPr>
          <p:sp>
            <p:nvSpPr>
              <p:cNvPr id="108599"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nvGrpSpPr>
              <p:cNvPr id="108600" name="Group 724"/>
              <p:cNvGrpSpPr>
                <a:grpSpLocks/>
              </p:cNvGrpSpPr>
              <p:nvPr/>
            </p:nvGrpSpPr>
            <p:grpSpPr bwMode="auto">
              <a:xfrm>
                <a:off x="0" y="720"/>
                <a:ext cx="393" cy="381"/>
                <a:chOff x="1224" y="2424"/>
                <a:chExt cx="393" cy="381"/>
              </a:xfrm>
            </p:grpSpPr>
            <p:sp>
              <p:nvSpPr>
                <p:cNvPr id="108621"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2"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3"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4"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5"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6"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7"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8"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9"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0"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1"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2"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3"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4"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5"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6"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7"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8"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39"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nvGrpSpPr>
              <p:cNvPr id="108601" name="Group 744"/>
              <p:cNvGrpSpPr>
                <a:grpSpLocks/>
              </p:cNvGrpSpPr>
              <p:nvPr/>
            </p:nvGrpSpPr>
            <p:grpSpPr bwMode="auto">
              <a:xfrm>
                <a:off x="0" y="0"/>
                <a:ext cx="393" cy="381"/>
                <a:chOff x="1224" y="2424"/>
                <a:chExt cx="393" cy="381"/>
              </a:xfrm>
            </p:grpSpPr>
            <p:sp>
              <p:nvSpPr>
                <p:cNvPr id="108602"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3"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4"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5"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6"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7"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8"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09"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0"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1"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2"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3"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4"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5"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6"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7"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8"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19"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620"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grpSp>
          <p:nvGrpSpPr>
            <p:cNvPr id="108557" name="Group 764"/>
            <p:cNvGrpSpPr>
              <a:grpSpLocks/>
            </p:cNvGrpSpPr>
            <p:nvPr/>
          </p:nvGrpSpPr>
          <p:grpSpPr bwMode="auto">
            <a:xfrm rot="-5167500">
              <a:off x="4386" y="3573"/>
              <a:ext cx="393" cy="1101"/>
              <a:chOff x="0" y="0"/>
              <a:chExt cx="393" cy="1101"/>
            </a:xfrm>
          </p:grpSpPr>
          <p:sp>
            <p:nvSpPr>
              <p:cNvPr id="108558" name="Freeform 56"/>
              <p:cNvSpPr>
                <a:spLocks/>
              </p:cNvSpPr>
              <p:nvPr/>
            </p:nvSpPr>
            <p:spPr bwMode="auto">
              <a:xfrm rot="10800000">
                <a:off x="0" y="0"/>
                <a:ext cx="202" cy="819"/>
              </a:xfrm>
              <a:custGeom>
                <a:avLst/>
                <a:gdLst>
                  <a:gd name="T0" fmla="*/ 24 w 373"/>
                  <a:gd name="T1" fmla="*/ 125 h 1340"/>
                  <a:gd name="T2" fmla="*/ 17 w 373"/>
                  <a:gd name="T3" fmla="*/ 123 h 1340"/>
                  <a:gd name="T4" fmla="*/ 12 w 373"/>
                  <a:gd name="T5" fmla="*/ 122 h 1340"/>
                  <a:gd name="T6" fmla="*/ 7 w 373"/>
                  <a:gd name="T7" fmla="*/ 119 h 1340"/>
                  <a:gd name="T8" fmla="*/ 4 w 373"/>
                  <a:gd name="T9" fmla="*/ 113 h 1340"/>
                  <a:gd name="T10" fmla="*/ 3 w 373"/>
                  <a:gd name="T11" fmla="*/ 106 h 1340"/>
                  <a:gd name="T12" fmla="*/ 5 w 373"/>
                  <a:gd name="T13" fmla="*/ 95 h 1340"/>
                  <a:gd name="T14" fmla="*/ 10 w 373"/>
                  <a:gd name="T15" fmla="*/ 81 h 1340"/>
                  <a:gd name="T16" fmla="*/ 18 w 373"/>
                  <a:gd name="T17" fmla="*/ 65 h 1340"/>
                  <a:gd name="T18" fmla="*/ 23 w 373"/>
                  <a:gd name="T19" fmla="*/ 52 h 1340"/>
                  <a:gd name="T20" fmla="*/ 26 w 373"/>
                  <a:gd name="T21" fmla="*/ 40 h 1340"/>
                  <a:gd name="T22" fmla="*/ 27 w 373"/>
                  <a:gd name="T23" fmla="*/ 29 h 1340"/>
                  <a:gd name="T24" fmla="*/ 26 w 373"/>
                  <a:gd name="T25" fmla="*/ 20 h 1340"/>
                  <a:gd name="T26" fmla="*/ 23 w 373"/>
                  <a:gd name="T27" fmla="*/ 12 h 1340"/>
                  <a:gd name="T28" fmla="*/ 20 w 373"/>
                  <a:gd name="T29" fmla="*/ 6 h 1340"/>
                  <a:gd name="T30" fmla="*/ 16 w 373"/>
                  <a:gd name="T31" fmla="*/ 2 h 1340"/>
                  <a:gd name="T32" fmla="*/ 12 w 373"/>
                  <a:gd name="T33" fmla="*/ 1 h 1340"/>
                  <a:gd name="T34" fmla="*/ 9 w 373"/>
                  <a:gd name="T35" fmla="*/ 1 h 1340"/>
                  <a:gd name="T36" fmla="*/ 6 w 373"/>
                  <a:gd name="T37" fmla="*/ 1 h 1340"/>
                  <a:gd name="T38" fmla="*/ 4 w 373"/>
                  <a:gd name="T39" fmla="*/ 4 h 1340"/>
                  <a:gd name="T40" fmla="*/ 2 w 373"/>
                  <a:gd name="T41" fmla="*/ 6 h 1340"/>
                  <a:gd name="T42" fmla="*/ 1 w 373"/>
                  <a:gd name="T43" fmla="*/ 8 h 1340"/>
                  <a:gd name="T44" fmla="*/ 1 w 373"/>
                  <a:gd name="T45" fmla="*/ 10 h 1340"/>
                  <a:gd name="T46" fmla="*/ 0 w 373"/>
                  <a:gd name="T47" fmla="*/ 11 h 1340"/>
                  <a:gd name="T48" fmla="*/ 0 w 373"/>
                  <a:gd name="T49" fmla="*/ 11 h 1340"/>
                  <a:gd name="T50" fmla="*/ 1 w 373"/>
                  <a:gd name="T51" fmla="*/ 10 h 1340"/>
                  <a:gd name="T52" fmla="*/ 2 w 373"/>
                  <a:gd name="T53" fmla="*/ 9 h 1340"/>
                  <a:gd name="T54" fmla="*/ 3 w 373"/>
                  <a:gd name="T55" fmla="*/ 7 h 1340"/>
                  <a:gd name="T56" fmla="*/ 5 w 373"/>
                  <a:gd name="T57" fmla="*/ 5 h 1340"/>
                  <a:gd name="T58" fmla="*/ 7 w 373"/>
                  <a:gd name="T59" fmla="*/ 4 h 1340"/>
                  <a:gd name="T60" fmla="*/ 10 w 373"/>
                  <a:gd name="T61" fmla="*/ 2 h 1340"/>
                  <a:gd name="T62" fmla="*/ 12 w 373"/>
                  <a:gd name="T63" fmla="*/ 2 h 1340"/>
                  <a:gd name="T64" fmla="*/ 15 w 373"/>
                  <a:gd name="T65" fmla="*/ 4 h 1340"/>
                  <a:gd name="T66" fmla="*/ 18 w 373"/>
                  <a:gd name="T67" fmla="*/ 7 h 1340"/>
                  <a:gd name="T68" fmla="*/ 22 w 373"/>
                  <a:gd name="T69" fmla="*/ 10 h 1340"/>
                  <a:gd name="T70" fmla="*/ 24 w 373"/>
                  <a:gd name="T71" fmla="*/ 16 h 1340"/>
                  <a:gd name="T72" fmla="*/ 25 w 373"/>
                  <a:gd name="T73" fmla="*/ 22 h 1340"/>
                  <a:gd name="T74" fmla="*/ 27 w 373"/>
                  <a:gd name="T75" fmla="*/ 29 h 1340"/>
                  <a:gd name="T76" fmla="*/ 26 w 373"/>
                  <a:gd name="T77" fmla="*/ 37 h 1340"/>
                  <a:gd name="T78" fmla="*/ 23 w 373"/>
                  <a:gd name="T79" fmla="*/ 46 h 1340"/>
                  <a:gd name="T80" fmla="*/ 19 w 373"/>
                  <a:gd name="T81" fmla="*/ 57 h 1340"/>
                  <a:gd name="T82" fmla="*/ 15 w 373"/>
                  <a:gd name="T83" fmla="*/ 67 h 1340"/>
                  <a:gd name="T84" fmla="*/ 10 w 373"/>
                  <a:gd name="T85" fmla="*/ 76 h 1340"/>
                  <a:gd name="T86" fmla="*/ 6 w 373"/>
                  <a:gd name="T87" fmla="*/ 84 h 1340"/>
                  <a:gd name="T88" fmla="*/ 3 w 373"/>
                  <a:gd name="T89" fmla="*/ 92 h 1340"/>
                  <a:gd name="T90" fmla="*/ 1 w 373"/>
                  <a:gd name="T91" fmla="*/ 99 h 1340"/>
                  <a:gd name="T92" fmla="*/ 1 w 373"/>
                  <a:gd name="T93" fmla="*/ 106 h 1340"/>
                  <a:gd name="T94" fmla="*/ 1 w 373"/>
                  <a:gd name="T95" fmla="*/ 112 h 1340"/>
                  <a:gd name="T96" fmla="*/ 4 w 373"/>
                  <a:gd name="T97" fmla="*/ 117 h 1340"/>
                  <a:gd name="T98" fmla="*/ 8 w 373"/>
                  <a:gd name="T99" fmla="*/ 120 h 1340"/>
                  <a:gd name="T100" fmla="*/ 11 w 373"/>
                  <a:gd name="T101" fmla="*/ 123 h 1340"/>
                  <a:gd name="T102" fmla="*/ 16 w 373"/>
                  <a:gd name="T103" fmla="*/ 125 h 1340"/>
                  <a:gd name="T104" fmla="*/ 19 w 373"/>
                  <a:gd name="T105" fmla="*/ 125 h 1340"/>
                  <a:gd name="T106" fmla="*/ 23 w 373"/>
                  <a:gd name="T107" fmla="*/ 125 h 1340"/>
                  <a:gd name="T108" fmla="*/ 25 w 373"/>
                  <a:gd name="T109" fmla="*/ 125 h 1340"/>
                  <a:gd name="T110" fmla="*/ 27 w 373"/>
                  <a:gd name="T111" fmla="*/ 125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nvGrpSpPr>
              <p:cNvPr id="108559" name="Group 766"/>
              <p:cNvGrpSpPr>
                <a:grpSpLocks/>
              </p:cNvGrpSpPr>
              <p:nvPr/>
            </p:nvGrpSpPr>
            <p:grpSpPr bwMode="auto">
              <a:xfrm>
                <a:off x="0" y="720"/>
                <a:ext cx="393" cy="381"/>
                <a:chOff x="1224" y="2424"/>
                <a:chExt cx="393" cy="381"/>
              </a:xfrm>
            </p:grpSpPr>
            <p:sp>
              <p:nvSpPr>
                <p:cNvPr id="108580"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1"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2"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3"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4"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5"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6"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7"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8"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89"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0"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1"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2"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3"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4"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5"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6"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7"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98"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nvGrpSpPr>
              <p:cNvPr id="108560" name="Group 786"/>
              <p:cNvGrpSpPr>
                <a:grpSpLocks/>
              </p:cNvGrpSpPr>
              <p:nvPr/>
            </p:nvGrpSpPr>
            <p:grpSpPr bwMode="auto">
              <a:xfrm>
                <a:off x="0" y="0"/>
                <a:ext cx="393" cy="381"/>
                <a:chOff x="1224" y="2424"/>
                <a:chExt cx="393" cy="381"/>
              </a:xfrm>
            </p:grpSpPr>
            <p:sp>
              <p:nvSpPr>
                <p:cNvPr id="108561" name="Freeform 6"/>
                <p:cNvSpPr>
                  <a:spLocks/>
                </p:cNvSpPr>
                <p:nvPr/>
              </p:nvSpPr>
              <p:spPr bwMode="auto">
                <a:xfrm rot="10800000">
                  <a:off x="1469" y="2543"/>
                  <a:ext cx="33" cy="37"/>
                </a:xfrm>
                <a:custGeom>
                  <a:avLst/>
                  <a:gdLst>
                    <a:gd name="T0" fmla="*/ 2 w 61"/>
                    <a:gd name="T1" fmla="*/ 6 h 60"/>
                    <a:gd name="T2" fmla="*/ 1 w 61"/>
                    <a:gd name="T3" fmla="*/ 6 h 60"/>
                    <a:gd name="T4" fmla="*/ 1 w 61"/>
                    <a:gd name="T5" fmla="*/ 5 h 60"/>
                    <a:gd name="T6" fmla="*/ 0 w 61"/>
                    <a:gd name="T7" fmla="*/ 4 h 60"/>
                    <a:gd name="T8" fmla="*/ 0 w 61"/>
                    <a:gd name="T9" fmla="*/ 3 h 60"/>
                    <a:gd name="T10" fmla="*/ 0 w 61"/>
                    <a:gd name="T11" fmla="*/ 2 h 60"/>
                    <a:gd name="T12" fmla="*/ 1 w 61"/>
                    <a:gd name="T13" fmla="*/ 1 h 60"/>
                    <a:gd name="T14" fmla="*/ 1 w 61"/>
                    <a:gd name="T15" fmla="*/ 1 h 60"/>
                    <a:gd name="T16" fmla="*/ 2 w 61"/>
                    <a:gd name="T17" fmla="*/ 0 h 60"/>
                    <a:gd name="T18" fmla="*/ 3 w 61"/>
                    <a:gd name="T19" fmla="*/ 1 h 60"/>
                    <a:gd name="T20" fmla="*/ 4 w 61"/>
                    <a:gd name="T21" fmla="*/ 1 h 60"/>
                    <a:gd name="T22" fmla="*/ 4 w 61"/>
                    <a:gd name="T23" fmla="*/ 2 h 60"/>
                    <a:gd name="T24" fmla="*/ 4 w 61"/>
                    <a:gd name="T25" fmla="*/ 3 h 60"/>
                    <a:gd name="T26" fmla="*/ 4 w 61"/>
                    <a:gd name="T27" fmla="*/ 4 h 60"/>
                    <a:gd name="T28" fmla="*/ 4 w 61"/>
                    <a:gd name="T29" fmla="*/ 5 h 60"/>
                    <a:gd name="T30" fmla="*/ 3 w 61"/>
                    <a:gd name="T31" fmla="*/ 6 h 60"/>
                    <a:gd name="T32" fmla="*/ 2 w 61"/>
                    <a:gd name="T33" fmla="*/ 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2" name="Freeform 7"/>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3" name="Freeform 8"/>
                <p:cNvSpPr>
                  <a:spLocks/>
                </p:cNvSpPr>
                <p:nvPr/>
              </p:nvSpPr>
              <p:spPr bwMode="auto">
                <a:xfrm rot="10800000">
                  <a:off x="1451" y="2591"/>
                  <a:ext cx="72" cy="111"/>
                </a:xfrm>
                <a:custGeom>
                  <a:avLst/>
                  <a:gdLst>
                    <a:gd name="T0" fmla="*/ 4 w 132"/>
                    <a:gd name="T1" fmla="*/ 17 h 182"/>
                    <a:gd name="T2" fmla="*/ 6 w 132"/>
                    <a:gd name="T3" fmla="*/ 17 h 182"/>
                    <a:gd name="T4" fmla="*/ 7 w 132"/>
                    <a:gd name="T5" fmla="*/ 16 h 182"/>
                    <a:gd name="T6" fmla="*/ 8 w 132"/>
                    <a:gd name="T7" fmla="*/ 15 h 182"/>
                    <a:gd name="T8" fmla="*/ 9 w 132"/>
                    <a:gd name="T9" fmla="*/ 12 h 182"/>
                    <a:gd name="T10" fmla="*/ 9 w 132"/>
                    <a:gd name="T11" fmla="*/ 9 h 182"/>
                    <a:gd name="T12" fmla="*/ 10 w 132"/>
                    <a:gd name="T13" fmla="*/ 5 h 182"/>
                    <a:gd name="T14" fmla="*/ 10 w 132"/>
                    <a:gd name="T15" fmla="*/ 2 h 182"/>
                    <a:gd name="T16" fmla="*/ 8 w 132"/>
                    <a:gd name="T17" fmla="*/ 1 h 182"/>
                    <a:gd name="T18" fmla="*/ 5 w 132"/>
                    <a:gd name="T19" fmla="*/ 0 h 182"/>
                    <a:gd name="T20" fmla="*/ 2 w 132"/>
                    <a:gd name="T21" fmla="*/ 1 h 182"/>
                    <a:gd name="T22" fmla="*/ 1 w 132"/>
                    <a:gd name="T23" fmla="*/ 2 h 182"/>
                    <a:gd name="T24" fmla="*/ 0 w 132"/>
                    <a:gd name="T25" fmla="*/ 5 h 182"/>
                    <a:gd name="T26" fmla="*/ 1 w 132"/>
                    <a:gd name="T27" fmla="*/ 9 h 182"/>
                    <a:gd name="T28" fmla="*/ 2 w 132"/>
                    <a:gd name="T29" fmla="*/ 12 h 182"/>
                    <a:gd name="T30" fmla="*/ 3 w 132"/>
                    <a:gd name="T31" fmla="*/ 15 h 182"/>
                    <a:gd name="T32" fmla="*/ 4 w 132"/>
                    <a:gd name="T33" fmla="*/ 16 h 182"/>
                    <a:gd name="T34" fmla="*/ 4 w 132"/>
                    <a:gd name="T35" fmla="*/ 17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4" name="Freeform 9"/>
                <p:cNvSpPr>
                  <a:spLocks/>
                </p:cNvSpPr>
                <p:nvPr/>
              </p:nvSpPr>
              <p:spPr bwMode="auto">
                <a:xfrm rot="10800000">
                  <a:off x="1504" y="2567"/>
                  <a:ext cx="97" cy="89"/>
                </a:xfrm>
                <a:custGeom>
                  <a:avLst/>
                  <a:gdLst>
                    <a:gd name="T0" fmla="*/ 12 w 177"/>
                    <a:gd name="T1" fmla="*/ 13 h 146"/>
                    <a:gd name="T2" fmla="*/ 14 w 177"/>
                    <a:gd name="T3" fmla="*/ 11 h 146"/>
                    <a:gd name="T4" fmla="*/ 13 w 177"/>
                    <a:gd name="T5" fmla="*/ 10 h 146"/>
                    <a:gd name="T6" fmla="*/ 12 w 177"/>
                    <a:gd name="T7" fmla="*/ 8 h 146"/>
                    <a:gd name="T8" fmla="*/ 11 w 177"/>
                    <a:gd name="T9" fmla="*/ 5 h 146"/>
                    <a:gd name="T10" fmla="*/ 9 w 177"/>
                    <a:gd name="T11" fmla="*/ 3 h 146"/>
                    <a:gd name="T12" fmla="*/ 7 w 177"/>
                    <a:gd name="T13" fmla="*/ 1 h 146"/>
                    <a:gd name="T14" fmla="*/ 5 w 177"/>
                    <a:gd name="T15" fmla="*/ 0 h 146"/>
                    <a:gd name="T16" fmla="*/ 3 w 177"/>
                    <a:gd name="T17" fmla="*/ 1 h 146"/>
                    <a:gd name="T18" fmla="*/ 1 w 177"/>
                    <a:gd name="T19" fmla="*/ 3 h 146"/>
                    <a:gd name="T20" fmla="*/ 1 w 177"/>
                    <a:gd name="T21" fmla="*/ 5 h 146"/>
                    <a:gd name="T22" fmla="*/ 0 w 177"/>
                    <a:gd name="T23" fmla="*/ 7 h 146"/>
                    <a:gd name="T24" fmla="*/ 1 w 177"/>
                    <a:gd name="T25" fmla="*/ 9 h 146"/>
                    <a:gd name="T26" fmla="*/ 1 w 177"/>
                    <a:gd name="T27" fmla="*/ 10 h 146"/>
                    <a:gd name="T28" fmla="*/ 2 w 177"/>
                    <a:gd name="T29" fmla="*/ 11 h 146"/>
                    <a:gd name="T30" fmla="*/ 2 w 177"/>
                    <a:gd name="T31" fmla="*/ 12 h 146"/>
                    <a:gd name="T32" fmla="*/ 4 w 177"/>
                    <a:gd name="T33" fmla="*/ 12 h 146"/>
                    <a:gd name="T34" fmla="*/ 5 w 177"/>
                    <a:gd name="T35" fmla="*/ 13 h 146"/>
                    <a:gd name="T36" fmla="*/ 6 w 177"/>
                    <a:gd name="T37" fmla="*/ 13 h 146"/>
                    <a:gd name="T38" fmla="*/ 8 w 177"/>
                    <a:gd name="T39" fmla="*/ 13 h 146"/>
                    <a:gd name="T40" fmla="*/ 9 w 177"/>
                    <a:gd name="T41" fmla="*/ 13 h 146"/>
                    <a:gd name="T42" fmla="*/ 10 w 177"/>
                    <a:gd name="T43" fmla="*/ 14 h 146"/>
                    <a:gd name="T44" fmla="*/ 11 w 177"/>
                    <a:gd name="T45" fmla="*/ 14 h 146"/>
                    <a:gd name="T46" fmla="*/ 12 w 177"/>
                    <a:gd name="T47" fmla="*/ 13 h 146"/>
                    <a:gd name="T48" fmla="*/ 12 w 177"/>
                    <a:gd name="T49" fmla="*/ 13 h 146"/>
                    <a:gd name="T50" fmla="*/ 12 w 177"/>
                    <a:gd name="T51" fmla="*/ 13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5" name="Freeform 10"/>
                <p:cNvSpPr>
                  <a:spLocks/>
                </p:cNvSpPr>
                <p:nvPr/>
              </p:nvSpPr>
              <p:spPr bwMode="auto">
                <a:xfrm rot="10800000">
                  <a:off x="1504" y="2469"/>
                  <a:ext cx="97" cy="87"/>
                </a:xfrm>
                <a:custGeom>
                  <a:avLst/>
                  <a:gdLst>
                    <a:gd name="T0" fmla="*/ 14 w 178"/>
                    <a:gd name="T1" fmla="*/ 2 h 143"/>
                    <a:gd name="T2" fmla="*/ 12 w 178"/>
                    <a:gd name="T3" fmla="*/ 0 h 143"/>
                    <a:gd name="T4" fmla="*/ 12 w 178"/>
                    <a:gd name="T5" fmla="*/ 0 h 143"/>
                    <a:gd name="T6" fmla="*/ 11 w 178"/>
                    <a:gd name="T7" fmla="*/ 0 h 143"/>
                    <a:gd name="T8" fmla="*/ 11 w 178"/>
                    <a:gd name="T9" fmla="*/ 0 h 143"/>
                    <a:gd name="T10" fmla="*/ 10 w 178"/>
                    <a:gd name="T11" fmla="*/ 0 h 143"/>
                    <a:gd name="T12" fmla="*/ 9 w 178"/>
                    <a:gd name="T13" fmla="*/ 0 h 143"/>
                    <a:gd name="T14" fmla="*/ 7 w 178"/>
                    <a:gd name="T15" fmla="*/ 0 h 143"/>
                    <a:gd name="T16" fmla="*/ 6 w 178"/>
                    <a:gd name="T17" fmla="*/ 1 h 143"/>
                    <a:gd name="T18" fmla="*/ 4 w 178"/>
                    <a:gd name="T19" fmla="*/ 1 h 143"/>
                    <a:gd name="T20" fmla="*/ 3 w 178"/>
                    <a:gd name="T21" fmla="*/ 1 h 143"/>
                    <a:gd name="T22" fmla="*/ 2 w 178"/>
                    <a:gd name="T23" fmla="*/ 1 h 143"/>
                    <a:gd name="T24" fmla="*/ 2 w 178"/>
                    <a:gd name="T25" fmla="*/ 2 h 143"/>
                    <a:gd name="T26" fmla="*/ 1 w 178"/>
                    <a:gd name="T27" fmla="*/ 3 h 143"/>
                    <a:gd name="T28" fmla="*/ 1 w 178"/>
                    <a:gd name="T29" fmla="*/ 4 h 143"/>
                    <a:gd name="T30" fmla="*/ 0 w 178"/>
                    <a:gd name="T31" fmla="*/ 6 h 143"/>
                    <a:gd name="T32" fmla="*/ 1 w 178"/>
                    <a:gd name="T33" fmla="*/ 7 h 143"/>
                    <a:gd name="T34" fmla="*/ 1 w 178"/>
                    <a:gd name="T35" fmla="*/ 10 h 143"/>
                    <a:gd name="T36" fmla="*/ 3 w 178"/>
                    <a:gd name="T37" fmla="*/ 12 h 143"/>
                    <a:gd name="T38" fmla="*/ 5 w 178"/>
                    <a:gd name="T39" fmla="*/ 13 h 143"/>
                    <a:gd name="T40" fmla="*/ 7 w 178"/>
                    <a:gd name="T41" fmla="*/ 12 h 143"/>
                    <a:gd name="T42" fmla="*/ 9 w 178"/>
                    <a:gd name="T43" fmla="*/ 10 h 143"/>
                    <a:gd name="T44" fmla="*/ 11 w 178"/>
                    <a:gd name="T45" fmla="*/ 7 h 143"/>
                    <a:gd name="T46" fmla="*/ 12 w 178"/>
                    <a:gd name="T47" fmla="*/ 5 h 143"/>
                    <a:gd name="T48" fmla="*/ 13 w 178"/>
                    <a:gd name="T49" fmla="*/ 3 h 143"/>
                    <a:gd name="T50" fmla="*/ 14 w 178"/>
                    <a:gd name="T51" fmla="*/ 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6" name="Freeform 11"/>
                <p:cNvSpPr>
                  <a:spLocks/>
                </p:cNvSpPr>
                <p:nvPr/>
              </p:nvSpPr>
              <p:spPr bwMode="auto">
                <a:xfrm rot="10800000">
                  <a:off x="1450" y="2425"/>
                  <a:ext cx="71" cy="110"/>
                </a:xfrm>
                <a:custGeom>
                  <a:avLst/>
                  <a:gdLst>
                    <a:gd name="T0" fmla="*/ 6 w 132"/>
                    <a:gd name="T1" fmla="*/ 0 h 181"/>
                    <a:gd name="T2" fmla="*/ 4 w 132"/>
                    <a:gd name="T3" fmla="*/ 0 h 181"/>
                    <a:gd name="T4" fmla="*/ 3 w 132"/>
                    <a:gd name="T5" fmla="*/ 1 h 181"/>
                    <a:gd name="T6" fmla="*/ 2 w 132"/>
                    <a:gd name="T7" fmla="*/ 2 h 181"/>
                    <a:gd name="T8" fmla="*/ 2 w 132"/>
                    <a:gd name="T9" fmla="*/ 5 h 181"/>
                    <a:gd name="T10" fmla="*/ 1 w 132"/>
                    <a:gd name="T11" fmla="*/ 8 h 181"/>
                    <a:gd name="T12" fmla="*/ 0 w 132"/>
                    <a:gd name="T13" fmla="*/ 11 h 181"/>
                    <a:gd name="T14" fmla="*/ 1 w 132"/>
                    <a:gd name="T15" fmla="*/ 14 h 181"/>
                    <a:gd name="T16" fmla="*/ 2 w 132"/>
                    <a:gd name="T17" fmla="*/ 16 h 181"/>
                    <a:gd name="T18" fmla="*/ 5 w 132"/>
                    <a:gd name="T19" fmla="*/ 16 h 181"/>
                    <a:gd name="T20" fmla="*/ 8 w 132"/>
                    <a:gd name="T21" fmla="*/ 16 h 181"/>
                    <a:gd name="T22" fmla="*/ 9 w 132"/>
                    <a:gd name="T23" fmla="*/ 14 h 181"/>
                    <a:gd name="T24" fmla="*/ 10 w 132"/>
                    <a:gd name="T25" fmla="*/ 11 h 181"/>
                    <a:gd name="T26" fmla="*/ 9 w 132"/>
                    <a:gd name="T27" fmla="*/ 8 h 181"/>
                    <a:gd name="T28" fmla="*/ 8 w 132"/>
                    <a:gd name="T29" fmla="*/ 5 h 181"/>
                    <a:gd name="T30" fmla="*/ 7 w 132"/>
                    <a:gd name="T31" fmla="*/ 2 h 181"/>
                    <a:gd name="T32" fmla="*/ 6 w 132"/>
                    <a:gd name="T33" fmla="*/ 1 h 181"/>
                    <a:gd name="T34" fmla="*/ 6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7" name="Freeform 12"/>
                <p:cNvSpPr>
                  <a:spLocks/>
                </p:cNvSpPr>
                <p:nvPr/>
              </p:nvSpPr>
              <p:spPr bwMode="auto">
                <a:xfrm rot="10800000">
                  <a:off x="1372" y="2470"/>
                  <a:ext cx="95" cy="88"/>
                </a:xfrm>
                <a:custGeom>
                  <a:avLst/>
                  <a:gdLst>
                    <a:gd name="T0" fmla="*/ 1 w 177"/>
                    <a:gd name="T1" fmla="*/ 1 h 144"/>
                    <a:gd name="T2" fmla="*/ 0 w 177"/>
                    <a:gd name="T3" fmla="*/ 2 h 144"/>
                    <a:gd name="T4" fmla="*/ 1 w 177"/>
                    <a:gd name="T5" fmla="*/ 4 h 144"/>
                    <a:gd name="T6" fmla="*/ 1 w 177"/>
                    <a:gd name="T7" fmla="*/ 5 h 144"/>
                    <a:gd name="T8" fmla="*/ 2 w 177"/>
                    <a:gd name="T9" fmla="*/ 7 h 144"/>
                    <a:gd name="T10" fmla="*/ 4 w 177"/>
                    <a:gd name="T11" fmla="*/ 10 h 144"/>
                    <a:gd name="T12" fmla="*/ 6 w 177"/>
                    <a:gd name="T13" fmla="*/ 12 h 144"/>
                    <a:gd name="T14" fmla="*/ 8 w 177"/>
                    <a:gd name="T15" fmla="*/ 13 h 144"/>
                    <a:gd name="T16" fmla="*/ 10 w 177"/>
                    <a:gd name="T17" fmla="*/ 13 h 144"/>
                    <a:gd name="T18" fmla="*/ 12 w 177"/>
                    <a:gd name="T19" fmla="*/ 10 h 144"/>
                    <a:gd name="T20" fmla="*/ 12 w 177"/>
                    <a:gd name="T21" fmla="*/ 8 h 144"/>
                    <a:gd name="T22" fmla="*/ 13 w 177"/>
                    <a:gd name="T23" fmla="*/ 6 h 144"/>
                    <a:gd name="T24" fmla="*/ 13 w 177"/>
                    <a:gd name="T25" fmla="*/ 4 h 144"/>
                    <a:gd name="T26" fmla="*/ 12 w 177"/>
                    <a:gd name="T27" fmla="*/ 4 h 144"/>
                    <a:gd name="T28" fmla="*/ 11 w 177"/>
                    <a:gd name="T29" fmla="*/ 2 h 144"/>
                    <a:gd name="T30" fmla="*/ 10 w 177"/>
                    <a:gd name="T31" fmla="*/ 2 h 144"/>
                    <a:gd name="T32" fmla="*/ 10 w 177"/>
                    <a:gd name="T33" fmla="*/ 1 h 144"/>
                    <a:gd name="T34" fmla="*/ 9 w 177"/>
                    <a:gd name="T35" fmla="*/ 1 h 144"/>
                    <a:gd name="T36" fmla="*/ 7 w 177"/>
                    <a:gd name="T37" fmla="*/ 1 h 144"/>
                    <a:gd name="T38" fmla="*/ 6 w 177"/>
                    <a:gd name="T39" fmla="*/ 1 h 144"/>
                    <a:gd name="T40" fmla="*/ 4 w 177"/>
                    <a:gd name="T41" fmla="*/ 1 h 144"/>
                    <a:gd name="T42" fmla="*/ 3 w 177"/>
                    <a:gd name="T43" fmla="*/ 0 h 144"/>
                    <a:gd name="T44" fmla="*/ 2 w 177"/>
                    <a:gd name="T45" fmla="*/ 0 h 144"/>
                    <a:gd name="T46" fmla="*/ 2 w 177"/>
                    <a:gd name="T47" fmla="*/ 1 h 144"/>
                    <a:gd name="T48" fmla="*/ 1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8" name="Freeform 13"/>
                <p:cNvSpPr>
                  <a:spLocks/>
                </p:cNvSpPr>
                <p:nvPr/>
              </p:nvSpPr>
              <p:spPr bwMode="auto">
                <a:xfrm rot="10800000">
                  <a:off x="1371" y="2569"/>
                  <a:ext cx="98" cy="88"/>
                </a:xfrm>
                <a:custGeom>
                  <a:avLst/>
                  <a:gdLst>
                    <a:gd name="T0" fmla="*/ 0 w 180"/>
                    <a:gd name="T1" fmla="*/ 11 h 143"/>
                    <a:gd name="T2" fmla="*/ 1 w 180"/>
                    <a:gd name="T3" fmla="*/ 14 h 143"/>
                    <a:gd name="T4" fmla="*/ 2 w 180"/>
                    <a:gd name="T5" fmla="*/ 14 h 143"/>
                    <a:gd name="T6" fmla="*/ 2 w 180"/>
                    <a:gd name="T7" fmla="*/ 14 h 143"/>
                    <a:gd name="T8" fmla="*/ 3 w 180"/>
                    <a:gd name="T9" fmla="*/ 14 h 143"/>
                    <a:gd name="T10" fmla="*/ 4 w 180"/>
                    <a:gd name="T11" fmla="*/ 14 h 143"/>
                    <a:gd name="T12" fmla="*/ 4 w 180"/>
                    <a:gd name="T13" fmla="*/ 14 h 143"/>
                    <a:gd name="T14" fmla="*/ 6 w 180"/>
                    <a:gd name="T15" fmla="*/ 14 h 143"/>
                    <a:gd name="T16" fmla="*/ 7 w 180"/>
                    <a:gd name="T17" fmla="*/ 14 h 143"/>
                    <a:gd name="T18" fmla="*/ 9 w 180"/>
                    <a:gd name="T19" fmla="*/ 13 h 143"/>
                    <a:gd name="T20" fmla="*/ 10 w 180"/>
                    <a:gd name="T21" fmla="*/ 12 h 143"/>
                    <a:gd name="T22" fmla="*/ 11 w 180"/>
                    <a:gd name="T23" fmla="*/ 12 h 143"/>
                    <a:gd name="T24" fmla="*/ 12 w 180"/>
                    <a:gd name="T25" fmla="*/ 11 h 143"/>
                    <a:gd name="T26" fmla="*/ 13 w 180"/>
                    <a:gd name="T27" fmla="*/ 10 h 143"/>
                    <a:gd name="T28" fmla="*/ 13 w 180"/>
                    <a:gd name="T29" fmla="*/ 9 h 143"/>
                    <a:gd name="T30" fmla="*/ 13 w 180"/>
                    <a:gd name="T31" fmla="*/ 7 h 143"/>
                    <a:gd name="T32" fmla="*/ 13 w 180"/>
                    <a:gd name="T33" fmla="*/ 6 h 143"/>
                    <a:gd name="T34" fmla="*/ 13 w 180"/>
                    <a:gd name="T35" fmla="*/ 4 h 143"/>
                    <a:gd name="T36" fmla="*/ 10 w 180"/>
                    <a:gd name="T37" fmla="*/ 1 h 143"/>
                    <a:gd name="T38" fmla="*/ 8 w 180"/>
                    <a:gd name="T39" fmla="*/ 0 h 143"/>
                    <a:gd name="T40" fmla="*/ 6 w 180"/>
                    <a:gd name="T41" fmla="*/ 1 h 143"/>
                    <a:gd name="T42" fmla="*/ 4 w 180"/>
                    <a:gd name="T43" fmla="*/ 3 h 143"/>
                    <a:gd name="T44" fmla="*/ 3 w 180"/>
                    <a:gd name="T45" fmla="*/ 6 h 143"/>
                    <a:gd name="T46" fmla="*/ 1 w 180"/>
                    <a:gd name="T47" fmla="*/ 9 h 143"/>
                    <a:gd name="T48" fmla="*/ 1 w 180"/>
                    <a:gd name="T49" fmla="*/ 10 h 143"/>
                    <a:gd name="T50" fmla="*/ 0 w 180"/>
                    <a:gd name="T51" fmla="*/ 1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69" name="Freeform 82"/>
                <p:cNvSpPr>
                  <a:spLocks/>
                </p:cNvSpPr>
                <p:nvPr/>
              </p:nvSpPr>
              <p:spPr bwMode="auto">
                <a:xfrm rot="10800000">
                  <a:off x="1245" y="2757"/>
                  <a:ext cx="22" cy="24"/>
                </a:xfrm>
                <a:custGeom>
                  <a:avLst/>
                  <a:gdLst>
                    <a:gd name="T0" fmla="*/ 2 w 39"/>
                    <a:gd name="T1" fmla="*/ 4 h 39"/>
                    <a:gd name="T2" fmla="*/ 2 w 39"/>
                    <a:gd name="T3" fmla="*/ 4 h 39"/>
                    <a:gd name="T4" fmla="*/ 3 w 39"/>
                    <a:gd name="T5" fmla="*/ 4 h 39"/>
                    <a:gd name="T6" fmla="*/ 3 w 39"/>
                    <a:gd name="T7" fmla="*/ 2 h 39"/>
                    <a:gd name="T8" fmla="*/ 3 w 39"/>
                    <a:gd name="T9" fmla="*/ 2 h 39"/>
                    <a:gd name="T10" fmla="*/ 3 w 39"/>
                    <a:gd name="T11" fmla="*/ 1 h 39"/>
                    <a:gd name="T12" fmla="*/ 3 w 39"/>
                    <a:gd name="T13" fmla="*/ 1 h 39"/>
                    <a:gd name="T14" fmla="*/ 2 w 39"/>
                    <a:gd name="T15" fmla="*/ 1 h 39"/>
                    <a:gd name="T16" fmla="*/ 2 w 39"/>
                    <a:gd name="T17" fmla="*/ 0 h 39"/>
                    <a:gd name="T18" fmla="*/ 1 w 39"/>
                    <a:gd name="T19" fmla="*/ 1 h 39"/>
                    <a:gd name="T20" fmla="*/ 1 w 39"/>
                    <a:gd name="T21" fmla="*/ 1 h 39"/>
                    <a:gd name="T22" fmla="*/ 1 w 39"/>
                    <a:gd name="T23" fmla="*/ 1 h 39"/>
                    <a:gd name="T24" fmla="*/ 0 w 39"/>
                    <a:gd name="T25" fmla="*/ 2 h 39"/>
                    <a:gd name="T26" fmla="*/ 1 w 39"/>
                    <a:gd name="T27" fmla="*/ 2 h 39"/>
                    <a:gd name="T28" fmla="*/ 1 w 39"/>
                    <a:gd name="T29" fmla="*/ 4 h 39"/>
                    <a:gd name="T30" fmla="*/ 1 w 39"/>
                    <a:gd name="T31" fmla="*/ 4 h 39"/>
                    <a:gd name="T32" fmla="*/ 2 w 39"/>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0" name="Freeform 89"/>
                <p:cNvSpPr>
                  <a:spLocks/>
                </p:cNvSpPr>
                <p:nvPr/>
              </p:nvSpPr>
              <p:spPr bwMode="auto">
                <a:xfrm rot="10800000">
                  <a:off x="1464" y="2768"/>
                  <a:ext cx="32" cy="37"/>
                </a:xfrm>
                <a:custGeom>
                  <a:avLst/>
                  <a:gdLst>
                    <a:gd name="T0" fmla="*/ 4 w 60"/>
                    <a:gd name="T1" fmla="*/ 3 h 60"/>
                    <a:gd name="T2" fmla="*/ 4 w 60"/>
                    <a:gd name="T3" fmla="*/ 2 h 60"/>
                    <a:gd name="T4" fmla="*/ 4 w 60"/>
                    <a:gd name="T5" fmla="*/ 2 h 60"/>
                    <a:gd name="T6" fmla="*/ 4 w 60"/>
                    <a:gd name="T7" fmla="*/ 1 h 60"/>
                    <a:gd name="T8" fmla="*/ 4 w 60"/>
                    <a:gd name="T9" fmla="*/ 1 h 60"/>
                    <a:gd name="T10" fmla="*/ 3 w 60"/>
                    <a:gd name="T11" fmla="*/ 1 h 60"/>
                    <a:gd name="T12" fmla="*/ 3 w 60"/>
                    <a:gd name="T13" fmla="*/ 1 h 60"/>
                    <a:gd name="T14" fmla="*/ 3 w 60"/>
                    <a:gd name="T15" fmla="*/ 0 h 60"/>
                    <a:gd name="T16" fmla="*/ 2 w 60"/>
                    <a:gd name="T17" fmla="*/ 0 h 60"/>
                    <a:gd name="T18" fmla="*/ 2 w 60"/>
                    <a:gd name="T19" fmla="*/ 1 h 60"/>
                    <a:gd name="T20" fmla="*/ 1 w 60"/>
                    <a:gd name="T21" fmla="*/ 1 h 60"/>
                    <a:gd name="T22" fmla="*/ 1 w 60"/>
                    <a:gd name="T23" fmla="*/ 2 h 60"/>
                    <a:gd name="T24" fmla="*/ 0 w 60"/>
                    <a:gd name="T25" fmla="*/ 3 h 60"/>
                    <a:gd name="T26" fmla="*/ 1 w 60"/>
                    <a:gd name="T27" fmla="*/ 4 h 60"/>
                    <a:gd name="T28" fmla="*/ 1 w 60"/>
                    <a:gd name="T29" fmla="*/ 4 h 60"/>
                    <a:gd name="T30" fmla="*/ 1 w 60"/>
                    <a:gd name="T31" fmla="*/ 4 h 60"/>
                    <a:gd name="T32" fmla="*/ 1 w 60"/>
                    <a:gd name="T33" fmla="*/ 5 h 60"/>
                    <a:gd name="T34" fmla="*/ 1 w 60"/>
                    <a:gd name="T35" fmla="*/ 6 h 60"/>
                    <a:gd name="T36" fmla="*/ 2 w 60"/>
                    <a:gd name="T37" fmla="*/ 6 h 60"/>
                    <a:gd name="T38" fmla="*/ 2 w 60"/>
                    <a:gd name="T39" fmla="*/ 6 h 60"/>
                    <a:gd name="T40" fmla="*/ 2 w 60"/>
                    <a:gd name="T41" fmla="*/ 6 h 60"/>
                    <a:gd name="T42" fmla="*/ 3 w 60"/>
                    <a:gd name="T43" fmla="*/ 6 h 60"/>
                    <a:gd name="T44" fmla="*/ 3 w 60"/>
                    <a:gd name="T45" fmla="*/ 6 h 60"/>
                    <a:gd name="T46" fmla="*/ 3 w 60"/>
                    <a:gd name="T47" fmla="*/ 6 h 60"/>
                    <a:gd name="T48" fmla="*/ 4 w 60"/>
                    <a:gd name="T49" fmla="*/ 5 h 60"/>
                    <a:gd name="T50" fmla="*/ 4 w 60"/>
                    <a:gd name="T51" fmla="*/ 4 h 60"/>
                    <a:gd name="T52" fmla="*/ 4 w 60"/>
                    <a:gd name="T53" fmla="*/ 4 h 60"/>
                    <a:gd name="T54" fmla="*/ 4 w 60"/>
                    <a:gd name="T55" fmla="*/ 4 h 60"/>
                    <a:gd name="T56" fmla="*/ 4 w 60"/>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1" name="Freeform 90"/>
                <p:cNvSpPr>
                  <a:spLocks/>
                </p:cNvSpPr>
                <p:nvPr/>
              </p:nvSpPr>
              <p:spPr bwMode="auto">
                <a:xfrm rot="10800000">
                  <a:off x="1471" y="2778"/>
                  <a:ext cx="17"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3 w 30"/>
                    <a:gd name="T45" fmla="*/ 1 h 30"/>
                    <a:gd name="T46" fmla="*/ 3 w 30"/>
                    <a:gd name="T47" fmla="*/ 1 h 30"/>
                    <a:gd name="T48" fmla="*/ 3 w 30"/>
                    <a:gd name="T49" fmla="*/ 1 h 30"/>
                    <a:gd name="T50" fmla="*/ 3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2" name="Freeform 91"/>
                <p:cNvSpPr>
                  <a:spLocks/>
                </p:cNvSpPr>
                <p:nvPr/>
              </p:nvSpPr>
              <p:spPr bwMode="auto">
                <a:xfrm rot="10800000">
                  <a:off x="1570" y="2698"/>
                  <a:ext cx="33" cy="36"/>
                </a:xfrm>
                <a:custGeom>
                  <a:avLst/>
                  <a:gdLst>
                    <a:gd name="T0" fmla="*/ 4 w 60"/>
                    <a:gd name="T1" fmla="*/ 2 h 59"/>
                    <a:gd name="T2" fmla="*/ 4 w 60"/>
                    <a:gd name="T3" fmla="*/ 2 h 59"/>
                    <a:gd name="T4" fmla="*/ 4 w 60"/>
                    <a:gd name="T5" fmla="*/ 1 h 59"/>
                    <a:gd name="T6" fmla="*/ 4 w 60"/>
                    <a:gd name="T7" fmla="*/ 1 h 59"/>
                    <a:gd name="T8" fmla="*/ 4 w 60"/>
                    <a:gd name="T9" fmla="*/ 1 h 59"/>
                    <a:gd name="T10" fmla="*/ 4 w 60"/>
                    <a:gd name="T11" fmla="*/ 1 h 59"/>
                    <a:gd name="T12" fmla="*/ 3 w 60"/>
                    <a:gd name="T13" fmla="*/ 0 h 59"/>
                    <a:gd name="T14" fmla="*/ 3 w 60"/>
                    <a:gd name="T15" fmla="*/ 0 h 59"/>
                    <a:gd name="T16" fmla="*/ 2 w 60"/>
                    <a:gd name="T17" fmla="*/ 0 h 59"/>
                    <a:gd name="T18" fmla="*/ 2 w 60"/>
                    <a:gd name="T19" fmla="*/ 0 h 59"/>
                    <a:gd name="T20" fmla="*/ 1 w 60"/>
                    <a:gd name="T21" fmla="*/ 1 h 59"/>
                    <a:gd name="T22" fmla="*/ 1 w 60"/>
                    <a:gd name="T23" fmla="*/ 1 h 59"/>
                    <a:gd name="T24" fmla="*/ 0 w 60"/>
                    <a:gd name="T25" fmla="*/ 2 h 59"/>
                    <a:gd name="T26" fmla="*/ 1 w 60"/>
                    <a:gd name="T27" fmla="*/ 3 h 59"/>
                    <a:gd name="T28" fmla="*/ 1 w 60"/>
                    <a:gd name="T29" fmla="*/ 4 h 59"/>
                    <a:gd name="T30" fmla="*/ 1 w 60"/>
                    <a:gd name="T31" fmla="*/ 4 h 59"/>
                    <a:gd name="T32" fmla="*/ 1 w 60"/>
                    <a:gd name="T33" fmla="*/ 4 h 59"/>
                    <a:gd name="T34" fmla="*/ 1 w 60"/>
                    <a:gd name="T35" fmla="*/ 5 h 59"/>
                    <a:gd name="T36" fmla="*/ 2 w 60"/>
                    <a:gd name="T37" fmla="*/ 5 h 59"/>
                    <a:gd name="T38" fmla="*/ 2 w 60"/>
                    <a:gd name="T39" fmla="*/ 5 h 59"/>
                    <a:gd name="T40" fmla="*/ 2 w 60"/>
                    <a:gd name="T41" fmla="*/ 5 h 59"/>
                    <a:gd name="T42" fmla="*/ 3 w 60"/>
                    <a:gd name="T43" fmla="*/ 5 h 59"/>
                    <a:gd name="T44" fmla="*/ 3 w 60"/>
                    <a:gd name="T45" fmla="*/ 5 h 59"/>
                    <a:gd name="T46" fmla="*/ 4 w 60"/>
                    <a:gd name="T47" fmla="*/ 5 h 59"/>
                    <a:gd name="T48" fmla="*/ 4 w 60"/>
                    <a:gd name="T49" fmla="*/ 4 h 59"/>
                    <a:gd name="T50" fmla="*/ 4 w 60"/>
                    <a:gd name="T51" fmla="*/ 4 h 59"/>
                    <a:gd name="T52" fmla="*/ 4 w 60"/>
                    <a:gd name="T53" fmla="*/ 4 h 59"/>
                    <a:gd name="T54" fmla="*/ 4 w 60"/>
                    <a:gd name="T55" fmla="*/ 3 h 59"/>
                    <a:gd name="T56" fmla="*/ 4 w 60"/>
                    <a:gd name="T57" fmla="*/ 2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3" name="Freeform 92"/>
                <p:cNvSpPr>
                  <a:spLocks/>
                </p:cNvSpPr>
                <p:nvPr/>
              </p:nvSpPr>
              <p:spPr bwMode="auto">
                <a:xfrm rot="10800000">
                  <a:off x="1579" y="2707"/>
                  <a:ext cx="16" cy="18"/>
                </a:xfrm>
                <a:custGeom>
                  <a:avLst/>
                  <a:gdLst>
                    <a:gd name="T0" fmla="*/ 1 w 30"/>
                    <a:gd name="T1" fmla="*/ 3 h 29"/>
                    <a:gd name="T2" fmla="*/ 1 w 30"/>
                    <a:gd name="T3" fmla="*/ 3 h 29"/>
                    <a:gd name="T4" fmla="*/ 1 w 30"/>
                    <a:gd name="T5" fmla="*/ 2 h 29"/>
                    <a:gd name="T6" fmla="*/ 1 w 30"/>
                    <a:gd name="T7" fmla="*/ 2 h 29"/>
                    <a:gd name="T8" fmla="*/ 1 w 30"/>
                    <a:gd name="T9" fmla="*/ 2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2 w 30"/>
                    <a:gd name="T35" fmla="*/ 0 h 29"/>
                    <a:gd name="T36" fmla="*/ 2 w 30"/>
                    <a:gd name="T37" fmla="*/ 1 h 29"/>
                    <a:gd name="T38" fmla="*/ 2 w 30"/>
                    <a:gd name="T39" fmla="*/ 1 h 29"/>
                    <a:gd name="T40" fmla="*/ 2 w 30"/>
                    <a:gd name="T41" fmla="*/ 1 h 29"/>
                    <a:gd name="T42" fmla="*/ 2 w 30"/>
                    <a:gd name="T43" fmla="*/ 1 h 29"/>
                    <a:gd name="T44" fmla="*/ 2 w 30"/>
                    <a:gd name="T45" fmla="*/ 1 h 29"/>
                    <a:gd name="T46" fmla="*/ 2 w 30"/>
                    <a:gd name="T47" fmla="*/ 1 h 29"/>
                    <a:gd name="T48" fmla="*/ 2 w 30"/>
                    <a:gd name="T49" fmla="*/ 1 h 29"/>
                    <a:gd name="T50" fmla="*/ 2 w 30"/>
                    <a:gd name="T51" fmla="*/ 2 h 29"/>
                    <a:gd name="T52" fmla="*/ 2 w 30"/>
                    <a:gd name="T53" fmla="*/ 2 h 29"/>
                    <a:gd name="T54" fmla="*/ 2 w 30"/>
                    <a:gd name="T55" fmla="*/ 2 h 29"/>
                    <a:gd name="T56" fmla="*/ 1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4" name="Freeform 93"/>
                <p:cNvSpPr>
                  <a:spLocks/>
                </p:cNvSpPr>
                <p:nvPr/>
              </p:nvSpPr>
              <p:spPr bwMode="auto">
                <a:xfrm rot="10800000">
                  <a:off x="1243" y="2629"/>
                  <a:ext cx="33" cy="36"/>
                </a:xfrm>
                <a:custGeom>
                  <a:avLst/>
                  <a:gdLst>
                    <a:gd name="T0" fmla="*/ 4 w 59"/>
                    <a:gd name="T1" fmla="*/ 3 h 60"/>
                    <a:gd name="T2" fmla="*/ 4 w 59"/>
                    <a:gd name="T3" fmla="*/ 2 h 60"/>
                    <a:gd name="T4" fmla="*/ 4 w 59"/>
                    <a:gd name="T5" fmla="*/ 2 h 60"/>
                    <a:gd name="T6" fmla="*/ 4 w 59"/>
                    <a:gd name="T7" fmla="*/ 1 h 60"/>
                    <a:gd name="T8" fmla="*/ 4 w 59"/>
                    <a:gd name="T9" fmla="*/ 1 h 60"/>
                    <a:gd name="T10" fmla="*/ 4 w 59"/>
                    <a:gd name="T11" fmla="*/ 1 h 60"/>
                    <a:gd name="T12" fmla="*/ 3 w 59"/>
                    <a:gd name="T13" fmla="*/ 1 h 60"/>
                    <a:gd name="T14" fmla="*/ 3 w 59"/>
                    <a:gd name="T15" fmla="*/ 1 h 60"/>
                    <a:gd name="T16" fmla="*/ 2 w 59"/>
                    <a:gd name="T17" fmla="*/ 0 h 60"/>
                    <a:gd name="T18" fmla="*/ 2 w 59"/>
                    <a:gd name="T19" fmla="*/ 1 h 60"/>
                    <a:gd name="T20" fmla="*/ 1 w 59"/>
                    <a:gd name="T21" fmla="*/ 1 h 60"/>
                    <a:gd name="T22" fmla="*/ 1 w 59"/>
                    <a:gd name="T23" fmla="*/ 2 h 60"/>
                    <a:gd name="T24" fmla="*/ 0 w 59"/>
                    <a:gd name="T25" fmla="*/ 3 h 60"/>
                    <a:gd name="T26" fmla="*/ 1 w 59"/>
                    <a:gd name="T27" fmla="*/ 3 h 60"/>
                    <a:gd name="T28" fmla="*/ 1 w 59"/>
                    <a:gd name="T29" fmla="*/ 4 h 60"/>
                    <a:gd name="T30" fmla="*/ 1 w 59"/>
                    <a:gd name="T31" fmla="*/ 4 h 60"/>
                    <a:gd name="T32" fmla="*/ 1 w 59"/>
                    <a:gd name="T33" fmla="*/ 5 h 60"/>
                    <a:gd name="T34" fmla="*/ 1 w 59"/>
                    <a:gd name="T35" fmla="*/ 5 h 60"/>
                    <a:gd name="T36" fmla="*/ 2 w 59"/>
                    <a:gd name="T37" fmla="*/ 5 h 60"/>
                    <a:gd name="T38" fmla="*/ 2 w 59"/>
                    <a:gd name="T39" fmla="*/ 5 h 60"/>
                    <a:gd name="T40" fmla="*/ 2 w 59"/>
                    <a:gd name="T41" fmla="*/ 5 h 60"/>
                    <a:gd name="T42" fmla="*/ 3 w 59"/>
                    <a:gd name="T43" fmla="*/ 5 h 60"/>
                    <a:gd name="T44" fmla="*/ 3 w 59"/>
                    <a:gd name="T45" fmla="*/ 5 h 60"/>
                    <a:gd name="T46" fmla="*/ 4 w 59"/>
                    <a:gd name="T47" fmla="*/ 5 h 60"/>
                    <a:gd name="T48" fmla="*/ 4 w 59"/>
                    <a:gd name="T49" fmla="*/ 5 h 60"/>
                    <a:gd name="T50" fmla="*/ 4 w 59"/>
                    <a:gd name="T51" fmla="*/ 4 h 60"/>
                    <a:gd name="T52" fmla="*/ 4 w 59"/>
                    <a:gd name="T53" fmla="*/ 4 h 60"/>
                    <a:gd name="T54" fmla="*/ 4 w 59"/>
                    <a:gd name="T55" fmla="*/ 3 h 60"/>
                    <a:gd name="T56" fmla="*/ 4 w 59"/>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5" name="Freeform 94"/>
                <p:cNvSpPr>
                  <a:spLocks/>
                </p:cNvSpPr>
                <p:nvPr/>
              </p:nvSpPr>
              <p:spPr bwMode="auto">
                <a:xfrm rot="10800000">
                  <a:off x="1252" y="2639"/>
                  <a:ext cx="16" cy="18"/>
                </a:xfrm>
                <a:custGeom>
                  <a:avLst/>
                  <a:gdLst>
                    <a:gd name="T0" fmla="*/ 1 w 30"/>
                    <a:gd name="T1" fmla="*/ 3 h 30"/>
                    <a:gd name="T2" fmla="*/ 1 w 30"/>
                    <a:gd name="T3" fmla="*/ 3 h 30"/>
                    <a:gd name="T4" fmla="*/ 1 w 30"/>
                    <a:gd name="T5" fmla="*/ 3 h 30"/>
                    <a:gd name="T6" fmla="*/ 1 w 30"/>
                    <a:gd name="T7" fmla="*/ 2 h 30"/>
                    <a:gd name="T8" fmla="*/ 1 w 30"/>
                    <a:gd name="T9" fmla="*/ 2 h 30"/>
                    <a:gd name="T10" fmla="*/ 1 w 30"/>
                    <a:gd name="T11" fmla="*/ 2 h 30"/>
                    <a:gd name="T12" fmla="*/ 1 w 30"/>
                    <a:gd name="T13" fmla="*/ 2 h 30"/>
                    <a:gd name="T14" fmla="*/ 0 w 30"/>
                    <a:gd name="T15" fmla="*/ 2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2 w 30"/>
                    <a:gd name="T35" fmla="*/ 0 h 30"/>
                    <a:gd name="T36" fmla="*/ 2 w 30"/>
                    <a:gd name="T37" fmla="*/ 1 h 30"/>
                    <a:gd name="T38" fmla="*/ 2 w 30"/>
                    <a:gd name="T39" fmla="*/ 1 h 30"/>
                    <a:gd name="T40" fmla="*/ 2 w 30"/>
                    <a:gd name="T41" fmla="*/ 1 h 30"/>
                    <a:gd name="T42" fmla="*/ 2 w 30"/>
                    <a:gd name="T43" fmla="*/ 1 h 30"/>
                    <a:gd name="T44" fmla="*/ 2 w 30"/>
                    <a:gd name="T45" fmla="*/ 1 h 30"/>
                    <a:gd name="T46" fmla="*/ 2 w 30"/>
                    <a:gd name="T47" fmla="*/ 1 h 30"/>
                    <a:gd name="T48" fmla="*/ 2 w 30"/>
                    <a:gd name="T49" fmla="*/ 1 h 30"/>
                    <a:gd name="T50" fmla="*/ 2 w 30"/>
                    <a:gd name="T51" fmla="*/ 2 h 30"/>
                    <a:gd name="T52" fmla="*/ 2 w 30"/>
                    <a:gd name="T53" fmla="*/ 2 h 30"/>
                    <a:gd name="T54" fmla="*/ 2 w 30"/>
                    <a:gd name="T55" fmla="*/ 3 h 30"/>
                    <a:gd name="T56" fmla="*/ 1 w 30"/>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6" name="Freeform 97"/>
                <p:cNvSpPr>
                  <a:spLocks/>
                </p:cNvSpPr>
                <p:nvPr/>
              </p:nvSpPr>
              <p:spPr bwMode="auto">
                <a:xfrm rot="10800000">
                  <a:off x="1224" y="2483"/>
                  <a:ext cx="32" cy="36"/>
                </a:xfrm>
                <a:custGeom>
                  <a:avLst/>
                  <a:gdLst>
                    <a:gd name="T0" fmla="*/ 5 w 58"/>
                    <a:gd name="T1" fmla="*/ 2 h 60"/>
                    <a:gd name="T2" fmla="*/ 5 w 58"/>
                    <a:gd name="T3" fmla="*/ 2 h 60"/>
                    <a:gd name="T4" fmla="*/ 4 w 58"/>
                    <a:gd name="T5" fmla="*/ 1 h 60"/>
                    <a:gd name="T6" fmla="*/ 4 w 58"/>
                    <a:gd name="T7" fmla="*/ 1 h 60"/>
                    <a:gd name="T8" fmla="*/ 4 w 58"/>
                    <a:gd name="T9" fmla="*/ 1 h 60"/>
                    <a:gd name="T10" fmla="*/ 4 w 58"/>
                    <a:gd name="T11" fmla="*/ 1 h 60"/>
                    <a:gd name="T12" fmla="*/ 3 w 58"/>
                    <a:gd name="T13" fmla="*/ 0 h 60"/>
                    <a:gd name="T14" fmla="*/ 3 w 58"/>
                    <a:gd name="T15" fmla="*/ 0 h 60"/>
                    <a:gd name="T16" fmla="*/ 2 w 58"/>
                    <a:gd name="T17" fmla="*/ 0 h 60"/>
                    <a:gd name="T18" fmla="*/ 2 w 58"/>
                    <a:gd name="T19" fmla="*/ 0 h 60"/>
                    <a:gd name="T20" fmla="*/ 1 w 58"/>
                    <a:gd name="T21" fmla="*/ 1 h 60"/>
                    <a:gd name="T22" fmla="*/ 1 w 58"/>
                    <a:gd name="T23" fmla="*/ 1 h 60"/>
                    <a:gd name="T24" fmla="*/ 0 w 58"/>
                    <a:gd name="T25" fmla="*/ 2 h 60"/>
                    <a:gd name="T26" fmla="*/ 0 w 58"/>
                    <a:gd name="T27" fmla="*/ 3 h 60"/>
                    <a:gd name="T28" fmla="*/ 1 w 58"/>
                    <a:gd name="T29" fmla="*/ 4 h 60"/>
                    <a:gd name="T30" fmla="*/ 1 w 58"/>
                    <a:gd name="T31" fmla="*/ 4 h 60"/>
                    <a:gd name="T32" fmla="*/ 1 w 58"/>
                    <a:gd name="T33" fmla="*/ 4 h 60"/>
                    <a:gd name="T34" fmla="*/ 1 w 58"/>
                    <a:gd name="T35" fmla="*/ 5 h 60"/>
                    <a:gd name="T36" fmla="*/ 2 w 58"/>
                    <a:gd name="T37" fmla="*/ 5 h 60"/>
                    <a:gd name="T38" fmla="*/ 2 w 58"/>
                    <a:gd name="T39" fmla="*/ 5 h 60"/>
                    <a:gd name="T40" fmla="*/ 2 w 58"/>
                    <a:gd name="T41" fmla="*/ 5 h 60"/>
                    <a:gd name="T42" fmla="*/ 3 w 58"/>
                    <a:gd name="T43" fmla="*/ 5 h 60"/>
                    <a:gd name="T44" fmla="*/ 3 w 58"/>
                    <a:gd name="T45" fmla="*/ 5 h 60"/>
                    <a:gd name="T46" fmla="*/ 4 w 58"/>
                    <a:gd name="T47" fmla="*/ 5 h 60"/>
                    <a:gd name="T48" fmla="*/ 4 w 58"/>
                    <a:gd name="T49" fmla="*/ 4 h 60"/>
                    <a:gd name="T50" fmla="*/ 4 w 58"/>
                    <a:gd name="T51" fmla="*/ 4 h 60"/>
                    <a:gd name="T52" fmla="*/ 4 w 58"/>
                    <a:gd name="T53" fmla="*/ 4 h 60"/>
                    <a:gd name="T54" fmla="*/ 5 w 58"/>
                    <a:gd name="T55" fmla="*/ 3 h 60"/>
                    <a:gd name="T56" fmla="*/ 5 w 58"/>
                    <a:gd name="T57" fmla="*/ 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7" name="Freeform 98"/>
                <p:cNvSpPr>
                  <a:spLocks/>
                </p:cNvSpPr>
                <p:nvPr/>
              </p:nvSpPr>
              <p:spPr bwMode="auto">
                <a:xfrm rot="10800000">
                  <a:off x="1232" y="2492"/>
                  <a:ext cx="16" cy="18"/>
                </a:xfrm>
                <a:custGeom>
                  <a:avLst/>
                  <a:gdLst>
                    <a:gd name="T0" fmla="*/ 1 w 28"/>
                    <a:gd name="T1" fmla="*/ 3 h 30"/>
                    <a:gd name="T2" fmla="*/ 1 w 28"/>
                    <a:gd name="T3" fmla="*/ 3 h 30"/>
                    <a:gd name="T4" fmla="*/ 1 w 28"/>
                    <a:gd name="T5" fmla="*/ 3 h 30"/>
                    <a:gd name="T6" fmla="*/ 1 w 28"/>
                    <a:gd name="T7" fmla="*/ 2 h 30"/>
                    <a:gd name="T8" fmla="*/ 1 w 28"/>
                    <a:gd name="T9" fmla="*/ 2 h 30"/>
                    <a:gd name="T10" fmla="*/ 1 w 28"/>
                    <a:gd name="T11" fmla="*/ 2 h 30"/>
                    <a:gd name="T12" fmla="*/ 1 w 28"/>
                    <a:gd name="T13" fmla="*/ 2 h 30"/>
                    <a:gd name="T14" fmla="*/ 0 w 28"/>
                    <a:gd name="T15" fmla="*/ 2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2 w 28"/>
                    <a:gd name="T35" fmla="*/ 0 h 30"/>
                    <a:gd name="T36" fmla="*/ 2 w 28"/>
                    <a:gd name="T37" fmla="*/ 1 h 30"/>
                    <a:gd name="T38" fmla="*/ 2 w 28"/>
                    <a:gd name="T39" fmla="*/ 1 h 30"/>
                    <a:gd name="T40" fmla="*/ 2 w 28"/>
                    <a:gd name="T41" fmla="*/ 1 h 30"/>
                    <a:gd name="T42" fmla="*/ 2 w 28"/>
                    <a:gd name="T43" fmla="*/ 1 h 30"/>
                    <a:gd name="T44" fmla="*/ 2 w 28"/>
                    <a:gd name="T45" fmla="*/ 1 h 30"/>
                    <a:gd name="T46" fmla="*/ 2 w 28"/>
                    <a:gd name="T47" fmla="*/ 1 h 30"/>
                    <a:gd name="T48" fmla="*/ 2 w 28"/>
                    <a:gd name="T49" fmla="*/ 1 h 30"/>
                    <a:gd name="T50" fmla="*/ 2 w 28"/>
                    <a:gd name="T51" fmla="*/ 2 h 30"/>
                    <a:gd name="T52" fmla="*/ 2 w 28"/>
                    <a:gd name="T53" fmla="*/ 2 h 30"/>
                    <a:gd name="T54" fmla="*/ 2 w 28"/>
                    <a:gd name="T55" fmla="*/ 3 h 30"/>
                    <a:gd name="T56" fmla="*/ 1 w 28"/>
                    <a:gd name="T57" fmla="*/ 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8" name="Freeform 103"/>
                <p:cNvSpPr>
                  <a:spLocks/>
                </p:cNvSpPr>
                <p:nvPr/>
              </p:nvSpPr>
              <p:spPr bwMode="auto">
                <a:xfrm rot="10800000">
                  <a:off x="1584" y="2424"/>
                  <a:ext cx="33" cy="35"/>
                </a:xfrm>
                <a:custGeom>
                  <a:avLst/>
                  <a:gdLst>
                    <a:gd name="T0" fmla="*/ 4 w 60"/>
                    <a:gd name="T1" fmla="*/ 2 h 57"/>
                    <a:gd name="T2" fmla="*/ 4 w 60"/>
                    <a:gd name="T3" fmla="*/ 2 h 57"/>
                    <a:gd name="T4" fmla="*/ 4 w 60"/>
                    <a:gd name="T5" fmla="*/ 2 h 57"/>
                    <a:gd name="T6" fmla="*/ 4 w 60"/>
                    <a:gd name="T7" fmla="*/ 1 h 57"/>
                    <a:gd name="T8" fmla="*/ 4 w 60"/>
                    <a:gd name="T9" fmla="*/ 1 h 57"/>
                    <a:gd name="T10" fmla="*/ 4 w 60"/>
                    <a:gd name="T11" fmla="*/ 1 h 57"/>
                    <a:gd name="T12" fmla="*/ 3 w 60"/>
                    <a:gd name="T13" fmla="*/ 1 h 57"/>
                    <a:gd name="T14" fmla="*/ 3 w 60"/>
                    <a:gd name="T15" fmla="*/ 0 h 57"/>
                    <a:gd name="T16" fmla="*/ 2 w 60"/>
                    <a:gd name="T17" fmla="*/ 0 h 57"/>
                    <a:gd name="T18" fmla="*/ 2 w 60"/>
                    <a:gd name="T19" fmla="*/ 1 h 57"/>
                    <a:gd name="T20" fmla="*/ 1 w 60"/>
                    <a:gd name="T21" fmla="*/ 1 h 57"/>
                    <a:gd name="T22" fmla="*/ 1 w 60"/>
                    <a:gd name="T23" fmla="*/ 2 h 57"/>
                    <a:gd name="T24" fmla="*/ 0 w 60"/>
                    <a:gd name="T25" fmla="*/ 2 h 57"/>
                    <a:gd name="T26" fmla="*/ 1 w 60"/>
                    <a:gd name="T27" fmla="*/ 4 h 57"/>
                    <a:gd name="T28" fmla="*/ 1 w 60"/>
                    <a:gd name="T29" fmla="*/ 4 h 57"/>
                    <a:gd name="T30" fmla="*/ 1 w 60"/>
                    <a:gd name="T31" fmla="*/ 4 h 57"/>
                    <a:gd name="T32" fmla="*/ 1 w 60"/>
                    <a:gd name="T33" fmla="*/ 5 h 57"/>
                    <a:gd name="T34" fmla="*/ 1 w 60"/>
                    <a:gd name="T35" fmla="*/ 6 h 57"/>
                    <a:gd name="T36" fmla="*/ 2 w 60"/>
                    <a:gd name="T37" fmla="*/ 6 h 57"/>
                    <a:gd name="T38" fmla="*/ 2 w 60"/>
                    <a:gd name="T39" fmla="*/ 6 h 57"/>
                    <a:gd name="T40" fmla="*/ 2 w 60"/>
                    <a:gd name="T41" fmla="*/ 6 h 57"/>
                    <a:gd name="T42" fmla="*/ 3 w 60"/>
                    <a:gd name="T43" fmla="*/ 6 h 57"/>
                    <a:gd name="T44" fmla="*/ 3 w 60"/>
                    <a:gd name="T45" fmla="*/ 6 h 57"/>
                    <a:gd name="T46" fmla="*/ 4 w 60"/>
                    <a:gd name="T47" fmla="*/ 6 h 57"/>
                    <a:gd name="T48" fmla="*/ 4 w 60"/>
                    <a:gd name="T49" fmla="*/ 5 h 57"/>
                    <a:gd name="T50" fmla="*/ 4 w 60"/>
                    <a:gd name="T51" fmla="*/ 4 h 57"/>
                    <a:gd name="T52" fmla="*/ 4 w 60"/>
                    <a:gd name="T53" fmla="*/ 4 h 57"/>
                    <a:gd name="T54" fmla="*/ 4 w 60"/>
                    <a:gd name="T55" fmla="*/ 4 h 57"/>
                    <a:gd name="T56" fmla="*/ 4 w 60"/>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108579" name="Freeform 104"/>
                <p:cNvSpPr>
                  <a:spLocks/>
                </p:cNvSpPr>
                <p:nvPr/>
              </p:nvSpPr>
              <p:spPr bwMode="auto">
                <a:xfrm rot="10800000">
                  <a:off x="1594" y="2434"/>
                  <a:ext cx="16" cy="18"/>
                </a:xfrm>
                <a:custGeom>
                  <a:avLst/>
                  <a:gdLst>
                    <a:gd name="T0" fmla="*/ 1 w 30"/>
                    <a:gd name="T1" fmla="*/ 3 h 27"/>
                    <a:gd name="T2" fmla="*/ 1 w 30"/>
                    <a:gd name="T3" fmla="*/ 3 h 27"/>
                    <a:gd name="T4" fmla="*/ 1 w 30"/>
                    <a:gd name="T5" fmla="*/ 3 h 27"/>
                    <a:gd name="T6" fmla="*/ 1 w 30"/>
                    <a:gd name="T7" fmla="*/ 3 h 27"/>
                    <a:gd name="T8" fmla="*/ 1 w 30"/>
                    <a:gd name="T9" fmla="*/ 3 h 27"/>
                    <a:gd name="T10" fmla="*/ 1 w 30"/>
                    <a:gd name="T11" fmla="*/ 3 h 27"/>
                    <a:gd name="T12" fmla="*/ 1 w 30"/>
                    <a:gd name="T13" fmla="*/ 2 h 27"/>
                    <a:gd name="T14" fmla="*/ 0 w 30"/>
                    <a:gd name="T15" fmla="*/ 2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2 w 30"/>
                    <a:gd name="T35" fmla="*/ 0 h 27"/>
                    <a:gd name="T36" fmla="*/ 2 w 30"/>
                    <a:gd name="T37" fmla="*/ 0 h 27"/>
                    <a:gd name="T38" fmla="*/ 2 w 30"/>
                    <a:gd name="T39" fmla="*/ 1 h 27"/>
                    <a:gd name="T40" fmla="*/ 2 w 30"/>
                    <a:gd name="T41" fmla="*/ 1 h 27"/>
                    <a:gd name="T42" fmla="*/ 2 w 30"/>
                    <a:gd name="T43" fmla="*/ 1 h 27"/>
                    <a:gd name="T44" fmla="*/ 2 w 30"/>
                    <a:gd name="T45" fmla="*/ 1 h 27"/>
                    <a:gd name="T46" fmla="*/ 2 w 30"/>
                    <a:gd name="T47" fmla="*/ 1 h 27"/>
                    <a:gd name="T48" fmla="*/ 2 w 30"/>
                    <a:gd name="T49" fmla="*/ 1 h 27"/>
                    <a:gd name="T50" fmla="*/ 2 w 30"/>
                    <a:gd name="T51" fmla="*/ 2 h 27"/>
                    <a:gd name="T52" fmla="*/ 2 w 30"/>
                    <a:gd name="T53" fmla="*/ 3 h 27"/>
                    <a:gd name="T54" fmla="*/ 2 w 30"/>
                    <a:gd name="T55" fmla="*/ 3 h 27"/>
                    <a:gd name="T56" fmla="*/ 1 w 30"/>
                    <a:gd name="T57" fmla="*/ 3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grpSp>
    </p:spTree>
    <p:extLst>
      <p:ext uri="{BB962C8B-B14F-4D97-AF65-F5344CB8AC3E}">
        <p14:creationId xmlns:p14="http://schemas.microsoft.com/office/powerpoint/2010/main" val="3253252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8117"/>
                                        </p:tgtEl>
                                        <p:attrNameLst>
                                          <p:attrName>style.visibility</p:attrName>
                                        </p:attrNameLst>
                                      </p:cBhvr>
                                      <p:to>
                                        <p:strVal val="visible"/>
                                      </p:to>
                                    </p:set>
                                    <p:animEffect transition="in" filter="fade">
                                      <p:cBhvr>
                                        <p:cTn id="7" dur="770" decel="100000"/>
                                        <p:tgtEl>
                                          <p:spTgt spid="28117"/>
                                        </p:tgtEl>
                                      </p:cBhvr>
                                    </p:animEffect>
                                    <p:animScale>
                                      <p:cBhvr>
                                        <p:cTn id="8" dur="770" decel="100000"/>
                                        <p:tgtEl>
                                          <p:spTgt spid="28117"/>
                                        </p:tgtEl>
                                      </p:cBhvr>
                                      <p:from x="10000" y="10000"/>
                                      <p:to x="200000" y="450000"/>
                                    </p:animScale>
                                    <p:animScale>
                                      <p:cBhvr>
                                        <p:cTn id="9" dur="1230" accel="100000" fill="hold">
                                          <p:stCondLst>
                                            <p:cond delay="770"/>
                                          </p:stCondLst>
                                        </p:cTn>
                                        <p:tgtEl>
                                          <p:spTgt spid="28117"/>
                                        </p:tgtEl>
                                      </p:cBhvr>
                                      <p:from x="200000" y="450000"/>
                                      <p:to x="100000" y="100000"/>
                                    </p:animScale>
                                    <p:set>
                                      <p:cBhvr>
                                        <p:cTn id="10" dur="770" fill="hold"/>
                                        <p:tgtEl>
                                          <p:spTgt spid="28117"/>
                                        </p:tgtEl>
                                        <p:attrNameLst>
                                          <p:attrName>ppt_x</p:attrName>
                                        </p:attrNameLst>
                                      </p:cBhvr>
                                      <p:to>
                                        <p:strVal val="(0.5)"/>
                                      </p:to>
                                    </p:set>
                                    <p:anim from="(0.5)" to="(#ppt_x)" calcmode="lin" valueType="num">
                                      <p:cBhvr>
                                        <p:cTn id="11" dur="1230" accel="100000" fill="hold">
                                          <p:stCondLst>
                                            <p:cond delay="770"/>
                                          </p:stCondLst>
                                        </p:cTn>
                                        <p:tgtEl>
                                          <p:spTgt spid="28117"/>
                                        </p:tgtEl>
                                        <p:attrNameLst>
                                          <p:attrName>ppt_x</p:attrName>
                                        </p:attrNameLst>
                                      </p:cBhvr>
                                    </p:anim>
                                    <p:set>
                                      <p:cBhvr>
                                        <p:cTn id="12" dur="770" fill="hold"/>
                                        <p:tgtEl>
                                          <p:spTgt spid="28117"/>
                                        </p:tgtEl>
                                        <p:attrNameLst>
                                          <p:attrName>ppt_y</p:attrName>
                                        </p:attrNameLst>
                                      </p:cBhvr>
                                      <p:to>
                                        <p:strVal val="(#ppt_y+0.4)"/>
                                      </p:to>
                                    </p:set>
                                    <p:anim from="(#ppt_y+0.4)" to="(#ppt_y)" calcmode="lin" valueType="num">
                                      <p:cBhvr>
                                        <p:cTn id="13" dur="1230" accel="100000" fill="hold">
                                          <p:stCondLst>
                                            <p:cond delay="770"/>
                                          </p:stCondLst>
                                        </p:cTn>
                                        <p:tgtEl>
                                          <p:spTgt spid="28117"/>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5"/>
          <p:cNvSpPr txBox="1">
            <a:spLocks noChangeArrowheads="1"/>
          </p:cNvSpPr>
          <p:nvPr/>
        </p:nvSpPr>
        <p:spPr bwMode="auto">
          <a:xfrm>
            <a:off x="279400" y="762000"/>
            <a:ext cx="886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eaLnBrk="1" hangingPunct="1">
              <a:spcBef>
                <a:spcPct val="50000"/>
              </a:spcBef>
            </a:pPr>
            <a:r>
              <a:rPr lang="en-US" altLang="en-US" sz="2800">
                <a:latin typeface="Arial" charset="0"/>
              </a:rPr>
              <a:t> </a:t>
            </a:r>
            <a:r>
              <a:rPr lang="en-US" altLang="en-US" sz="2800" b="1">
                <a:latin typeface="Times New Roman" pitchFamily="18" charset="0"/>
                <a:cs typeface="Times New Roman" pitchFamily="18" charset="0"/>
              </a:rPr>
              <a:t>7</a:t>
            </a:r>
            <a:r>
              <a:rPr lang="en-US" altLang="en-US" sz="2800" b="1">
                <a:latin typeface="Arial" charset="0"/>
              </a:rPr>
              <a:t>./.………………..</a:t>
            </a:r>
            <a:r>
              <a:rPr lang="en-US" altLang="en-US" sz="2800" b="1">
                <a:latin typeface="Times New Roman" pitchFamily="18" charset="0"/>
                <a:cs typeface="Times New Roman" pitchFamily="18" charset="0"/>
              </a:rPr>
              <a:t>là thị tộc theo dòng họ người cha, trong đó nam có quyền hơn nữ.</a:t>
            </a:r>
          </a:p>
        </p:txBody>
      </p:sp>
      <p:sp>
        <p:nvSpPr>
          <p:cNvPr id="79878" name="Text Box 6"/>
          <p:cNvSpPr txBox="1">
            <a:spLocks noChangeArrowheads="1"/>
          </p:cNvSpPr>
          <p:nvPr/>
        </p:nvSpPr>
        <p:spPr bwMode="auto">
          <a:xfrm>
            <a:off x="762000" y="745540"/>
            <a:ext cx="2441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Thị tộc phụ hệ </a:t>
            </a:r>
          </a:p>
        </p:txBody>
      </p:sp>
      <p:pic>
        <p:nvPicPr>
          <p:cNvPr id="130052" name="Picture 2" descr="Ở giai đoạn đầu, Người tinh khôn sống như thế nào? | Lịch sử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44824"/>
            <a:ext cx="73152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760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9878"/>
                                        </p:tgtEl>
                                        <p:attrNameLst>
                                          <p:attrName>style.visibility</p:attrName>
                                        </p:attrNameLst>
                                      </p:cBhvr>
                                      <p:to>
                                        <p:strVal val="visible"/>
                                      </p:to>
                                    </p:set>
                                    <p:anim calcmode="lin" valueType="num">
                                      <p:cBhvr>
                                        <p:cTn id="7" dur="1000" fill="hold"/>
                                        <p:tgtEl>
                                          <p:spTgt spid="79878"/>
                                        </p:tgtEl>
                                        <p:attrNameLst>
                                          <p:attrName>ppt_w</p:attrName>
                                        </p:attrNameLst>
                                      </p:cBhvr>
                                      <p:tavLst>
                                        <p:tav tm="0">
                                          <p:val>
                                            <p:fltVal val="0"/>
                                          </p:val>
                                        </p:tav>
                                        <p:tav tm="100000">
                                          <p:val>
                                            <p:strVal val="#ppt_w"/>
                                          </p:val>
                                        </p:tav>
                                      </p:tavLst>
                                    </p:anim>
                                    <p:anim calcmode="lin" valueType="num">
                                      <p:cBhvr>
                                        <p:cTn id="8" dur="1000" fill="hold"/>
                                        <p:tgtEl>
                                          <p:spTgt spid="79878"/>
                                        </p:tgtEl>
                                        <p:attrNameLst>
                                          <p:attrName>ppt_h</p:attrName>
                                        </p:attrNameLst>
                                      </p:cBhvr>
                                      <p:tavLst>
                                        <p:tav tm="0">
                                          <p:val>
                                            <p:fltVal val="0"/>
                                          </p:val>
                                        </p:tav>
                                        <p:tav tm="100000">
                                          <p:val>
                                            <p:strVal val="#ppt_h"/>
                                          </p:val>
                                        </p:tav>
                                      </p:tavLst>
                                    </p:anim>
                                    <p:anim calcmode="lin" valueType="num">
                                      <p:cBhvr>
                                        <p:cTn id="9" dur="1000" fill="hold"/>
                                        <p:tgtEl>
                                          <p:spTgt spid="79878"/>
                                        </p:tgtEl>
                                        <p:attrNameLst>
                                          <p:attrName>style.rotation</p:attrName>
                                        </p:attrNameLst>
                                      </p:cBhvr>
                                      <p:tavLst>
                                        <p:tav tm="0">
                                          <p:val>
                                            <p:fltVal val="90"/>
                                          </p:val>
                                        </p:tav>
                                        <p:tav tm="100000">
                                          <p:val>
                                            <p:fltVal val="0"/>
                                          </p:val>
                                        </p:tav>
                                      </p:tavLst>
                                    </p:anim>
                                    <p:animEffect transition="in" filter="fade">
                                      <p:cBhvr>
                                        <p:cTn id="10" dur="10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188913" y="-27384"/>
            <a:ext cx="842962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u="sng" dirty="0">
                <a:solidFill>
                  <a:srgbClr val="00B0F0"/>
                </a:solidFill>
                <a:latin typeface="Times New Roman" pitchFamily="18" charset="0"/>
                <a:cs typeface="Times New Roman" pitchFamily="18" charset="0"/>
              </a:rPr>
              <a:t>THẢO LUẬN NHÓM</a:t>
            </a:r>
            <a:r>
              <a:rPr lang="en-US" altLang="en-US" sz="2800" u="sng" dirty="0">
                <a:solidFill>
                  <a:srgbClr val="00B0F0"/>
                </a:solidFill>
                <a:latin typeface="Times New Roman" pitchFamily="18" charset="0"/>
                <a:cs typeface="Times New Roman" pitchFamily="18" charset="0"/>
              </a:rPr>
              <a:t>: Bài tập 2/90: </a:t>
            </a:r>
            <a:endParaRPr lang="en-US" altLang="en-US" sz="2800" u="sng" dirty="0" smtClean="0">
              <a:solidFill>
                <a:srgbClr val="00B0F0"/>
              </a:solidFill>
              <a:latin typeface="Times New Roman" pitchFamily="18" charset="0"/>
              <a:cs typeface="Times New Roman" pitchFamily="18" charset="0"/>
            </a:endParaRPr>
          </a:p>
          <a:p>
            <a:pPr eaLnBrk="1" hangingPunct="1">
              <a:spcBef>
                <a:spcPct val="50000"/>
              </a:spcBef>
            </a:pPr>
            <a:r>
              <a:rPr lang="en-US" altLang="en-US" sz="2800" dirty="0" smtClean="0">
                <a:solidFill>
                  <a:srgbClr val="000000"/>
                </a:solidFill>
                <a:latin typeface="Times New Roman" pitchFamily="18" charset="0"/>
                <a:cs typeface="Times New Roman" pitchFamily="18" charset="0"/>
              </a:rPr>
              <a:t>Trong </a:t>
            </a:r>
            <a:r>
              <a:rPr lang="en-US" altLang="en-US" sz="2800" dirty="0">
                <a:solidFill>
                  <a:srgbClr val="000000"/>
                </a:solidFill>
                <a:latin typeface="Times New Roman" pitchFamily="18" charset="0"/>
                <a:cs typeface="Times New Roman" pitchFamily="18" charset="0"/>
              </a:rPr>
              <a:t>đoạn trích này, </a:t>
            </a:r>
            <a:r>
              <a:rPr lang="en-US" altLang="en-US" sz="2800" b="1" dirty="0">
                <a:solidFill>
                  <a:srgbClr val="000000"/>
                </a:solidFill>
                <a:latin typeface="Times New Roman" pitchFamily="18" charset="0"/>
                <a:cs typeface="Times New Roman" pitchFamily="18" charset="0"/>
              </a:rPr>
              <a:t>điểm tựa</a:t>
            </a:r>
            <a:r>
              <a:rPr lang="en-US" altLang="en-US" sz="2800" dirty="0">
                <a:solidFill>
                  <a:srgbClr val="000000"/>
                </a:solidFill>
                <a:latin typeface="Times New Roman" pitchFamily="18" charset="0"/>
                <a:cs typeface="Times New Roman" pitchFamily="18" charset="0"/>
              </a:rPr>
              <a:t> có được dùng như một thuật ngữ vật lí không? Ở đây nó có nghĩa gì?</a:t>
            </a:r>
          </a:p>
        </p:txBody>
      </p:sp>
      <p:sp>
        <p:nvSpPr>
          <p:cNvPr id="13" name="Text Box 5"/>
          <p:cNvSpPr txBox="1">
            <a:spLocks noChangeArrowheads="1"/>
          </p:cNvSpPr>
          <p:nvPr/>
        </p:nvSpPr>
        <p:spPr bwMode="auto">
          <a:xfrm>
            <a:off x="609600" y="1544593"/>
            <a:ext cx="795972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dirty="0">
                <a:solidFill>
                  <a:srgbClr val="000000"/>
                </a:solidFill>
                <a:latin typeface="Times New Roman" pitchFamily="18" charset="0"/>
                <a:cs typeface="Times New Roman" pitchFamily="18" charset="0"/>
              </a:rPr>
              <a:t>“Nếu được làm hạt giống để mùa sau</a:t>
            </a:r>
          </a:p>
          <a:p>
            <a:pPr eaLnBrk="1" hangingPunct="1">
              <a:spcBef>
                <a:spcPct val="50000"/>
              </a:spcBef>
            </a:pPr>
            <a:r>
              <a:rPr lang="en-US" altLang="en-US" sz="2800" dirty="0">
                <a:solidFill>
                  <a:srgbClr val="000000"/>
                </a:solidFill>
                <a:latin typeface="Times New Roman" pitchFamily="18" charset="0"/>
                <a:cs typeface="Times New Roman" pitchFamily="18" charset="0"/>
              </a:rPr>
              <a:t>Nếu lịch sử chọn ta làm </a:t>
            </a:r>
            <a:r>
              <a:rPr lang="en-US" altLang="en-US" sz="2800" b="1" dirty="0">
                <a:solidFill>
                  <a:srgbClr val="000000"/>
                </a:solidFill>
                <a:latin typeface="Times New Roman" pitchFamily="18" charset="0"/>
                <a:cs typeface="Times New Roman" pitchFamily="18" charset="0"/>
              </a:rPr>
              <a:t>điểm tựa</a:t>
            </a:r>
          </a:p>
          <a:p>
            <a:pPr eaLnBrk="1" hangingPunct="1">
              <a:spcBef>
                <a:spcPct val="50000"/>
              </a:spcBef>
            </a:pPr>
            <a:r>
              <a:rPr lang="en-US" altLang="en-US" sz="2800" dirty="0">
                <a:solidFill>
                  <a:srgbClr val="000000"/>
                </a:solidFill>
                <a:latin typeface="Times New Roman" pitchFamily="18" charset="0"/>
                <a:cs typeface="Times New Roman" pitchFamily="18" charset="0"/>
              </a:rPr>
              <a:t>Vui gì hơn làm người lính đi đầu</a:t>
            </a:r>
          </a:p>
          <a:p>
            <a:pPr eaLnBrk="1" hangingPunct="1">
              <a:spcBef>
                <a:spcPct val="50000"/>
              </a:spcBef>
            </a:pPr>
            <a:r>
              <a:rPr lang="en-US" altLang="en-US" sz="2800" dirty="0">
                <a:solidFill>
                  <a:srgbClr val="000000"/>
                </a:solidFill>
                <a:latin typeface="Times New Roman" pitchFamily="18" charset="0"/>
                <a:cs typeface="Times New Roman" pitchFamily="18" charset="0"/>
              </a:rPr>
              <a:t>Trong đêm tối tim ta là ngọn lửa! ”</a:t>
            </a:r>
          </a:p>
          <a:p>
            <a:pPr eaLnBrk="1" hangingPunct="1">
              <a:spcBef>
                <a:spcPct val="50000"/>
              </a:spcBef>
            </a:pPr>
            <a:r>
              <a:rPr lang="en-US" altLang="en-US" sz="2800" b="1" dirty="0">
                <a:solidFill>
                  <a:srgbClr val="000000"/>
                </a:solidFill>
                <a:latin typeface="Times New Roman" pitchFamily="18" charset="0"/>
                <a:cs typeface="Times New Roman" pitchFamily="18" charset="0"/>
              </a:rPr>
              <a:t>                                                </a:t>
            </a:r>
            <a:r>
              <a:rPr lang="en-US" altLang="en-US" sz="2800" dirty="0">
                <a:solidFill>
                  <a:srgbClr val="000000"/>
                </a:solidFill>
                <a:latin typeface="Times New Roman" pitchFamily="18" charset="0"/>
                <a:cs typeface="Times New Roman" pitchFamily="18" charset="0"/>
              </a:rPr>
              <a:t>(Tố Hữu )</a:t>
            </a:r>
          </a:p>
        </p:txBody>
      </p:sp>
      <p:sp>
        <p:nvSpPr>
          <p:cNvPr id="14" name="Text Box 7"/>
          <p:cNvSpPr txBox="1">
            <a:spLocks noChangeArrowheads="1"/>
          </p:cNvSpPr>
          <p:nvPr/>
        </p:nvSpPr>
        <p:spPr bwMode="auto">
          <a:xfrm>
            <a:off x="111125" y="4605114"/>
            <a:ext cx="8458200" cy="1200150"/>
          </a:xfrm>
          <a:prstGeom prst="rect">
            <a:avLst/>
          </a:prstGeom>
          <a:gradFill rotWithShape="1">
            <a:gsLst>
              <a:gs pos="0">
                <a:srgbClr val="09B764"/>
              </a:gs>
              <a:gs pos="50000">
                <a:schemeClr val="bg1"/>
              </a:gs>
              <a:gs pos="100000">
                <a:srgbClr val="09B764"/>
              </a:gs>
            </a:gsLst>
            <a:lin ang="5400000" scaled="1"/>
          </a:gradFill>
          <a:ln w="9525">
            <a:solidFill>
              <a:srgbClr val="CC3300"/>
            </a:solidFill>
            <a:miter lim="800000"/>
            <a:headEnd type="none" w="sm" len="sm"/>
            <a:tailEnd type="none" w="sm" len="sm"/>
          </a:ln>
          <a:effectLst/>
        </p:spPr>
        <p:txBody>
          <a:bodyPr>
            <a:spAutoFit/>
          </a:bodyPr>
          <a:lstStyle/>
          <a:p>
            <a:pPr eaLnBrk="1" fontAlgn="auto" hangingPunct="1">
              <a:spcBef>
                <a:spcPct val="50000"/>
              </a:spcBef>
              <a:spcAft>
                <a:spcPts val="0"/>
              </a:spcAft>
              <a:defRPr/>
            </a:pPr>
            <a:r>
              <a:rPr lang="en-US" sz="2400" dirty="0">
                <a:solidFill>
                  <a:srgbClr val="C00000"/>
                </a:solidFill>
                <a:latin typeface="Times New Roman" pitchFamily="18" charset="0"/>
                <a:cs typeface="Times New Roman" pitchFamily="18" charset="0"/>
              </a:rPr>
              <a:t>-&gt;  </a:t>
            </a:r>
            <a:r>
              <a:rPr lang="en-US" sz="2400" b="1" i="1" dirty="0" err="1">
                <a:solidFill>
                  <a:srgbClr val="C00000"/>
                </a:solidFill>
                <a:latin typeface="Times New Roman" pitchFamily="18" charset="0"/>
                <a:cs typeface="Times New Roman" pitchFamily="18" charset="0"/>
              </a:rPr>
              <a:t>Điểm</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tựa</a:t>
            </a:r>
            <a:r>
              <a:rPr lang="en-US" sz="2400" b="1" i="1" dirty="0">
                <a:solidFill>
                  <a:srgbClr val="C00000"/>
                </a:solidFill>
                <a:latin typeface="Times New Roman" pitchFamily="18" charset="0"/>
                <a:cs typeface="Times New Roman" pitchFamily="18" charset="0"/>
              </a:rPr>
              <a:t> </a:t>
            </a:r>
            <a:r>
              <a:rPr lang="en-US" sz="2400" b="1" i="1" dirty="0">
                <a:solidFill>
                  <a:prstClr val="black"/>
                </a:solidFill>
                <a:latin typeface="Times New Roman" pitchFamily="18" charset="0"/>
                <a:cs typeface="Times New Roman" pitchFamily="18" charset="0"/>
              </a:rPr>
              <a:t>ở </a:t>
            </a:r>
            <a:r>
              <a:rPr lang="en-US" sz="2400" b="1" i="1" dirty="0" err="1">
                <a:solidFill>
                  <a:prstClr val="black"/>
                </a:solidFill>
                <a:latin typeface="Times New Roman" pitchFamily="18" charset="0"/>
                <a:cs typeface="Times New Roman" pitchFamily="18" charset="0"/>
              </a:rPr>
              <a:t>trong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khổ</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thơ</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này</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không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được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dùng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như</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thuật</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ngữ</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mà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dùng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với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nghĩa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chỗ</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dựa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chính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nơi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gửi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gắm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niềm</a:t>
            </a:r>
            <a:r>
              <a:rPr lang="en-US" sz="2400" b="1" i="1" dirty="0">
                <a:solidFill>
                  <a:prstClr val="black"/>
                </a:solidFill>
                <a:latin typeface="Times New Roman" pitchFamily="18" charset="0"/>
                <a:cs typeface="Times New Roman" pitchFamily="18" charset="0"/>
              </a:rPr>
              <a:t> tin.</a:t>
            </a:r>
          </a:p>
        </p:txBody>
      </p:sp>
      <p:sp>
        <p:nvSpPr>
          <p:cNvPr id="15" name="Text Box 20"/>
          <p:cNvSpPr txBox="1">
            <a:spLocks noChangeArrowheads="1"/>
          </p:cNvSpPr>
          <p:nvPr/>
        </p:nvSpPr>
        <p:spPr bwMode="auto">
          <a:xfrm>
            <a:off x="123825" y="5859269"/>
            <a:ext cx="8013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800" dirty="0">
                <a:solidFill>
                  <a:srgbClr val="000000"/>
                </a:solidFill>
                <a:latin typeface=".VnTime" pitchFamily="34" charset="0"/>
              </a:rPr>
              <a:t>- </a:t>
            </a:r>
            <a:r>
              <a:rPr lang="en-US" altLang="en-US" sz="2800" b="1" i="1" dirty="0">
                <a:solidFill>
                  <a:srgbClr val="000000"/>
                </a:solidFill>
                <a:latin typeface=".VnTime" pitchFamily="34" charset="0"/>
              </a:rPr>
              <a:t>§iÓm tùa</a:t>
            </a:r>
            <a:r>
              <a:rPr lang="en-US" altLang="en-US" sz="2800" dirty="0">
                <a:solidFill>
                  <a:srgbClr val="000000"/>
                </a:solidFill>
                <a:latin typeface=".VnTime" pitchFamily="34" charset="0"/>
              </a:rPr>
              <a:t> : Lµ ®iÓm cè ®Þnh cña mét ®ßn bÈy, th«ng qu¸ ®ã lùc t¸c ®éng </a:t>
            </a:r>
            <a:r>
              <a:rPr lang="en-US" altLang="en-US" sz="2800" dirty="0">
                <a:solidFill>
                  <a:srgbClr val="000000"/>
                </a:solidFill>
                <a:latin typeface="Times New Roman" pitchFamily="18" charset="0"/>
                <a:cs typeface="Times New Roman" pitchFamily="18" charset="0"/>
              </a:rPr>
              <a:t>đượ</a:t>
            </a:r>
            <a:r>
              <a:rPr lang="en-US" altLang="en-US" sz="2800" dirty="0">
                <a:solidFill>
                  <a:srgbClr val="000000"/>
                </a:solidFill>
                <a:latin typeface=".VnTime" pitchFamily="34" charset="0"/>
              </a:rPr>
              <a:t>c truyÒn tíi lùc c¶n</a:t>
            </a:r>
            <a:r>
              <a:rPr lang="en-US" altLang="en-US" sz="2800" dirty="0">
                <a:solidFill>
                  <a:srgbClr val="FF0000"/>
                </a:solidFill>
                <a:latin typeface="Times New Roman" pitchFamily="18" charset="0"/>
                <a:cs typeface="Times New Roman" pitchFamily="18" charset="0"/>
              </a:rPr>
              <a:t>.(Vật lý)</a:t>
            </a:r>
          </a:p>
        </p:txBody>
      </p:sp>
    </p:spTree>
    <p:extLst>
      <p:ext uri="{BB962C8B-B14F-4D97-AF65-F5344CB8AC3E}">
        <p14:creationId xmlns:p14="http://schemas.microsoft.com/office/powerpoint/2010/main" val="88405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4"/>
                                        </p:tgtEl>
                                        <p:attrNameLst>
                                          <p:attrName>style.visibility</p:attrName>
                                        </p:attrNameLst>
                                      </p:cBhvr>
                                      <p:to>
                                        <p:strVal val="visible"/>
                                      </p:to>
                                    </p:set>
                                    <p:anim calcmode="discrete" valueType="clr">
                                      <p:cBhvr override="childStyle">
                                        <p:cTn id="1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4"/>
                                        </p:tgtEl>
                                        <p:attrNameLst>
                                          <p:attrName>fillcolor</p:attrName>
                                        </p:attrNameLst>
                                      </p:cBhvr>
                                      <p:tavLst>
                                        <p:tav tm="0">
                                          <p:val>
                                            <p:clrVal>
                                              <a:schemeClr val="accent2"/>
                                            </p:clrVal>
                                          </p:val>
                                        </p:tav>
                                        <p:tav tm="50000">
                                          <p:val>
                                            <p:clrVal>
                                              <a:schemeClr val="hlink"/>
                                            </p:clrVal>
                                          </p:val>
                                        </p:tav>
                                      </p:tavLst>
                                    </p:anim>
                                    <p:set>
                                      <p:cBhvr>
                                        <p:cTn id="19" dur="80"/>
                                        <p:tgtEl>
                                          <p:spTgt spid="14"/>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2" name="breez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28600" y="-27384"/>
            <a:ext cx="4800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en-US" altLang="en-US" sz="2400" b="1" u="sng" dirty="0">
              <a:latin typeface="Times New Roman" pitchFamily="18" charset="0"/>
            </a:endParaRPr>
          </a:p>
          <a:p>
            <a:pPr eaLnBrk="1" hangingPunct="1"/>
            <a:r>
              <a:rPr lang="en-US" altLang="en-US" sz="2400" b="1" u="sng" dirty="0">
                <a:latin typeface="Times New Roman" pitchFamily="18" charset="0"/>
              </a:rPr>
              <a:t>Bài 3:</a:t>
            </a:r>
          </a:p>
        </p:txBody>
      </p:sp>
      <p:sp>
        <p:nvSpPr>
          <p:cNvPr id="19460" name="Text Box 4"/>
          <p:cNvSpPr txBox="1">
            <a:spLocks noChangeArrowheads="1"/>
          </p:cNvSpPr>
          <p:nvPr/>
        </p:nvSpPr>
        <p:spPr bwMode="auto">
          <a:xfrm>
            <a:off x="0" y="332656"/>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400" dirty="0">
                <a:solidFill>
                  <a:srgbClr val="0000FF"/>
                </a:solidFill>
              </a:rPr>
              <a:t>            </a:t>
            </a:r>
            <a:r>
              <a:rPr lang="en-US" altLang="en-US" sz="2400" b="1" dirty="0">
                <a:latin typeface="Times New Roman" pitchFamily="18" charset="0"/>
              </a:rPr>
              <a:t>Trong hoá học,thuật ngữ “hỗn hợp” được định nghĩa là” nhiều chất trộn lẫn vào nhau mà không hoá hợp thành chất khác”,còn từ hỗn hợp được hiểu theo nghĩa thông thường là” gồm có nhiều thành phần trong đó mỗi thành phần vẫn không mang tính chất riêng của mình” </a:t>
            </a:r>
          </a:p>
        </p:txBody>
      </p:sp>
      <p:sp>
        <p:nvSpPr>
          <p:cNvPr id="19461" name="Text Box 5"/>
          <p:cNvSpPr txBox="1">
            <a:spLocks noChangeArrowheads="1"/>
          </p:cNvSpPr>
          <p:nvPr/>
        </p:nvSpPr>
        <p:spPr bwMode="auto">
          <a:xfrm>
            <a:off x="381000" y="2420888"/>
            <a:ext cx="8763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dirty="0"/>
              <a:t>     </a:t>
            </a:r>
            <a:r>
              <a:rPr lang="en-US" altLang="en-US" sz="2800" dirty="0">
                <a:latin typeface="Times New Roman" pitchFamily="18" charset="0"/>
              </a:rPr>
              <a:t>Cho biết trong 2 câu sau đây, trường hợp nào “ hỗn hợp” được dùng như một thuật ngữ, trường hợp nào “ hỗn hợp” được dùng như một từ thông thường?</a:t>
            </a:r>
          </a:p>
        </p:txBody>
      </p:sp>
      <p:sp>
        <p:nvSpPr>
          <p:cNvPr id="19462" name="Text Box 6"/>
          <p:cNvSpPr txBox="1">
            <a:spLocks noChangeArrowheads="1"/>
          </p:cNvSpPr>
          <p:nvPr/>
        </p:nvSpPr>
        <p:spPr bwMode="auto">
          <a:xfrm>
            <a:off x="381000" y="4149080"/>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dirty="0">
                <a:latin typeface="Times New Roman" pitchFamily="18" charset="0"/>
              </a:rPr>
              <a:t>A. Nước tự nhiên ở ao,hồ,sông ,biển….là một hỗn hợp.</a:t>
            </a:r>
          </a:p>
        </p:txBody>
      </p:sp>
      <p:sp>
        <p:nvSpPr>
          <p:cNvPr id="19463" name="Text Box 7"/>
          <p:cNvSpPr txBox="1">
            <a:spLocks noChangeArrowheads="1"/>
          </p:cNvSpPr>
          <p:nvPr/>
        </p:nvSpPr>
        <p:spPr bwMode="auto">
          <a:xfrm>
            <a:off x="304800" y="4987280"/>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a:latin typeface="Times New Roman" pitchFamily="18" charset="0"/>
              </a:rPr>
              <a:t>B. Đó là một chương trình biểu diễn  hỗn hợp nhiều tiết mục</a:t>
            </a:r>
          </a:p>
        </p:txBody>
      </p:sp>
      <p:sp>
        <p:nvSpPr>
          <p:cNvPr id="19465" name="Line 9"/>
          <p:cNvSpPr>
            <a:spLocks noChangeShapeType="1"/>
          </p:cNvSpPr>
          <p:nvPr/>
        </p:nvSpPr>
        <p:spPr bwMode="auto">
          <a:xfrm>
            <a:off x="1295400" y="4834880"/>
            <a:ext cx="12192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9466" name="Text Box 10"/>
          <p:cNvSpPr txBox="1">
            <a:spLocks noChangeArrowheads="1"/>
          </p:cNvSpPr>
          <p:nvPr/>
        </p:nvSpPr>
        <p:spPr bwMode="auto">
          <a:xfrm>
            <a:off x="2514600" y="4530080"/>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a:solidFill>
                  <a:srgbClr val="0000FF"/>
                </a:solidFill>
                <a:latin typeface="Times New Roman" pitchFamily="18" charset="0"/>
              </a:rPr>
              <a:t>Thuật ngữ</a:t>
            </a:r>
          </a:p>
        </p:txBody>
      </p:sp>
      <p:sp>
        <p:nvSpPr>
          <p:cNvPr id="19467" name="Line 11"/>
          <p:cNvSpPr>
            <a:spLocks noChangeShapeType="1"/>
          </p:cNvSpPr>
          <p:nvPr/>
        </p:nvSpPr>
        <p:spPr bwMode="auto">
          <a:xfrm>
            <a:off x="1447800" y="5673080"/>
            <a:ext cx="12192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9468" name="Text Box 12"/>
          <p:cNvSpPr txBox="1">
            <a:spLocks noChangeArrowheads="1"/>
          </p:cNvSpPr>
          <p:nvPr/>
        </p:nvSpPr>
        <p:spPr bwMode="auto">
          <a:xfrm>
            <a:off x="2667000" y="5368280"/>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a:solidFill>
                  <a:srgbClr val="0000FF"/>
                </a:solidFill>
                <a:latin typeface="Times New Roman" pitchFamily="18" charset="0"/>
              </a:rPr>
              <a:t>Theo nghĩa thông thường</a:t>
            </a:r>
          </a:p>
        </p:txBody>
      </p:sp>
      <p:sp>
        <p:nvSpPr>
          <p:cNvPr id="19469" name="Line 13"/>
          <p:cNvSpPr>
            <a:spLocks noChangeShapeType="1"/>
          </p:cNvSpPr>
          <p:nvPr/>
        </p:nvSpPr>
        <p:spPr bwMode="auto">
          <a:xfrm>
            <a:off x="7258000" y="4581128"/>
            <a:ext cx="914400" cy="0"/>
          </a:xfrm>
          <a:prstGeom prst="line">
            <a:avLst/>
          </a:prstGeom>
          <a:noFill/>
          <a:ln w="57150" cmpd="thinThick">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9470" name="Line 14"/>
          <p:cNvSpPr>
            <a:spLocks noChangeShapeType="1"/>
          </p:cNvSpPr>
          <p:nvPr/>
        </p:nvSpPr>
        <p:spPr bwMode="auto">
          <a:xfrm>
            <a:off x="6042248" y="5445224"/>
            <a:ext cx="762000" cy="0"/>
          </a:xfrm>
          <a:prstGeom prst="line">
            <a:avLst/>
          </a:prstGeom>
          <a:noFill/>
          <a:ln w="57150" cmpd="thinThick">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dirty="0"/>
          </a:p>
        </p:txBody>
      </p:sp>
    </p:spTree>
    <p:extLst>
      <p:ext uri="{BB962C8B-B14F-4D97-AF65-F5344CB8AC3E}">
        <p14:creationId xmlns:p14="http://schemas.microsoft.com/office/powerpoint/2010/main" val="2155549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par>
                                <p:cTn id="13" presetID="3" presetClass="entr" presetSubtype="10" fill="hold" nodeType="with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blinds(horizontal)">
                                      <p:cBhvr>
                                        <p:cTn id="15" dur="500"/>
                                        <p:tgtEl>
                                          <p:spTgt spid="19461"/>
                                        </p:tgtEl>
                                      </p:cBhvr>
                                    </p:animEffect>
                                  </p:childTnLst>
                                </p:cTn>
                              </p:par>
                              <p:par>
                                <p:cTn id="16" presetID="3" presetClass="entr" presetSubtype="10" fill="hold"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blinds(horizontal)">
                                      <p:cBhvr>
                                        <p:cTn id="18" dur="500"/>
                                        <p:tgtEl>
                                          <p:spTgt spid="19462"/>
                                        </p:tgtEl>
                                      </p:cBhvr>
                                    </p:animEffect>
                                  </p:childTnLst>
                                </p:cTn>
                              </p:par>
                              <p:par>
                                <p:cTn id="19" presetID="3" presetClass="entr" presetSubtype="10" fill="hold" nodeType="withEffect">
                                  <p:stCondLst>
                                    <p:cond delay="0"/>
                                  </p:stCondLst>
                                  <p:childTnLst>
                                    <p:set>
                                      <p:cBhvr>
                                        <p:cTn id="20" dur="1" fill="hold">
                                          <p:stCondLst>
                                            <p:cond delay="0"/>
                                          </p:stCondLst>
                                        </p:cTn>
                                        <p:tgtEl>
                                          <p:spTgt spid="19463"/>
                                        </p:tgtEl>
                                        <p:attrNameLst>
                                          <p:attrName>style.visibility</p:attrName>
                                        </p:attrNameLst>
                                      </p:cBhvr>
                                      <p:to>
                                        <p:strVal val="visible"/>
                                      </p:to>
                                    </p:set>
                                    <p:animEffect transition="in" filter="blinds(horizontal)">
                                      <p:cBhvr>
                                        <p:cTn id="21" dur="500"/>
                                        <p:tgtEl>
                                          <p:spTgt spid="194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fade">
                                      <p:cBhvr>
                                        <p:cTn id="26" dur="100"/>
                                        <p:tgtEl>
                                          <p:spTgt spid="19469"/>
                                        </p:tgtEl>
                                      </p:cBhvr>
                                    </p:animEffect>
                                    <p:anim calcmode="lin" valueType="num">
                                      <p:cBhvr>
                                        <p:cTn id="27" dur="400" fill="hold"/>
                                        <p:tgtEl>
                                          <p:spTgt spid="19469"/>
                                        </p:tgtEl>
                                        <p:attrNameLst>
                                          <p:attrName>ppt_x</p:attrName>
                                        </p:attrNameLst>
                                      </p:cBhvr>
                                      <p:tavLst>
                                        <p:tav tm="0">
                                          <p:val>
                                            <p:strVal val="#ppt_x"/>
                                          </p:val>
                                        </p:tav>
                                        <p:tav tm="100000">
                                          <p:val>
                                            <p:strVal val="#ppt_x"/>
                                          </p:val>
                                        </p:tav>
                                      </p:tavLst>
                                    </p:anim>
                                    <p:anim calcmode="lin" valueType="num">
                                      <p:cBhvr>
                                        <p:cTn id="28" dur="400" fill="hold"/>
                                        <p:tgtEl>
                                          <p:spTgt spid="1946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94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94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9465"/>
                                        </p:tgtEl>
                                        <p:attrNameLst>
                                          <p:attrName>style.visibility</p:attrName>
                                        </p:attrNameLst>
                                      </p:cBhvr>
                                      <p:to>
                                        <p:strVal val="visible"/>
                                      </p:to>
                                    </p:set>
                                    <p:anim calcmode="lin" valueType="num">
                                      <p:cBhvr>
                                        <p:cTn id="35" dur="1000" fill="hold"/>
                                        <p:tgtEl>
                                          <p:spTgt spid="19465"/>
                                        </p:tgtEl>
                                        <p:attrNameLst>
                                          <p:attrName>ppt_w</p:attrName>
                                        </p:attrNameLst>
                                      </p:cBhvr>
                                      <p:tavLst>
                                        <p:tav tm="0">
                                          <p:val>
                                            <p:strVal val="#ppt_w*0.70"/>
                                          </p:val>
                                        </p:tav>
                                        <p:tav tm="100000">
                                          <p:val>
                                            <p:strVal val="#ppt_w"/>
                                          </p:val>
                                        </p:tav>
                                      </p:tavLst>
                                    </p:anim>
                                    <p:anim calcmode="lin" valueType="num">
                                      <p:cBhvr>
                                        <p:cTn id="36" dur="1000" fill="hold"/>
                                        <p:tgtEl>
                                          <p:spTgt spid="19465"/>
                                        </p:tgtEl>
                                        <p:attrNameLst>
                                          <p:attrName>ppt_h</p:attrName>
                                        </p:attrNameLst>
                                      </p:cBhvr>
                                      <p:tavLst>
                                        <p:tav tm="0">
                                          <p:val>
                                            <p:strVal val="#ppt_h"/>
                                          </p:val>
                                        </p:tav>
                                        <p:tav tm="100000">
                                          <p:val>
                                            <p:strVal val="#ppt_h"/>
                                          </p:val>
                                        </p:tav>
                                      </p:tavLst>
                                    </p:anim>
                                    <p:animEffect transition="in" filter="fade">
                                      <p:cBhvr>
                                        <p:cTn id="37" dur="1000"/>
                                        <p:tgtEl>
                                          <p:spTgt spid="19465"/>
                                        </p:tgtEl>
                                      </p:cBhvr>
                                    </p:animEffect>
                                  </p:childTnLst>
                                </p:cTn>
                              </p:par>
                            </p:childTnLst>
                          </p:cTn>
                        </p:par>
                        <p:par>
                          <p:cTn id="38" fill="hold" nodeType="afterGroup">
                            <p:stCondLst>
                              <p:cond delay="100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9466"/>
                                        </p:tgtEl>
                                        <p:attrNameLst>
                                          <p:attrName>style.visibility</p:attrName>
                                        </p:attrNameLst>
                                      </p:cBhvr>
                                      <p:to>
                                        <p:strVal val="visible"/>
                                      </p:to>
                                    </p:set>
                                    <p:anim calcmode="discrete" valueType="clr">
                                      <p:cBhvr override="childStyle">
                                        <p:cTn id="41" dur="80"/>
                                        <p:tgtEl>
                                          <p:spTgt spid="19466"/>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9466"/>
                                        </p:tgtEl>
                                        <p:attrNameLst>
                                          <p:attrName>fillcolor</p:attrName>
                                        </p:attrNameLst>
                                      </p:cBhvr>
                                      <p:tavLst>
                                        <p:tav tm="0">
                                          <p:val>
                                            <p:clrVal>
                                              <a:schemeClr val="accent2"/>
                                            </p:clrVal>
                                          </p:val>
                                        </p:tav>
                                        <p:tav tm="50000">
                                          <p:val>
                                            <p:clrVal>
                                              <a:schemeClr val="hlink"/>
                                            </p:clrVal>
                                          </p:val>
                                        </p:tav>
                                      </p:tavLst>
                                    </p:anim>
                                    <p:set>
                                      <p:cBhvr>
                                        <p:cTn id="43" dur="80"/>
                                        <p:tgtEl>
                                          <p:spTgt spid="19466"/>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19470"/>
                                        </p:tgtEl>
                                        <p:attrNameLst>
                                          <p:attrName>style.visibility</p:attrName>
                                        </p:attrNameLst>
                                      </p:cBhvr>
                                      <p:to>
                                        <p:strVal val="visible"/>
                                      </p:to>
                                    </p:set>
                                    <p:animEffect transition="in" filter="fade">
                                      <p:cBhvr>
                                        <p:cTn id="48" dur="100"/>
                                        <p:tgtEl>
                                          <p:spTgt spid="19470"/>
                                        </p:tgtEl>
                                      </p:cBhvr>
                                    </p:animEffect>
                                    <p:anim calcmode="lin" valueType="num">
                                      <p:cBhvr>
                                        <p:cTn id="49" dur="400" fill="hold"/>
                                        <p:tgtEl>
                                          <p:spTgt spid="19470"/>
                                        </p:tgtEl>
                                        <p:attrNameLst>
                                          <p:attrName>ppt_x</p:attrName>
                                        </p:attrNameLst>
                                      </p:cBhvr>
                                      <p:tavLst>
                                        <p:tav tm="0">
                                          <p:val>
                                            <p:strVal val="#ppt_x"/>
                                          </p:val>
                                        </p:tav>
                                        <p:tav tm="100000">
                                          <p:val>
                                            <p:strVal val="#ppt_x"/>
                                          </p:val>
                                        </p:tav>
                                      </p:tavLst>
                                    </p:anim>
                                    <p:anim calcmode="lin" valueType="num">
                                      <p:cBhvr>
                                        <p:cTn id="50" dur="400" fill="hold"/>
                                        <p:tgtEl>
                                          <p:spTgt spid="19470"/>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194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194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9467"/>
                                        </p:tgtEl>
                                        <p:attrNameLst>
                                          <p:attrName>style.visibility</p:attrName>
                                        </p:attrNameLst>
                                      </p:cBhvr>
                                      <p:to>
                                        <p:strVal val="visible"/>
                                      </p:to>
                                    </p:set>
                                    <p:anim calcmode="lin" valueType="num">
                                      <p:cBhvr>
                                        <p:cTn id="57" dur="1000" fill="hold"/>
                                        <p:tgtEl>
                                          <p:spTgt spid="19467"/>
                                        </p:tgtEl>
                                        <p:attrNameLst>
                                          <p:attrName>ppt_w</p:attrName>
                                        </p:attrNameLst>
                                      </p:cBhvr>
                                      <p:tavLst>
                                        <p:tav tm="0">
                                          <p:val>
                                            <p:strVal val="#ppt_w*0.70"/>
                                          </p:val>
                                        </p:tav>
                                        <p:tav tm="100000">
                                          <p:val>
                                            <p:strVal val="#ppt_w"/>
                                          </p:val>
                                        </p:tav>
                                      </p:tavLst>
                                    </p:anim>
                                    <p:anim calcmode="lin" valueType="num">
                                      <p:cBhvr>
                                        <p:cTn id="58" dur="1000" fill="hold"/>
                                        <p:tgtEl>
                                          <p:spTgt spid="19467"/>
                                        </p:tgtEl>
                                        <p:attrNameLst>
                                          <p:attrName>ppt_h</p:attrName>
                                        </p:attrNameLst>
                                      </p:cBhvr>
                                      <p:tavLst>
                                        <p:tav tm="0">
                                          <p:val>
                                            <p:strVal val="#ppt_h"/>
                                          </p:val>
                                        </p:tav>
                                        <p:tav tm="100000">
                                          <p:val>
                                            <p:strVal val="#ppt_h"/>
                                          </p:val>
                                        </p:tav>
                                      </p:tavLst>
                                    </p:anim>
                                    <p:animEffect transition="in" filter="fade">
                                      <p:cBhvr>
                                        <p:cTn id="59" dur="1000"/>
                                        <p:tgtEl>
                                          <p:spTgt spid="19467"/>
                                        </p:tgtEl>
                                      </p:cBhvr>
                                    </p:animEffect>
                                  </p:childTnLst>
                                </p:cTn>
                              </p:par>
                            </p:childTnLst>
                          </p:cTn>
                        </p:par>
                        <p:par>
                          <p:cTn id="60" fill="hold" nodeType="afterGroup">
                            <p:stCondLst>
                              <p:cond delay="100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19468"/>
                                        </p:tgtEl>
                                        <p:attrNameLst>
                                          <p:attrName>style.visibility</p:attrName>
                                        </p:attrNameLst>
                                      </p:cBhvr>
                                      <p:to>
                                        <p:strVal val="visible"/>
                                      </p:to>
                                    </p:set>
                                    <p:anim calcmode="discrete" valueType="clr">
                                      <p:cBhvr override="childStyle">
                                        <p:cTn id="63" dur="80"/>
                                        <p:tgtEl>
                                          <p:spTgt spid="1946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468"/>
                                        </p:tgtEl>
                                        <p:attrNameLst>
                                          <p:attrName>fillcolor</p:attrName>
                                        </p:attrNameLst>
                                      </p:cBhvr>
                                      <p:tavLst>
                                        <p:tav tm="0">
                                          <p:val>
                                            <p:clrVal>
                                              <a:schemeClr val="accent2"/>
                                            </p:clrVal>
                                          </p:val>
                                        </p:tav>
                                        <p:tav tm="50000">
                                          <p:val>
                                            <p:clrVal>
                                              <a:schemeClr val="hlink"/>
                                            </p:clrVal>
                                          </p:val>
                                        </p:tav>
                                      </p:tavLst>
                                    </p:anim>
                                    <p:set>
                                      <p:cBhvr>
                                        <p:cTn id="65" dur="80"/>
                                        <p:tgtEl>
                                          <p:spTgt spid="194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P spid="19465" grpId="0" animBg="1"/>
      <p:bldP spid="19466" grpId="0"/>
      <p:bldP spid="19467" grpId="0" animBg="1"/>
      <p:bldP spid="19468" grpId="0"/>
      <p:bldP spid="19469" grpId="0" animBg="1"/>
      <p:bldP spid="194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87325" y="942975"/>
            <a:ext cx="83820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dirty="0">
                <a:latin typeface="Times New Roman" pitchFamily="18" charset="0"/>
              </a:rPr>
              <a:t>Bài </a:t>
            </a:r>
            <a:r>
              <a:rPr lang="en-US" altLang="en-US" sz="2800" b="1" dirty="0" smtClean="0">
                <a:latin typeface="Times New Roman" pitchFamily="18" charset="0"/>
              </a:rPr>
              <a:t>4</a:t>
            </a:r>
            <a:r>
              <a:rPr lang="en-US" altLang="en-US" sz="2800" dirty="0" smtClean="0">
                <a:latin typeface="Times New Roman" pitchFamily="18" charset="0"/>
              </a:rPr>
              <a:t>:</a:t>
            </a:r>
            <a:endParaRPr lang="en-US" altLang="en-US" sz="2800" dirty="0">
              <a:latin typeface="Times New Roman" pitchFamily="18" charset="0"/>
            </a:endParaRPr>
          </a:p>
          <a:p>
            <a:pPr eaLnBrk="1" hangingPunct="1">
              <a:spcBef>
                <a:spcPct val="50000"/>
              </a:spcBef>
            </a:pPr>
            <a:endParaRPr lang="en-US" altLang="en-US" sz="2800" dirty="0">
              <a:latin typeface="Times New Roman" pitchFamily="18" charset="0"/>
            </a:endParaRPr>
          </a:p>
        </p:txBody>
      </p:sp>
      <p:sp>
        <p:nvSpPr>
          <p:cNvPr id="20484" name="Text Box 4"/>
          <p:cNvSpPr txBox="1">
            <a:spLocks noChangeArrowheads="1"/>
          </p:cNvSpPr>
          <p:nvPr/>
        </p:nvSpPr>
        <p:spPr bwMode="auto">
          <a:xfrm>
            <a:off x="990600" y="1772816"/>
            <a:ext cx="8763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dirty="0">
                <a:latin typeface="Times New Roman" pitchFamily="18" charset="0"/>
              </a:rPr>
              <a:t>? Hãy đặt câu với từ hỗn hợp theo nghĩa thông thường.</a:t>
            </a:r>
          </a:p>
          <a:p>
            <a:pPr eaLnBrk="1" hangingPunct="1">
              <a:spcBef>
                <a:spcPct val="50000"/>
              </a:spcBef>
            </a:pPr>
            <a:endParaRPr lang="en-US" altLang="en-US" sz="2800" dirty="0">
              <a:latin typeface="Times New Roman" pitchFamily="18" charset="0"/>
            </a:endParaRPr>
          </a:p>
        </p:txBody>
      </p:sp>
      <p:sp>
        <p:nvSpPr>
          <p:cNvPr id="20485" name="Text Box 5"/>
          <p:cNvSpPr txBox="1">
            <a:spLocks noChangeArrowheads="1"/>
          </p:cNvSpPr>
          <p:nvPr/>
        </p:nvSpPr>
        <p:spPr bwMode="auto">
          <a:xfrm>
            <a:off x="1066800" y="2534816"/>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a:latin typeface="Times New Roman" pitchFamily="18" charset="0"/>
              </a:rPr>
              <a:t>- Thức ăn gia súc là thức ăn </a:t>
            </a:r>
            <a:r>
              <a:rPr lang="en-US" altLang="en-US" sz="2800">
                <a:solidFill>
                  <a:srgbClr val="CC3300"/>
                </a:solidFill>
                <a:latin typeface="Times New Roman" pitchFamily="18" charset="0"/>
              </a:rPr>
              <a:t>hỗn hợp</a:t>
            </a:r>
            <a:r>
              <a:rPr lang="en-US" altLang="en-US" sz="2800">
                <a:latin typeface="Times New Roman" pitchFamily="18" charset="0"/>
              </a:rPr>
              <a:t> </a:t>
            </a:r>
          </a:p>
        </p:txBody>
      </p:sp>
      <p:sp>
        <p:nvSpPr>
          <p:cNvPr id="20486" name="Text Box 6"/>
          <p:cNvSpPr txBox="1">
            <a:spLocks noChangeArrowheads="1"/>
          </p:cNvSpPr>
          <p:nvPr/>
        </p:nvSpPr>
        <p:spPr bwMode="auto">
          <a:xfrm>
            <a:off x="990600" y="3296816"/>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a:solidFill>
                  <a:srgbClr val="FF0000"/>
                </a:solidFill>
              </a:rPr>
              <a:t> </a:t>
            </a:r>
            <a:r>
              <a:rPr lang="en-US" altLang="en-US" sz="2800">
                <a:latin typeface="Times New Roman" pitchFamily="18" charset="0"/>
              </a:rPr>
              <a:t>-  Đội quân nhà Thanh là đội quân </a:t>
            </a:r>
            <a:r>
              <a:rPr lang="en-US" altLang="en-US" sz="2800">
                <a:solidFill>
                  <a:srgbClr val="CC3300"/>
                </a:solidFill>
                <a:latin typeface="Times New Roman" pitchFamily="18" charset="0"/>
              </a:rPr>
              <a:t>hỗn hợp</a:t>
            </a:r>
          </a:p>
        </p:txBody>
      </p:sp>
    </p:spTree>
    <p:extLst>
      <p:ext uri="{BB962C8B-B14F-4D97-AF65-F5344CB8AC3E}">
        <p14:creationId xmlns:p14="http://schemas.microsoft.com/office/powerpoint/2010/main" val="19489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 calcmode="lin" valueType="num">
                                      <p:cBhvr additive="base">
                                        <p:cTn id="12"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0485">
                                            <p:txEl>
                                              <p:pRg st="0" end="0"/>
                                            </p:txEl>
                                          </p:spTgt>
                                        </p:tgtEl>
                                        <p:attrNameLst>
                                          <p:attrName>style.visibility</p:attrName>
                                        </p:attrNameLst>
                                      </p:cBhvr>
                                      <p:to>
                                        <p:strVal val="visible"/>
                                      </p:to>
                                    </p:set>
                                    <p:anim calcmode="lin" valueType="num">
                                      <p:cBhvr additive="base">
                                        <p:cTn id="18"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0486">
                                            <p:txEl>
                                              <p:pRg st="0" end="0"/>
                                            </p:txEl>
                                          </p:spTgt>
                                        </p:tgtEl>
                                        <p:attrNameLst>
                                          <p:attrName>style.visibility</p:attrName>
                                        </p:attrNameLst>
                                      </p:cBhvr>
                                      <p:to>
                                        <p:strVal val="visible"/>
                                      </p:to>
                                    </p:set>
                                    <p:anim calcmode="lin" valueType="num">
                                      <p:cBhvr additive="base">
                                        <p:cTn id="24"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371600" y="1428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ngữ</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môi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trường</a:t>
            </a:r>
            <a:endParaRPr lang="en-US" sz="3200" dirty="0">
              <a:solidFill>
                <a:srgbClr val="FF0000"/>
              </a:solidFill>
              <a:latin typeface="Times New Roman" pitchFamily="18" charset="0"/>
              <a:cs typeface="Times New Roman" pitchFamily="18" charset="0"/>
            </a:endParaRPr>
          </a:p>
        </p:txBody>
      </p:sp>
      <p:sp>
        <p:nvSpPr>
          <p:cNvPr id="17" name="Content Placeholder 2"/>
          <p:cNvSpPr txBox="1">
            <a:spLocks/>
          </p:cNvSpPr>
          <p:nvPr/>
        </p:nvSpPr>
        <p:spPr>
          <a:xfrm>
            <a:off x="5105400" y="1104900"/>
            <a:ext cx="3516313" cy="3733800"/>
          </a:xfrm>
          <a:prstGeom prst="rect">
            <a:avLst/>
          </a:prstGeom>
        </p:spPr>
        <p:txBody>
          <a:bodyPr/>
          <a:lstStyle>
            <a:lvl1pPr marL="365125" indent="-255588">
              <a:defRPr sz="3200">
                <a:solidFill>
                  <a:schemeClr val="tx1"/>
                </a:solidFill>
                <a:latin typeface="Calibri" pitchFamily="34" charset="0"/>
              </a:defRPr>
            </a:lvl1pPr>
            <a:lvl2pPr marL="620713" indent="-228600">
              <a:defRPr sz="2800">
                <a:solidFill>
                  <a:schemeClr val="tx1"/>
                </a:solidFill>
                <a:latin typeface="Calibri" pitchFamily="34" charset="0"/>
              </a:defRPr>
            </a:lvl2pPr>
            <a:lvl3pPr marL="858838">
              <a:defRPr sz="2400">
                <a:solidFill>
                  <a:schemeClr val="tx1"/>
                </a:solidFill>
                <a:latin typeface="Calibri" pitchFamily="34" charset="0"/>
              </a:defRPr>
            </a:lvl3pPr>
            <a:lvl4pPr marL="1143000">
              <a:defRPr sz="2000">
                <a:solidFill>
                  <a:schemeClr val="tx1"/>
                </a:solidFill>
                <a:latin typeface="Calibri" pitchFamily="34" charset="0"/>
              </a:defRPr>
            </a:lvl4pPr>
            <a:lvl5pPr marL="1371600">
              <a:defRPr sz="2000">
                <a:solidFill>
                  <a:schemeClr val="tx1"/>
                </a:solidFill>
                <a:latin typeface="Calibri" pitchFamily="34" charset="0"/>
              </a:defRPr>
            </a:lvl5pPr>
            <a:lvl6pPr marL="1828800" eaLnBrk="0" fontAlgn="base" hangingPunct="0">
              <a:spcAft>
                <a:spcPct val="0"/>
              </a:spcAft>
              <a:buFont typeface="Arial" charset="0"/>
              <a:buChar char="»"/>
              <a:defRPr sz="2000">
                <a:solidFill>
                  <a:schemeClr val="tx1"/>
                </a:solidFill>
                <a:latin typeface="Calibri" pitchFamily="34" charset="0"/>
              </a:defRPr>
            </a:lvl6pPr>
            <a:lvl7pPr marL="2286000" eaLnBrk="0" fontAlgn="base" hangingPunct="0">
              <a:spcAft>
                <a:spcPct val="0"/>
              </a:spcAft>
              <a:buFont typeface="Arial" charset="0"/>
              <a:buChar char="»"/>
              <a:defRPr sz="2000">
                <a:solidFill>
                  <a:schemeClr val="tx1"/>
                </a:solidFill>
                <a:latin typeface="Calibri" pitchFamily="34" charset="0"/>
              </a:defRPr>
            </a:lvl7pPr>
            <a:lvl8pPr marL="2743200" eaLnBrk="0" fontAlgn="base" hangingPunct="0">
              <a:spcAft>
                <a:spcPct val="0"/>
              </a:spcAft>
              <a:buFont typeface="Arial" charset="0"/>
              <a:buChar char="»"/>
              <a:defRPr sz="2000">
                <a:solidFill>
                  <a:schemeClr val="tx1"/>
                </a:solidFill>
                <a:latin typeface="Calibri" pitchFamily="34" charset="0"/>
              </a:defRPr>
            </a:lvl8pPr>
            <a:lvl9pPr marL="3200400"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Ô nhiễm Môi trường</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Hệ sinh thái</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Không khí</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Tầng ozon</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Hiệu ứng nhà kính</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Môi trường xanh</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Công nghệ sạch</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Du lịch sinh thái</a:t>
            </a:r>
          </a:p>
          <a:p>
            <a:pPr eaLnBrk="1" hangingPunct="1">
              <a:spcBef>
                <a:spcPts val="400"/>
              </a:spcBef>
              <a:buClr>
                <a:srgbClr val="4F81BD"/>
              </a:buClr>
              <a:buSzPct val="68000"/>
              <a:buFont typeface="Wingdings 3" pitchFamily="18" charset="2"/>
              <a:buChar char=""/>
            </a:pPr>
            <a:endParaRPr lang="en-US" sz="2800" dirty="0">
              <a:solidFill>
                <a:srgbClr val="000000"/>
              </a:solidFill>
              <a:latin typeface="Times New Roman" pitchFamily="18" charset="0"/>
              <a:cs typeface="Times New Roman" pitchFamily="18" charset="0"/>
            </a:endParaRP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Khoa học môi trường</a:t>
            </a:r>
          </a:p>
          <a:p>
            <a:pPr eaLnBrk="1" hangingPunct="1">
              <a:spcBef>
                <a:spcPts val="400"/>
              </a:spcBef>
              <a:buClr>
                <a:srgbClr val="4F81BD"/>
              </a:buClr>
              <a:buSzPct val="68000"/>
              <a:buFont typeface="Wingdings 3" pitchFamily="18" charset="2"/>
              <a:buChar char=""/>
            </a:pPr>
            <a:r>
              <a:rPr lang="en-US" sz="2800" dirty="0">
                <a:solidFill>
                  <a:srgbClr val="000000"/>
                </a:solidFill>
                <a:latin typeface="Times New Roman" pitchFamily="18" charset="0"/>
                <a:cs typeface="Times New Roman" pitchFamily="18" charset="0"/>
              </a:rPr>
              <a:t>…</a:t>
            </a:r>
          </a:p>
          <a:p>
            <a:pPr eaLnBrk="1" hangingPunct="1">
              <a:spcBef>
                <a:spcPts val="400"/>
              </a:spcBef>
              <a:buClr>
                <a:srgbClr val="4F81BD"/>
              </a:buClr>
              <a:buSzPct val="68000"/>
              <a:buFont typeface="Wingdings 3" pitchFamily="18" charset="2"/>
              <a:buNone/>
            </a:pPr>
            <a:endParaRPr lang="en-US" sz="2800" dirty="0">
              <a:solidFill>
                <a:srgbClr val="000000"/>
              </a:solidFill>
              <a:latin typeface=".VnTime" pitchFamily="34" charset="0"/>
            </a:endParaRPr>
          </a:p>
        </p:txBody>
      </p:sp>
      <p:sp>
        <p:nvSpPr>
          <p:cNvPr id="134148" name="WordArt 33"/>
          <p:cNvSpPr>
            <a:spLocks noChangeArrowheads="1" noChangeShapeType="1" noTextEdit="1"/>
          </p:cNvSpPr>
          <p:nvPr/>
        </p:nvSpPr>
        <p:spPr bwMode="auto">
          <a:xfrm>
            <a:off x="0" y="838200"/>
            <a:ext cx="4572000" cy="106680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TRÒ CHƠI</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UTM A&amp;S Signwriter"/>
            </a:endParaRPr>
          </a:p>
        </p:txBody>
      </p:sp>
      <p:pic>
        <p:nvPicPr>
          <p:cNvPr id="134149" name="Picture 143" descr="HOI TRA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255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117475" y="2957513"/>
            <a:ext cx="4584700" cy="2628900"/>
          </a:xfrm>
          <a:prstGeom prst="cloudCallout">
            <a:avLst>
              <a:gd name="adj1" fmla="val -32021"/>
              <a:gd name="adj2" fmla="val -108410"/>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endParaRPr lang="en-US">
              <a:solidFill>
                <a:srgbClr val="000000"/>
              </a:solidFill>
            </a:endParaRPr>
          </a:p>
        </p:txBody>
      </p:sp>
      <p:sp>
        <p:nvSpPr>
          <p:cNvPr id="134151" name="WordArt 33"/>
          <p:cNvSpPr>
            <a:spLocks noChangeArrowheads="1" noChangeShapeType="1" noTextEdit="1"/>
          </p:cNvSpPr>
          <p:nvPr/>
        </p:nvSpPr>
        <p:spPr bwMode="auto">
          <a:xfrm>
            <a:off x="692150" y="3738563"/>
            <a:ext cx="3505200" cy="106680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Ai nhanh hơn nào!</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UTM A&amp;S Signwriter"/>
            </a:endParaRPr>
          </a:p>
        </p:txBody>
      </p:sp>
    </p:spTree>
    <p:extLst>
      <p:ext uri="{BB962C8B-B14F-4D97-AF65-F5344CB8AC3E}">
        <p14:creationId xmlns:p14="http://schemas.microsoft.com/office/powerpoint/2010/main" val="15420181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225800" y="914400"/>
            <a:ext cx="16700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96975"/>
            <a:ext cx="560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120775"/>
            <a:ext cx="736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4"/>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914650" y="1223963"/>
            <a:ext cx="7937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5"/>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874963" y="2565400"/>
            <a:ext cx="202088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6"/>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760663" y="3621088"/>
            <a:ext cx="63658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4" name="Picture 7"/>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2760663" y="3640138"/>
            <a:ext cx="6254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5" name="Picture 8"/>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2624138" y="3648075"/>
            <a:ext cx="77311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6" name="Picture 9"/>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4270375" y="838200"/>
            <a:ext cx="16589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7" name="Picture 10"/>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1066800"/>
            <a:ext cx="8397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8" name="Picture 11"/>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5537200" y="1066800"/>
            <a:ext cx="863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9" name="Picture 12"/>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1081088"/>
            <a:ext cx="9429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0" name="Picture 13"/>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5503863" y="1120775"/>
            <a:ext cx="8969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5437188" y="1120775"/>
            <a:ext cx="1192212"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2" name="Picture 15"/>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3884613" y="2236788"/>
            <a:ext cx="144938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019300" y="1120775"/>
            <a:ext cx="1905000" cy="2079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200" b="1">
                <a:solidFill>
                  <a:srgbClr val="000000"/>
                </a:solidFill>
                <a:latin typeface="Times New Roman" pitchFamily="18" charset="0"/>
                <a:cs typeface="Times New Roman" pitchFamily="18" charset="0"/>
              </a:rPr>
              <a:t>I.Khái niệm  Thuật ngữ</a:t>
            </a:r>
          </a:p>
        </p:txBody>
      </p:sp>
      <p:sp>
        <p:nvSpPr>
          <p:cNvPr id="20" name="Rounded Rectangle 19"/>
          <p:cNvSpPr/>
          <p:nvPr/>
        </p:nvSpPr>
        <p:spPr>
          <a:xfrm>
            <a:off x="152400" y="1447800"/>
            <a:ext cx="3035300" cy="9477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100" b="1">
                <a:solidFill>
                  <a:srgbClr val="000000"/>
                </a:solidFill>
                <a:latin typeface="Times New Roman" pitchFamily="18" charset="0"/>
                <a:cs typeface="Times New Roman" pitchFamily="18" charset="0"/>
              </a:rPr>
              <a:t>1. Tìm hiểu VD:  </a:t>
            </a:r>
            <a:r>
              <a:rPr lang="en-US" sz="1100">
                <a:solidFill>
                  <a:srgbClr val="000000"/>
                </a:solidFill>
                <a:latin typeface="Times New Roman" pitchFamily="18" charset="0"/>
                <a:cs typeface="Times New Roman" pitchFamily="18" charset="0"/>
              </a:rPr>
              <a:t>So sánh hai cách giải thích:</a:t>
            </a:r>
          </a:p>
          <a:p>
            <a:pPr eaLnBrk="1" hangingPunct="1"/>
            <a:r>
              <a:rPr lang="en-US" sz="1100">
                <a:solidFill>
                  <a:srgbClr val="000000"/>
                </a:solidFill>
                <a:latin typeface="Times New Roman" pitchFamily="18" charset="0"/>
                <a:cs typeface="Times New Roman" pitchFamily="18" charset="0"/>
              </a:rPr>
              <a:t>- Cách 1: giải thích theo nghĩa thông thường, dừng lại ở đặc tính bên ngoài =&gt; ai cũng hiểu.</a:t>
            </a:r>
          </a:p>
          <a:p>
            <a:pPr eaLnBrk="1" hangingPunct="1"/>
            <a:r>
              <a:rPr lang="en-US" sz="1100">
                <a:solidFill>
                  <a:srgbClr val="000000"/>
                </a:solidFill>
                <a:latin typeface="Times New Roman" pitchFamily="18" charset="0"/>
                <a:cs typeface="Times New Roman" pitchFamily="18" charset="0"/>
              </a:rPr>
              <a:t>- Cách 2: Kiên thức chuyên môn về hóa học, đặc tính bên trong của sự vật.( cách g/thích th/ngữ)</a:t>
            </a:r>
          </a:p>
        </p:txBody>
      </p:sp>
      <p:sp>
        <p:nvSpPr>
          <p:cNvPr id="21" name="Rounded Rectangle 20"/>
          <p:cNvSpPr/>
          <p:nvPr/>
        </p:nvSpPr>
        <p:spPr>
          <a:xfrm>
            <a:off x="152400" y="2565400"/>
            <a:ext cx="3035300" cy="3524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100">
                <a:solidFill>
                  <a:srgbClr val="000000"/>
                </a:solidFill>
                <a:latin typeface="Times New Roman" pitchFamily="18" charset="0"/>
                <a:cs typeface="Times New Roman" pitchFamily="18" charset="0"/>
              </a:rPr>
              <a:t>-Những từ ngữ được định nghĩa ( in đậm) chủ yếu được dùng trong văn bản khoa học, công nghệ.</a:t>
            </a:r>
          </a:p>
        </p:txBody>
      </p:sp>
      <p:sp>
        <p:nvSpPr>
          <p:cNvPr id="22" name="Rounded Rectangle 21"/>
          <p:cNvSpPr/>
          <p:nvPr/>
        </p:nvSpPr>
        <p:spPr>
          <a:xfrm>
            <a:off x="862013" y="3171825"/>
            <a:ext cx="2252662" cy="2079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1100" b="1" dirty="0">
                <a:solidFill>
                  <a:prstClr val="black"/>
                </a:solidFill>
                <a:latin typeface="Times New Roman" pitchFamily="18" charset="0"/>
                <a:cs typeface="Times New Roman" pitchFamily="18" charset="0"/>
              </a:rPr>
              <a:t>2. </a:t>
            </a:r>
            <a:r>
              <a:rPr lang="en-US" sz="1100" b="1" dirty="0" err="1">
                <a:solidFill>
                  <a:prstClr val="black"/>
                </a:solidFill>
                <a:latin typeface="Times New Roman" pitchFamily="18" charset="0"/>
                <a:cs typeface="Times New Roman" pitchFamily="18" charset="0"/>
              </a:rPr>
              <a:t>Kết</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luận</a:t>
            </a:r>
            <a:r>
              <a:rPr lang="en-US" sz="1100" b="1" dirty="0">
                <a:solidFill>
                  <a:prstClr val="black"/>
                </a:solidFill>
                <a:latin typeface="Times New Roman" pitchFamily="18" charset="0"/>
                <a:cs typeface="Times New Roman" pitchFamily="18" charset="0"/>
              </a:rPr>
              <a:t> : </a:t>
            </a:r>
            <a:r>
              <a:rPr lang="en-US" sz="1100" dirty="0" err="1">
                <a:solidFill>
                  <a:prstClr val="black"/>
                </a:solidFill>
                <a:latin typeface="Times New Roman" pitchFamily="18" charset="0"/>
                <a:cs typeface="Times New Roman" pitchFamily="18" charset="0"/>
              </a:rPr>
              <a:t>Ghi</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nghớ</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Sgk</a:t>
            </a:r>
            <a:r>
              <a:rPr lang="en-US" sz="1100" dirty="0">
                <a:solidFill>
                  <a:prstClr val="black"/>
                </a:solidFill>
                <a:latin typeface="Times New Roman" pitchFamily="18" charset="0"/>
                <a:cs typeface="Times New Roman" pitchFamily="18" charset="0"/>
              </a:rPr>
              <a:t>/88</a:t>
            </a:r>
          </a:p>
        </p:txBody>
      </p:sp>
      <p:sp>
        <p:nvSpPr>
          <p:cNvPr id="23" name="Rounded Rectangle 22"/>
          <p:cNvSpPr/>
          <p:nvPr/>
        </p:nvSpPr>
        <p:spPr>
          <a:xfrm>
            <a:off x="1143000" y="3581400"/>
            <a:ext cx="2184400" cy="2159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200" b="1">
                <a:solidFill>
                  <a:srgbClr val="000000"/>
                </a:solidFill>
                <a:latin typeface="Times New Roman" pitchFamily="18" charset="0"/>
                <a:cs typeface="Times New Roman" pitchFamily="18" charset="0"/>
              </a:rPr>
              <a:t>II. Đặc điểm của Thuật ngữ</a:t>
            </a:r>
          </a:p>
        </p:txBody>
      </p:sp>
      <p:sp>
        <p:nvSpPr>
          <p:cNvPr id="18" name="Rounded Rectangle 17"/>
          <p:cNvSpPr/>
          <p:nvPr/>
        </p:nvSpPr>
        <p:spPr>
          <a:xfrm>
            <a:off x="152400" y="3983038"/>
            <a:ext cx="2819400" cy="3635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228600" indent="-228600" eaLnBrk="1" hangingPunct="1">
              <a:buFontTx/>
              <a:buAutoNum type="arabicPeriod"/>
              <a:defRPr/>
            </a:pPr>
            <a:r>
              <a:rPr lang="en-US" sz="1100" b="1" dirty="0" err="1">
                <a:solidFill>
                  <a:prstClr val="black"/>
                </a:solidFill>
                <a:latin typeface="Times New Roman" pitchFamily="18" charset="0"/>
                <a:cs typeface="Times New Roman" pitchFamily="18" charset="0"/>
              </a:rPr>
              <a:t>Tìm</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hiểu</a:t>
            </a:r>
            <a:r>
              <a:rPr lang="en-US" sz="1100" b="1" dirty="0">
                <a:solidFill>
                  <a:prstClr val="black"/>
                </a:solidFill>
                <a:latin typeface="Times New Roman" pitchFamily="18" charset="0"/>
                <a:cs typeface="Times New Roman" pitchFamily="18" charset="0"/>
              </a:rPr>
              <a:t>:</a:t>
            </a:r>
          </a:p>
          <a:p>
            <a:pPr eaLnBrk="1" hangingPunct="1">
              <a:defRPr/>
            </a:pPr>
            <a:r>
              <a:rPr lang="en-US" sz="1100" dirty="0">
                <a:solidFill>
                  <a:prstClr val="black"/>
                </a:solidFill>
                <a:latin typeface="Times New Roman" pitchFamily="18" charset="0"/>
                <a:cs typeface="Times New Roman" pitchFamily="18" charset="0"/>
              </a:rPr>
              <a:t>-</a:t>
            </a:r>
            <a:r>
              <a:rPr lang="en-US" sz="1100" dirty="0" err="1">
                <a:solidFill>
                  <a:prstClr val="black"/>
                </a:solidFill>
                <a:latin typeface="Times New Roman" pitchFamily="18" charset="0"/>
                <a:cs typeface="Times New Roman" pitchFamily="18" charset="0"/>
              </a:rPr>
              <a:t>Các</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thuật</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ngữ</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dẫn</a:t>
            </a:r>
            <a:r>
              <a:rPr lang="en-US" sz="1100" dirty="0">
                <a:solidFill>
                  <a:prstClr val="black"/>
                </a:solidFill>
                <a:latin typeface="Times New Roman" pitchFamily="18" charset="0"/>
                <a:cs typeface="Times New Roman" pitchFamily="18" charset="0"/>
              </a:rPr>
              <a:t> ở </a:t>
            </a:r>
            <a:r>
              <a:rPr lang="en-US" sz="1100" dirty="0" err="1">
                <a:solidFill>
                  <a:prstClr val="black"/>
                </a:solidFill>
                <a:latin typeface="Times New Roman" pitchFamily="18" charset="0"/>
                <a:cs typeface="Times New Roman" pitchFamily="18" charset="0"/>
              </a:rPr>
              <a:t>mục</a:t>
            </a:r>
            <a:r>
              <a:rPr lang="en-US" sz="1100" dirty="0">
                <a:solidFill>
                  <a:prstClr val="black"/>
                </a:solidFill>
                <a:latin typeface="Times New Roman" pitchFamily="18" charset="0"/>
                <a:cs typeface="Times New Roman" pitchFamily="18" charset="0"/>
              </a:rPr>
              <a:t> I </a:t>
            </a:r>
            <a:r>
              <a:rPr lang="en-US" sz="1100" dirty="0" err="1">
                <a:solidFill>
                  <a:prstClr val="black"/>
                </a:solidFill>
                <a:latin typeface="Times New Roman" pitchFamily="18" charset="0"/>
                <a:cs typeface="Times New Roman" pitchFamily="18" charset="0"/>
              </a:rPr>
              <a:t>chỉ</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có</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một</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nghĩa</a:t>
            </a:r>
            <a:r>
              <a:rPr lang="en-US" sz="1100" dirty="0">
                <a:solidFill>
                  <a:prstClr val="black"/>
                </a:solidFill>
                <a:latin typeface="Times New Roman" pitchFamily="18" charset="0"/>
                <a:cs typeface="Times New Roman" pitchFamily="18" charset="0"/>
              </a:rPr>
              <a:t>. </a:t>
            </a:r>
          </a:p>
        </p:txBody>
      </p:sp>
      <p:sp>
        <p:nvSpPr>
          <p:cNvPr id="24" name="Rounded Rectangle 23"/>
          <p:cNvSpPr/>
          <p:nvPr/>
        </p:nvSpPr>
        <p:spPr>
          <a:xfrm>
            <a:off x="133350" y="4506913"/>
            <a:ext cx="2857500" cy="8270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100">
                <a:solidFill>
                  <a:srgbClr val="000000"/>
                </a:solidFill>
                <a:latin typeface="Times New Roman" pitchFamily="18" charset="0"/>
                <a:cs typeface="Times New Roman" pitchFamily="18" charset="0"/>
              </a:rPr>
              <a:t>-từ “muối” (a) Không có sắc thái biểu cảm.     ( vì đây là một  thuật ngữ)</a:t>
            </a:r>
          </a:p>
          <a:p>
            <a:pPr eaLnBrk="1" hangingPunct="1"/>
            <a:r>
              <a:rPr lang="en-US" sz="1100">
                <a:solidFill>
                  <a:srgbClr val="000000"/>
                </a:solidFill>
                <a:latin typeface="Times New Roman" pitchFamily="18" charset="0"/>
                <a:cs typeface="Times New Roman" pitchFamily="18" charset="0"/>
              </a:rPr>
              <a:t>-từ “muối” (b) có sắc thái biểu cảm, chỉ tình cảm sâu đậm của con người.</a:t>
            </a:r>
          </a:p>
          <a:p>
            <a:pPr eaLnBrk="1" hangingPunct="1">
              <a:buFontTx/>
              <a:buChar char="-"/>
            </a:pPr>
            <a:endParaRPr lang="en-US" sz="1100">
              <a:solidFill>
                <a:srgbClr val="000000"/>
              </a:solidFill>
              <a:latin typeface="Times New Roman" pitchFamily="18" charset="0"/>
              <a:cs typeface="Times New Roman" pitchFamily="18" charset="0"/>
            </a:endParaRPr>
          </a:p>
        </p:txBody>
      </p:sp>
      <p:sp>
        <p:nvSpPr>
          <p:cNvPr id="26" name="Rounded Rectangle 25"/>
          <p:cNvSpPr/>
          <p:nvPr/>
        </p:nvSpPr>
        <p:spPr>
          <a:xfrm>
            <a:off x="719138" y="5507038"/>
            <a:ext cx="2252662" cy="2079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1100" b="1" dirty="0">
                <a:solidFill>
                  <a:prstClr val="black"/>
                </a:solidFill>
                <a:latin typeface="Times New Roman" pitchFamily="18" charset="0"/>
                <a:cs typeface="Times New Roman" pitchFamily="18" charset="0"/>
              </a:rPr>
              <a:t>2. </a:t>
            </a:r>
            <a:r>
              <a:rPr lang="en-US" sz="1100" b="1" dirty="0" err="1">
                <a:solidFill>
                  <a:prstClr val="black"/>
                </a:solidFill>
                <a:latin typeface="Times New Roman" pitchFamily="18" charset="0"/>
                <a:cs typeface="Times New Roman" pitchFamily="18" charset="0"/>
              </a:rPr>
              <a:t>Kết</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luận</a:t>
            </a:r>
            <a:r>
              <a:rPr lang="en-US" sz="1100" b="1" dirty="0">
                <a:solidFill>
                  <a:prstClr val="black"/>
                </a:solidFill>
                <a:latin typeface="Times New Roman" pitchFamily="18" charset="0"/>
                <a:cs typeface="Times New Roman" pitchFamily="18" charset="0"/>
              </a:rPr>
              <a:t> : </a:t>
            </a:r>
            <a:r>
              <a:rPr lang="en-US" sz="1100" dirty="0" err="1">
                <a:solidFill>
                  <a:prstClr val="black"/>
                </a:solidFill>
                <a:latin typeface="Times New Roman" pitchFamily="18" charset="0"/>
                <a:cs typeface="Times New Roman" pitchFamily="18" charset="0"/>
              </a:rPr>
              <a:t>Ghi</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nghớ</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Sgk</a:t>
            </a:r>
            <a:r>
              <a:rPr lang="en-US" sz="1100" dirty="0">
                <a:solidFill>
                  <a:prstClr val="black"/>
                </a:solidFill>
                <a:latin typeface="Times New Roman" pitchFamily="18" charset="0"/>
                <a:cs typeface="Times New Roman" pitchFamily="18" charset="0"/>
              </a:rPr>
              <a:t>/89</a:t>
            </a:r>
          </a:p>
        </p:txBody>
      </p:sp>
      <p:sp>
        <p:nvSpPr>
          <p:cNvPr id="25" name="Rounded Rectangle 24"/>
          <p:cNvSpPr/>
          <p:nvPr/>
        </p:nvSpPr>
        <p:spPr>
          <a:xfrm>
            <a:off x="5084763" y="1066800"/>
            <a:ext cx="1366837" cy="1603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r>
              <a:rPr lang="en-US" sz="1200" b="1">
                <a:solidFill>
                  <a:srgbClr val="000000"/>
                </a:solidFill>
                <a:latin typeface="Times New Roman" pitchFamily="18" charset="0"/>
                <a:cs typeface="Times New Roman" pitchFamily="18" charset="0"/>
              </a:rPr>
              <a:t>III. Luyện tập</a:t>
            </a:r>
          </a:p>
        </p:txBody>
      </p:sp>
      <p:sp>
        <p:nvSpPr>
          <p:cNvPr id="27" name="Rounded Rectangle 26"/>
          <p:cNvSpPr/>
          <p:nvPr/>
        </p:nvSpPr>
        <p:spPr>
          <a:xfrm>
            <a:off x="6103938" y="1371600"/>
            <a:ext cx="2963862" cy="5318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100" b="1">
                <a:solidFill>
                  <a:srgbClr val="000000"/>
                </a:solidFill>
                <a:latin typeface="Times New Roman" pitchFamily="18" charset="0"/>
                <a:cs typeface="Times New Roman" pitchFamily="18" charset="0"/>
              </a:rPr>
              <a:t>BT1: </a:t>
            </a:r>
            <a:r>
              <a:rPr lang="en-US" sz="1100">
                <a:solidFill>
                  <a:srgbClr val="000000"/>
                </a:solidFill>
                <a:latin typeface="Times New Roman" pitchFamily="18" charset="0"/>
                <a:cs typeface="Times New Roman" pitchFamily="18" charset="0"/>
              </a:rPr>
              <a:t>1-lực; 2-xâm thực; 3-hiện tượng hóa học; -4-trường từ vựng; 5-di chỉ; 6-thụ phấn; 7-lưu lượng; 8-trọng lực; 9-khí áp; 10-đơn chất…</a:t>
            </a:r>
          </a:p>
        </p:txBody>
      </p:sp>
      <p:sp>
        <p:nvSpPr>
          <p:cNvPr id="28" name="Rounded Rectangle 27"/>
          <p:cNvSpPr/>
          <p:nvPr/>
        </p:nvSpPr>
        <p:spPr>
          <a:xfrm>
            <a:off x="6103938" y="2057400"/>
            <a:ext cx="2963862" cy="3968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1100" b="1" dirty="0">
                <a:solidFill>
                  <a:prstClr val="black"/>
                </a:solidFill>
                <a:latin typeface="Times New Roman" pitchFamily="18" charset="0"/>
                <a:cs typeface="Times New Roman" pitchFamily="18" charset="0"/>
              </a:rPr>
              <a:t>BT2</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Từ</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điểm</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tựa</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không</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dùng</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như</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thuật</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ngữ</a:t>
            </a:r>
            <a:r>
              <a:rPr lang="en-US" sz="1100" dirty="0">
                <a:solidFill>
                  <a:prstClr val="black"/>
                </a:solidFill>
                <a:latin typeface="Times New Roman" pitchFamily="18" charset="0"/>
                <a:cs typeface="Times New Roman" pitchFamily="18" charset="0"/>
              </a:rPr>
              <a:t>, ở </a:t>
            </a:r>
            <a:r>
              <a:rPr lang="en-US" sz="1100" dirty="0" err="1">
                <a:solidFill>
                  <a:prstClr val="black"/>
                </a:solidFill>
                <a:latin typeface="Times New Roman" pitchFamily="18" charset="0"/>
                <a:cs typeface="Times New Roman" pitchFamily="18" charset="0"/>
              </a:rPr>
              <a:t>đây</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có</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nghĩa</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là</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chỗ</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dựa</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chính</a:t>
            </a:r>
            <a:r>
              <a:rPr lang="en-US" sz="1100" dirty="0">
                <a:solidFill>
                  <a:prstClr val="black"/>
                </a:solidFill>
                <a:latin typeface="Times New Roman" pitchFamily="18" charset="0"/>
                <a:cs typeface="Times New Roman" pitchFamily="18" charset="0"/>
              </a:rPr>
              <a:t>.</a:t>
            </a:r>
          </a:p>
        </p:txBody>
      </p:sp>
      <p:sp>
        <p:nvSpPr>
          <p:cNvPr id="29" name="Rounded Rectangle 28"/>
          <p:cNvSpPr/>
          <p:nvPr/>
        </p:nvSpPr>
        <p:spPr>
          <a:xfrm>
            <a:off x="6103938" y="2590800"/>
            <a:ext cx="2963862" cy="4984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100" b="1">
                <a:solidFill>
                  <a:srgbClr val="000000"/>
                </a:solidFill>
                <a:latin typeface="Times New Roman" pitchFamily="18" charset="0"/>
                <a:cs typeface="Times New Roman" pitchFamily="18" charset="0"/>
              </a:rPr>
              <a:t>BT3:</a:t>
            </a:r>
            <a:r>
              <a:rPr lang="en-US" sz="1100">
                <a:solidFill>
                  <a:srgbClr val="000000"/>
                </a:solidFill>
                <a:latin typeface="Times New Roman" pitchFamily="18" charset="0"/>
                <a:cs typeface="Times New Roman" pitchFamily="18" charset="0"/>
              </a:rPr>
              <a:t> Từ “hỗn hợp” được dùng trong :</a:t>
            </a:r>
          </a:p>
          <a:p>
            <a:pPr eaLnBrk="1" hangingPunct="1"/>
            <a:r>
              <a:rPr lang="en-US" sz="1100">
                <a:solidFill>
                  <a:srgbClr val="000000"/>
                </a:solidFill>
                <a:latin typeface="Times New Roman" pitchFamily="18" charset="0"/>
                <a:cs typeface="Times New Roman" pitchFamily="18" charset="0"/>
              </a:rPr>
              <a:t>a/ dùng thuật ngữ.</a:t>
            </a:r>
          </a:p>
          <a:p>
            <a:pPr eaLnBrk="1" hangingPunct="1"/>
            <a:r>
              <a:rPr lang="en-US" sz="1100">
                <a:solidFill>
                  <a:srgbClr val="000000"/>
                </a:solidFill>
                <a:latin typeface="Times New Roman" pitchFamily="18" charset="0"/>
                <a:cs typeface="Times New Roman" pitchFamily="18" charset="0"/>
              </a:rPr>
              <a:t>b/ dùng theo nghĩa thông thường.</a:t>
            </a:r>
          </a:p>
        </p:txBody>
      </p:sp>
      <p:sp>
        <p:nvSpPr>
          <p:cNvPr id="30" name="Rounded Rectangle 29"/>
          <p:cNvSpPr/>
          <p:nvPr/>
        </p:nvSpPr>
        <p:spPr>
          <a:xfrm>
            <a:off x="5237163" y="4346575"/>
            <a:ext cx="3830637" cy="23526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eaLnBrk="1" hangingPunct="1">
              <a:spcBef>
                <a:spcPct val="50000"/>
              </a:spcBef>
              <a:buFontTx/>
              <a:buChar char="-"/>
            </a:pPr>
            <a:r>
              <a:rPr lang="en-US" sz="1100" b="1">
                <a:solidFill>
                  <a:srgbClr val="000000"/>
                </a:solidFill>
                <a:latin typeface="Times New Roman" pitchFamily="18" charset="0"/>
              </a:rPr>
              <a:t>BT5</a:t>
            </a:r>
            <a:r>
              <a:rPr lang="en-US" sz="1100" b="1" i="1">
                <a:solidFill>
                  <a:srgbClr val="FF0000"/>
                </a:solidFill>
                <a:latin typeface="Times New Roman" pitchFamily="18" charset="0"/>
              </a:rPr>
              <a:t> -Thị trường </a:t>
            </a:r>
            <a:r>
              <a:rPr lang="en-US" sz="1100" b="1">
                <a:solidFill>
                  <a:srgbClr val="000000"/>
                </a:solidFill>
                <a:latin typeface="Times New Roman" pitchFamily="18" charset="0"/>
              </a:rPr>
              <a:t>(thuật ngữ trong kinh tế học): nơi thường xuyên tiêu thụ hàng hóa. (</a:t>
            </a:r>
            <a:r>
              <a:rPr lang="en-US" sz="1100" b="1" i="1">
                <a:solidFill>
                  <a:srgbClr val="FF0000"/>
                </a:solidFill>
                <a:latin typeface="Times New Roman" pitchFamily="18" charset="0"/>
              </a:rPr>
              <a:t>Thị: chợ </a:t>
            </a:r>
            <a:r>
              <a:rPr lang="en-US" sz="1100" b="1">
                <a:solidFill>
                  <a:srgbClr val="000000"/>
                </a:solidFill>
                <a:latin typeface="Times New Roman" pitchFamily="18" charset="0"/>
              </a:rPr>
              <a:t>- yếu tố Hán Việt).</a:t>
            </a:r>
          </a:p>
          <a:p>
            <a:pPr algn="just" eaLnBrk="1" hangingPunct="1">
              <a:spcBef>
                <a:spcPct val="50000"/>
              </a:spcBef>
              <a:buFontTx/>
              <a:buChar char="-"/>
            </a:pPr>
            <a:r>
              <a:rPr lang="en-US" sz="1100" b="1" i="1">
                <a:solidFill>
                  <a:srgbClr val="7030A0"/>
                </a:solidFill>
                <a:latin typeface="Times New Roman" pitchFamily="18" charset="0"/>
              </a:rPr>
              <a:t>Thị trường </a:t>
            </a:r>
            <a:r>
              <a:rPr lang="en-US" sz="1100" b="1">
                <a:solidFill>
                  <a:srgbClr val="002060"/>
                </a:solidFill>
                <a:latin typeface="Times New Roman" pitchFamily="18" charset="0"/>
              </a:rPr>
              <a:t>(thuật ngữ trong vật lí): </a:t>
            </a:r>
            <a:r>
              <a:rPr lang="en-US" sz="1100" b="1">
                <a:solidFill>
                  <a:srgbClr val="3366FF"/>
                </a:solidFill>
                <a:latin typeface="Times New Roman" pitchFamily="18" charset="0"/>
              </a:rPr>
              <a:t>Chỉ phần không gian mà mắt có thể quan sát được. </a:t>
            </a:r>
            <a:r>
              <a:rPr lang="en-US" sz="1100" b="1">
                <a:solidFill>
                  <a:srgbClr val="000000"/>
                </a:solidFill>
                <a:latin typeface="Times New Roman" pitchFamily="18" charset="0"/>
              </a:rPr>
              <a:t>(</a:t>
            </a:r>
            <a:r>
              <a:rPr lang="en-US" sz="1100" b="1" i="1">
                <a:solidFill>
                  <a:srgbClr val="7030A0"/>
                </a:solidFill>
                <a:latin typeface="Times New Roman" pitchFamily="18" charset="0"/>
              </a:rPr>
              <a:t>Thị: thấy </a:t>
            </a:r>
            <a:r>
              <a:rPr lang="en-US" sz="1100" b="1">
                <a:solidFill>
                  <a:srgbClr val="000000"/>
                </a:solidFill>
                <a:latin typeface="Times New Roman" pitchFamily="18" charset="0"/>
              </a:rPr>
              <a:t>- yếu tố Hán Việt).</a:t>
            </a:r>
          </a:p>
          <a:p>
            <a:pPr algn="just" eaLnBrk="1" hangingPunct="1">
              <a:spcBef>
                <a:spcPct val="50000"/>
              </a:spcBef>
            </a:pPr>
            <a:r>
              <a:rPr lang="en-US" sz="1100" b="1">
                <a:solidFill>
                  <a:srgbClr val="FF0000"/>
                </a:solidFill>
                <a:latin typeface="Times New Roman" pitchFamily="18" charset="0"/>
              </a:rPr>
              <a:t>Hiện tượng đồng âm này có vi phạm nguyên tắc một thuật ngữ - một khái niệm đã nêu ở ghi nhớ không? Vì sao?</a:t>
            </a:r>
          </a:p>
          <a:p>
            <a:pPr algn="just" eaLnBrk="1" hangingPunct="1">
              <a:spcBef>
                <a:spcPct val="50000"/>
              </a:spcBef>
            </a:pPr>
            <a:r>
              <a:rPr lang="en-US" sz="1100" b="1">
                <a:solidFill>
                  <a:srgbClr val="3366FF"/>
                </a:solidFill>
                <a:latin typeface="Times New Roman" pitchFamily="18" charset="0"/>
                <a:sym typeface="Wingdings" pitchFamily="2" charset="2"/>
              </a:rPr>
              <a:t> Không vi phạm vì hai thuật ngữ này được dùng ở hai lĩnh vực khoa học riêng biệt chứ không phải ở cùng một lĩnh vực.</a:t>
            </a:r>
            <a:endParaRPr lang="en-US" sz="1100" b="1">
              <a:solidFill>
                <a:srgbClr val="3366FF"/>
              </a:solidFill>
              <a:latin typeface="Times New Roman" pitchFamily="18" charset="0"/>
            </a:endParaRPr>
          </a:p>
        </p:txBody>
      </p:sp>
      <p:sp>
        <p:nvSpPr>
          <p:cNvPr id="31" name="Rounded Rectangle 30"/>
          <p:cNvSpPr/>
          <p:nvPr/>
        </p:nvSpPr>
        <p:spPr>
          <a:xfrm>
            <a:off x="6103938" y="3352800"/>
            <a:ext cx="2974975" cy="7524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1100" b="1">
                <a:solidFill>
                  <a:srgbClr val="000000"/>
                </a:solidFill>
                <a:latin typeface="Times New Roman" pitchFamily="18" charset="0"/>
                <a:cs typeface="Times New Roman" pitchFamily="18" charset="0"/>
              </a:rPr>
              <a:t>BT4</a:t>
            </a:r>
            <a:r>
              <a:rPr lang="en-US" sz="1100">
                <a:solidFill>
                  <a:srgbClr val="000000"/>
                </a:solidFill>
                <a:latin typeface="Times New Roman" pitchFamily="18" charset="0"/>
                <a:cs typeface="Times New Roman" pitchFamily="18" charset="0"/>
              </a:rPr>
              <a:t>: Thuật ngữ“cá”: là động vật có xương sống,ở dưới nước, bơi bằng vây, thở bằng mang.</a:t>
            </a:r>
          </a:p>
          <a:p>
            <a:pPr eaLnBrk="1" hangingPunct="1"/>
            <a:r>
              <a:rPr lang="en-US" sz="1100">
                <a:solidFill>
                  <a:srgbClr val="000000"/>
                </a:solidFill>
                <a:latin typeface="Times New Roman" pitchFamily="18" charset="0"/>
                <a:cs typeface="Times New Roman" pitchFamily="18" charset="0"/>
              </a:rPr>
              <a:t>-Cách hiểu thông thường của người Việt: cá voi, cá heo thở bằng phổi,thuộc lớp thú.</a:t>
            </a:r>
          </a:p>
        </p:txBody>
      </p:sp>
      <p:pic>
        <p:nvPicPr>
          <p:cNvPr id="137247" name="Picture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4217988"/>
            <a:ext cx="19145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48" name="Picture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35413" y="4949825"/>
            <a:ext cx="96043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49" name="Picture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8825" y="341471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0" name="Picture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5725795">
            <a:off x="3887788" y="3536950"/>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1" name="Picture 50"/>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228600"/>
            <a:ext cx="7921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3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eaLnBrk="1" hangingPunct="1"/>
            <a:endParaRPr lang="en-US" sz="2400">
              <a:solidFill>
                <a:srgbClr val="000000"/>
              </a:solidFill>
              <a:effectLst>
                <a:outerShdw blurRad="38100" dist="38100" dir="2700000" algn="tl">
                  <a:srgbClr val="C0C0C0"/>
                </a:outerShdw>
              </a:effectLst>
            </a:endParaRPr>
          </a:p>
        </p:txBody>
      </p:sp>
      <p:sp>
        <p:nvSpPr>
          <p:cNvPr id="137253" name="Hộp Văn bản 38"/>
          <p:cNvSpPr txBox="1">
            <a:spLocks noChangeArrowheads="1"/>
          </p:cNvSpPr>
          <p:nvPr/>
        </p:nvSpPr>
        <p:spPr bwMode="auto">
          <a:xfrm>
            <a:off x="2100263" y="244475"/>
            <a:ext cx="4630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r>
              <a:rPr lang="en-US" altLang="en-US" sz="2400" b="1">
                <a:solidFill>
                  <a:srgbClr val="000000"/>
                </a:solidFill>
                <a:latin typeface="Times New Roman" pitchFamily="18" charset="0"/>
              </a:rPr>
              <a:t>THUẬT NGỮ</a:t>
            </a:r>
          </a:p>
        </p:txBody>
      </p:sp>
    </p:spTree>
    <p:extLst>
      <p:ext uri="{BB962C8B-B14F-4D97-AF65-F5344CB8AC3E}">
        <p14:creationId xmlns:p14="http://schemas.microsoft.com/office/powerpoint/2010/main" val="1288674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fltVal val="0"/>
                                          </p:val>
                                        </p:tav>
                                        <p:tav tm="100000">
                                          <p:val>
                                            <p:strVal val="#ppt_w"/>
                                          </p:val>
                                        </p:tav>
                                      </p:tavLst>
                                    </p:anim>
                                    <p:anim calcmode="lin" valueType="num">
                                      <p:cBhvr>
                                        <p:cTn id="13" dur="1000" fill="hold"/>
                                        <p:tgtEl>
                                          <p:spTgt spid="30"/>
                                        </p:tgtEl>
                                        <p:attrNameLst>
                                          <p:attrName>ppt_h</p:attrName>
                                        </p:attrNameLst>
                                      </p:cBhvr>
                                      <p:tavLst>
                                        <p:tav tm="0">
                                          <p:val>
                                            <p:fltVal val="0"/>
                                          </p:val>
                                        </p:tav>
                                        <p:tav tm="100000">
                                          <p:val>
                                            <p:strVal val="#ppt_h"/>
                                          </p:val>
                                        </p:tav>
                                      </p:tavLst>
                                    </p:anim>
                                    <p:anim calcmode="lin" valueType="num">
                                      <p:cBhvr>
                                        <p:cTn id="14" dur="1000" fill="hold"/>
                                        <p:tgtEl>
                                          <p:spTgt spid="30"/>
                                        </p:tgtEl>
                                        <p:attrNameLst>
                                          <p:attrName>style.rotation</p:attrName>
                                        </p:attrNameLst>
                                      </p:cBhvr>
                                      <p:tavLst>
                                        <p:tav tm="0">
                                          <p:val>
                                            <p:fltVal val="90"/>
                                          </p:val>
                                        </p:tav>
                                        <p:tav tm="100000">
                                          <p:val>
                                            <p:fltVal val="0"/>
                                          </p:val>
                                        </p:tav>
                                      </p:tavLst>
                                    </p:anim>
                                    <p:animEffect transition="in" filter="fade">
                                      <p:cBhvr>
                                        <p:cTn id="1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04800" y="44624"/>
            <a:ext cx="85344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80000"/>
              </a:lnSpc>
              <a:spcBef>
                <a:spcPct val="50000"/>
              </a:spcBef>
            </a:pPr>
            <a:r>
              <a:rPr lang="en-US" altLang="en-US" b="1" dirty="0">
                <a:solidFill>
                  <a:srgbClr val="0000FF"/>
                </a:solidFill>
                <a:latin typeface="Times New Roman" pitchFamily="18" charset="0"/>
              </a:rPr>
              <a:t>I - </a:t>
            </a:r>
            <a:r>
              <a:rPr lang="en-US" altLang="en-US" b="1" u="sng" dirty="0">
                <a:solidFill>
                  <a:srgbClr val="0000FF"/>
                </a:solidFill>
                <a:latin typeface="Times New Roman" pitchFamily="18" charset="0"/>
              </a:rPr>
              <a:t>THUẬT NGỮ LÀ GÌ</a:t>
            </a:r>
            <a:r>
              <a:rPr lang="en-US" altLang="en-US" b="1" dirty="0">
                <a:solidFill>
                  <a:srgbClr val="0000FF"/>
                </a:solidFill>
                <a:latin typeface="Times New Roman" pitchFamily="18" charset="0"/>
              </a:rPr>
              <a:t>?</a:t>
            </a:r>
          </a:p>
          <a:p>
            <a:pPr eaLnBrk="1" hangingPunct="1">
              <a:lnSpc>
                <a:spcPct val="80000"/>
              </a:lnSpc>
              <a:spcBef>
                <a:spcPct val="50000"/>
              </a:spcBef>
            </a:pPr>
            <a:r>
              <a:rPr lang="en-US" altLang="en-US" b="1" dirty="0">
                <a:solidFill>
                  <a:srgbClr val="0000FF"/>
                </a:solidFill>
                <a:latin typeface="Times New Roman" pitchFamily="18" charset="0"/>
              </a:rPr>
              <a:t>1.  </a:t>
            </a:r>
            <a:r>
              <a:rPr lang="en-US" altLang="en-US" b="1" u="sng" dirty="0">
                <a:solidFill>
                  <a:srgbClr val="0000FF"/>
                </a:solidFill>
                <a:latin typeface="Times New Roman" pitchFamily="18" charset="0"/>
              </a:rPr>
              <a:t>Ví dụ 1</a:t>
            </a:r>
            <a:r>
              <a:rPr lang="en-US" altLang="en-US" b="1" dirty="0">
                <a:solidFill>
                  <a:srgbClr val="0000FF"/>
                </a:solidFill>
                <a:latin typeface="Times New Roman" pitchFamily="18" charset="0"/>
              </a:rPr>
              <a:t>:</a:t>
            </a:r>
          </a:p>
        </p:txBody>
      </p:sp>
    </p:spTree>
    <p:extLst>
      <p:ext uri="{BB962C8B-B14F-4D97-AF65-F5344CB8AC3E}">
        <p14:creationId xmlns:p14="http://schemas.microsoft.com/office/powerpoint/2010/main" val="108134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9">
                                            <p:txEl>
                                              <p:pRg st="0" end="0"/>
                                            </p:txEl>
                                          </p:spTgt>
                                        </p:tgtEl>
                                        <p:attrNameLst>
                                          <p:attrName>style.visibility</p:attrName>
                                        </p:attrNameLst>
                                      </p:cBhvr>
                                      <p:to>
                                        <p:strVal val="visible"/>
                                      </p:to>
                                    </p:set>
                                    <p:anim calcmode="discrete" valueType="clr">
                                      <p:cBhvr override="childStyle">
                                        <p:cTn id="7" dur="80"/>
                                        <p:tgtEl>
                                          <p:spTgt spid="40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099">
                                            <p:txEl>
                                              <p:pRg st="1" end="1"/>
                                            </p:txEl>
                                          </p:spTgt>
                                        </p:tgtEl>
                                        <p:attrNameLst>
                                          <p:attrName>style.visibility</p:attrName>
                                        </p:attrNameLst>
                                      </p:cBhvr>
                                      <p:to>
                                        <p:strVal val="visible"/>
                                      </p:to>
                                    </p:set>
                                    <p:anim calcmode="discrete" valueType="clr">
                                      <p:cBhvr override="childStyle">
                                        <p:cTn id="14" dur="80"/>
                                        <p:tgtEl>
                                          <p:spTgt spid="40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09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1"/>
          <p:cNvSpPr>
            <a:spLocks noGrp="1"/>
          </p:cNvSpPr>
          <p:nvPr>
            <p:ph idx="1"/>
          </p:nvPr>
        </p:nvSpPr>
        <p:spPr>
          <a:xfrm>
            <a:off x="211138" y="1052736"/>
            <a:ext cx="8534400" cy="4038600"/>
          </a:xfrm>
        </p:spPr>
        <p:txBody>
          <a:bodyPr>
            <a:normAutofit/>
          </a:bodyPr>
          <a:lstStyle/>
          <a:p>
            <a:pPr marL="630238" lvl="2" indent="0" eaLnBrk="1" hangingPunct="1">
              <a:buFontTx/>
              <a:buNone/>
            </a:pPr>
            <a:r>
              <a:rPr lang="en-US" altLang="en-US" sz="2800" b="1" dirty="0" smtClean="0">
                <a:latin typeface="Times New Roman" pitchFamily="18" charset="0"/>
              </a:rPr>
              <a:t>So sánh hai cách giải thích về nghĩa của từ </a:t>
            </a:r>
            <a:r>
              <a:rPr lang="en-US" altLang="en-US" sz="2800" b="1" i="1" dirty="0" smtClean="0">
                <a:solidFill>
                  <a:srgbClr val="FF0000"/>
                </a:solidFill>
                <a:latin typeface="Times New Roman" pitchFamily="18" charset="0"/>
              </a:rPr>
              <a:t>nước</a:t>
            </a:r>
            <a:r>
              <a:rPr lang="en-US" altLang="en-US" sz="2800" b="1" dirty="0" smtClean="0">
                <a:latin typeface="Times New Roman" pitchFamily="18" charset="0"/>
              </a:rPr>
              <a:t> và </a:t>
            </a:r>
            <a:r>
              <a:rPr lang="en-US" altLang="en-US" sz="2800" b="1" dirty="0" smtClean="0">
                <a:latin typeface="Times New Roman" pitchFamily="18" charset="0"/>
              </a:rPr>
              <a:t>từ </a:t>
            </a:r>
            <a:r>
              <a:rPr lang="en-US" altLang="en-US" sz="2800" b="1" i="1" dirty="0" smtClean="0">
                <a:solidFill>
                  <a:srgbClr val="FF0000"/>
                </a:solidFill>
                <a:latin typeface="Times New Roman" pitchFamily="18" charset="0"/>
              </a:rPr>
              <a:t>muối</a:t>
            </a:r>
            <a:r>
              <a:rPr lang="en-US" altLang="en-US" sz="2800" b="1" dirty="0" smtClean="0">
                <a:latin typeface="Times New Roman" pitchFamily="18" charset="0"/>
              </a:rPr>
              <a:t>, hãy lí giải sự khác nhau đó? </a:t>
            </a:r>
          </a:p>
        </p:txBody>
      </p:sp>
      <p:sp>
        <p:nvSpPr>
          <p:cNvPr id="9" name="Rectangle 8"/>
          <p:cNvSpPr/>
          <p:nvPr/>
        </p:nvSpPr>
        <p:spPr>
          <a:xfrm>
            <a:off x="317866" y="2320248"/>
            <a:ext cx="4164276" cy="358722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r>
              <a:rPr lang="en-US" sz="2800" b="1" dirty="0">
                <a:solidFill>
                  <a:schemeClr val="tx1"/>
                </a:solidFill>
                <a:latin typeface="Times New Roman" pitchFamily="18" charset="0"/>
              </a:rPr>
              <a:t>Cách thứ nhất</a:t>
            </a:r>
          </a:p>
          <a:p>
            <a:pPr algn="just" eaLnBrk="1" hangingPunct="1"/>
            <a:r>
              <a:rPr lang="en-US" sz="2800" b="1" dirty="0">
                <a:solidFill>
                  <a:schemeClr val="tx1"/>
                </a:solidFill>
                <a:latin typeface="Times New Roman" pitchFamily="18" charset="0"/>
              </a:rPr>
              <a:t>- Nước là chất </a:t>
            </a:r>
            <a:r>
              <a:rPr lang="en-US" sz="2800" b="1" dirty="0">
                <a:solidFill>
                  <a:schemeClr val="tx1"/>
                </a:solidFill>
                <a:effectLst>
                  <a:outerShdw blurRad="38100" dist="38100" dir="2700000" algn="tl">
                    <a:srgbClr val="000000">
                      <a:alpha val="43137"/>
                    </a:srgbClr>
                  </a:outerShdw>
                </a:effectLst>
                <a:latin typeface="Times New Roman" pitchFamily="18" charset="0"/>
              </a:rPr>
              <a:t>lỏng</a:t>
            </a:r>
            <a:r>
              <a:rPr lang="en-US" sz="2800" b="1" dirty="0">
                <a:solidFill>
                  <a:schemeClr val="tx1"/>
                </a:solidFill>
                <a:latin typeface="Times New Roman" pitchFamily="18" charset="0"/>
              </a:rPr>
              <a:t> không màu, không mùi, có trong sông, hồ, biển…</a:t>
            </a:r>
          </a:p>
          <a:p>
            <a:pPr algn="just" eaLnBrk="1" hangingPunct="1"/>
            <a:r>
              <a:rPr lang="en-US" sz="2800" b="1" dirty="0">
                <a:solidFill>
                  <a:schemeClr val="tx1"/>
                </a:solidFill>
                <a:latin typeface="Times New Roman" pitchFamily="18" charset="0"/>
              </a:rPr>
              <a:t>- Muối là tinh thể trắng, vị mặn, thường được tách ra từ nước biển, dùng để ăn.</a:t>
            </a:r>
          </a:p>
        </p:txBody>
      </p:sp>
      <p:sp>
        <p:nvSpPr>
          <p:cNvPr id="10" name="Rectangle 9"/>
          <p:cNvSpPr/>
          <p:nvPr/>
        </p:nvSpPr>
        <p:spPr>
          <a:xfrm>
            <a:off x="4666718" y="2348880"/>
            <a:ext cx="4073525" cy="390495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2800" b="1" dirty="0" err="1">
                <a:solidFill>
                  <a:schemeClr val="tx1"/>
                </a:solidFill>
                <a:latin typeface="Times New Roman" pitchFamily="18" charset="0"/>
              </a:rPr>
              <a:t>Cách</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thứ</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hai</a:t>
            </a:r>
            <a:r>
              <a:rPr lang="en-US" sz="2800" b="1" dirty="0">
                <a:solidFill>
                  <a:schemeClr val="tx1"/>
                </a:solidFill>
                <a:latin typeface="Times New Roman" pitchFamily="18" charset="0"/>
              </a:rPr>
              <a:t>:</a:t>
            </a:r>
          </a:p>
          <a:p>
            <a:pPr algn="just" eaLnBrk="1" fontAlgn="auto" hangingPunct="1">
              <a:spcBef>
                <a:spcPts val="0"/>
              </a:spcBef>
              <a:spcAft>
                <a:spcPts val="0"/>
              </a:spcAft>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Nước</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là</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hợp</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chất</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của</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các</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nguyên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tố</a:t>
            </a:r>
            <a:r>
              <a:rPr lang="en-US" sz="2800" b="1" dirty="0">
                <a:solidFill>
                  <a:schemeClr val="tx1"/>
                </a:solidFill>
                <a:latin typeface="Times New Roman" pitchFamily="18" charset="0"/>
              </a:rPr>
              <a:t> hi-</a:t>
            </a:r>
            <a:r>
              <a:rPr lang="en-US" sz="2800" b="1" dirty="0" err="1">
                <a:solidFill>
                  <a:schemeClr val="tx1"/>
                </a:solidFill>
                <a:latin typeface="Times New Roman" pitchFamily="18" charset="0"/>
              </a:rPr>
              <a:t>đrô</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và</a:t>
            </a:r>
            <a:r>
              <a:rPr lang="en-US" sz="2800" b="1" dirty="0">
                <a:solidFill>
                  <a:schemeClr val="tx1"/>
                </a:solidFill>
                <a:latin typeface="Times New Roman" pitchFamily="18" charset="0"/>
              </a:rPr>
              <a:t> ô-xi, </a:t>
            </a:r>
            <a:r>
              <a:rPr lang="en-US" sz="2800" b="1" dirty="0" err="1">
                <a:solidFill>
                  <a:schemeClr val="tx1"/>
                </a:solidFill>
                <a:latin typeface="Times New Roman" pitchFamily="18" charset="0"/>
              </a:rPr>
              <a:t>có</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công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thức</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là</a:t>
            </a:r>
            <a:r>
              <a:rPr lang="en-US" sz="2800" b="1" dirty="0">
                <a:solidFill>
                  <a:schemeClr val="tx1"/>
                </a:solidFill>
                <a:latin typeface="Times New Roman" pitchFamily="18" charset="0"/>
              </a:rPr>
              <a:t> H</a:t>
            </a:r>
            <a:r>
              <a:rPr lang="en-US" sz="2800" b="1" baseline="-25000" dirty="0">
                <a:solidFill>
                  <a:schemeClr val="tx1"/>
                </a:solidFill>
                <a:latin typeface="Times New Roman" pitchFamily="18" charset="0"/>
              </a:rPr>
              <a:t>2</a:t>
            </a:r>
            <a:r>
              <a:rPr lang="en-US" sz="2800" b="1" dirty="0">
                <a:solidFill>
                  <a:schemeClr val="tx1"/>
                </a:solidFill>
                <a:latin typeface="Times New Roman" pitchFamily="18" charset="0"/>
              </a:rPr>
              <a:t>0.</a:t>
            </a:r>
          </a:p>
          <a:p>
            <a:pPr algn="just" eaLnBrk="1" fontAlgn="auto" hangingPunct="1">
              <a:spcBef>
                <a:spcPts val="0"/>
              </a:spcBef>
              <a:spcAft>
                <a:spcPts val="0"/>
              </a:spcAft>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Muối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là</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hợp</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chất</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mà</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phân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tử</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gồm</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có</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một</a:t>
            </a:r>
            <a:r>
              <a:rPr lang="en-US" sz="2800" b="1" dirty="0">
                <a:solidFill>
                  <a:schemeClr val="tx1"/>
                </a:solidFill>
                <a:latin typeface="Times New Roman" pitchFamily="18" charset="0"/>
              </a:rPr>
              <a:t> hay </a:t>
            </a:r>
            <a:r>
              <a:rPr lang="en-US" sz="2800" b="1" dirty="0" err="1">
                <a:solidFill>
                  <a:schemeClr val="tx1"/>
                </a:solidFill>
                <a:latin typeface="Times New Roman" pitchFamily="18" charset="0"/>
              </a:rPr>
              <a:t>nhiều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nguyên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tử</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kim</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loại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liên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kết</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với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một</a:t>
            </a:r>
            <a:r>
              <a:rPr lang="en-US" sz="2800" b="1" dirty="0">
                <a:solidFill>
                  <a:schemeClr val="tx1"/>
                </a:solidFill>
                <a:latin typeface="Times New Roman" pitchFamily="18" charset="0"/>
              </a:rPr>
              <a:t> hay </a:t>
            </a:r>
            <a:r>
              <a:rPr lang="en-US" sz="2800" b="1" dirty="0" err="1">
                <a:solidFill>
                  <a:schemeClr val="tx1"/>
                </a:solidFill>
                <a:latin typeface="Times New Roman" pitchFamily="18" charset="0"/>
              </a:rPr>
              <a:t>nhiều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gốc</a:t>
            </a:r>
            <a:r>
              <a:rPr lang="en-US" sz="2800" b="1" dirty="0">
                <a:solidFill>
                  <a:schemeClr val="tx1"/>
                </a:solidFill>
                <a:latin typeface="Times New Roman" pitchFamily="18" charset="0"/>
              </a:rPr>
              <a:t> a-</a:t>
            </a:r>
            <a:r>
              <a:rPr lang="en-US" sz="2800" b="1" dirty="0" err="1">
                <a:solidFill>
                  <a:schemeClr val="tx1"/>
                </a:solidFill>
                <a:latin typeface="Times New Roman" pitchFamily="18" charset="0"/>
              </a:rPr>
              <a:t>xít</a:t>
            </a:r>
            <a:r>
              <a:rPr lang="en-US" sz="2800" b="1" dirty="0">
                <a:solidFill>
                  <a:schemeClr val="tx1"/>
                </a:solidFill>
                <a:latin typeface="Times New Roman" pitchFamily="18" charset="0"/>
              </a:rPr>
              <a:t>.</a:t>
            </a:r>
          </a:p>
        </p:txBody>
      </p:sp>
      <p:sp>
        <p:nvSpPr>
          <p:cNvPr id="112646" name="Rectangle 13"/>
          <p:cNvSpPr>
            <a:spLocks noChangeArrowheads="1"/>
          </p:cNvSpPr>
          <p:nvPr/>
        </p:nvSpPr>
        <p:spPr bwMode="auto">
          <a:xfrm>
            <a:off x="152400" y="5618163"/>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solidFill>
                  <a:srgbClr val="000000"/>
                </a:solidFill>
                <a:sym typeface="Wingdings" pitchFamily="2" charset="2"/>
              </a:rPr>
              <a:t> </a:t>
            </a:r>
            <a:endParaRPr lang="en-US" altLang="en-US" b="1">
              <a:solidFill>
                <a:srgbClr val="000000"/>
              </a:solidFill>
            </a:endParaRPr>
          </a:p>
        </p:txBody>
      </p:sp>
      <p:sp>
        <p:nvSpPr>
          <p:cNvPr id="112652" name="WordArt 33"/>
          <p:cNvSpPr>
            <a:spLocks noChangeArrowheads="1" noChangeShapeType="1" noTextEdit="1"/>
          </p:cNvSpPr>
          <p:nvPr/>
        </p:nvSpPr>
        <p:spPr bwMode="auto">
          <a:xfrm>
            <a:off x="3106738" y="152400"/>
            <a:ext cx="4572000" cy="10668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UTM A&amp;S Signwriter"/>
              </a:rPr>
              <a:t>Thảo luận nhóm: 3 phút</a:t>
            </a:r>
          </a:p>
        </p:txBody>
      </p:sp>
    </p:spTree>
    <p:extLst>
      <p:ext uri="{BB962C8B-B14F-4D97-AF65-F5344CB8AC3E}">
        <p14:creationId xmlns:p14="http://schemas.microsoft.com/office/powerpoint/2010/main" val="26211992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8600" y="533400"/>
            <a:ext cx="82645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2800" b="1" dirty="0">
                <a:latin typeface="Times New Roman" pitchFamily="18" charset="0"/>
              </a:rPr>
              <a:t>* </a:t>
            </a:r>
            <a:r>
              <a:rPr lang="en-US" altLang="en-US" sz="2800" b="1" u="sng" dirty="0">
                <a:latin typeface="Times New Roman" pitchFamily="18" charset="0"/>
              </a:rPr>
              <a:t>Nhận xét:</a:t>
            </a:r>
            <a:r>
              <a:rPr lang="en-US" altLang="en-US" sz="2800" b="1" dirty="0">
                <a:latin typeface="Times New Roman" pitchFamily="18" charset="0"/>
              </a:rPr>
              <a:t> </a:t>
            </a:r>
          </a:p>
          <a:p>
            <a:pPr algn="just" eaLnBrk="1" hangingPunct="1">
              <a:spcBef>
                <a:spcPct val="50000"/>
              </a:spcBef>
              <a:buFontTx/>
              <a:buChar char="-"/>
            </a:pPr>
            <a:r>
              <a:rPr lang="en-US" altLang="en-US" sz="2800" b="1" u="sng" dirty="0">
                <a:latin typeface="Times New Roman" pitchFamily="18" charset="0"/>
              </a:rPr>
              <a:t>Cách 1</a:t>
            </a:r>
            <a:r>
              <a:rPr lang="en-US" altLang="en-US" sz="2800" b="1" dirty="0">
                <a:latin typeface="Times New Roman" pitchFamily="18" charset="0"/>
              </a:rPr>
              <a:t>: Là cách giải thích dựa vào những đặc tính bên ngoài của sự vật được hình thành trên cơ sở những kinh nghiệm, có tính chất cảm tính.(thông thường)</a:t>
            </a:r>
          </a:p>
          <a:p>
            <a:pPr algn="just" eaLnBrk="1" hangingPunct="1">
              <a:spcBef>
                <a:spcPct val="50000"/>
              </a:spcBef>
              <a:buFontTx/>
              <a:buChar char="-"/>
            </a:pPr>
            <a:r>
              <a:rPr lang="en-US" altLang="en-US" sz="2800" b="1" u="sng" dirty="0">
                <a:latin typeface="Times New Roman" pitchFamily="18" charset="0"/>
              </a:rPr>
              <a:t>Cách 2</a:t>
            </a:r>
            <a:r>
              <a:rPr lang="en-US" altLang="en-US" sz="2800" b="1" dirty="0">
                <a:latin typeface="Times New Roman" pitchFamily="18" charset="0"/>
              </a:rPr>
              <a:t>: Dựa vào đặc tính bên trong của sự vật, qua sự nghiên cứu khoa học mới biết được.</a:t>
            </a:r>
          </a:p>
        </p:txBody>
      </p:sp>
    </p:spTree>
    <p:extLst>
      <p:ext uri="{BB962C8B-B14F-4D97-AF65-F5344CB8AC3E}">
        <p14:creationId xmlns:p14="http://schemas.microsoft.com/office/powerpoint/2010/main" val="2013419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p:cTn id="13"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p:cTn id="19"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0" y="330200"/>
            <a:ext cx="9076096"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2800" b="1" dirty="0" smtClean="0">
                <a:latin typeface="Times New Roman" pitchFamily="18" charset="0"/>
              </a:rPr>
              <a:t>2</a:t>
            </a:r>
            <a:r>
              <a:rPr lang="en-US" altLang="en-US" sz="2800" b="1" dirty="0">
                <a:latin typeface="Times New Roman" pitchFamily="18" charset="0"/>
              </a:rPr>
              <a:t>. </a:t>
            </a:r>
            <a:r>
              <a:rPr lang="en-US" altLang="en-US" sz="2800" b="1" u="sng" dirty="0">
                <a:latin typeface="Times New Roman" pitchFamily="18" charset="0"/>
              </a:rPr>
              <a:t>Ví dụ 2</a:t>
            </a:r>
            <a:r>
              <a:rPr lang="en-US" altLang="en-US" sz="2800" b="1" dirty="0">
                <a:latin typeface="Times New Roman" pitchFamily="18" charset="0"/>
              </a:rPr>
              <a:t>:</a:t>
            </a:r>
          </a:p>
          <a:p>
            <a:pPr algn="just" eaLnBrk="1" hangingPunct="1">
              <a:spcBef>
                <a:spcPct val="50000"/>
              </a:spcBef>
            </a:pPr>
            <a:r>
              <a:rPr lang="en-US" altLang="en-US" sz="2800" b="1" dirty="0">
                <a:latin typeface="Times New Roman" pitchFamily="18" charset="0"/>
              </a:rPr>
              <a:t>Đọc những định nghĩa sau:</a:t>
            </a:r>
          </a:p>
          <a:p>
            <a:pPr algn="just" eaLnBrk="1" hangingPunct="1">
              <a:lnSpc>
                <a:spcPct val="90000"/>
              </a:lnSpc>
              <a:spcBef>
                <a:spcPct val="50000"/>
              </a:spcBef>
              <a:buFontTx/>
              <a:buChar char="-"/>
            </a:pPr>
            <a:r>
              <a:rPr lang="en-US" altLang="en-US" sz="2800" b="1" i="1" dirty="0">
                <a:latin typeface="Times New Roman" pitchFamily="18" charset="0"/>
              </a:rPr>
              <a:t>Thạch nhũ</a:t>
            </a:r>
            <a:r>
              <a:rPr lang="en-US" altLang="en-US" sz="2800" b="1" dirty="0">
                <a:latin typeface="Times New Roman" pitchFamily="18" charset="0"/>
              </a:rPr>
              <a:t> </a:t>
            </a:r>
            <a:r>
              <a:rPr lang="en-US" altLang="en-US" sz="2800" dirty="0">
                <a:latin typeface="Times New Roman" pitchFamily="18" charset="0"/>
              </a:rPr>
              <a:t>là sản phẩm hình thành trong các hang động do sự nhỏ giọt của dung dịch đá vôi hoà tan trong nước có chứa a-xít các-bô-níc. </a:t>
            </a:r>
          </a:p>
          <a:p>
            <a:pPr algn="just" eaLnBrk="1" hangingPunct="1">
              <a:lnSpc>
                <a:spcPct val="90000"/>
              </a:lnSpc>
              <a:spcBef>
                <a:spcPct val="50000"/>
              </a:spcBef>
              <a:buFontTx/>
              <a:buChar char="-"/>
            </a:pPr>
            <a:r>
              <a:rPr lang="en-US" altLang="en-US" sz="2800" b="1" dirty="0">
                <a:latin typeface="Times New Roman" pitchFamily="18" charset="0"/>
              </a:rPr>
              <a:t> </a:t>
            </a:r>
            <a:r>
              <a:rPr lang="en-US" altLang="en-US" sz="2800" b="1" i="1" dirty="0">
                <a:latin typeface="Times New Roman" pitchFamily="18" charset="0"/>
              </a:rPr>
              <a:t>Ba-dơ</a:t>
            </a:r>
            <a:r>
              <a:rPr lang="en-US" altLang="en-US" sz="2800" b="1" dirty="0">
                <a:latin typeface="Times New Roman" pitchFamily="18" charset="0"/>
              </a:rPr>
              <a:t> </a:t>
            </a:r>
            <a:r>
              <a:rPr lang="en-US" altLang="en-US" sz="2800" dirty="0">
                <a:latin typeface="Times New Roman" pitchFamily="18" charset="0"/>
              </a:rPr>
              <a:t>là hợp chất mà phân tử gồm có một nguyên tử kim loại liên kết với một hay nhiều nhóm hi-đrô-xít.</a:t>
            </a:r>
          </a:p>
          <a:p>
            <a:pPr algn="just" eaLnBrk="1" hangingPunct="1">
              <a:lnSpc>
                <a:spcPct val="90000"/>
              </a:lnSpc>
              <a:spcBef>
                <a:spcPct val="50000"/>
              </a:spcBef>
              <a:buFontTx/>
              <a:buChar char="-"/>
            </a:pPr>
            <a:r>
              <a:rPr lang="en-US" altLang="en-US" sz="2800" b="1" i="1" dirty="0">
                <a:latin typeface="Times New Roman" pitchFamily="18" charset="0"/>
              </a:rPr>
              <a:t>Ẩn dụ</a:t>
            </a:r>
            <a:r>
              <a:rPr lang="en-US" altLang="en-US" sz="2800" b="1" dirty="0">
                <a:latin typeface="Times New Roman" pitchFamily="18" charset="0"/>
              </a:rPr>
              <a:t> </a:t>
            </a:r>
            <a:r>
              <a:rPr lang="en-US" altLang="en-US" sz="2800" dirty="0">
                <a:latin typeface="Times New Roman" pitchFamily="18" charset="0"/>
              </a:rPr>
              <a:t>là gọi tên sự vật, hiện tượng này bằng tên sự vật, hiện tượng khác có nét tương đồng với nó.</a:t>
            </a:r>
          </a:p>
          <a:p>
            <a:pPr algn="just" eaLnBrk="1" hangingPunct="1">
              <a:lnSpc>
                <a:spcPct val="90000"/>
              </a:lnSpc>
              <a:spcBef>
                <a:spcPct val="50000"/>
              </a:spcBef>
              <a:buFontTx/>
              <a:buChar char="-"/>
            </a:pPr>
            <a:r>
              <a:rPr lang="en-US" altLang="en-US" sz="2800" b="1" i="1" dirty="0">
                <a:latin typeface="Times New Roman" pitchFamily="18" charset="0"/>
              </a:rPr>
              <a:t>Phân số thập phân</a:t>
            </a:r>
            <a:r>
              <a:rPr lang="en-US" altLang="en-US" sz="2800" b="1" dirty="0">
                <a:latin typeface="Times New Roman" pitchFamily="18" charset="0"/>
              </a:rPr>
              <a:t> </a:t>
            </a:r>
            <a:r>
              <a:rPr lang="en-US" altLang="en-US" sz="2800" dirty="0">
                <a:latin typeface="Times New Roman" pitchFamily="18" charset="0"/>
              </a:rPr>
              <a:t>là phân số mà mẫu là luỹ thừa của 10.</a:t>
            </a:r>
          </a:p>
        </p:txBody>
      </p:sp>
      <p:grpSp>
        <p:nvGrpSpPr>
          <p:cNvPr id="7172" name="Group 4"/>
          <p:cNvGrpSpPr>
            <a:grpSpLocks/>
          </p:cNvGrpSpPr>
          <p:nvPr/>
        </p:nvGrpSpPr>
        <p:grpSpPr bwMode="auto">
          <a:xfrm>
            <a:off x="2771212" y="2421325"/>
            <a:ext cx="6074031" cy="3595344"/>
            <a:chOff x="223" y="2140"/>
            <a:chExt cx="5157" cy="2415"/>
          </a:xfrm>
        </p:grpSpPr>
        <p:sp>
          <p:nvSpPr>
            <p:cNvPr id="114832" name="AutoShape 5" descr="Papyrus">
              <a:hlinkClick r:id="" action="ppaction://noaction" highlightClick="1"/>
            </p:cNvPr>
            <p:cNvSpPr>
              <a:spLocks noChangeArrowheads="1"/>
            </p:cNvSpPr>
            <p:nvPr/>
          </p:nvSpPr>
          <p:spPr bwMode="auto">
            <a:xfrm>
              <a:off x="223" y="2140"/>
              <a:ext cx="1056" cy="384"/>
            </a:xfrm>
            <a:prstGeom prst="actionButtonBlank">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i="1" dirty="0">
                  <a:solidFill>
                    <a:srgbClr val="FF0000"/>
                  </a:solidFill>
                </a:rPr>
                <a:t>ĐỊA LÝ</a:t>
              </a:r>
            </a:p>
          </p:txBody>
        </p:sp>
        <p:sp>
          <p:nvSpPr>
            <p:cNvPr id="114833" name="AutoShape 6" descr="Papyrus">
              <a:hlinkClick r:id="" action="ppaction://noaction" highlightClick="1"/>
            </p:cNvPr>
            <p:cNvSpPr>
              <a:spLocks noChangeArrowheads="1"/>
            </p:cNvSpPr>
            <p:nvPr/>
          </p:nvSpPr>
          <p:spPr bwMode="auto">
            <a:xfrm>
              <a:off x="2547" y="3449"/>
              <a:ext cx="1440" cy="384"/>
            </a:xfrm>
            <a:prstGeom prst="actionButtonBlank">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i="1" dirty="0">
                  <a:solidFill>
                    <a:srgbClr val="FF0000"/>
                  </a:solidFill>
                </a:rPr>
                <a:t>NGỮ VĂN</a:t>
              </a:r>
            </a:p>
          </p:txBody>
        </p:sp>
        <p:sp>
          <p:nvSpPr>
            <p:cNvPr id="114834" name="AutoShape 7" descr="Papyrus">
              <a:hlinkClick r:id="" action="ppaction://noaction" highlightClick="1"/>
            </p:cNvPr>
            <p:cNvSpPr>
              <a:spLocks noChangeArrowheads="1"/>
            </p:cNvSpPr>
            <p:nvPr/>
          </p:nvSpPr>
          <p:spPr bwMode="auto">
            <a:xfrm>
              <a:off x="3708" y="2771"/>
              <a:ext cx="1449" cy="384"/>
            </a:xfrm>
            <a:prstGeom prst="actionButtonBlank">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i="1" dirty="0">
                  <a:solidFill>
                    <a:srgbClr val="FF0000"/>
                  </a:solidFill>
                </a:rPr>
                <a:t>HOÁ HỌC</a:t>
              </a:r>
            </a:p>
          </p:txBody>
        </p:sp>
        <p:sp>
          <p:nvSpPr>
            <p:cNvPr id="114835" name="AutoShape 8" descr="Papyrus">
              <a:hlinkClick r:id="" action="ppaction://noaction" highlightClick="1"/>
            </p:cNvPr>
            <p:cNvSpPr>
              <a:spLocks noChangeArrowheads="1"/>
            </p:cNvSpPr>
            <p:nvPr/>
          </p:nvSpPr>
          <p:spPr bwMode="auto">
            <a:xfrm>
              <a:off x="3892" y="4123"/>
              <a:ext cx="1488" cy="432"/>
            </a:xfrm>
            <a:prstGeom prst="actionButtonBlank">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i="1" dirty="0">
                  <a:solidFill>
                    <a:srgbClr val="FF0000"/>
                  </a:solidFill>
                </a:rPr>
                <a:t>TOÁN HỌC</a:t>
              </a:r>
            </a:p>
          </p:txBody>
        </p:sp>
      </p:grpSp>
    </p:spTree>
    <p:extLst>
      <p:ext uri="{BB962C8B-B14F-4D97-AF65-F5344CB8AC3E}">
        <p14:creationId xmlns:p14="http://schemas.microsoft.com/office/powerpoint/2010/main" val="409479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1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171">
                                            <p:txEl>
                                              <p:pRg st="0" end="0"/>
                                            </p:txEl>
                                          </p:spTgt>
                                        </p:tgtEl>
                                      </p:cBhvr>
                                    </p:animEffect>
                                  </p:childTnLst>
                                </p:cTn>
                              </p:par>
                            </p:childTnLst>
                          </p:cTn>
                        </p:par>
                        <p:par>
                          <p:cTn id="12" fill="hold" nodeType="afterGroup">
                            <p:stCondLst>
                              <p:cond delay="8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500" fill="hold"/>
                                        <p:tgtEl>
                                          <p:spTgt spid="71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17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1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1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171">
                                            <p:txEl>
                                              <p:pRg st="1" end="1"/>
                                            </p:txEl>
                                          </p:spTgt>
                                        </p:tgtEl>
                                      </p:cBhvr>
                                    </p:animEffect>
                                  </p:childTnLst>
                                </p:cTn>
                              </p:par>
                            </p:childTnLst>
                          </p:cTn>
                        </p:par>
                        <p:par>
                          <p:cTn id="20" fill="hold" nodeType="afterGroup">
                            <p:stCondLst>
                              <p:cond delay="235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23" dur="8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7171">
                                            <p:txEl>
                                              <p:pRg st="2" end="2"/>
                                            </p:txEl>
                                          </p:spTgt>
                                        </p:tgtEl>
                                        <p:attrNameLst>
                                          <p:attrName>fill.type</p:attrName>
                                        </p:attrNameLst>
                                      </p:cBhvr>
                                      <p:to>
                                        <p:strVal val="solid"/>
                                      </p:to>
                                    </p:set>
                                  </p:childTnLst>
                                </p:cTn>
                              </p:par>
                            </p:childTnLst>
                          </p:cTn>
                        </p:par>
                        <p:par>
                          <p:cTn id="26" fill="hold" nodeType="afterGroup">
                            <p:stCondLst>
                              <p:cond delay="663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7171">
                                            <p:txEl>
                                              <p:pRg st="3" end="3"/>
                                            </p:txEl>
                                          </p:spTgt>
                                        </p:tgtEl>
                                        <p:attrNameLst>
                                          <p:attrName>style.visibility</p:attrName>
                                        </p:attrNameLst>
                                      </p:cBhvr>
                                      <p:to>
                                        <p:strVal val="visible"/>
                                      </p:to>
                                    </p:set>
                                    <p:anim calcmode="discrete" valueType="clr">
                                      <p:cBhvr override="childStyle">
                                        <p:cTn id="29" dur="80"/>
                                        <p:tgtEl>
                                          <p:spTgt spid="71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171">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7171">
                                            <p:txEl>
                                              <p:pRg st="3" end="3"/>
                                            </p:txEl>
                                          </p:spTgt>
                                        </p:tgtEl>
                                        <p:attrNameLst>
                                          <p:attrName>fill.type</p:attrName>
                                        </p:attrNameLst>
                                      </p:cBhvr>
                                      <p:to>
                                        <p:strVal val="solid"/>
                                      </p:to>
                                    </p:set>
                                  </p:childTnLst>
                                </p:cTn>
                              </p:par>
                            </p:childTnLst>
                          </p:cTn>
                        </p:par>
                        <p:par>
                          <p:cTn id="32" fill="hold" nodeType="afterGroup">
                            <p:stCondLst>
                              <p:cond delay="991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7171">
                                            <p:txEl>
                                              <p:pRg st="4" end="4"/>
                                            </p:txEl>
                                          </p:spTgt>
                                        </p:tgtEl>
                                        <p:attrNameLst>
                                          <p:attrName>style.visibility</p:attrName>
                                        </p:attrNameLst>
                                      </p:cBhvr>
                                      <p:to>
                                        <p:strVal val="visible"/>
                                      </p:to>
                                    </p:set>
                                    <p:anim calcmode="discrete" valueType="clr">
                                      <p:cBhvr override="childStyle">
                                        <p:cTn id="35" dur="80"/>
                                        <p:tgtEl>
                                          <p:spTgt spid="717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171">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7171">
                                            <p:txEl>
                                              <p:pRg st="4" end="4"/>
                                            </p:txEl>
                                          </p:spTgt>
                                        </p:tgtEl>
                                        <p:attrNameLst>
                                          <p:attrName>fill.type</p:attrName>
                                        </p:attrNameLst>
                                      </p:cBhvr>
                                      <p:to>
                                        <p:strVal val="solid"/>
                                      </p:to>
                                    </p:set>
                                  </p:childTnLst>
                                </p:cTn>
                              </p:par>
                            </p:childTnLst>
                          </p:cTn>
                        </p:par>
                        <p:par>
                          <p:cTn id="38" fill="hold" nodeType="afterGroup">
                            <p:stCondLst>
                              <p:cond delay="1299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7171">
                                            <p:txEl>
                                              <p:pRg st="5" end="5"/>
                                            </p:txEl>
                                          </p:spTgt>
                                        </p:tgtEl>
                                        <p:attrNameLst>
                                          <p:attrName>style.visibility</p:attrName>
                                        </p:attrNameLst>
                                      </p:cBhvr>
                                      <p:to>
                                        <p:strVal val="visible"/>
                                      </p:to>
                                    </p:set>
                                    <p:anim calcmode="discrete" valueType="clr">
                                      <p:cBhvr override="childStyle">
                                        <p:cTn id="41" dur="80"/>
                                        <p:tgtEl>
                                          <p:spTgt spid="717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171">
                                            <p:txEl>
                                              <p:pRg st="5" end="5"/>
                                            </p:txEl>
                                          </p:spTgt>
                                        </p:tgtEl>
                                        <p:attrNameLst>
                                          <p:attrName>fillcolor</p:attrName>
                                        </p:attrNameLst>
                                      </p:cBhvr>
                                      <p:tavLst>
                                        <p:tav tm="0">
                                          <p:val>
                                            <p:clrVal>
                                              <a:schemeClr val="accent2"/>
                                            </p:clrVal>
                                          </p:val>
                                        </p:tav>
                                        <p:tav tm="50000">
                                          <p:val>
                                            <p:clrVal>
                                              <a:schemeClr val="hlink"/>
                                            </p:clrVal>
                                          </p:val>
                                        </p:tav>
                                      </p:tavLst>
                                    </p:anim>
                                    <p:set>
                                      <p:cBhvr>
                                        <p:cTn id="43" dur="80"/>
                                        <p:tgtEl>
                                          <p:spTgt spid="7171">
                                            <p:txEl>
                                              <p:pRg st="5" end="5"/>
                                            </p:txEl>
                                          </p:spTgt>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nodeType="clickEffect">
                                  <p:stCondLst>
                                    <p:cond delay="0"/>
                                  </p:stCondLst>
                                  <p:childTnLst>
                                    <p:set>
                                      <p:cBhvr>
                                        <p:cTn id="47" dur="1" fill="hold">
                                          <p:stCondLst>
                                            <p:cond delay="0"/>
                                          </p:stCondLst>
                                        </p:cTn>
                                        <p:tgtEl>
                                          <p:spTgt spid="7172"/>
                                        </p:tgtEl>
                                        <p:attrNameLst>
                                          <p:attrName>style.visibility</p:attrName>
                                        </p:attrNameLst>
                                      </p:cBhvr>
                                      <p:to>
                                        <p:strVal val="visible"/>
                                      </p:to>
                                    </p:set>
                                    <p:animEffect transition="in" filter="barn(inHorizontal)">
                                      <p:cBhvr>
                                        <p:cTn id="4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74180" y="548680"/>
            <a:ext cx="8534400" cy="2308324"/>
          </a:xfrm>
          <a:prstGeom prst="rect">
            <a:avLst/>
          </a:prstGeom>
          <a:gradFill rotWithShape="1">
            <a:gsLst>
              <a:gs pos="0">
                <a:srgbClr val="09B764"/>
              </a:gs>
              <a:gs pos="50000">
                <a:schemeClr val="bg1"/>
              </a:gs>
              <a:gs pos="100000">
                <a:srgbClr val="09B764"/>
              </a:gs>
            </a:gsLst>
            <a:lin ang="5400000" scaled="1"/>
          </a:gradFill>
          <a:ln w="57150" cmpd="thinThick">
            <a:solidFill>
              <a:schemeClr val="bg1"/>
            </a:solid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en-US" sz="3200" b="1" dirty="0"/>
              <a:t>3. </a:t>
            </a:r>
            <a:r>
              <a:rPr lang="en-US" sz="3200" b="1" u="sng" dirty="0"/>
              <a:t>Kết luận</a:t>
            </a:r>
            <a:r>
              <a:rPr lang="en-US" sz="3200" b="1" dirty="0"/>
              <a:t>: </a:t>
            </a:r>
          </a:p>
          <a:p>
            <a:pPr algn="just" eaLnBrk="1" hangingPunct="1">
              <a:spcBef>
                <a:spcPct val="50000"/>
              </a:spcBef>
            </a:pPr>
            <a:r>
              <a:rPr lang="en-US" sz="3200" b="1" i="1" dirty="0"/>
              <a:t>Thuật ngữ là những từ ngữ biểu thị khái niệm khoa học, công nghệ thường được dùng trong các văn bản khoa học, công nghệ.</a:t>
            </a:r>
          </a:p>
        </p:txBody>
      </p:sp>
    </p:spTree>
    <p:extLst>
      <p:ext uri="{BB962C8B-B14F-4D97-AF65-F5344CB8AC3E}">
        <p14:creationId xmlns:p14="http://schemas.microsoft.com/office/powerpoint/2010/main" val="193911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225">
                                            <p:bg/>
                                          </p:spTgt>
                                        </p:tgtEl>
                                        <p:attrNameLst>
                                          <p:attrName>style.visibility</p:attrName>
                                        </p:attrNameLst>
                                      </p:cBhvr>
                                      <p:to>
                                        <p:strVal val="visible"/>
                                      </p:to>
                                    </p:set>
                                    <p:animEffect transition="in" filter="wheel(4)">
                                      <p:cBhvr>
                                        <p:cTn id="7" dur="2000"/>
                                        <p:tgtEl>
                                          <p:spTgt spid="9225">
                                            <p:bg/>
                                          </p:spTgt>
                                        </p:tgtEl>
                                      </p:cBhvr>
                                    </p:animEffect>
                                  </p:childTnLst>
                                </p:cTn>
                              </p:par>
                              <p:par>
                                <p:cTn id="8" presetID="21" presetClass="entr" presetSubtype="4" fill="hold" nodeType="withEffect">
                                  <p:stCondLst>
                                    <p:cond delay="0"/>
                                  </p:stCondLst>
                                  <p:iterate type="lt">
                                    <p:tmPct val="0"/>
                                  </p:iterate>
                                  <p:childTnLst>
                                    <p:set>
                                      <p:cBhvr>
                                        <p:cTn id="9" dur="1" fill="hold">
                                          <p:stCondLst>
                                            <p:cond delay="0"/>
                                          </p:stCondLst>
                                        </p:cTn>
                                        <p:tgtEl>
                                          <p:spTgt spid="9225">
                                            <p:txEl>
                                              <p:pRg st="0" end="0"/>
                                            </p:txEl>
                                          </p:spTgt>
                                        </p:tgtEl>
                                        <p:attrNameLst>
                                          <p:attrName>style.visibility</p:attrName>
                                        </p:attrNameLst>
                                      </p:cBhvr>
                                      <p:to>
                                        <p:strVal val="visible"/>
                                      </p:to>
                                    </p:set>
                                    <p:animEffect transition="in" filter="wheel(4)">
                                      <p:cBhvr>
                                        <p:cTn id="10" dur="2000"/>
                                        <p:tgtEl>
                                          <p:spTgt spid="9225">
                                            <p:txEl>
                                              <p:pRg st="0" end="0"/>
                                            </p:txEl>
                                          </p:spTgt>
                                        </p:tgtEl>
                                      </p:cBhvr>
                                    </p:animEffect>
                                  </p:childTnLst>
                                </p:cTn>
                              </p:par>
                            </p:childTnLst>
                          </p:cTn>
                        </p:par>
                        <p:par>
                          <p:cTn id="11" fill="hold" nodeType="afterGroup">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225">
                                            <p:txEl>
                                              <p:pRg st="1" end="1"/>
                                            </p:txEl>
                                          </p:spTgt>
                                        </p:tgtEl>
                                        <p:attrNameLst>
                                          <p:attrName>style.visibility</p:attrName>
                                        </p:attrNameLst>
                                      </p:cBhvr>
                                      <p:to>
                                        <p:strVal val="visible"/>
                                      </p:to>
                                    </p:set>
                                    <p:anim calcmode="lin" valueType="num">
                                      <p:cBhvr>
                                        <p:cTn id="14" dur="1000" fill="hold"/>
                                        <p:tgtEl>
                                          <p:spTgt spid="922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922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922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9225">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mph" presetSubtype="2" fill="hold" nodeType="clickEffect">
                                  <p:stCondLst>
                                    <p:cond delay="0"/>
                                  </p:stCondLst>
                                  <p:iterate type="lt">
                                    <p:tmPct val="0"/>
                                  </p:iterate>
                                  <p:childTnLst>
                                    <p:animClr clrSpc="rgb" dir="cw">
                                      <p:cBhvr override="childStyle">
                                        <p:cTn id="21" dur="2000" fill="hold"/>
                                        <p:tgtEl>
                                          <p:spTgt spid="9225">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6075" y="188640"/>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2800" b="1" dirty="0">
                <a:solidFill>
                  <a:srgbClr val="0000FF"/>
                </a:solidFill>
                <a:latin typeface="Times New Roman" pitchFamily="18" charset="0"/>
              </a:rPr>
              <a:t>II - </a:t>
            </a:r>
            <a:r>
              <a:rPr lang="en-US" altLang="en-US" sz="2800" b="1" u="sng" dirty="0">
                <a:solidFill>
                  <a:srgbClr val="0000FF"/>
                </a:solidFill>
                <a:latin typeface="Times New Roman" pitchFamily="18" charset="0"/>
              </a:rPr>
              <a:t>ĐẶC ĐIỂM CỦA THUẬT NGỮ</a:t>
            </a:r>
            <a:r>
              <a:rPr lang="en-US" altLang="en-US" sz="2800" b="1" dirty="0">
                <a:solidFill>
                  <a:srgbClr val="0000FF"/>
                </a:solidFill>
                <a:latin typeface="Times New Roman" pitchFamily="18" charset="0"/>
              </a:rPr>
              <a:t>:</a:t>
            </a:r>
          </a:p>
          <a:p>
            <a:pPr algn="just" eaLnBrk="1" hangingPunct="1">
              <a:spcBef>
                <a:spcPct val="50000"/>
              </a:spcBef>
            </a:pPr>
            <a:r>
              <a:rPr lang="en-US" altLang="en-US" sz="2800" b="1" dirty="0">
                <a:solidFill>
                  <a:srgbClr val="0000FF"/>
                </a:solidFill>
                <a:latin typeface="Times New Roman" pitchFamily="18" charset="0"/>
              </a:rPr>
              <a:t> 1. </a:t>
            </a:r>
            <a:r>
              <a:rPr lang="en-US" altLang="en-US" sz="2800" b="1" u="sng" dirty="0">
                <a:solidFill>
                  <a:srgbClr val="0000FF"/>
                </a:solidFill>
                <a:latin typeface="Times New Roman" pitchFamily="18" charset="0"/>
              </a:rPr>
              <a:t>Ví dụ 1</a:t>
            </a:r>
            <a:r>
              <a:rPr lang="en-US" altLang="en-US" sz="2800" b="1" dirty="0">
                <a:solidFill>
                  <a:srgbClr val="0000FF"/>
                </a:solidFill>
                <a:latin typeface="Times New Roman" pitchFamily="18" charset="0"/>
              </a:rPr>
              <a:t>.</a:t>
            </a:r>
          </a:p>
        </p:txBody>
      </p:sp>
      <p:sp>
        <p:nvSpPr>
          <p:cNvPr id="10244" name="Text Box 4"/>
          <p:cNvSpPr txBox="1">
            <a:spLocks noChangeArrowheads="1"/>
          </p:cNvSpPr>
          <p:nvPr/>
        </p:nvSpPr>
        <p:spPr bwMode="auto">
          <a:xfrm>
            <a:off x="107504" y="1518443"/>
            <a:ext cx="8772239"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lnSpc>
                <a:spcPct val="90000"/>
              </a:lnSpc>
              <a:spcBef>
                <a:spcPct val="50000"/>
              </a:spcBef>
              <a:buFontTx/>
              <a:buChar char="-"/>
            </a:pPr>
            <a:r>
              <a:rPr lang="en-US" altLang="en-US" sz="2800" b="1" dirty="0">
                <a:latin typeface="Times New Roman" pitchFamily="18" charset="0"/>
              </a:rPr>
              <a:t>Thạch nhũ</a:t>
            </a:r>
            <a:r>
              <a:rPr lang="en-US" altLang="en-US" sz="2800" b="1" dirty="0">
                <a:solidFill>
                  <a:srgbClr val="000099"/>
                </a:solidFill>
                <a:latin typeface="Times New Roman" pitchFamily="18" charset="0"/>
              </a:rPr>
              <a:t> </a:t>
            </a:r>
            <a:r>
              <a:rPr lang="en-US" altLang="en-US" sz="2800" dirty="0">
                <a:latin typeface="Times New Roman" pitchFamily="18" charset="0"/>
              </a:rPr>
              <a:t>là sản phẩm hình thành trong các hang động do sự nhỏ giọt của dung dịch đá vôi hoà tan trong nước có chứa a-xít các-bô-níc. </a:t>
            </a:r>
          </a:p>
        </p:txBody>
      </p:sp>
      <p:sp>
        <p:nvSpPr>
          <p:cNvPr id="10245" name="Text Box 5"/>
          <p:cNvSpPr txBox="1">
            <a:spLocks noChangeArrowheads="1"/>
          </p:cNvSpPr>
          <p:nvPr/>
        </p:nvSpPr>
        <p:spPr bwMode="auto">
          <a:xfrm>
            <a:off x="132655" y="2708920"/>
            <a:ext cx="8747819"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lnSpc>
                <a:spcPct val="90000"/>
              </a:lnSpc>
              <a:spcBef>
                <a:spcPct val="50000"/>
              </a:spcBef>
              <a:buFontTx/>
              <a:buChar char="-"/>
            </a:pPr>
            <a:r>
              <a:rPr lang="en-US" altLang="en-US" sz="2800" b="1" dirty="0"/>
              <a:t> </a:t>
            </a:r>
            <a:r>
              <a:rPr lang="en-US" altLang="en-US" sz="2800" b="1" dirty="0">
                <a:latin typeface="Times New Roman" pitchFamily="18" charset="0"/>
              </a:rPr>
              <a:t>Ba-dơ</a:t>
            </a:r>
            <a:r>
              <a:rPr lang="en-US" altLang="en-US" sz="2800" dirty="0">
                <a:latin typeface="Times New Roman" pitchFamily="18" charset="0"/>
              </a:rPr>
              <a:t> là hợp chất mà phân tử gồm có một nguyên tử kim loại liên kết với một hay nhiều nhóm hi-đrô-xít.</a:t>
            </a:r>
          </a:p>
        </p:txBody>
      </p:sp>
      <p:sp>
        <p:nvSpPr>
          <p:cNvPr id="10246" name="Text Box 6"/>
          <p:cNvSpPr txBox="1">
            <a:spLocks noChangeArrowheads="1"/>
          </p:cNvSpPr>
          <p:nvPr/>
        </p:nvSpPr>
        <p:spPr bwMode="auto">
          <a:xfrm>
            <a:off x="132655" y="3775720"/>
            <a:ext cx="8747819"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lnSpc>
                <a:spcPct val="90000"/>
              </a:lnSpc>
              <a:spcBef>
                <a:spcPct val="50000"/>
              </a:spcBef>
              <a:buFontTx/>
              <a:buChar char="-"/>
            </a:pPr>
            <a:r>
              <a:rPr lang="en-US" altLang="en-US" sz="2800" b="1" dirty="0"/>
              <a:t> </a:t>
            </a:r>
            <a:r>
              <a:rPr lang="en-US" altLang="en-US" sz="2800" b="1" dirty="0">
                <a:latin typeface="Times New Roman" pitchFamily="18" charset="0"/>
              </a:rPr>
              <a:t>Ẩn dụ</a:t>
            </a:r>
            <a:r>
              <a:rPr lang="en-US" altLang="en-US" sz="2800" b="1" dirty="0">
                <a:solidFill>
                  <a:srgbClr val="000099"/>
                </a:solidFill>
                <a:latin typeface="Times New Roman" pitchFamily="18" charset="0"/>
              </a:rPr>
              <a:t> </a:t>
            </a:r>
            <a:r>
              <a:rPr lang="en-US" altLang="en-US" sz="2800" dirty="0">
                <a:latin typeface="Times New Roman" pitchFamily="18" charset="0"/>
              </a:rPr>
              <a:t>là gọi tên sự vật, hiện tượng này bằng tên sự vật, hiện tượng khác có nét tương đồng với nó.</a:t>
            </a:r>
          </a:p>
        </p:txBody>
      </p:sp>
      <p:sp>
        <p:nvSpPr>
          <p:cNvPr id="10247" name="Text Box 7"/>
          <p:cNvSpPr txBox="1">
            <a:spLocks noChangeArrowheads="1"/>
          </p:cNvSpPr>
          <p:nvPr/>
        </p:nvSpPr>
        <p:spPr bwMode="auto">
          <a:xfrm>
            <a:off x="56455" y="4766320"/>
            <a:ext cx="8824019"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lnSpc>
                <a:spcPct val="90000"/>
              </a:lnSpc>
              <a:spcBef>
                <a:spcPct val="50000"/>
              </a:spcBef>
              <a:buFontTx/>
              <a:buChar char="-"/>
            </a:pPr>
            <a:r>
              <a:rPr lang="en-US" altLang="en-US" sz="2800" dirty="0"/>
              <a:t> </a:t>
            </a:r>
            <a:r>
              <a:rPr lang="en-US" altLang="en-US" sz="2800" b="1" dirty="0">
                <a:latin typeface="Times New Roman" pitchFamily="18" charset="0"/>
              </a:rPr>
              <a:t>Phân số thập phân</a:t>
            </a:r>
            <a:r>
              <a:rPr lang="en-US" altLang="en-US" sz="2800" b="1" dirty="0">
                <a:solidFill>
                  <a:srgbClr val="000099"/>
                </a:solidFill>
                <a:latin typeface="Times New Roman" pitchFamily="18" charset="0"/>
              </a:rPr>
              <a:t> </a:t>
            </a:r>
            <a:r>
              <a:rPr lang="en-US" altLang="en-US" sz="2800" dirty="0">
                <a:latin typeface="Times New Roman" pitchFamily="18" charset="0"/>
              </a:rPr>
              <a:t>là phân số mà mẫu là luỹ thừa của 10.</a:t>
            </a:r>
          </a:p>
        </p:txBody>
      </p:sp>
      <p:sp>
        <p:nvSpPr>
          <p:cNvPr id="10248" name="Text Box 8"/>
          <p:cNvSpPr txBox="1">
            <a:spLocks noChangeArrowheads="1"/>
          </p:cNvSpPr>
          <p:nvPr/>
        </p:nvSpPr>
        <p:spPr bwMode="auto">
          <a:xfrm>
            <a:off x="251520" y="5498068"/>
            <a:ext cx="8424936" cy="523220"/>
          </a:xfrm>
          <a:prstGeom prst="rect">
            <a:avLst/>
          </a:prstGeom>
          <a:gradFill rotWithShape="1">
            <a:gsLst>
              <a:gs pos="0">
                <a:srgbClr val="09B764"/>
              </a:gs>
              <a:gs pos="50000">
                <a:schemeClr val="bg1"/>
              </a:gs>
              <a:gs pos="100000">
                <a:srgbClr val="09B764"/>
              </a:gs>
            </a:gsLst>
            <a:lin ang="5400000" scaled="1"/>
          </a:gradFill>
          <a:ln w="9525">
            <a:solidFill>
              <a:srgbClr val="CC3300"/>
            </a:solidFill>
            <a:miter lim="800000"/>
            <a:headEnd type="none" w="sm" len="sm"/>
            <a:tailEnd type="none" w="sm" len="sm"/>
          </a:ln>
          <a:effec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u="sng"/>
              <a:t>Nhận xét:</a:t>
            </a:r>
            <a:r>
              <a:rPr lang="en-US" sz="2800"/>
              <a:t> </a:t>
            </a:r>
            <a:r>
              <a:rPr lang="en-US" sz="2800" i="1"/>
              <a:t>Các thuật ngữ trên không có nghĩa nào khác</a:t>
            </a:r>
          </a:p>
        </p:txBody>
      </p:sp>
    </p:spTree>
    <p:extLst>
      <p:ext uri="{BB962C8B-B14F-4D97-AF65-F5344CB8AC3E}">
        <p14:creationId xmlns:p14="http://schemas.microsoft.com/office/powerpoint/2010/main" val="3612820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24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243">
                                            <p:txEl>
                                              <p:pRg st="0" end="0"/>
                                            </p:txEl>
                                          </p:spTgt>
                                        </p:tgtEl>
                                        <p:attrNameLst>
                                          <p:attrName>ppt_w</p:attrName>
                                        </p:attrNameLst>
                                      </p:cBhvr>
                                    </p:anim>
                                    <p:anim by="(#ppt_w*0.50)" calcmode="lin" valueType="num">
                                      <p:cBhvr>
                                        <p:cTn id="8" dur="250" decel="50000" autoRev="1" fill="hold">
                                          <p:stCondLst>
                                            <p:cond delay="0"/>
                                          </p:stCondLst>
                                        </p:cTn>
                                        <p:tgtEl>
                                          <p:spTgt spid="10243">
                                            <p:txEl>
                                              <p:pRg st="0" end="0"/>
                                            </p:txEl>
                                          </p:spTgt>
                                        </p:tgtEl>
                                        <p:attrNameLst>
                                          <p:attrName>ppt_x</p:attrName>
                                        </p:attrNameLst>
                                      </p:cBhvr>
                                    </p:anim>
                                    <p:anim from="(-#ppt_h/2)" to="(#ppt_y)" calcmode="lin" valueType="num">
                                      <p:cBhvr>
                                        <p:cTn id="9" dur="500" fill="hold">
                                          <p:stCondLst>
                                            <p:cond delay="0"/>
                                          </p:stCondLst>
                                        </p:cTn>
                                        <p:tgtEl>
                                          <p:spTgt spid="10243">
                                            <p:txEl>
                                              <p:pRg st="0" end="0"/>
                                            </p:txEl>
                                          </p:spTgt>
                                        </p:tgtEl>
                                        <p:attrNameLst>
                                          <p:attrName>ppt_y</p:attrName>
                                        </p:attrNameLst>
                                      </p:cBhvr>
                                    </p:anim>
                                    <p:animRot by="21600000">
                                      <p:cBhvr>
                                        <p:cTn id="10" dur="500" fill="hold">
                                          <p:stCondLst>
                                            <p:cond delay="0"/>
                                          </p:stCondLst>
                                        </p:cTn>
                                        <p:tgtEl>
                                          <p:spTgt spid="10243">
                                            <p:txEl>
                                              <p:pRg st="0" end="0"/>
                                            </p:txEl>
                                          </p:spTgt>
                                        </p:tgtEl>
                                        <p:attrNameLst>
                                          <p:attrName>r</p:attrName>
                                        </p:attrNameLst>
                                      </p:cBhvr>
                                    </p:animRot>
                                  </p:childTnLst>
                                </p:cTn>
                              </p:par>
                            </p:childTnLst>
                          </p:cTn>
                        </p:par>
                        <p:par>
                          <p:cTn id="11" fill="hold" nodeType="afterGroup">
                            <p:stCondLst>
                              <p:cond delay="155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0243">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0243">
                                            <p:txEl>
                                              <p:pRg st="1" end="1"/>
                                            </p:txEl>
                                          </p:spTgt>
                                        </p:tgtEl>
                                        <p:attrNameLst>
                                          <p:attrName>ppt_w</p:attrName>
                                        </p:attrNameLst>
                                      </p:cBhvr>
                                    </p:anim>
                                    <p:anim by="(#ppt_w*0.50)" calcmode="lin" valueType="num">
                                      <p:cBhvr>
                                        <p:cTn id="15" dur="250" decel="50000" autoRev="1" fill="hold">
                                          <p:stCondLst>
                                            <p:cond delay="0"/>
                                          </p:stCondLst>
                                        </p:cTn>
                                        <p:tgtEl>
                                          <p:spTgt spid="10243">
                                            <p:txEl>
                                              <p:pRg st="1" end="1"/>
                                            </p:txEl>
                                          </p:spTgt>
                                        </p:tgtEl>
                                        <p:attrNameLst>
                                          <p:attrName>ppt_x</p:attrName>
                                        </p:attrNameLst>
                                      </p:cBhvr>
                                    </p:anim>
                                    <p:anim from="(-#ppt_h/2)" to="(#ppt_y)" calcmode="lin" valueType="num">
                                      <p:cBhvr>
                                        <p:cTn id="16" dur="500" fill="hold">
                                          <p:stCondLst>
                                            <p:cond delay="0"/>
                                          </p:stCondLst>
                                        </p:cTn>
                                        <p:tgtEl>
                                          <p:spTgt spid="10243">
                                            <p:txEl>
                                              <p:pRg st="1" end="1"/>
                                            </p:txEl>
                                          </p:spTgt>
                                        </p:tgtEl>
                                        <p:attrNameLst>
                                          <p:attrName>ppt_y</p:attrName>
                                        </p:attrNameLst>
                                      </p:cBhvr>
                                    </p:anim>
                                    <p:animRot by="21600000">
                                      <p:cBhvr>
                                        <p:cTn id="17" dur="500" fill="hold">
                                          <p:stCondLst>
                                            <p:cond delay="0"/>
                                          </p:stCondLst>
                                        </p:cTn>
                                        <p:tgtEl>
                                          <p:spTgt spid="10243">
                                            <p:txEl>
                                              <p:pRg st="1" end="1"/>
                                            </p:txEl>
                                          </p:spTgt>
                                        </p:tgtEl>
                                        <p:attrNameLst>
                                          <p:attrName>r</p:attrName>
                                        </p:attrNameLst>
                                      </p:cBhvr>
                                    </p:animRot>
                                  </p:childTnLst>
                                </p:cTn>
                              </p:par>
                            </p:childTnLst>
                          </p:cTn>
                        </p:par>
                        <p:par>
                          <p:cTn id="18" fill="hold" nodeType="afterGroup">
                            <p:stCondLst>
                              <p:cond delay="24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247"/>
                                        </p:tgtEl>
                                        <p:attrNameLst>
                                          <p:attrName>style.visibility</p:attrName>
                                        </p:attrNameLst>
                                      </p:cBhvr>
                                      <p:to>
                                        <p:strVal val="visible"/>
                                      </p:to>
                                    </p:set>
                                    <p:anim calcmode="lin" valueType="num">
                                      <p:cBhvr>
                                        <p:cTn id="21" dur="500" fill="hold"/>
                                        <p:tgtEl>
                                          <p:spTgt spid="10247"/>
                                        </p:tgtEl>
                                        <p:attrNameLst>
                                          <p:attrName>ppt_w</p:attrName>
                                        </p:attrNameLst>
                                      </p:cBhvr>
                                      <p:tavLst>
                                        <p:tav tm="0">
                                          <p:val>
                                            <p:fltVal val="0"/>
                                          </p:val>
                                        </p:tav>
                                        <p:tav tm="100000">
                                          <p:val>
                                            <p:strVal val="#ppt_w"/>
                                          </p:val>
                                        </p:tav>
                                      </p:tavLst>
                                    </p:anim>
                                    <p:anim calcmode="lin" valueType="num">
                                      <p:cBhvr>
                                        <p:cTn id="22" dur="500" fill="hold"/>
                                        <p:tgtEl>
                                          <p:spTgt spid="10247"/>
                                        </p:tgtEl>
                                        <p:attrNameLst>
                                          <p:attrName>ppt_h</p:attrName>
                                        </p:attrNameLst>
                                      </p:cBhvr>
                                      <p:tavLst>
                                        <p:tav tm="0">
                                          <p:val>
                                            <p:fltVal val="0"/>
                                          </p:val>
                                        </p:tav>
                                        <p:tav tm="100000">
                                          <p:val>
                                            <p:strVal val="#ppt_h"/>
                                          </p:val>
                                        </p:tav>
                                      </p:tavLst>
                                    </p:anim>
                                    <p:anim calcmode="lin" valueType="num">
                                      <p:cBhvr>
                                        <p:cTn id="23" dur="500" fill="hold"/>
                                        <p:tgtEl>
                                          <p:spTgt spid="10247"/>
                                        </p:tgtEl>
                                        <p:attrNameLst>
                                          <p:attrName>style.rotation</p:attrName>
                                        </p:attrNameLst>
                                      </p:cBhvr>
                                      <p:tavLst>
                                        <p:tav tm="0">
                                          <p:val>
                                            <p:fltVal val="90"/>
                                          </p:val>
                                        </p:tav>
                                        <p:tav tm="100000">
                                          <p:val>
                                            <p:fltVal val="0"/>
                                          </p:val>
                                        </p:tav>
                                      </p:tavLst>
                                    </p:anim>
                                    <p:animEffect transition="in" filter="fade">
                                      <p:cBhvr>
                                        <p:cTn id="24" dur="500"/>
                                        <p:tgtEl>
                                          <p:spTgt spid="10247"/>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0246"/>
                                        </p:tgtEl>
                                        <p:attrNameLst>
                                          <p:attrName>style.visibility</p:attrName>
                                        </p:attrNameLst>
                                      </p:cBhvr>
                                      <p:to>
                                        <p:strVal val="visible"/>
                                      </p:to>
                                    </p:set>
                                    <p:anim calcmode="lin" valueType="num">
                                      <p:cBhvr>
                                        <p:cTn id="27" dur="1000" fill="hold"/>
                                        <p:tgtEl>
                                          <p:spTgt spid="10246"/>
                                        </p:tgtEl>
                                        <p:attrNameLst>
                                          <p:attrName>ppt_w</p:attrName>
                                        </p:attrNameLst>
                                      </p:cBhvr>
                                      <p:tavLst>
                                        <p:tav tm="0">
                                          <p:val>
                                            <p:fltVal val="0"/>
                                          </p:val>
                                        </p:tav>
                                        <p:tav tm="100000">
                                          <p:val>
                                            <p:strVal val="#ppt_w"/>
                                          </p:val>
                                        </p:tav>
                                      </p:tavLst>
                                    </p:anim>
                                    <p:anim calcmode="lin" valueType="num">
                                      <p:cBhvr>
                                        <p:cTn id="28" dur="1000" fill="hold"/>
                                        <p:tgtEl>
                                          <p:spTgt spid="10246"/>
                                        </p:tgtEl>
                                        <p:attrNameLst>
                                          <p:attrName>ppt_h</p:attrName>
                                        </p:attrNameLst>
                                      </p:cBhvr>
                                      <p:tavLst>
                                        <p:tav tm="0">
                                          <p:val>
                                            <p:fltVal val="0"/>
                                          </p:val>
                                        </p:tav>
                                        <p:tav tm="100000">
                                          <p:val>
                                            <p:strVal val="#ppt_h"/>
                                          </p:val>
                                        </p:tav>
                                      </p:tavLst>
                                    </p:anim>
                                    <p:anim calcmode="lin" valueType="num">
                                      <p:cBhvr>
                                        <p:cTn id="29" dur="1000" fill="hold"/>
                                        <p:tgtEl>
                                          <p:spTgt spid="10246"/>
                                        </p:tgtEl>
                                        <p:attrNameLst>
                                          <p:attrName>style.rotation</p:attrName>
                                        </p:attrNameLst>
                                      </p:cBhvr>
                                      <p:tavLst>
                                        <p:tav tm="0">
                                          <p:val>
                                            <p:fltVal val="90"/>
                                          </p:val>
                                        </p:tav>
                                        <p:tav tm="100000">
                                          <p:val>
                                            <p:fltVal val="0"/>
                                          </p:val>
                                        </p:tav>
                                      </p:tavLst>
                                    </p:anim>
                                    <p:animEffect transition="in" filter="fade">
                                      <p:cBhvr>
                                        <p:cTn id="30" dur="1000"/>
                                        <p:tgtEl>
                                          <p:spTgt spid="10246"/>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10245"/>
                                        </p:tgtEl>
                                        <p:attrNameLst>
                                          <p:attrName>style.visibility</p:attrName>
                                        </p:attrNameLst>
                                      </p:cBhvr>
                                      <p:to>
                                        <p:strVal val="visible"/>
                                      </p:to>
                                    </p:set>
                                    <p:anim calcmode="lin" valueType="num">
                                      <p:cBhvr>
                                        <p:cTn id="33" dur="1000" fill="hold"/>
                                        <p:tgtEl>
                                          <p:spTgt spid="10245"/>
                                        </p:tgtEl>
                                        <p:attrNameLst>
                                          <p:attrName>ppt_w</p:attrName>
                                        </p:attrNameLst>
                                      </p:cBhvr>
                                      <p:tavLst>
                                        <p:tav tm="0">
                                          <p:val>
                                            <p:fltVal val="0"/>
                                          </p:val>
                                        </p:tav>
                                        <p:tav tm="100000">
                                          <p:val>
                                            <p:strVal val="#ppt_w"/>
                                          </p:val>
                                        </p:tav>
                                      </p:tavLst>
                                    </p:anim>
                                    <p:anim calcmode="lin" valueType="num">
                                      <p:cBhvr>
                                        <p:cTn id="34" dur="1000" fill="hold"/>
                                        <p:tgtEl>
                                          <p:spTgt spid="10245"/>
                                        </p:tgtEl>
                                        <p:attrNameLst>
                                          <p:attrName>ppt_h</p:attrName>
                                        </p:attrNameLst>
                                      </p:cBhvr>
                                      <p:tavLst>
                                        <p:tav tm="0">
                                          <p:val>
                                            <p:fltVal val="0"/>
                                          </p:val>
                                        </p:tav>
                                        <p:tav tm="100000">
                                          <p:val>
                                            <p:strVal val="#ppt_h"/>
                                          </p:val>
                                        </p:tav>
                                      </p:tavLst>
                                    </p:anim>
                                    <p:anim calcmode="lin" valueType="num">
                                      <p:cBhvr>
                                        <p:cTn id="35" dur="1000" fill="hold"/>
                                        <p:tgtEl>
                                          <p:spTgt spid="10245"/>
                                        </p:tgtEl>
                                        <p:attrNameLst>
                                          <p:attrName>style.rotation</p:attrName>
                                        </p:attrNameLst>
                                      </p:cBhvr>
                                      <p:tavLst>
                                        <p:tav tm="0">
                                          <p:val>
                                            <p:fltVal val="90"/>
                                          </p:val>
                                        </p:tav>
                                        <p:tav tm="100000">
                                          <p:val>
                                            <p:fltVal val="0"/>
                                          </p:val>
                                        </p:tav>
                                      </p:tavLst>
                                    </p:anim>
                                    <p:animEffect transition="in" filter="fade">
                                      <p:cBhvr>
                                        <p:cTn id="36" dur="1000"/>
                                        <p:tgtEl>
                                          <p:spTgt spid="10245"/>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10244"/>
                                        </p:tgtEl>
                                        <p:attrNameLst>
                                          <p:attrName>style.visibility</p:attrName>
                                        </p:attrNameLst>
                                      </p:cBhvr>
                                      <p:to>
                                        <p:strVal val="visible"/>
                                      </p:to>
                                    </p:set>
                                    <p:anim calcmode="lin" valueType="num">
                                      <p:cBhvr>
                                        <p:cTn id="39" dur="1000" fill="hold"/>
                                        <p:tgtEl>
                                          <p:spTgt spid="10244"/>
                                        </p:tgtEl>
                                        <p:attrNameLst>
                                          <p:attrName>ppt_w</p:attrName>
                                        </p:attrNameLst>
                                      </p:cBhvr>
                                      <p:tavLst>
                                        <p:tav tm="0">
                                          <p:val>
                                            <p:fltVal val="0"/>
                                          </p:val>
                                        </p:tav>
                                        <p:tav tm="100000">
                                          <p:val>
                                            <p:strVal val="#ppt_w"/>
                                          </p:val>
                                        </p:tav>
                                      </p:tavLst>
                                    </p:anim>
                                    <p:anim calcmode="lin" valueType="num">
                                      <p:cBhvr>
                                        <p:cTn id="40" dur="1000" fill="hold"/>
                                        <p:tgtEl>
                                          <p:spTgt spid="10244"/>
                                        </p:tgtEl>
                                        <p:attrNameLst>
                                          <p:attrName>ppt_h</p:attrName>
                                        </p:attrNameLst>
                                      </p:cBhvr>
                                      <p:tavLst>
                                        <p:tav tm="0">
                                          <p:val>
                                            <p:fltVal val="0"/>
                                          </p:val>
                                        </p:tav>
                                        <p:tav tm="100000">
                                          <p:val>
                                            <p:strVal val="#ppt_h"/>
                                          </p:val>
                                        </p:tav>
                                      </p:tavLst>
                                    </p:anim>
                                    <p:anim calcmode="lin" valueType="num">
                                      <p:cBhvr>
                                        <p:cTn id="41" dur="1000" fill="hold"/>
                                        <p:tgtEl>
                                          <p:spTgt spid="10244"/>
                                        </p:tgtEl>
                                        <p:attrNameLst>
                                          <p:attrName>style.rotation</p:attrName>
                                        </p:attrNameLst>
                                      </p:cBhvr>
                                      <p:tavLst>
                                        <p:tav tm="0">
                                          <p:val>
                                            <p:fltVal val="90"/>
                                          </p:val>
                                        </p:tav>
                                        <p:tav tm="100000">
                                          <p:val>
                                            <p:fltVal val="0"/>
                                          </p:val>
                                        </p:tav>
                                      </p:tavLst>
                                    </p:anim>
                                    <p:animEffect transition="in" filter="fade">
                                      <p:cBhvr>
                                        <p:cTn id="42" dur="1000"/>
                                        <p:tgtEl>
                                          <p:spTgt spid="102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248"/>
                                        </p:tgtEl>
                                        <p:attrNameLst>
                                          <p:attrName>style.visibility</p:attrName>
                                        </p:attrNameLst>
                                      </p:cBhvr>
                                      <p:to>
                                        <p:strVal val="visible"/>
                                      </p:to>
                                    </p:set>
                                    <p:animEffect transition="in" filter="blinds(horizontal)">
                                      <p:cBhvr>
                                        <p:cTn id="47" dur="500"/>
                                        <p:tgtEl>
                                          <p:spTgt spid="10248"/>
                                        </p:tgtEl>
                                      </p:cBhvr>
                                    </p:animEffect>
                                  </p:childTnLst>
                                  <p:subTnLst>
                                    <p:audio>
                                      <p:cMediaNode>
                                        <p:cTn display="0" masterRel="sameClick">
                                          <p:stCondLst>
                                            <p:cond evt="begin" delay="0">
                                              <p:tn val="4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p:bldP spid="10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066800" y="5013176"/>
            <a:ext cx="7315200" cy="528638"/>
          </a:xfrm>
          <a:prstGeom prst="rect">
            <a:avLst/>
          </a:prstGeom>
          <a:gradFill rotWithShape="1">
            <a:gsLst>
              <a:gs pos="0">
                <a:srgbClr val="FFCC99"/>
              </a:gs>
              <a:gs pos="50000">
                <a:schemeClr val="bg1"/>
              </a:gs>
              <a:gs pos="100000">
                <a:srgbClr val="FFCC99"/>
              </a:gs>
            </a:gsLst>
            <a:lin ang="5400000" scaled="1"/>
          </a:gradFill>
          <a:ln w="9525">
            <a:solidFill>
              <a:srgbClr val="CC3300"/>
            </a:solidFill>
            <a:miter lim="800000"/>
            <a:headEnd type="none" w="sm" len="sm"/>
            <a:tailEnd type="none" w="sm" len="sm"/>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a:solidFill>
                  <a:srgbClr val="000099"/>
                </a:solidFill>
              </a:rPr>
              <a:t>- </a:t>
            </a:r>
            <a:r>
              <a:rPr lang="en-US" sz="2800" b="1" i="1" dirty="0">
                <a:solidFill>
                  <a:srgbClr val="2108B8"/>
                </a:solidFill>
              </a:rPr>
              <a:t>Mỗi thuật ngữ chỉ biểu thị một khái niệm </a:t>
            </a:r>
            <a:endParaRPr lang="en-US" sz="2800" i="1" dirty="0">
              <a:solidFill>
                <a:srgbClr val="2108B8"/>
              </a:solidFill>
            </a:endParaRPr>
          </a:p>
        </p:txBody>
      </p:sp>
      <p:sp>
        <p:nvSpPr>
          <p:cNvPr id="11267" name="Text Box 3"/>
          <p:cNvSpPr txBox="1">
            <a:spLocks noChangeArrowheads="1"/>
          </p:cNvSpPr>
          <p:nvPr/>
        </p:nvSpPr>
        <p:spPr bwMode="auto">
          <a:xfrm>
            <a:off x="518592" y="836712"/>
            <a:ext cx="896448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u="sng" dirty="0">
                <a:latin typeface="Times New Roman" pitchFamily="18" charset="0"/>
              </a:rPr>
              <a:t>Ví dụ 1</a:t>
            </a:r>
          </a:p>
          <a:p>
            <a:pPr eaLnBrk="1" hangingPunct="1">
              <a:spcBef>
                <a:spcPct val="50000"/>
              </a:spcBef>
            </a:pPr>
            <a:r>
              <a:rPr lang="en-US" altLang="en-US" sz="2800" b="1" dirty="0">
                <a:latin typeface="Times New Roman" pitchFamily="18" charset="0"/>
              </a:rPr>
              <a:t>Em hãy tìm thuật ngữ  cho khái niệm sau:</a:t>
            </a:r>
          </a:p>
          <a:p>
            <a:pPr eaLnBrk="1" hangingPunct="1">
              <a:spcBef>
                <a:spcPct val="50000"/>
              </a:spcBef>
            </a:pPr>
            <a:r>
              <a:rPr lang="en-US" altLang="en-US" sz="2800" dirty="0">
                <a:latin typeface="Times New Roman" pitchFamily="18" charset="0"/>
              </a:rPr>
              <a:t>... </a:t>
            </a:r>
            <a:r>
              <a:rPr lang="en-US" altLang="en-US" sz="2800" b="1" dirty="0">
                <a:latin typeface="Times New Roman" pitchFamily="18" charset="0"/>
              </a:rPr>
              <a:t>   là những là chất do một nguyên tố hóa học cấu tạo nên.</a:t>
            </a:r>
          </a:p>
          <a:p>
            <a:pPr eaLnBrk="1" hangingPunct="1">
              <a:spcBef>
                <a:spcPct val="50000"/>
              </a:spcBef>
            </a:pPr>
            <a:r>
              <a:rPr lang="en-US" altLang="en-US" sz="2800" dirty="0">
                <a:latin typeface="Times New Roman" pitchFamily="18" charset="0"/>
              </a:rPr>
              <a:t>…    </a:t>
            </a:r>
            <a:r>
              <a:rPr lang="en-US" altLang="en-US" sz="2800" dirty="0" smtClean="0">
                <a:latin typeface="Times New Roman" pitchFamily="18" charset="0"/>
              </a:rPr>
              <a:t>             </a:t>
            </a:r>
            <a:r>
              <a:rPr lang="en-US" altLang="en-US" sz="2800" b="1" dirty="0" smtClean="0">
                <a:latin typeface="Times New Roman" pitchFamily="18" charset="0"/>
              </a:rPr>
              <a:t>tập </a:t>
            </a:r>
            <a:r>
              <a:rPr lang="en-US" altLang="en-US" sz="2800" b="1" dirty="0">
                <a:latin typeface="Times New Roman" pitchFamily="18" charset="0"/>
              </a:rPr>
              <a:t>hợp những từ có ít nhất một nét chung </a:t>
            </a:r>
            <a:endParaRPr lang="en-US" altLang="en-US" sz="2800" b="1" dirty="0" smtClean="0">
              <a:latin typeface="Times New Roman" pitchFamily="18" charset="0"/>
            </a:endParaRPr>
          </a:p>
          <a:p>
            <a:pPr eaLnBrk="1" hangingPunct="1">
              <a:spcBef>
                <a:spcPct val="50000"/>
              </a:spcBef>
            </a:pPr>
            <a:r>
              <a:rPr lang="en-US" altLang="en-US" sz="2800" b="1" dirty="0" smtClean="0">
                <a:latin typeface="Times New Roman" pitchFamily="18" charset="0"/>
              </a:rPr>
              <a:t>về </a:t>
            </a:r>
            <a:r>
              <a:rPr lang="en-US" altLang="en-US" sz="2800" b="1" dirty="0">
                <a:latin typeface="Times New Roman" pitchFamily="18" charset="0"/>
              </a:rPr>
              <a:t>nghĩa.</a:t>
            </a:r>
          </a:p>
        </p:txBody>
      </p:sp>
      <p:sp>
        <p:nvSpPr>
          <p:cNvPr id="11269" name="Text Box 5"/>
          <p:cNvSpPr txBox="1">
            <a:spLocks noChangeArrowheads="1"/>
          </p:cNvSpPr>
          <p:nvPr/>
        </p:nvSpPr>
        <p:spPr bwMode="auto">
          <a:xfrm>
            <a:off x="518592" y="116632"/>
            <a:ext cx="7863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u="sng" dirty="0">
                <a:solidFill>
                  <a:srgbClr val="0000FF"/>
                </a:solidFill>
                <a:latin typeface="Times New Roman" pitchFamily="18" charset="0"/>
              </a:rPr>
              <a:t>II - ĐẶC ĐIỂM CỦA THUẬT NGỮ</a:t>
            </a:r>
            <a:endParaRPr lang="en-US" altLang="en-US" sz="2800" b="1" dirty="0">
              <a:solidFill>
                <a:srgbClr val="0000FF"/>
              </a:solidFill>
            </a:endParaRPr>
          </a:p>
        </p:txBody>
      </p:sp>
      <p:sp>
        <p:nvSpPr>
          <p:cNvPr id="11270" name="Rectangle 6"/>
          <p:cNvSpPr>
            <a:spLocks noChangeArrowheads="1"/>
          </p:cNvSpPr>
          <p:nvPr/>
        </p:nvSpPr>
        <p:spPr bwMode="auto">
          <a:xfrm>
            <a:off x="129208" y="2204864"/>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dirty="0">
                <a:solidFill>
                  <a:srgbClr val="2108B8"/>
                </a:solidFill>
                <a:latin typeface="Times New Roman" pitchFamily="18" charset="0"/>
                <a:cs typeface="Times New Roman" pitchFamily="18" charset="0"/>
              </a:rPr>
              <a:t>Đơn chất</a:t>
            </a:r>
          </a:p>
        </p:txBody>
      </p:sp>
      <p:sp>
        <p:nvSpPr>
          <p:cNvPr id="11271" name="Text Box 7"/>
          <p:cNvSpPr txBox="1">
            <a:spLocks noChangeArrowheads="1"/>
          </p:cNvSpPr>
          <p:nvPr/>
        </p:nvSpPr>
        <p:spPr bwMode="auto">
          <a:xfrm>
            <a:off x="-108520" y="3193812"/>
            <a:ext cx="30243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dirty="0">
                <a:solidFill>
                  <a:srgbClr val="2108B8"/>
                </a:solidFill>
                <a:latin typeface="Times New Roman" pitchFamily="18" charset="0"/>
              </a:rPr>
              <a:t>Trường từ vựng</a:t>
            </a:r>
          </a:p>
        </p:txBody>
      </p:sp>
    </p:spTree>
    <p:extLst>
      <p:ext uri="{BB962C8B-B14F-4D97-AF65-F5344CB8AC3E}">
        <p14:creationId xmlns:p14="http://schemas.microsoft.com/office/powerpoint/2010/main" val="375865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ppt_x"/>
                                          </p:val>
                                        </p:tav>
                                        <p:tav tm="100000">
                                          <p:val>
                                            <p:strVal val="#ppt_x"/>
                                          </p:val>
                                        </p:tav>
                                      </p:tavLst>
                                    </p:anim>
                                    <p:anim calcmode="lin" valueType="num">
                                      <p:cBhvr additive="base">
                                        <p:cTn id="13"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blinds(horizontal)">
                                      <p:cBhvr>
                                        <p:cTn id="18" dur="500"/>
                                        <p:tgtEl>
                                          <p:spTgt spid="11270"/>
                                        </p:tgtEl>
                                      </p:cBhvr>
                                    </p:animEffect>
                                  </p:childTnLst>
                                  <p:subTnLst>
                                    <p:audio>
                                      <p:cMediaNode>
                                        <p:cTn display="0" masterRel="sameClick">
                                          <p:stCondLst>
                                            <p:cond evt="begin" delay="0">
                                              <p:tn val="16"/>
                                            </p:cond>
                                          </p:stCondLst>
                                          <p:endCondLst>
                                            <p:cond evt="onStopAudio" delay="0">
                                              <p:tgtEl>
                                                <p:sldTgt/>
                                              </p:tgtEl>
                                            </p:cond>
                                          </p:endCondLst>
                                        </p:cTn>
                                        <p:tgtEl>
                                          <p:sndTgt r:embed="rId2" name="pu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1271"/>
                                        </p:tgtEl>
                                        <p:attrNameLst>
                                          <p:attrName>style.visibility</p:attrName>
                                        </p:attrNameLst>
                                      </p:cBhvr>
                                      <p:to>
                                        <p:strVal val="visible"/>
                                      </p:to>
                                    </p:set>
                                    <p:animEffect transition="in" filter="diamond(in)">
                                      <p:cBhvr>
                                        <p:cTn id="23" dur="2000"/>
                                        <p:tgtEl>
                                          <p:spTgt spid="11271"/>
                                        </p:tgtEl>
                                      </p:cBhvr>
                                    </p:animEffect>
                                  </p:childTnLst>
                                  <p:subTnLst>
                                    <p:audio>
                                      <p:cMediaNode>
                                        <p:cTn display="0" masterRel="sameClick">
                                          <p:stCondLst>
                                            <p:cond evt="begin" delay="0">
                                              <p:tn val="21"/>
                                            </p:cond>
                                          </p:stCondLst>
                                          <p:endCondLst>
                                            <p:cond evt="onStopAudio" delay="0">
                                              <p:tgtEl>
                                                <p:sldTgt/>
                                              </p:tgtEl>
                                            </p:cond>
                                          </p:endCondLst>
                                        </p:cTn>
                                        <p:tgtEl>
                                          <p:sndTgt r:embed="rId2" name="push.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wipe(left)">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p:bldP spid="11269" grpId="0"/>
      <p:bldP spid="11270" grpId="0"/>
      <p:bldP spid="112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1827</Words>
  <Application>Microsoft Office PowerPoint</Application>
  <PresentationFormat>On-screen Show (4:3)</PresentationFormat>
  <Paragraphs>212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2023-10-23T12:23:11Z</dcterms:created>
  <dcterms:modified xsi:type="dcterms:W3CDTF">2023-10-23T22:45:08Z</dcterms:modified>
</cp:coreProperties>
</file>