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39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9"/>
  </p:notesMasterIdLst>
  <p:sldIdLst>
    <p:sldId id="256" r:id="rId2"/>
    <p:sldId id="258" r:id="rId3"/>
    <p:sldId id="257" r:id="rId4"/>
    <p:sldId id="261" r:id="rId5"/>
    <p:sldId id="260" r:id="rId6"/>
    <p:sldId id="289" r:id="rId7"/>
    <p:sldId id="262" r:id="rId8"/>
    <p:sldId id="264" r:id="rId9"/>
    <p:sldId id="291" r:id="rId10"/>
    <p:sldId id="292" r:id="rId11"/>
    <p:sldId id="293" r:id="rId12"/>
    <p:sldId id="259" r:id="rId13"/>
    <p:sldId id="294" r:id="rId14"/>
    <p:sldId id="295" r:id="rId15"/>
    <p:sldId id="296" r:id="rId16"/>
    <p:sldId id="297" r:id="rId17"/>
    <p:sldId id="298" r:id="rId18"/>
    <p:sldId id="263" r:id="rId19"/>
    <p:sldId id="300" r:id="rId20"/>
    <p:sldId id="299" r:id="rId21"/>
    <p:sldId id="265" r:id="rId22"/>
    <p:sldId id="301" r:id="rId23"/>
    <p:sldId id="290" r:id="rId24"/>
    <p:sldId id="281" r:id="rId25"/>
    <p:sldId id="272" r:id="rId26"/>
    <p:sldId id="302" r:id="rId27"/>
    <p:sldId id="303" r:id="rId28"/>
    <p:sldId id="279" r:id="rId29"/>
    <p:sldId id="269" r:id="rId30"/>
    <p:sldId id="271" r:id="rId31"/>
    <p:sldId id="273" r:id="rId32"/>
    <p:sldId id="275" r:id="rId33"/>
    <p:sldId id="274" r:id="rId34"/>
    <p:sldId id="304" r:id="rId35"/>
    <p:sldId id="286" r:id="rId36"/>
    <p:sldId id="268" r:id="rId37"/>
    <p:sldId id="266" r:id="rId38"/>
  </p:sldIdLst>
  <p:sldSz cx="18288000" cy="10287000"/>
  <p:notesSz cx="6858000" cy="9144000"/>
  <p:embeddedFontLst>
    <p:embeddedFont>
      <p:font typeface="Calibri" panose="020F0502020204030204" pitchFamily="34" charset="0"/>
      <p:regular r:id="rId40"/>
      <p:bold r:id="rId41"/>
      <p:italic r:id="rId42"/>
      <p:bold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E88C"/>
    <a:srgbClr val="E2FFD0"/>
    <a:srgbClr val="1F4D02"/>
    <a:srgbClr val="E0F2BC"/>
    <a:srgbClr val="BDE371"/>
    <a:srgbClr val="368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097" autoAdjust="0"/>
  </p:normalViewPr>
  <p:slideViewPr>
    <p:cSldViewPr>
      <p:cViewPr varScale="1">
        <p:scale>
          <a:sx n="31" d="100"/>
          <a:sy n="31" d="100"/>
        </p:scale>
        <p:origin x="1590" y="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7908FF-ADBB-45F6-856F-AF4A517EC2AF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F0F44F-5CE6-441D-8355-81C478224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669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0F44F-5CE6-441D-8355-81C4782246F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8922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0F44F-5CE6-441D-8355-81C4782246F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6363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0F44F-5CE6-441D-8355-81C4782246F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9448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0F44F-5CE6-441D-8355-81C4782246F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3666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0F44F-5CE6-441D-8355-81C4782246F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1856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0F44F-5CE6-441D-8355-81C4782246F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3401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0F44F-5CE6-441D-8355-81C4782246F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283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31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9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9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9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9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sv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2.sv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sv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.png"/><Relationship Id="rId5" Type="http://schemas.openxmlformats.org/officeDocument/2006/relationships/image" Target="../media/image12.sv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12.sv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41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sv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sv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12.svg"/><Relationship Id="rId4" Type="http://schemas.openxmlformats.org/officeDocument/2006/relationships/image" Target="../media/image9.png"/><Relationship Id="rId9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12.svg"/><Relationship Id="rId7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2.svg"/><Relationship Id="rId7" Type="http://schemas.openxmlformats.org/officeDocument/2006/relationships/image" Target="../media/image46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openxmlformats.org/officeDocument/2006/relationships/image" Target="../media/image48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3.svg"/><Relationship Id="rId7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10" Type="http://schemas.openxmlformats.org/officeDocument/2006/relationships/image" Target="../media/image31.jpg"/><Relationship Id="rId4" Type="http://schemas.openxmlformats.org/officeDocument/2006/relationships/image" Target="../media/image3.png"/><Relationship Id="rId9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3.svg"/><Relationship Id="rId7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10" Type="http://schemas.openxmlformats.org/officeDocument/2006/relationships/image" Target="../media/image33.jpg"/><Relationship Id="rId4" Type="http://schemas.openxmlformats.org/officeDocument/2006/relationships/image" Target="../media/image3.png"/><Relationship Id="rId9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12.svg"/><Relationship Id="rId7" Type="http://schemas.openxmlformats.org/officeDocument/2006/relationships/image" Target="../media/image3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4.png"/><Relationship Id="rId4" Type="http://schemas.openxmlformats.org/officeDocument/2006/relationships/image" Target="../media/image5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7" Type="http://schemas.openxmlformats.org/officeDocument/2006/relationships/image" Target="../media/image43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g"/><Relationship Id="rId5" Type="http://schemas.openxmlformats.org/officeDocument/2006/relationships/image" Target="../media/image64.svg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image" Target="../media/image45.jpg"/><Relationship Id="rId7" Type="http://schemas.openxmlformats.org/officeDocument/2006/relationships/image" Target="../media/image48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fif"/><Relationship Id="rId5" Type="http://schemas.openxmlformats.org/officeDocument/2006/relationships/image" Target="../media/image70.svg"/><Relationship Id="rId10" Type="http://schemas.openxmlformats.org/officeDocument/2006/relationships/image" Target="../media/image20.svg"/><Relationship Id="rId4" Type="http://schemas.openxmlformats.org/officeDocument/2006/relationships/image" Target="../media/image46.png"/><Relationship Id="rId9" Type="http://schemas.openxmlformats.org/officeDocument/2006/relationships/image" Target="../media/image1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svg"/><Relationship Id="rId12" Type="http://schemas.openxmlformats.org/officeDocument/2006/relationships/image" Target="../media/image1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11" Type="http://schemas.openxmlformats.org/officeDocument/2006/relationships/image" Target="../media/image75.svg"/><Relationship Id="rId5" Type="http://schemas.openxmlformats.org/officeDocument/2006/relationships/image" Target="../media/image12.svg"/><Relationship Id="rId10" Type="http://schemas.openxmlformats.org/officeDocument/2006/relationships/image" Target="../media/image49.pn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svg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openxmlformats.org/officeDocument/2006/relationships/image" Target="../media/image20.svg"/><Relationship Id="rId4" Type="http://schemas.openxmlformats.org/officeDocument/2006/relationships/image" Target="../media/image1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4.png"/><Relationship Id="rId4" Type="http://schemas.openxmlformats.org/officeDocument/2006/relationships/image" Target="../media/image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14.png"/><Relationship Id="rId5" Type="http://schemas.openxmlformats.org/officeDocument/2006/relationships/image" Target="../media/image12.svg"/><Relationship Id="rId10" Type="http://schemas.openxmlformats.org/officeDocument/2006/relationships/image" Target="../media/image27.svg"/><Relationship Id="rId4" Type="http://schemas.openxmlformats.org/officeDocument/2006/relationships/image" Target="../media/image9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29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F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l="3851" r="3851" b="64354"/>
          <a:stretch/>
        </p:blipFill>
        <p:spPr>
          <a:xfrm>
            <a:off x="0" y="7876791"/>
            <a:ext cx="18288000" cy="241020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413627" y="7876791"/>
            <a:ext cx="2214380" cy="241020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-340006" y="7876791"/>
            <a:ext cx="2214380" cy="241020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682597" y="-592977"/>
            <a:ext cx="4072705" cy="324335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4065494" y="278705"/>
            <a:ext cx="3767080" cy="1968299"/>
          </a:xfrm>
          <a:prstGeom prst="rect">
            <a:avLst/>
          </a:prstGeom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id="{5544108A-730C-30F7-1899-8FAD860FFE84}"/>
              </a:ext>
            </a:extLst>
          </p:cNvPr>
          <p:cNvSpPr txBox="1"/>
          <p:nvPr/>
        </p:nvSpPr>
        <p:spPr>
          <a:xfrm>
            <a:off x="1419745" y="3298465"/>
            <a:ext cx="15448510" cy="346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>
                <a:solidFill>
                  <a:srgbClr val="368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TIẾT HỌC MÔN ÂM NHẠC!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F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-6559848" y="2055142"/>
            <a:ext cx="11382415" cy="490478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 flipH="1" flipV="1">
            <a:off x="15042993" y="4823222"/>
            <a:ext cx="6148975" cy="264964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413627" y="7876791"/>
            <a:ext cx="2214380" cy="241020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340006" y="7876791"/>
            <a:ext cx="2214380" cy="241020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4CA2D10-C82D-6ACE-39FD-1D1C482355F9}"/>
              </a:ext>
            </a:extLst>
          </p:cNvPr>
          <p:cNvSpPr/>
          <p:nvPr/>
        </p:nvSpPr>
        <p:spPr>
          <a:xfrm>
            <a:off x="8092532" y="993678"/>
            <a:ext cx="8990745" cy="8299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en-US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Giai điệu bài hát: sôi nổi, rộn ràng.</a:t>
            </a:r>
          </a:p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vi-VN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Nội dung của bài hát: Bài hát có lời ca khắc họa hình ảnh thiên nhiên và cuộc sống t</a:t>
            </a:r>
            <a:r>
              <a:rPr lang="en-US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ươ</a:t>
            </a:r>
            <a:r>
              <a:rPr lang="vi-VN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đẹp, gửi đến mọi người thông điệp </a:t>
            </a:r>
            <a:r>
              <a:rPr lang="vi-VN" sz="3600" b="1" i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"Hãy giữ lấy hành tinh xanh!“</a:t>
            </a:r>
            <a:endParaRPr lang="en-US" sz="3600" b="1" i="1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vi-VN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hát được chia làm 2 đoạn: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 1: 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 1: </a:t>
            </a:r>
            <a:r>
              <a:rPr lang="en-US" sz="3600" i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vi-VN" sz="3600" i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 nhau ... hiền hòa</a:t>
            </a:r>
            <a:r>
              <a:rPr lang="en-US" sz="3600" i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</a:t>
            </a:r>
            <a:endParaRPr lang="vi-VN" sz="3600" i="1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 2: </a:t>
            </a:r>
            <a:r>
              <a:rPr lang="en-US" sz="3600" i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vi-VN" sz="3600" i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Từng lời... tháng ngày</a:t>
            </a:r>
            <a:r>
              <a:rPr lang="en-US" sz="3600" i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 2: </a:t>
            </a:r>
            <a:r>
              <a:rPr lang="en-US" sz="3600" i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vi-VN" sz="3600" i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 hôm nay ... môi trường</a:t>
            </a:r>
            <a:r>
              <a:rPr lang="en-US" sz="3600" i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</a:t>
            </a:r>
            <a:r>
              <a:rPr lang="vi-VN" sz="3600" i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8E974CBB-D78C-586B-C30C-4439FFA54F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89532" y="1442845"/>
            <a:ext cx="7313486" cy="765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4806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F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-6559848" y="2055142"/>
            <a:ext cx="11382415" cy="490478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 flipH="1" flipV="1">
            <a:off x="15042993" y="4823222"/>
            <a:ext cx="6148975" cy="264964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413627" y="7876791"/>
            <a:ext cx="2214380" cy="241020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340006" y="7876791"/>
            <a:ext cx="2214380" cy="24102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F5DE29-C08D-0611-6AA7-66B50815F1E5}"/>
              </a:ext>
            </a:extLst>
          </p:cNvPr>
          <p:cNvSpPr txBox="1"/>
          <p:nvPr/>
        </p:nvSpPr>
        <p:spPr>
          <a:xfrm>
            <a:off x="2374930" y="876300"/>
            <a:ext cx="1353814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4) Khởi động giọng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31">
            <a:extLst>
              <a:ext uri="{FF2B5EF4-FFF2-40B4-BE49-F238E27FC236}">
                <a16:creationId xmlns:a16="http://schemas.microsoft.com/office/drawing/2014/main" id="{6ADE5368-4189-B9D6-F840-6A3D35C53E7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374930" y="2097642"/>
            <a:ext cx="13343149" cy="818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292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F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413627" y="7876791"/>
            <a:ext cx="2214380" cy="241020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-340006" y="7876791"/>
            <a:ext cx="2214380" cy="241020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682597" y="-592977"/>
            <a:ext cx="4072705" cy="324335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4065494" y="278705"/>
            <a:ext cx="3767080" cy="19682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4C0C0F-4676-AFB8-C12A-27FD27F968CB}"/>
              </a:ext>
            </a:extLst>
          </p:cNvPr>
          <p:cNvSpPr txBox="1"/>
          <p:nvPr/>
        </p:nvSpPr>
        <p:spPr>
          <a:xfrm>
            <a:off x="152400" y="1181100"/>
            <a:ext cx="17680174" cy="833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Cùng nhau ta </a:t>
            </a:r>
            <a:r>
              <a:rPr 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hát tha </a:t>
            </a: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thiết muôn lời </a:t>
            </a:r>
            <a:r>
              <a:rPr 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ca.Từ </a:t>
            </a: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thành </a:t>
            </a:r>
            <a:r>
              <a:rPr 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phố đến </a:t>
            </a: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khắp miền rừng xa.</a:t>
            </a:r>
            <a:endParaRPr lang="en-US" sz="3600" b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A73607-5A0B-C7CD-F382-CD274F357AF7}"/>
              </a:ext>
            </a:extLst>
          </p:cNvPr>
          <p:cNvSpPr txBox="1"/>
          <p:nvPr/>
        </p:nvSpPr>
        <p:spPr>
          <a:xfrm>
            <a:off x="3668843" y="419100"/>
            <a:ext cx="109503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90170" algn="ctr">
              <a:spcBef>
                <a:spcPts val="300"/>
              </a:spcBef>
              <a:spcAft>
                <a:spcPts val="300"/>
              </a:spcAft>
            </a:pPr>
            <a:r>
              <a:rPr lang="en-US" sz="4800" b="1">
                <a:solidFill>
                  <a:srgbClr val="1F4D0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5) Học hát đoạn 1 – Lời </a:t>
            </a:r>
            <a:r>
              <a:rPr lang="en-US" sz="4800" b="1" smtClean="0">
                <a:solidFill>
                  <a:srgbClr val="1F4D0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1- Câu 1 </a:t>
            </a:r>
            <a:endParaRPr lang="en-US" sz="4800">
              <a:solidFill>
                <a:srgbClr val="1F4D0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F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413627" y="7876791"/>
            <a:ext cx="2214380" cy="241020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-340006" y="7876791"/>
            <a:ext cx="2214380" cy="241020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682597" y="-592977"/>
            <a:ext cx="4072705" cy="324335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4065494" y="278705"/>
            <a:ext cx="3767080" cy="196829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85A35EE-9C17-DB06-95C1-357E12EB200C}"/>
              </a:ext>
            </a:extLst>
          </p:cNvPr>
          <p:cNvSpPr txBox="1"/>
          <p:nvPr/>
        </p:nvSpPr>
        <p:spPr>
          <a:xfrm>
            <a:off x="3668843" y="-114300"/>
            <a:ext cx="109503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90170" algn="ctr">
              <a:spcBef>
                <a:spcPts val="300"/>
              </a:spcBef>
              <a:spcAft>
                <a:spcPts val="300"/>
              </a:spcAft>
            </a:pPr>
            <a:r>
              <a:rPr lang="en-US" sz="4800" b="1">
                <a:solidFill>
                  <a:srgbClr val="1F4D0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5) Học hát đoạn 1 – Lời </a:t>
            </a:r>
            <a:r>
              <a:rPr lang="en-US" sz="4800" b="1" smtClean="0">
                <a:solidFill>
                  <a:srgbClr val="1F4D0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– Câu 2 </a:t>
            </a:r>
            <a:endParaRPr lang="en-US" sz="4800">
              <a:solidFill>
                <a:srgbClr val="1F4D0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4C0C0F-4676-AFB8-C12A-27FD27F968CB}"/>
              </a:ext>
            </a:extLst>
          </p:cNvPr>
          <p:cNvSpPr txBox="1"/>
          <p:nvPr/>
        </p:nvSpPr>
        <p:spPr>
          <a:xfrm>
            <a:off x="725716" y="571500"/>
            <a:ext cx="14615884" cy="2070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Hàng cây xanh </a:t>
            </a:r>
            <a:r>
              <a:rPr lang="en-US" sz="4000" b="1" smtClean="0">
                <a:latin typeface="Arial" panose="020B0604020202020204" pitchFamily="34" charset="0"/>
                <a:cs typeface="Arial" panose="020B0604020202020204" pitchFamily="34" charset="0"/>
              </a:rPr>
              <a:t>thắm thơm </a:t>
            </a: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ngát muôn loài hoa.</a:t>
            </a:r>
          </a:p>
          <a:p>
            <a:pPr algn="just">
              <a:lnSpc>
                <a:spcPct val="200000"/>
              </a:lnSpc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Những dòng kênh </a:t>
            </a:r>
            <a:r>
              <a:rPr lang="en-US" sz="4000" b="1" smtClean="0">
                <a:latin typeface="Arial" panose="020B0604020202020204" pitchFamily="34" charset="0"/>
                <a:cs typeface="Arial" panose="020B0604020202020204" pitchFamily="34" charset="0"/>
              </a:rPr>
              <a:t>nhỏ êm </a:t>
            </a: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đềm trôi hiền hòa.</a:t>
            </a:r>
            <a:endParaRPr lang="en-US" sz="4000" b="1"/>
          </a:p>
        </p:txBody>
      </p:sp>
    </p:spTree>
    <p:extLst>
      <p:ext uri="{BB962C8B-B14F-4D97-AF65-F5344CB8AC3E}">
        <p14:creationId xmlns:p14="http://schemas.microsoft.com/office/powerpoint/2010/main" val="26284621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F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413627" y="7876791"/>
            <a:ext cx="2214380" cy="241020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-340006" y="7876791"/>
            <a:ext cx="2214380" cy="241020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682597" y="-592977"/>
            <a:ext cx="4072705" cy="324335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4065494" y="278705"/>
            <a:ext cx="3767080" cy="19682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4C0C0F-4676-AFB8-C12A-27FD27F968CB}"/>
              </a:ext>
            </a:extLst>
          </p:cNvPr>
          <p:cNvSpPr txBox="1"/>
          <p:nvPr/>
        </p:nvSpPr>
        <p:spPr>
          <a:xfrm>
            <a:off x="792584" y="851702"/>
            <a:ext cx="173430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Từng lời thầy </a:t>
            </a:r>
            <a:r>
              <a:rPr lang="en-US" sz="4000" b="1" smtClean="0">
                <a:latin typeface="Arial" panose="020B0604020202020204" pitchFamily="34" charset="0"/>
                <a:cs typeface="Arial" panose="020B0604020202020204" pitchFamily="34" charset="0"/>
              </a:rPr>
              <a:t>cô nâng </a:t>
            </a: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ước mơ tuổi </a:t>
            </a:r>
            <a:r>
              <a:rPr lang="en-US" sz="4000" b="1" smtClean="0">
                <a:latin typeface="Arial" panose="020B0604020202020204" pitchFamily="34" charset="0"/>
                <a:cs typeface="Arial" panose="020B0604020202020204" pitchFamily="34" charset="0"/>
              </a:rPr>
              <a:t>thơ.Từ </a:t>
            </a: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làng </a:t>
            </a:r>
            <a:r>
              <a:rPr lang="en-US" sz="4000" b="1" smtClean="0">
                <a:latin typeface="Arial" panose="020B0604020202020204" pitchFamily="34" charset="0"/>
                <a:cs typeface="Arial" panose="020B0604020202020204" pitchFamily="34" charset="0"/>
              </a:rPr>
              <a:t>quê ra </a:t>
            </a: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bao la biển lớn.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111630-2F9D-0C3B-E853-A22E3E96C911}"/>
              </a:ext>
            </a:extLst>
          </p:cNvPr>
          <p:cNvSpPr txBox="1"/>
          <p:nvPr/>
        </p:nvSpPr>
        <p:spPr>
          <a:xfrm>
            <a:off x="3668843" y="114300"/>
            <a:ext cx="109503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90170" algn="ctr">
              <a:spcBef>
                <a:spcPts val="300"/>
              </a:spcBef>
              <a:spcAft>
                <a:spcPts val="300"/>
              </a:spcAft>
            </a:pPr>
            <a:r>
              <a:rPr lang="en-US" sz="4800" b="1">
                <a:solidFill>
                  <a:srgbClr val="1F4D0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6) Học hát đoạn 1 – Lời </a:t>
            </a:r>
            <a:r>
              <a:rPr lang="en-US" sz="4800" b="1" smtClean="0">
                <a:solidFill>
                  <a:srgbClr val="1F4D0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– C1 </a:t>
            </a:r>
            <a:endParaRPr lang="en-US" sz="4800">
              <a:solidFill>
                <a:srgbClr val="1F4D0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8251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F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413627" y="7876791"/>
            <a:ext cx="2214380" cy="241020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-340006" y="7876791"/>
            <a:ext cx="2214380" cy="241020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682597" y="-592977"/>
            <a:ext cx="4072705" cy="324335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4065494" y="278705"/>
            <a:ext cx="3767080" cy="196829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85A35EE-9C17-DB06-95C1-357E12EB200C}"/>
              </a:ext>
            </a:extLst>
          </p:cNvPr>
          <p:cNvSpPr txBox="1"/>
          <p:nvPr/>
        </p:nvSpPr>
        <p:spPr>
          <a:xfrm>
            <a:off x="3668843" y="38100"/>
            <a:ext cx="109503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90170" algn="ctr">
              <a:spcBef>
                <a:spcPts val="300"/>
              </a:spcBef>
              <a:spcAft>
                <a:spcPts val="300"/>
              </a:spcAft>
            </a:pPr>
            <a:r>
              <a:rPr lang="en-US" sz="4800" b="1">
                <a:solidFill>
                  <a:srgbClr val="1F4D0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6) Học hát đoạn 1 – Lời </a:t>
            </a:r>
            <a:r>
              <a:rPr lang="en-US" sz="4800" b="1" smtClean="0">
                <a:solidFill>
                  <a:srgbClr val="1F4D0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2- Câu 2 </a:t>
            </a:r>
            <a:endParaRPr lang="en-US" sz="4800">
              <a:solidFill>
                <a:srgbClr val="1F4D0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4C0C0F-4676-AFB8-C12A-27FD27F968CB}"/>
              </a:ext>
            </a:extLst>
          </p:cNvPr>
          <p:cNvSpPr txBox="1"/>
          <p:nvPr/>
        </p:nvSpPr>
        <p:spPr>
          <a:xfrm>
            <a:off x="304800" y="647700"/>
            <a:ext cx="17830800" cy="1839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Dòng sông con suối </a:t>
            </a:r>
            <a:r>
              <a:rPr lang="en-US" sz="4000" b="1" smtClean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đất không cằn </a:t>
            </a:r>
            <a:r>
              <a:rPr lang="en-US" sz="4000" b="1" smtClean="0">
                <a:latin typeface="Arial" panose="020B0604020202020204" pitchFamily="34" charset="0"/>
                <a:cs typeface="Arial" panose="020B0604020202020204" pitchFamily="34" charset="0"/>
              </a:rPr>
              <a:t>khô.Như </a:t>
            </a: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dòng sữa </a:t>
            </a:r>
            <a:r>
              <a:rPr lang="en-US" sz="4000" b="1" smtClean="0">
                <a:latin typeface="Arial" panose="020B0604020202020204" pitchFamily="34" charset="0"/>
                <a:cs typeface="Arial" panose="020B0604020202020204" pitchFamily="34" charset="0"/>
              </a:rPr>
              <a:t>mẹ nuôi </a:t>
            </a: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ta bao tháng ngày.</a:t>
            </a:r>
            <a:endParaRPr lang="en-US" sz="4000" b="1"/>
          </a:p>
        </p:txBody>
      </p:sp>
    </p:spTree>
    <p:extLst>
      <p:ext uri="{BB962C8B-B14F-4D97-AF65-F5344CB8AC3E}">
        <p14:creationId xmlns:p14="http://schemas.microsoft.com/office/powerpoint/2010/main" val="39389706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F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413627" y="7876791"/>
            <a:ext cx="2214380" cy="241020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-340006" y="7876791"/>
            <a:ext cx="2214380" cy="241020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682597" y="-592977"/>
            <a:ext cx="4072705" cy="324335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4065494" y="278705"/>
            <a:ext cx="3767080" cy="19682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4C0C0F-4676-AFB8-C12A-27FD27F968CB}"/>
              </a:ext>
            </a:extLst>
          </p:cNvPr>
          <p:cNvSpPr txBox="1"/>
          <p:nvPr/>
        </p:nvSpPr>
        <p:spPr>
          <a:xfrm>
            <a:off x="988414" y="876300"/>
            <a:ext cx="16385186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Cho hôm </a:t>
            </a:r>
            <a:r>
              <a:rPr lang="en-US" sz="4000" b="1" smtClean="0">
                <a:latin typeface="Arial" panose="020B0604020202020204" pitchFamily="34" charset="0"/>
                <a:cs typeface="Arial" panose="020B0604020202020204" pitchFamily="34" charset="0"/>
              </a:rPr>
              <a:t>nay cho </a:t>
            </a: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ngày </a:t>
            </a:r>
            <a:r>
              <a:rPr lang="en-US" sz="4000" b="1" smtClean="0">
                <a:latin typeface="Arial" panose="020B0604020202020204" pitchFamily="34" charset="0"/>
                <a:cs typeface="Arial" panose="020B0604020202020204" pitchFamily="34" charset="0"/>
              </a:rPr>
              <a:t>mai .Vì </a:t>
            </a: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cuộc </a:t>
            </a:r>
            <a:r>
              <a:rPr lang="en-US" sz="4000" b="1" smtClean="0">
                <a:latin typeface="Arial" panose="020B0604020202020204" pitchFamily="34" charset="0"/>
                <a:cs typeface="Arial" panose="020B0604020202020204" pitchFamily="34" charset="0"/>
              </a:rPr>
              <a:t>sống bao </a:t>
            </a: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ước mơ tươi đẹp.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97B484-4744-5196-F24A-DDB0E1505A97}"/>
              </a:ext>
            </a:extLst>
          </p:cNvPr>
          <p:cNvSpPr txBox="1"/>
          <p:nvPr/>
        </p:nvSpPr>
        <p:spPr>
          <a:xfrm>
            <a:off x="3668842" y="114300"/>
            <a:ext cx="109503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90170" algn="ctr">
              <a:spcBef>
                <a:spcPts val="300"/>
              </a:spcBef>
              <a:spcAft>
                <a:spcPts val="300"/>
              </a:spcAft>
            </a:pPr>
            <a:r>
              <a:rPr lang="en-US" sz="4800" b="1">
                <a:solidFill>
                  <a:srgbClr val="1F4D0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7) Học hát đoạn 2</a:t>
            </a:r>
            <a:endParaRPr lang="en-US" sz="4800">
              <a:solidFill>
                <a:srgbClr val="1F4D0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8826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F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413627" y="7876791"/>
            <a:ext cx="2214380" cy="241020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-340006" y="7876791"/>
            <a:ext cx="2214380" cy="241020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682597" y="-592977"/>
            <a:ext cx="4072705" cy="324335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4065494" y="278705"/>
            <a:ext cx="3767080" cy="196829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85A35EE-9C17-DB06-95C1-357E12EB200C}"/>
              </a:ext>
            </a:extLst>
          </p:cNvPr>
          <p:cNvSpPr txBox="1"/>
          <p:nvPr/>
        </p:nvSpPr>
        <p:spPr>
          <a:xfrm>
            <a:off x="3668842" y="114300"/>
            <a:ext cx="109503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90170" algn="ctr">
              <a:spcBef>
                <a:spcPts val="300"/>
              </a:spcBef>
              <a:spcAft>
                <a:spcPts val="300"/>
              </a:spcAft>
            </a:pPr>
            <a:r>
              <a:rPr lang="en-US" sz="4800" b="1">
                <a:solidFill>
                  <a:srgbClr val="1F4D0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7) Học hát đoạn 2</a:t>
            </a:r>
            <a:endParaRPr lang="en-US" sz="4800">
              <a:solidFill>
                <a:srgbClr val="1F4D0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4C0C0F-4676-AFB8-C12A-27FD27F968CB}"/>
              </a:ext>
            </a:extLst>
          </p:cNvPr>
          <p:cNvSpPr txBox="1"/>
          <p:nvPr/>
        </p:nvSpPr>
        <p:spPr>
          <a:xfrm>
            <a:off x="228600" y="571500"/>
            <a:ext cx="18059400" cy="91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Hãy giữ lấy 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những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màu xanh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. Giữ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nguồn nước 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sạch,giữ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đẹp xanh môi trường.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18926503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F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-6559848" y="2055142"/>
            <a:ext cx="11382415" cy="490478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 flipH="1" flipV="1">
            <a:off x="15042993" y="4823222"/>
            <a:ext cx="6148975" cy="264964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413627" y="7876791"/>
            <a:ext cx="2214380" cy="241020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-340006" y="7876791"/>
            <a:ext cx="2214380" cy="24102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FB2294-6088-0D8E-B34B-9BE924C2A078}"/>
              </a:ext>
            </a:extLst>
          </p:cNvPr>
          <p:cNvSpPr txBox="1"/>
          <p:nvPr/>
        </p:nvSpPr>
        <p:spPr>
          <a:xfrm>
            <a:off x="3668842" y="114300"/>
            <a:ext cx="109503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90170" algn="ctr">
              <a:spcBef>
                <a:spcPts val="300"/>
              </a:spcBef>
              <a:spcAft>
                <a:spcPts val="300"/>
              </a:spcAft>
            </a:pPr>
            <a:r>
              <a:rPr lang="en-US" sz="4800" b="1">
                <a:solidFill>
                  <a:srgbClr val="1F4D0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8. Hát lời 1:</a:t>
            </a:r>
            <a:endParaRPr lang="en-US" sz="4800">
              <a:solidFill>
                <a:srgbClr val="1F4D0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C8EF71-BB43-49E6-A9F2-7BDA8F4F77E7}"/>
              </a:ext>
            </a:extLst>
          </p:cNvPr>
          <p:cNvSpPr txBox="1"/>
          <p:nvPr/>
        </p:nvSpPr>
        <p:spPr>
          <a:xfrm>
            <a:off x="128586" y="1562101"/>
            <a:ext cx="10920414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Cùng nhau ta hát tha thiết muôn lời ca.</a:t>
            </a:r>
          </a:p>
          <a:p>
            <a:pPr algn="just">
              <a:lnSpc>
                <a:spcPct val="150000"/>
              </a:lnSpc>
            </a:pP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Từ thành phố đến khắp miền rừng xa.</a:t>
            </a:r>
          </a:p>
          <a:p>
            <a:pPr algn="just">
              <a:lnSpc>
                <a:spcPct val="150000"/>
              </a:lnSpc>
            </a:pP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Hàng cây xanh thắm thơm ngát muôn loài hoa.</a:t>
            </a:r>
          </a:p>
          <a:p>
            <a:pPr algn="just">
              <a:lnSpc>
                <a:spcPct val="150000"/>
              </a:lnSpc>
            </a:pP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Những dòng kênh nhỏ êm đềm trôi hiền hòa.</a:t>
            </a:r>
          </a:p>
          <a:p>
            <a:pPr algn="just">
              <a:lnSpc>
                <a:spcPct val="150000"/>
              </a:lnSpc>
            </a:pPr>
            <a:r>
              <a:rPr lang="vi-VN" sz="3600" b="1">
                <a:latin typeface="Arial" panose="020B0604020202020204" pitchFamily="34" charset="0"/>
                <a:cs typeface="Arial" panose="020B0604020202020204" pitchFamily="34" charset="0"/>
              </a:rPr>
              <a:t>Cho hôm nay</a:t>
            </a: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b="1">
                <a:latin typeface="Arial" panose="020B0604020202020204" pitchFamily="34" charset="0"/>
                <a:cs typeface="Arial" panose="020B0604020202020204" pitchFamily="34" charset="0"/>
              </a:rPr>
              <a:t>cho ngày mai</a:t>
            </a:r>
          </a:p>
          <a:p>
            <a:pPr algn="just">
              <a:lnSpc>
                <a:spcPct val="150000"/>
              </a:lnSpc>
            </a:pPr>
            <a:r>
              <a:rPr lang="vi-VN" sz="3600" b="1">
                <a:latin typeface="Arial" panose="020B0604020202020204" pitchFamily="34" charset="0"/>
                <a:cs typeface="Arial" panose="020B0604020202020204" pitchFamily="34" charset="0"/>
              </a:rPr>
              <a:t>Vì cuộc sống</a:t>
            </a: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b="1">
                <a:latin typeface="Arial" panose="020B0604020202020204" pitchFamily="34" charset="0"/>
                <a:cs typeface="Arial" panose="020B0604020202020204" pitchFamily="34" charset="0"/>
              </a:rPr>
              <a:t>bao ước mơ tươi đẹp.</a:t>
            </a:r>
          </a:p>
          <a:p>
            <a:pPr algn="just">
              <a:lnSpc>
                <a:spcPct val="150000"/>
              </a:lnSpc>
            </a:pPr>
            <a:r>
              <a:rPr lang="vi-VN" sz="3600" b="1">
                <a:latin typeface="Arial" panose="020B0604020202020204" pitchFamily="34" charset="0"/>
                <a:cs typeface="Arial" panose="020B0604020202020204" pitchFamily="34" charset="0"/>
              </a:rPr>
              <a:t>Hãy giữ lấy những màu xanh.</a:t>
            </a:r>
          </a:p>
          <a:p>
            <a:pPr algn="just">
              <a:lnSpc>
                <a:spcPct val="150000"/>
              </a:lnSpc>
            </a:pPr>
            <a:r>
              <a:rPr lang="vi-VN" sz="3600" b="1">
                <a:latin typeface="Arial" panose="020B0604020202020204" pitchFamily="34" charset="0"/>
                <a:cs typeface="Arial" panose="020B0604020202020204" pitchFamily="34" charset="0"/>
              </a:rPr>
              <a:t>Giữ nguồn nước sạch,</a:t>
            </a: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b="1">
                <a:latin typeface="Arial" panose="020B0604020202020204" pitchFamily="34" charset="0"/>
                <a:cs typeface="Arial" panose="020B0604020202020204" pitchFamily="34" charset="0"/>
              </a:rPr>
              <a:t>giữ đẹp xanh môi trường.</a:t>
            </a:r>
          </a:p>
        </p:txBody>
      </p:sp>
      <p:pic>
        <p:nvPicPr>
          <p:cNvPr id="13" name="Picture 24">
            <a:extLst>
              <a:ext uri="{FF2B5EF4-FFF2-40B4-BE49-F238E27FC236}">
                <a16:creationId xmlns:a16="http://schemas.microsoft.com/office/drawing/2014/main" id="{A79588CC-D359-F151-46F4-2C92F9DEAC3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1502522" y="3016342"/>
            <a:ext cx="5100620" cy="5559260"/>
          </a:xfrm>
          <a:prstGeom prst="rect">
            <a:avLst/>
          </a:prstGeom>
        </p:spPr>
      </p:pic>
      <p:pic>
        <p:nvPicPr>
          <p:cNvPr id="7" name="Vì Cuộc Sống Tươi Đẹp  karaoke LỚP 7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B72C34FC-50E7-8EE6-A67A-FB32CE72A0F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877800" y="4457700"/>
            <a:ext cx="2441566" cy="244156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518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F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-6559848" y="2055142"/>
            <a:ext cx="11382415" cy="490478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 flipH="1" flipV="1">
            <a:off x="15042993" y="4823222"/>
            <a:ext cx="6148975" cy="264964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413627" y="7876791"/>
            <a:ext cx="2214380" cy="241020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-340006" y="7876791"/>
            <a:ext cx="2214380" cy="24102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FB2294-6088-0D8E-B34B-9BE924C2A078}"/>
              </a:ext>
            </a:extLst>
          </p:cNvPr>
          <p:cNvSpPr txBox="1"/>
          <p:nvPr/>
        </p:nvSpPr>
        <p:spPr>
          <a:xfrm>
            <a:off x="3668842" y="266700"/>
            <a:ext cx="109503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90170" algn="ctr">
              <a:spcBef>
                <a:spcPts val="300"/>
              </a:spcBef>
              <a:spcAft>
                <a:spcPts val="300"/>
              </a:spcAft>
            </a:pPr>
            <a:r>
              <a:rPr lang="en-US" sz="4800" b="1">
                <a:solidFill>
                  <a:srgbClr val="1F4D0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9. Hát lời 2:</a:t>
            </a:r>
            <a:endParaRPr lang="en-US" sz="4800">
              <a:solidFill>
                <a:srgbClr val="1F4D0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C8EF71-BB43-49E6-A9F2-7BDA8F4F77E7}"/>
              </a:ext>
            </a:extLst>
          </p:cNvPr>
          <p:cNvSpPr txBox="1"/>
          <p:nvPr/>
        </p:nvSpPr>
        <p:spPr>
          <a:xfrm>
            <a:off x="970465" y="1257300"/>
            <a:ext cx="11221535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Từng lời thầy cô nâng ước mơ tuổi thơ.</a:t>
            </a:r>
          </a:p>
          <a:p>
            <a:pPr>
              <a:lnSpc>
                <a:spcPct val="150000"/>
              </a:lnSpc>
            </a:pP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Từ làng quê ra bao la biển lớn.</a:t>
            </a:r>
          </a:p>
          <a:p>
            <a:pPr>
              <a:lnSpc>
                <a:spcPct val="150000"/>
              </a:lnSpc>
            </a:pP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Dòng sông con suối cho đất không cằn khô. </a:t>
            </a:r>
            <a:endParaRPr lang="en-US" sz="3600" b="1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Như </a:t>
            </a: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dòng sữa mẹ nuôi ta bao tháng ngày </a:t>
            </a:r>
            <a:endParaRPr lang="en-US" sz="3600" b="1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3600" b="1" smtClean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vi-VN" sz="3600" b="1">
                <a:latin typeface="Arial" panose="020B0604020202020204" pitchFamily="34" charset="0"/>
                <a:cs typeface="Arial" panose="020B0604020202020204" pitchFamily="34" charset="0"/>
              </a:rPr>
              <a:t>hôm nay</a:t>
            </a: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b="1">
                <a:latin typeface="Arial" panose="020B0604020202020204" pitchFamily="34" charset="0"/>
                <a:cs typeface="Arial" panose="020B0604020202020204" pitchFamily="34" charset="0"/>
              </a:rPr>
              <a:t>cho ngày mai</a:t>
            </a:r>
          </a:p>
          <a:p>
            <a:pPr>
              <a:lnSpc>
                <a:spcPct val="150000"/>
              </a:lnSpc>
            </a:pPr>
            <a:r>
              <a:rPr lang="vi-VN" sz="3600" b="1">
                <a:latin typeface="Arial" panose="020B0604020202020204" pitchFamily="34" charset="0"/>
                <a:cs typeface="Arial" panose="020B0604020202020204" pitchFamily="34" charset="0"/>
              </a:rPr>
              <a:t>Vì cuộc sống</a:t>
            </a: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b="1">
                <a:latin typeface="Arial" panose="020B0604020202020204" pitchFamily="34" charset="0"/>
                <a:cs typeface="Arial" panose="020B0604020202020204" pitchFamily="34" charset="0"/>
              </a:rPr>
              <a:t>bao ước mơ tươi đẹp.</a:t>
            </a:r>
          </a:p>
          <a:p>
            <a:pPr>
              <a:lnSpc>
                <a:spcPct val="150000"/>
              </a:lnSpc>
            </a:pPr>
            <a:r>
              <a:rPr lang="vi-VN" sz="3600" b="1">
                <a:latin typeface="Arial" panose="020B0604020202020204" pitchFamily="34" charset="0"/>
                <a:cs typeface="Arial" panose="020B0604020202020204" pitchFamily="34" charset="0"/>
              </a:rPr>
              <a:t>Hãy giữ lấy những màu xanh.</a:t>
            </a:r>
          </a:p>
          <a:p>
            <a:pPr>
              <a:lnSpc>
                <a:spcPct val="150000"/>
              </a:lnSpc>
            </a:pPr>
            <a:r>
              <a:rPr lang="vi-VN" sz="3600" b="1">
                <a:latin typeface="Arial" panose="020B0604020202020204" pitchFamily="34" charset="0"/>
                <a:cs typeface="Arial" panose="020B0604020202020204" pitchFamily="34" charset="0"/>
              </a:rPr>
              <a:t>Giữ nguồn nước sạch,</a:t>
            </a: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b="1">
                <a:latin typeface="Arial" panose="020B0604020202020204" pitchFamily="34" charset="0"/>
                <a:cs typeface="Arial" panose="020B0604020202020204" pitchFamily="34" charset="0"/>
              </a:rPr>
              <a:t>giữ đẹp xanh môi trường.</a:t>
            </a:r>
          </a:p>
        </p:txBody>
      </p:sp>
      <p:pic>
        <p:nvPicPr>
          <p:cNvPr id="13" name="Picture 24">
            <a:extLst>
              <a:ext uri="{FF2B5EF4-FFF2-40B4-BE49-F238E27FC236}">
                <a16:creationId xmlns:a16="http://schemas.microsoft.com/office/drawing/2014/main" id="{A79588CC-D359-F151-46F4-2C92F9DEAC3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2349180" y="3016342"/>
            <a:ext cx="5100620" cy="5559260"/>
          </a:xfrm>
          <a:prstGeom prst="rect">
            <a:avLst/>
          </a:prstGeom>
        </p:spPr>
      </p:pic>
      <p:pic>
        <p:nvPicPr>
          <p:cNvPr id="2" name="Lời 2 - Vì Cuộc Sống Tươi Đẹp  karaoke LỚP 7 KẾT NỐI TRI THỨC (mp3cut.net)">
            <a:hlinkClick r:id="" action="ppaction://media"/>
            <a:extLst>
              <a:ext uri="{FF2B5EF4-FFF2-40B4-BE49-F238E27FC236}">
                <a16:creationId xmlns:a16="http://schemas.microsoft.com/office/drawing/2014/main" id="{A5C56B31-0CBE-CAD1-CE96-3764B2F865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999342" y="4229100"/>
            <a:ext cx="2210402" cy="221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9686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04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F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l="3851" r="3851" b="64354"/>
          <a:stretch/>
        </p:blipFill>
        <p:spPr>
          <a:xfrm>
            <a:off x="0" y="7876791"/>
            <a:ext cx="18288000" cy="2410209"/>
          </a:xfrm>
          <a:prstGeom prst="rect">
            <a:avLst/>
          </a:prstGeom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id="{77D0957A-9FA0-743E-F98E-93A1B12AC4D2}"/>
              </a:ext>
            </a:extLst>
          </p:cNvPr>
          <p:cNvSpPr txBox="1"/>
          <p:nvPr/>
        </p:nvSpPr>
        <p:spPr>
          <a:xfrm>
            <a:off x="6237754" y="347246"/>
            <a:ext cx="5812491" cy="12505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000"/>
              </a:lnSpc>
            </a:pPr>
            <a:r>
              <a:rPr lang="en-US" sz="6600" b="1" dirty="0">
                <a:solidFill>
                  <a:srgbClr val="1F4D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16" name="Picture 15" descr="A group of people working on a construction site&#10;&#10;Description automatically generated with low confidence">
            <a:extLst>
              <a:ext uri="{FF2B5EF4-FFF2-40B4-BE49-F238E27FC236}">
                <a16:creationId xmlns:a16="http://schemas.microsoft.com/office/drawing/2014/main" id="{AFC88EAC-9013-ABD6-C57F-10DAFC75EB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36" y="6087610"/>
            <a:ext cx="5524654" cy="3668716"/>
          </a:xfrm>
          <a:prstGeom prst="rect">
            <a:avLst/>
          </a:prstGeom>
        </p:spPr>
      </p:pic>
      <p:pic>
        <p:nvPicPr>
          <p:cNvPr id="18" name="Picture 17" descr="A picture containing outdoor, sky, train, mountain&#10;&#10;Description automatically generated">
            <a:extLst>
              <a:ext uri="{FF2B5EF4-FFF2-40B4-BE49-F238E27FC236}">
                <a16:creationId xmlns:a16="http://schemas.microsoft.com/office/drawing/2014/main" id="{E0A43E3C-3BB5-93DD-20AC-CA5FBB93BF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95500"/>
            <a:ext cx="5363436" cy="3680658"/>
          </a:xfrm>
          <a:prstGeom prst="rect">
            <a:avLst/>
          </a:prstGeom>
        </p:spPr>
      </p:pic>
      <p:pic>
        <p:nvPicPr>
          <p:cNvPr id="20" name="Picture 19" descr="A picture containing outdoor, sky, water, nature&#10;&#10;Description automatically generated">
            <a:extLst>
              <a:ext uri="{FF2B5EF4-FFF2-40B4-BE49-F238E27FC236}">
                <a16:creationId xmlns:a16="http://schemas.microsoft.com/office/drawing/2014/main" id="{A95DF9EA-A18A-3038-53BF-622C3E0BE4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13" b="2746"/>
          <a:stretch/>
        </p:blipFill>
        <p:spPr>
          <a:xfrm>
            <a:off x="506536" y="2096353"/>
            <a:ext cx="5524654" cy="3668716"/>
          </a:xfrm>
          <a:prstGeom prst="rect">
            <a:avLst/>
          </a:prstGeom>
        </p:spPr>
      </p:pic>
      <p:pic>
        <p:nvPicPr>
          <p:cNvPr id="30" name="Picture 29" descr="A group of people working in a field&#10;&#10;Description automatically generated with medium confidence">
            <a:extLst>
              <a:ext uri="{FF2B5EF4-FFF2-40B4-BE49-F238E27FC236}">
                <a16:creationId xmlns:a16="http://schemas.microsoft.com/office/drawing/2014/main" id="{EC3A5A1D-15F8-AB18-E246-F5E1AD82D8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6087610"/>
            <a:ext cx="5363436" cy="3668716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FC23E1EE-0273-F16D-82F4-8C25DC6DE21A}"/>
              </a:ext>
            </a:extLst>
          </p:cNvPr>
          <p:cNvGrpSpPr/>
          <p:nvPr/>
        </p:nvGrpSpPr>
        <p:grpSpPr>
          <a:xfrm>
            <a:off x="12018400" y="2413397"/>
            <a:ext cx="6269600" cy="6009867"/>
            <a:chOff x="1624348" y="1600488"/>
            <a:chExt cx="6269600" cy="6009867"/>
          </a:xfrm>
        </p:grpSpPr>
        <p:grpSp>
          <p:nvGrpSpPr>
            <p:cNvPr id="32" name="Group 2">
              <a:extLst>
                <a:ext uri="{FF2B5EF4-FFF2-40B4-BE49-F238E27FC236}">
                  <a16:creationId xmlns:a16="http://schemas.microsoft.com/office/drawing/2014/main" id="{3C8F6930-88D6-28DB-0DBF-88B80640104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624348" y="1600488"/>
              <a:ext cx="5994708" cy="6009867"/>
              <a:chOff x="395122" y="-22311"/>
              <a:chExt cx="5135808" cy="5148795"/>
            </a:xfrm>
          </p:grpSpPr>
          <p:sp>
            <p:nvSpPr>
              <p:cNvPr id="34" name="Freeform 3">
                <a:extLst>
                  <a:ext uri="{FF2B5EF4-FFF2-40B4-BE49-F238E27FC236}">
                    <a16:creationId xmlns:a16="http://schemas.microsoft.com/office/drawing/2014/main" id="{CB1D3DEA-F52D-3877-790C-FDF39520D842}"/>
                  </a:ext>
                </a:extLst>
              </p:cNvPr>
              <p:cNvSpPr/>
              <p:nvPr/>
            </p:nvSpPr>
            <p:spPr>
              <a:xfrm>
                <a:off x="395122" y="-22311"/>
                <a:ext cx="5135808" cy="5148795"/>
              </a:xfrm>
              <a:custGeom>
                <a:avLst/>
                <a:gdLst/>
                <a:ahLst/>
                <a:cxnLst/>
                <a:rect l="l" t="t" r="r" b="b"/>
                <a:pathLst>
                  <a:path w="6487160" h="6352540">
                    <a:moveTo>
                      <a:pt x="6322060" y="3176270"/>
                    </a:moveTo>
                    <a:cubicBezTo>
                      <a:pt x="6322060" y="2844800"/>
                      <a:pt x="6487160" y="2493010"/>
                      <a:pt x="6385560" y="2194560"/>
                    </a:cubicBezTo>
                    <a:cubicBezTo>
                      <a:pt x="6281420" y="1884680"/>
                      <a:pt x="5928360" y="1694180"/>
                      <a:pt x="5734050" y="1436370"/>
                    </a:cubicBezTo>
                    <a:cubicBezTo>
                      <a:pt x="5537200" y="1176020"/>
                      <a:pt x="5455920" y="796290"/>
                      <a:pt x="5185410" y="607060"/>
                    </a:cubicBezTo>
                    <a:cubicBezTo>
                      <a:pt x="4917440" y="420370"/>
                      <a:pt x="4517390" y="462280"/>
                      <a:pt x="4196080" y="360680"/>
                    </a:cubicBezTo>
                    <a:cubicBezTo>
                      <a:pt x="3884930" y="264160"/>
                      <a:pt x="3589020" y="0"/>
                      <a:pt x="3244850" y="0"/>
                    </a:cubicBezTo>
                    <a:cubicBezTo>
                      <a:pt x="2900680" y="0"/>
                      <a:pt x="2603500" y="262890"/>
                      <a:pt x="2293620" y="360680"/>
                    </a:cubicBezTo>
                    <a:cubicBezTo>
                      <a:pt x="1972310" y="461010"/>
                      <a:pt x="1570990" y="419100"/>
                      <a:pt x="1303020" y="607060"/>
                    </a:cubicBezTo>
                    <a:cubicBezTo>
                      <a:pt x="1032510" y="796290"/>
                      <a:pt x="951230" y="1176020"/>
                      <a:pt x="754380" y="1436370"/>
                    </a:cubicBezTo>
                    <a:cubicBezTo>
                      <a:pt x="558800" y="1694180"/>
                      <a:pt x="207010" y="1884680"/>
                      <a:pt x="101600" y="2194560"/>
                    </a:cubicBezTo>
                    <a:cubicBezTo>
                      <a:pt x="1270" y="2493010"/>
                      <a:pt x="165100" y="2844800"/>
                      <a:pt x="165100" y="3176270"/>
                    </a:cubicBezTo>
                    <a:cubicBezTo>
                      <a:pt x="165100" y="3507740"/>
                      <a:pt x="0" y="3859530"/>
                      <a:pt x="101600" y="4157980"/>
                    </a:cubicBezTo>
                    <a:cubicBezTo>
                      <a:pt x="205740" y="4467860"/>
                      <a:pt x="558800" y="4658360"/>
                      <a:pt x="753110" y="4916170"/>
                    </a:cubicBezTo>
                    <a:cubicBezTo>
                      <a:pt x="949960" y="5176520"/>
                      <a:pt x="1031240" y="5556250"/>
                      <a:pt x="1301750" y="5745480"/>
                    </a:cubicBezTo>
                    <a:cubicBezTo>
                      <a:pt x="1569720" y="5933440"/>
                      <a:pt x="1969770" y="5891530"/>
                      <a:pt x="2292350" y="5991860"/>
                    </a:cubicBezTo>
                    <a:cubicBezTo>
                      <a:pt x="2603500" y="6088380"/>
                      <a:pt x="2899410" y="6352540"/>
                      <a:pt x="3243580" y="6352540"/>
                    </a:cubicBezTo>
                    <a:cubicBezTo>
                      <a:pt x="3587750" y="6352540"/>
                      <a:pt x="3884930" y="6089650"/>
                      <a:pt x="4194810" y="5991860"/>
                    </a:cubicBezTo>
                    <a:cubicBezTo>
                      <a:pt x="4516120" y="5891530"/>
                      <a:pt x="4917440" y="5933440"/>
                      <a:pt x="5185410" y="5745480"/>
                    </a:cubicBezTo>
                    <a:cubicBezTo>
                      <a:pt x="5455920" y="5556250"/>
                      <a:pt x="5537200" y="5176520"/>
                      <a:pt x="5734050" y="4916170"/>
                    </a:cubicBezTo>
                    <a:cubicBezTo>
                      <a:pt x="5929630" y="4658360"/>
                      <a:pt x="6281420" y="4467860"/>
                      <a:pt x="6385560" y="4157980"/>
                    </a:cubicBezTo>
                    <a:cubicBezTo>
                      <a:pt x="6487160" y="3858260"/>
                      <a:pt x="6322060" y="3506470"/>
                      <a:pt x="6322060" y="3176270"/>
                    </a:cubicBezTo>
                    <a:close/>
                  </a:path>
                </a:pathLst>
              </a:custGeom>
              <a:solidFill>
                <a:srgbClr val="E0F2BC"/>
              </a:solidFill>
            </p:spPr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A2C3841-96BA-A1C4-5502-B9E07B11058F}"/>
                </a:ext>
              </a:extLst>
            </p:cNvPr>
            <p:cNvSpPr txBox="1"/>
            <p:nvPr/>
          </p:nvSpPr>
          <p:spPr>
            <a:xfrm>
              <a:off x="1624348" y="3329983"/>
              <a:ext cx="6269600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000" b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Cảm nhận của em sau khi nhìn những bức ảnh này là gì?</a:t>
              </a:r>
              <a:endParaRPr lang="en-US" sz="40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F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-6559848" y="2055142"/>
            <a:ext cx="11382415" cy="490478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 flipH="1" flipV="1">
            <a:off x="15042993" y="4823222"/>
            <a:ext cx="6148975" cy="264964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413627" y="7876791"/>
            <a:ext cx="2214380" cy="241020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-340006" y="7876791"/>
            <a:ext cx="2214380" cy="2410209"/>
          </a:xfrm>
          <a:prstGeom prst="rect">
            <a:avLst/>
          </a:prstGeom>
        </p:spPr>
      </p:pic>
      <p:pic>
        <p:nvPicPr>
          <p:cNvPr id="2" name="Picture 28">
            <a:extLst>
              <a:ext uri="{FF2B5EF4-FFF2-40B4-BE49-F238E27FC236}">
                <a16:creationId xmlns:a16="http://schemas.microsoft.com/office/drawing/2014/main" id="{4CC4631B-57B3-6DD4-7FC9-80BA0BE9AD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33289" y="2933700"/>
            <a:ext cx="15421423" cy="6477000"/>
          </a:xfrm>
          <a:prstGeom prst="rect">
            <a:avLst/>
          </a:prstGeom>
        </p:spPr>
      </p:pic>
      <p:pic>
        <p:nvPicPr>
          <p:cNvPr id="7" name="Vì Cuộc Sống Tươi Đẹp  karaoke LỚP 7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B72C34FC-50E7-8EE6-A67A-FB32CE72A0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-28575"/>
            <a:ext cx="1143000" cy="1143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3E550D-5E6E-7FF9-885E-95C1DB2DB632}"/>
              </a:ext>
            </a:extLst>
          </p:cNvPr>
          <p:cNvSpPr txBox="1"/>
          <p:nvPr/>
        </p:nvSpPr>
        <p:spPr>
          <a:xfrm>
            <a:off x="3668842" y="1089405"/>
            <a:ext cx="109503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90170" algn="ctr">
              <a:spcBef>
                <a:spcPts val="300"/>
              </a:spcBef>
              <a:spcAft>
                <a:spcPts val="300"/>
              </a:spcAft>
            </a:pPr>
            <a:r>
              <a:rPr lang="en-US" sz="4800" b="1">
                <a:solidFill>
                  <a:srgbClr val="1F4D0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10. Hát lời 2:</a:t>
            </a:r>
            <a:endParaRPr lang="en-US" sz="4800">
              <a:solidFill>
                <a:srgbClr val="1F4D0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8882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536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F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E0025361-40FA-4A89-E59E-87FE2EB0B9B4}"/>
              </a:ext>
            </a:extLst>
          </p:cNvPr>
          <p:cNvSpPr/>
          <p:nvPr/>
        </p:nvSpPr>
        <p:spPr>
          <a:xfrm>
            <a:off x="2673127" y="8327937"/>
            <a:ext cx="12941746" cy="1206160"/>
          </a:xfrm>
          <a:prstGeom prst="rect">
            <a:avLst/>
          </a:prstGeom>
          <a:solidFill>
            <a:srgbClr val="C9E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hôm nay ... môi trường</a:t>
            </a:r>
            <a:endParaRPr lang="en-US" sz="4400" i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413627" y="7876791"/>
            <a:ext cx="2214380" cy="241020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340006" y="7876791"/>
            <a:ext cx="2214380" cy="241020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682596" y="-592977"/>
            <a:ext cx="3232296" cy="257408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359A45B-4DBC-797C-E761-E63EC1466D2B}"/>
              </a:ext>
            </a:extLst>
          </p:cNvPr>
          <p:cNvGrpSpPr/>
          <p:nvPr/>
        </p:nvGrpSpPr>
        <p:grpSpPr>
          <a:xfrm>
            <a:off x="6410376" y="645609"/>
            <a:ext cx="5467248" cy="1420876"/>
            <a:chOff x="7433832" y="2710589"/>
            <a:chExt cx="6076848" cy="591040"/>
          </a:xfrm>
        </p:grpSpPr>
        <p:sp>
          <p:nvSpPr>
            <p:cNvPr id="2" name="Freeform 16">
              <a:extLst>
                <a:ext uri="{FF2B5EF4-FFF2-40B4-BE49-F238E27FC236}">
                  <a16:creationId xmlns:a16="http://schemas.microsoft.com/office/drawing/2014/main" id="{1AAFBEEE-A2DF-5F2F-5874-439110E3647C}"/>
                </a:ext>
              </a:extLst>
            </p:cNvPr>
            <p:cNvSpPr/>
            <p:nvPr/>
          </p:nvSpPr>
          <p:spPr>
            <a:xfrm>
              <a:off x="7433832" y="2710589"/>
              <a:ext cx="6076848" cy="591040"/>
            </a:xfrm>
            <a:custGeom>
              <a:avLst/>
              <a:gdLst/>
              <a:ahLst/>
              <a:cxnLst/>
              <a:rect l="l" t="t" r="r" b="b"/>
              <a:pathLst>
                <a:path w="900829" h="1350756">
                  <a:moveTo>
                    <a:pt x="27162" y="0"/>
                  </a:moveTo>
                  <a:lnTo>
                    <a:pt x="873667" y="0"/>
                  </a:lnTo>
                  <a:cubicBezTo>
                    <a:pt x="888668" y="0"/>
                    <a:pt x="900829" y="12161"/>
                    <a:pt x="900829" y="27162"/>
                  </a:cubicBezTo>
                  <a:lnTo>
                    <a:pt x="900829" y="1323594"/>
                  </a:lnTo>
                  <a:cubicBezTo>
                    <a:pt x="900829" y="1338595"/>
                    <a:pt x="888668" y="1350756"/>
                    <a:pt x="873667" y="1350756"/>
                  </a:cubicBezTo>
                  <a:lnTo>
                    <a:pt x="27162" y="1350756"/>
                  </a:lnTo>
                  <a:cubicBezTo>
                    <a:pt x="19958" y="1350756"/>
                    <a:pt x="13049" y="1347894"/>
                    <a:pt x="7956" y="1342800"/>
                  </a:cubicBezTo>
                  <a:cubicBezTo>
                    <a:pt x="2862" y="1337706"/>
                    <a:pt x="0" y="1330797"/>
                    <a:pt x="0" y="1323594"/>
                  </a:cubicBezTo>
                  <a:lnTo>
                    <a:pt x="0" y="27162"/>
                  </a:lnTo>
                  <a:cubicBezTo>
                    <a:pt x="0" y="12161"/>
                    <a:pt x="12161" y="0"/>
                    <a:pt x="27162" y="0"/>
                  </a:cubicBezTo>
                  <a:close/>
                </a:path>
              </a:pathLst>
            </a:custGeom>
            <a:solidFill>
              <a:srgbClr val="BDE371"/>
            </a:solidFill>
          </p:spPr>
        </p:sp>
        <p:sp>
          <p:nvSpPr>
            <p:cNvPr id="8" name="TextBox 9">
              <a:extLst>
                <a:ext uri="{FF2B5EF4-FFF2-40B4-BE49-F238E27FC236}">
                  <a16:creationId xmlns:a16="http://schemas.microsoft.com/office/drawing/2014/main" id="{79C24558-26B0-62CC-7111-20DA0CB3777F}"/>
                </a:ext>
              </a:extLst>
            </p:cNvPr>
            <p:cNvSpPr txBox="1"/>
            <p:nvPr/>
          </p:nvSpPr>
          <p:spPr>
            <a:xfrm>
              <a:off x="7575216" y="2787522"/>
              <a:ext cx="5794080" cy="42248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6600" b="1">
                  <a:solidFill>
                    <a:srgbClr val="1F4D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LUYỆN TẬP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6D55F27-FC03-2989-3FF2-531F889BE9C3}"/>
              </a:ext>
            </a:extLst>
          </p:cNvPr>
          <p:cNvGrpSpPr/>
          <p:nvPr/>
        </p:nvGrpSpPr>
        <p:grpSpPr>
          <a:xfrm>
            <a:off x="1905000" y="2552700"/>
            <a:ext cx="5669280" cy="5669280"/>
            <a:chOff x="807348" y="1282591"/>
            <a:chExt cx="5669280" cy="5669280"/>
          </a:xfrm>
        </p:grpSpPr>
        <p:grpSp>
          <p:nvGrpSpPr>
            <p:cNvPr id="15" name="Group 2">
              <a:extLst>
                <a:ext uri="{FF2B5EF4-FFF2-40B4-BE49-F238E27FC236}">
                  <a16:creationId xmlns:a16="http://schemas.microsoft.com/office/drawing/2014/main" id="{DF997514-ABE2-3942-9036-0FF718FFB83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07348" y="1282591"/>
              <a:ext cx="5669280" cy="5669280"/>
              <a:chOff x="-304822" y="-294661"/>
              <a:chExt cx="4857004" cy="4857005"/>
            </a:xfrm>
          </p:grpSpPr>
          <p:sp>
            <p:nvSpPr>
              <p:cNvPr id="17" name="Freeform 3">
                <a:extLst>
                  <a:ext uri="{FF2B5EF4-FFF2-40B4-BE49-F238E27FC236}">
                    <a16:creationId xmlns:a16="http://schemas.microsoft.com/office/drawing/2014/main" id="{C32CCB72-C072-5706-645D-4F5279773A9E}"/>
                  </a:ext>
                </a:extLst>
              </p:cNvPr>
              <p:cNvSpPr/>
              <p:nvPr/>
            </p:nvSpPr>
            <p:spPr>
              <a:xfrm>
                <a:off x="-304822" y="-294661"/>
                <a:ext cx="4857004" cy="4857005"/>
              </a:xfrm>
              <a:custGeom>
                <a:avLst/>
                <a:gdLst/>
                <a:ahLst/>
                <a:cxnLst/>
                <a:rect l="l" t="t" r="r" b="b"/>
                <a:pathLst>
                  <a:path w="6487160" h="6352540">
                    <a:moveTo>
                      <a:pt x="6322060" y="3176270"/>
                    </a:moveTo>
                    <a:cubicBezTo>
                      <a:pt x="6322060" y="2844800"/>
                      <a:pt x="6487160" y="2493010"/>
                      <a:pt x="6385560" y="2194560"/>
                    </a:cubicBezTo>
                    <a:cubicBezTo>
                      <a:pt x="6281420" y="1884680"/>
                      <a:pt x="5928360" y="1694180"/>
                      <a:pt x="5734050" y="1436370"/>
                    </a:cubicBezTo>
                    <a:cubicBezTo>
                      <a:pt x="5537200" y="1176020"/>
                      <a:pt x="5455920" y="796290"/>
                      <a:pt x="5185410" y="607060"/>
                    </a:cubicBezTo>
                    <a:cubicBezTo>
                      <a:pt x="4917440" y="420370"/>
                      <a:pt x="4517390" y="462280"/>
                      <a:pt x="4196080" y="360680"/>
                    </a:cubicBezTo>
                    <a:cubicBezTo>
                      <a:pt x="3884930" y="264160"/>
                      <a:pt x="3589020" y="0"/>
                      <a:pt x="3244850" y="0"/>
                    </a:cubicBezTo>
                    <a:cubicBezTo>
                      <a:pt x="2900680" y="0"/>
                      <a:pt x="2603500" y="262890"/>
                      <a:pt x="2293620" y="360680"/>
                    </a:cubicBezTo>
                    <a:cubicBezTo>
                      <a:pt x="1972310" y="461010"/>
                      <a:pt x="1570990" y="419100"/>
                      <a:pt x="1303020" y="607060"/>
                    </a:cubicBezTo>
                    <a:cubicBezTo>
                      <a:pt x="1032510" y="796290"/>
                      <a:pt x="951230" y="1176020"/>
                      <a:pt x="754380" y="1436370"/>
                    </a:cubicBezTo>
                    <a:cubicBezTo>
                      <a:pt x="558800" y="1694180"/>
                      <a:pt x="207010" y="1884680"/>
                      <a:pt x="101600" y="2194560"/>
                    </a:cubicBezTo>
                    <a:cubicBezTo>
                      <a:pt x="1270" y="2493010"/>
                      <a:pt x="165100" y="2844800"/>
                      <a:pt x="165100" y="3176270"/>
                    </a:cubicBezTo>
                    <a:cubicBezTo>
                      <a:pt x="165100" y="3507740"/>
                      <a:pt x="0" y="3859530"/>
                      <a:pt x="101600" y="4157980"/>
                    </a:cubicBezTo>
                    <a:cubicBezTo>
                      <a:pt x="205740" y="4467860"/>
                      <a:pt x="558800" y="4658360"/>
                      <a:pt x="753110" y="4916170"/>
                    </a:cubicBezTo>
                    <a:cubicBezTo>
                      <a:pt x="949960" y="5176520"/>
                      <a:pt x="1031240" y="5556250"/>
                      <a:pt x="1301750" y="5745480"/>
                    </a:cubicBezTo>
                    <a:cubicBezTo>
                      <a:pt x="1569720" y="5933440"/>
                      <a:pt x="1969770" y="5891530"/>
                      <a:pt x="2292350" y="5991860"/>
                    </a:cubicBezTo>
                    <a:cubicBezTo>
                      <a:pt x="2603500" y="6088380"/>
                      <a:pt x="2899410" y="6352540"/>
                      <a:pt x="3243580" y="6352540"/>
                    </a:cubicBezTo>
                    <a:cubicBezTo>
                      <a:pt x="3587750" y="6352540"/>
                      <a:pt x="3884930" y="6089650"/>
                      <a:pt x="4194810" y="5991860"/>
                    </a:cubicBezTo>
                    <a:cubicBezTo>
                      <a:pt x="4516120" y="5891530"/>
                      <a:pt x="4917440" y="5933440"/>
                      <a:pt x="5185410" y="5745480"/>
                    </a:cubicBezTo>
                    <a:cubicBezTo>
                      <a:pt x="5455920" y="5556250"/>
                      <a:pt x="5537200" y="5176520"/>
                      <a:pt x="5734050" y="4916170"/>
                    </a:cubicBezTo>
                    <a:cubicBezTo>
                      <a:pt x="5929630" y="4658360"/>
                      <a:pt x="6281420" y="4467860"/>
                      <a:pt x="6385560" y="4157980"/>
                    </a:cubicBezTo>
                    <a:cubicBezTo>
                      <a:pt x="6487160" y="3858260"/>
                      <a:pt x="6322060" y="3506470"/>
                      <a:pt x="6322060" y="3176270"/>
                    </a:cubicBezTo>
                    <a:close/>
                  </a:path>
                </a:pathLst>
              </a:custGeom>
              <a:solidFill>
                <a:srgbClr val="E0F2BC"/>
              </a:solidFill>
            </p:spPr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74730F9-A3D9-4161-6A44-340BCA179310}"/>
                </a:ext>
              </a:extLst>
            </p:cNvPr>
            <p:cNvSpPr txBox="1"/>
            <p:nvPr/>
          </p:nvSpPr>
          <p:spPr>
            <a:xfrm>
              <a:off x="1216960" y="2610312"/>
              <a:ext cx="4850055" cy="30138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400" b="1" i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Nhóm </a:t>
              </a:r>
              <a:r>
                <a:rPr lang="en-US" sz="4400" b="1" i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nam</a:t>
              </a:r>
              <a:r>
                <a:rPr lang="vi-VN" sz="4400" b="1" i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 </a:t>
              </a:r>
              <a:endParaRPr lang="en-US" sz="4400" b="1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4400" i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“</a:t>
              </a:r>
              <a:r>
                <a:rPr lang="vi-VN" sz="4400" i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Cùng nhau</a:t>
              </a:r>
              <a:r>
                <a:rPr lang="en-US" sz="4400" i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…</a:t>
              </a:r>
              <a:r>
                <a:rPr lang="vi-VN" sz="4400" i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i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4400" i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rừng x</a:t>
              </a:r>
              <a:r>
                <a:rPr lang="en-US" sz="4400" i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a”.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4D1C6F4-F773-65FE-3422-644C35995B0E}"/>
              </a:ext>
            </a:extLst>
          </p:cNvPr>
          <p:cNvGrpSpPr/>
          <p:nvPr/>
        </p:nvGrpSpPr>
        <p:grpSpPr>
          <a:xfrm>
            <a:off x="10408920" y="2552700"/>
            <a:ext cx="5669280" cy="5669280"/>
            <a:chOff x="807348" y="1282591"/>
            <a:chExt cx="5669280" cy="5669280"/>
          </a:xfrm>
        </p:grpSpPr>
        <p:grpSp>
          <p:nvGrpSpPr>
            <p:cNvPr id="27" name="Group 2">
              <a:extLst>
                <a:ext uri="{FF2B5EF4-FFF2-40B4-BE49-F238E27FC236}">
                  <a16:creationId xmlns:a16="http://schemas.microsoft.com/office/drawing/2014/main" id="{135D24AF-B6BC-B34C-59C1-8CBF1D93B19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07348" y="1282591"/>
              <a:ext cx="5669280" cy="5669280"/>
              <a:chOff x="-304822" y="-294661"/>
              <a:chExt cx="4857004" cy="4857005"/>
            </a:xfrm>
          </p:grpSpPr>
          <p:sp>
            <p:nvSpPr>
              <p:cNvPr id="29" name="Freeform 3">
                <a:extLst>
                  <a:ext uri="{FF2B5EF4-FFF2-40B4-BE49-F238E27FC236}">
                    <a16:creationId xmlns:a16="http://schemas.microsoft.com/office/drawing/2014/main" id="{E322F70B-2621-03DC-8411-9FC386371B24}"/>
                  </a:ext>
                </a:extLst>
              </p:cNvPr>
              <p:cNvSpPr/>
              <p:nvPr/>
            </p:nvSpPr>
            <p:spPr>
              <a:xfrm>
                <a:off x="-304822" y="-294661"/>
                <a:ext cx="4857004" cy="4857005"/>
              </a:xfrm>
              <a:custGeom>
                <a:avLst/>
                <a:gdLst/>
                <a:ahLst/>
                <a:cxnLst/>
                <a:rect l="l" t="t" r="r" b="b"/>
                <a:pathLst>
                  <a:path w="6487160" h="6352540">
                    <a:moveTo>
                      <a:pt x="6322060" y="3176270"/>
                    </a:moveTo>
                    <a:cubicBezTo>
                      <a:pt x="6322060" y="2844800"/>
                      <a:pt x="6487160" y="2493010"/>
                      <a:pt x="6385560" y="2194560"/>
                    </a:cubicBezTo>
                    <a:cubicBezTo>
                      <a:pt x="6281420" y="1884680"/>
                      <a:pt x="5928360" y="1694180"/>
                      <a:pt x="5734050" y="1436370"/>
                    </a:cubicBezTo>
                    <a:cubicBezTo>
                      <a:pt x="5537200" y="1176020"/>
                      <a:pt x="5455920" y="796290"/>
                      <a:pt x="5185410" y="607060"/>
                    </a:cubicBezTo>
                    <a:cubicBezTo>
                      <a:pt x="4917440" y="420370"/>
                      <a:pt x="4517390" y="462280"/>
                      <a:pt x="4196080" y="360680"/>
                    </a:cubicBezTo>
                    <a:cubicBezTo>
                      <a:pt x="3884930" y="264160"/>
                      <a:pt x="3589020" y="0"/>
                      <a:pt x="3244850" y="0"/>
                    </a:cubicBezTo>
                    <a:cubicBezTo>
                      <a:pt x="2900680" y="0"/>
                      <a:pt x="2603500" y="262890"/>
                      <a:pt x="2293620" y="360680"/>
                    </a:cubicBezTo>
                    <a:cubicBezTo>
                      <a:pt x="1972310" y="461010"/>
                      <a:pt x="1570990" y="419100"/>
                      <a:pt x="1303020" y="607060"/>
                    </a:cubicBezTo>
                    <a:cubicBezTo>
                      <a:pt x="1032510" y="796290"/>
                      <a:pt x="951230" y="1176020"/>
                      <a:pt x="754380" y="1436370"/>
                    </a:cubicBezTo>
                    <a:cubicBezTo>
                      <a:pt x="558800" y="1694180"/>
                      <a:pt x="207010" y="1884680"/>
                      <a:pt x="101600" y="2194560"/>
                    </a:cubicBezTo>
                    <a:cubicBezTo>
                      <a:pt x="1270" y="2493010"/>
                      <a:pt x="165100" y="2844800"/>
                      <a:pt x="165100" y="3176270"/>
                    </a:cubicBezTo>
                    <a:cubicBezTo>
                      <a:pt x="165100" y="3507740"/>
                      <a:pt x="0" y="3859530"/>
                      <a:pt x="101600" y="4157980"/>
                    </a:cubicBezTo>
                    <a:cubicBezTo>
                      <a:pt x="205740" y="4467860"/>
                      <a:pt x="558800" y="4658360"/>
                      <a:pt x="753110" y="4916170"/>
                    </a:cubicBezTo>
                    <a:cubicBezTo>
                      <a:pt x="949960" y="5176520"/>
                      <a:pt x="1031240" y="5556250"/>
                      <a:pt x="1301750" y="5745480"/>
                    </a:cubicBezTo>
                    <a:cubicBezTo>
                      <a:pt x="1569720" y="5933440"/>
                      <a:pt x="1969770" y="5891530"/>
                      <a:pt x="2292350" y="5991860"/>
                    </a:cubicBezTo>
                    <a:cubicBezTo>
                      <a:pt x="2603500" y="6088380"/>
                      <a:pt x="2899410" y="6352540"/>
                      <a:pt x="3243580" y="6352540"/>
                    </a:cubicBezTo>
                    <a:cubicBezTo>
                      <a:pt x="3587750" y="6352540"/>
                      <a:pt x="3884930" y="6089650"/>
                      <a:pt x="4194810" y="5991860"/>
                    </a:cubicBezTo>
                    <a:cubicBezTo>
                      <a:pt x="4516120" y="5891530"/>
                      <a:pt x="4917440" y="5933440"/>
                      <a:pt x="5185410" y="5745480"/>
                    </a:cubicBezTo>
                    <a:cubicBezTo>
                      <a:pt x="5455920" y="5556250"/>
                      <a:pt x="5537200" y="5176520"/>
                      <a:pt x="5734050" y="4916170"/>
                    </a:cubicBezTo>
                    <a:cubicBezTo>
                      <a:pt x="5929630" y="4658360"/>
                      <a:pt x="6281420" y="4467860"/>
                      <a:pt x="6385560" y="4157980"/>
                    </a:cubicBezTo>
                    <a:cubicBezTo>
                      <a:pt x="6487160" y="3858260"/>
                      <a:pt x="6322060" y="3506470"/>
                      <a:pt x="6322060" y="3176270"/>
                    </a:cubicBezTo>
                    <a:close/>
                  </a:path>
                </a:pathLst>
              </a:custGeom>
              <a:solidFill>
                <a:srgbClr val="E0F2BC"/>
              </a:solidFill>
            </p:spPr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7BF3EBC-B7B9-3828-F924-08F3590CF44C}"/>
                </a:ext>
              </a:extLst>
            </p:cNvPr>
            <p:cNvSpPr txBox="1"/>
            <p:nvPr/>
          </p:nvSpPr>
          <p:spPr>
            <a:xfrm>
              <a:off x="1216960" y="2610312"/>
              <a:ext cx="4850055" cy="30138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400" b="1" i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Nhóm </a:t>
              </a:r>
              <a:r>
                <a:rPr lang="en-US" sz="4400" b="1" i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nữ</a:t>
              </a:r>
              <a:r>
                <a:rPr lang="vi-VN" sz="4400" b="1" i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 </a:t>
              </a:r>
              <a:endParaRPr lang="en-US" sz="4400" b="1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4400" i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“</a:t>
              </a:r>
              <a:r>
                <a:rPr lang="vi-VN" sz="4400" i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Hàng cây</a:t>
              </a:r>
              <a:r>
                <a:rPr lang="en-US" sz="4400" i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…</a:t>
              </a:r>
              <a:r>
                <a:rPr lang="vi-VN" sz="4400" i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endParaRPr lang="en-US" sz="44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vi-VN" sz="4400" i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hiền hòa</a:t>
              </a:r>
              <a:r>
                <a:rPr lang="en-US" sz="4400" i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”.</a:t>
              </a:r>
            </a:p>
          </p:txBody>
        </p:sp>
      </p:grp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E460A06-0726-0386-B877-1D25E9C2CB11}"/>
              </a:ext>
            </a:extLst>
          </p:cNvPr>
          <p:cNvCxnSpPr>
            <a:cxnSpLocks/>
          </p:cNvCxnSpPr>
          <p:nvPr/>
        </p:nvCxnSpPr>
        <p:spPr>
          <a:xfrm>
            <a:off x="7772400" y="5219337"/>
            <a:ext cx="2331717" cy="0"/>
          </a:xfrm>
          <a:prstGeom prst="line">
            <a:avLst/>
          </a:prstGeom>
          <a:ln w="57150">
            <a:solidFill>
              <a:srgbClr val="1F4D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CF1AF15-1DCE-90B1-CD9B-D3C4191777B3}"/>
              </a:ext>
            </a:extLst>
          </p:cNvPr>
          <p:cNvGrpSpPr/>
          <p:nvPr/>
        </p:nvGrpSpPr>
        <p:grpSpPr>
          <a:xfrm>
            <a:off x="7772400" y="5219337"/>
            <a:ext cx="2667000" cy="3032397"/>
            <a:chOff x="7772400" y="5524500"/>
            <a:chExt cx="2667000" cy="3032397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402CB4E5-C163-CAC0-D8D7-606457EFE5B4}"/>
                </a:ext>
              </a:extLst>
            </p:cNvPr>
            <p:cNvCxnSpPr/>
            <p:nvPr/>
          </p:nvCxnSpPr>
          <p:spPr>
            <a:xfrm>
              <a:off x="8915400" y="5524500"/>
              <a:ext cx="0" cy="3032397"/>
            </a:xfrm>
            <a:prstGeom prst="straightConnector1">
              <a:avLst/>
            </a:prstGeom>
            <a:ln w="57150">
              <a:solidFill>
                <a:srgbClr val="1F4D0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3BCAA42-DA27-5318-9EB8-876E8920C207}"/>
                </a:ext>
              </a:extLst>
            </p:cNvPr>
            <p:cNvSpPr txBox="1"/>
            <p:nvPr/>
          </p:nvSpPr>
          <p:spPr>
            <a:xfrm>
              <a:off x="7772400" y="7040698"/>
              <a:ext cx="115503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6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Hòa</a:t>
              </a:r>
              <a:endParaRPr lang="en-US" sz="3600" b="1">
                <a:solidFill>
                  <a:srgbClr val="FF0000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22CE7FF-1629-3D71-7BD5-4C7CACCC8F83}"/>
                </a:ext>
              </a:extLst>
            </p:cNvPr>
            <p:cNvSpPr txBox="1"/>
            <p:nvPr/>
          </p:nvSpPr>
          <p:spPr>
            <a:xfrm>
              <a:off x="8991603" y="7040698"/>
              <a:ext cx="144779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giọng</a:t>
              </a:r>
              <a:endParaRPr lang="en-US" sz="3600" b="1">
                <a:solidFill>
                  <a:srgbClr val="FF0000"/>
                </a:solidFill>
              </a:endParaRPr>
            </a:p>
          </p:txBody>
        </p:sp>
      </p:grpSp>
      <p:pic>
        <p:nvPicPr>
          <p:cNvPr id="40" name="Lời 1 - Vì Cuộc Sống Tươi Đẹp  karaoke LỚP 7 KẾT NỐI TRI THỨC (mp3cut.net)">
            <a:hlinkClick r:id="" action="ppaction://media"/>
            <a:extLst>
              <a:ext uri="{FF2B5EF4-FFF2-40B4-BE49-F238E27FC236}">
                <a16:creationId xmlns:a16="http://schemas.microsoft.com/office/drawing/2014/main" id="{5C0FEC60-4D70-99C3-FF18-084E326318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157969" y="0"/>
            <a:ext cx="1130031" cy="113003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73926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F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E0025361-40FA-4A89-E59E-87FE2EB0B9B4}"/>
              </a:ext>
            </a:extLst>
          </p:cNvPr>
          <p:cNvSpPr/>
          <p:nvPr/>
        </p:nvSpPr>
        <p:spPr>
          <a:xfrm>
            <a:off x="2673127" y="8327937"/>
            <a:ext cx="12941746" cy="1206160"/>
          </a:xfrm>
          <a:prstGeom prst="rect">
            <a:avLst/>
          </a:prstGeom>
          <a:solidFill>
            <a:srgbClr val="C9E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hôm nay ... môi trường</a:t>
            </a:r>
            <a:endParaRPr lang="en-US" sz="4400" i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413627" y="7876791"/>
            <a:ext cx="2214380" cy="241020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340006" y="7876791"/>
            <a:ext cx="2214380" cy="241020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682596" y="-592977"/>
            <a:ext cx="3232296" cy="257408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359A45B-4DBC-797C-E761-E63EC1466D2B}"/>
              </a:ext>
            </a:extLst>
          </p:cNvPr>
          <p:cNvGrpSpPr/>
          <p:nvPr/>
        </p:nvGrpSpPr>
        <p:grpSpPr>
          <a:xfrm>
            <a:off x="6410376" y="645609"/>
            <a:ext cx="5467248" cy="1420876"/>
            <a:chOff x="7433832" y="2710589"/>
            <a:chExt cx="6076848" cy="591040"/>
          </a:xfrm>
        </p:grpSpPr>
        <p:sp>
          <p:nvSpPr>
            <p:cNvPr id="2" name="Freeform 16">
              <a:extLst>
                <a:ext uri="{FF2B5EF4-FFF2-40B4-BE49-F238E27FC236}">
                  <a16:creationId xmlns:a16="http://schemas.microsoft.com/office/drawing/2014/main" id="{1AAFBEEE-A2DF-5F2F-5874-439110E3647C}"/>
                </a:ext>
              </a:extLst>
            </p:cNvPr>
            <p:cNvSpPr/>
            <p:nvPr/>
          </p:nvSpPr>
          <p:spPr>
            <a:xfrm>
              <a:off x="7433832" y="2710589"/>
              <a:ext cx="6076848" cy="591040"/>
            </a:xfrm>
            <a:custGeom>
              <a:avLst/>
              <a:gdLst/>
              <a:ahLst/>
              <a:cxnLst/>
              <a:rect l="l" t="t" r="r" b="b"/>
              <a:pathLst>
                <a:path w="900829" h="1350756">
                  <a:moveTo>
                    <a:pt x="27162" y="0"/>
                  </a:moveTo>
                  <a:lnTo>
                    <a:pt x="873667" y="0"/>
                  </a:lnTo>
                  <a:cubicBezTo>
                    <a:pt x="888668" y="0"/>
                    <a:pt x="900829" y="12161"/>
                    <a:pt x="900829" y="27162"/>
                  </a:cubicBezTo>
                  <a:lnTo>
                    <a:pt x="900829" y="1323594"/>
                  </a:lnTo>
                  <a:cubicBezTo>
                    <a:pt x="900829" y="1338595"/>
                    <a:pt x="888668" y="1350756"/>
                    <a:pt x="873667" y="1350756"/>
                  </a:cubicBezTo>
                  <a:lnTo>
                    <a:pt x="27162" y="1350756"/>
                  </a:lnTo>
                  <a:cubicBezTo>
                    <a:pt x="19958" y="1350756"/>
                    <a:pt x="13049" y="1347894"/>
                    <a:pt x="7956" y="1342800"/>
                  </a:cubicBezTo>
                  <a:cubicBezTo>
                    <a:pt x="2862" y="1337706"/>
                    <a:pt x="0" y="1330797"/>
                    <a:pt x="0" y="1323594"/>
                  </a:cubicBezTo>
                  <a:lnTo>
                    <a:pt x="0" y="27162"/>
                  </a:lnTo>
                  <a:cubicBezTo>
                    <a:pt x="0" y="12161"/>
                    <a:pt x="12161" y="0"/>
                    <a:pt x="27162" y="0"/>
                  </a:cubicBezTo>
                  <a:close/>
                </a:path>
              </a:pathLst>
            </a:custGeom>
            <a:solidFill>
              <a:srgbClr val="BDE371"/>
            </a:solidFill>
          </p:spPr>
        </p:sp>
        <p:sp>
          <p:nvSpPr>
            <p:cNvPr id="8" name="TextBox 9">
              <a:extLst>
                <a:ext uri="{FF2B5EF4-FFF2-40B4-BE49-F238E27FC236}">
                  <a16:creationId xmlns:a16="http://schemas.microsoft.com/office/drawing/2014/main" id="{79C24558-26B0-62CC-7111-20DA0CB3777F}"/>
                </a:ext>
              </a:extLst>
            </p:cNvPr>
            <p:cNvSpPr txBox="1"/>
            <p:nvPr/>
          </p:nvSpPr>
          <p:spPr>
            <a:xfrm>
              <a:off x="7575216" y="2787522"/>
              <a:ext cx="5794080" cy="42248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6600" b="1">
                  <a:solidFill>
                    <a:srgbClr val="1F4D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LUYỆN TẬP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6D55F27-FC03-2989-3FF2-531F889BE9C3}"/>
              </a:ext>
            </a:extLst>
          </p:cNvPr>
          <p:cNvGrpSpPr/>
          <p:nvPr/>
        </p:nvGrpSpPr>
        <p:grpSpPr>
          <a:xfrm>
            <a:off x="1905000" y="2552700"/>
            <a:ext cx="5669280" cy="5669280"/>
            <a:chOff x="807348" y="1282591"/>
            <a:chExt cx="5669280" cy="5669280"/>
          </a:xfrm>
        </p:grpSpPr>
        <p:grpSp>
          <p:nvGrpSpPr>
            <p:cNvPr id="15" name="Group 2">
              <a:extLst>
                <a:ext uri="{FF2B5EF4-FFF2-40B4-BE49-F238E27FC236}">
                  <a16:creationId xmlns:a16="http://schemas.microsoft.com/office/drawing/2014/main" id="{DF997514-ABE2-3942-9036-0FF718FFB83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07348" y="1282591"/>
              <a:ext cx="5669280" cy="5669280"/>
              <a:chOff x="-304822" y="-294661"/>
              <a:chExt cx="4857004" cy="4857005"/>
            </a:xfrm>
          </p:grpSpPr>
          <p:sp>
            <p:nvSpPr>
              <p:cNvPr id="17" name="Freeform 3">
                <a:extLst>
                  <a:ext uri="{FF2B5EF4-FFF2-40B4-BE49-F238E27FC236}">
                    <a16:creationId xmlns:a16="http://schemas.microsoft.com/office/drawing/2014/main" id="{C32CCB72-C072-5706-645D-4F5279773A9E}"/>
                  </a:ext>
                </a:extLst>
              </p:cNvPr>
              <p:cNvSpPr/>
              <p:nvPr/>
            </p:nvSpPr>
            <p:spPr>
              <a:xfrm>
                <a:off x="-304822" y="-294661"/>
                <a:ext cx="4857004" cy="4857005"/>
              </a:xfrm>
              <a:custGeom>
                <a:avLst/>
                <a:gdLst/>
                <a:ahLst/>
                <a:cxnLst/>
                <a:rect l="l" t="t" r="r" b="b"/>
                <a:pathLst>
                  <a:path w="6487160" h="6352540">
                    <a:moveTo>
                      <a:pt x="6322060" y="3176270"/>
                    </a:moveTo>
                    <a:cubicBezTo>
                      <a:pt x="6322060" y="2844800"/>
                      <a:pt x="6487160" y="2493010"/>
                      <a:pt x="6385560" y="2194560"/>
                    </a:cubicBezTo>
                    <a:cubicBezTo>
                      <a:pt x="6281420" y="1884680"/>
                      <a:pt x="5928360" y="1694180"/>
                      <a:pt x="5734050" y="1436370"/>
                    </a:cubicBezTo>
                    <a:cubicBezTo>
                      <a:pt x="5537200" y="1176020"/>
                      <a:pt x="5455920" y="796290"/>
                      <a:pt x="5185410" y="607060"/>
                    </a:cubicBezTo>
                    <a:cubicBezTo>
                      <a:pt x="4917440" y="420370"/>
                      <a:pt x="4517390" y="462280"/>
                      <a:pt x="4196080" y="360680"/>
                    </a:cubicBezTo>
                    <a:cubicBezTo>
                      <a:pt x="3884930" y="264160"/>
                      <a:pt x="3589020" y="0"/>
                      <a:pt x="3244850" y="0"/>
                    </a:cubicBezTo>
                    <a:cubicBezTo>
                      <a:pt x="2900680" y="0"/>
                      <a:pt x="2603500" y="262890"/>
                      <a:pt x="2293620" y="360680"/>
                    </a:cubicBezTo>
                    <a:cubicBezTo>
                      <a:pt x="1972310" y="461010"/>
                      <a:pt x="1570990" y="419100"/>
                      <a:pt x="1303020" y="607060"/>
                    </a:cubicBezTo>
                    <a:cubicBezTo>
                      <a:pt x="1032510" y="796290"/>
                      <a:pt x="951230" y="1176020"/>
                      <a:pt x="754380" y="1436370"/>
                    </a:cubicBezTo>
                    <a:cubicBezTo>
                      <a:pt x="558800" y="1694180"/>
                      <a:pt x="207010" y="1884680"/>
                      <a:pt x="101600" y="2194560"/>
                    </a:cubicBezTo>
                    <a:cubicBezTo>
                      <a:pt x="1270" y="2493010"/>
                      <a:pt x="165100" y="2844800"/>
                      <a:pt x="165100" y="3176270"/>
                    </a:cubicBezTo>
                    <a:cubicBezTo>
                      <a:pt x="165100" y="3507740"/>
                      <a:pt x="0" y="3859530"/>
                      <a:pt x="101600" y="4157980"/>
                    </a:cubicBezTo>
                    <a:cubicBezTo>
                      <a:pt x="205740" y="4467860"/>
                      <a:pt x="558800" y="4658360"/>
                      <a:pt x="753110" y="4916170"/>
                    </a:cubicBezTo>
                    <a:cubicBezTo>
                      <a:pt x="949960" y="5176520"/>
                      <a:pt x="1031240" y="5556250"/>
                      <a:pt x="1301750" y="5745480"/>
                    </a:cubicBezTo>
                    <a:cubicBezTo>
                      <a:pt x="1569720" y="5933440"/>
                      <a:pt x="1969770" y="5891530"/>
                      <a:pt x="2292350" y="5991860"/>
                    </a:cubicBezTo>
                    <a:cubicBezTo>
                      <a:pt x="2603500" y="6088380"/>
                      <a:pt x="2899410" y="6352540"/>
                      <a:pt x="3243580" y="6352540"/>
                    </a:cubicBezTo>
                    <a:cubicBezTo>
                      <a:pt x="3587750" y="6352540"/>
                      <a:pt x="3884930" y="6089650"/>
                      <a:pt x="4194810" y="5991860"/>
                    </a:cubicBezTo>
                    <a:cubicBezTo>
                      <a:pt x="4516120" y="5891530"/>
                      <a:pt x="4917440" y="5933440"/>
                      <a:pt x="5185410" y="5745480"/>
                    </a:cubicBezTo>
                    <a:cubicBezTo>
                      <a:pt x="5455920" y="5556250"/>
                      <a:pt x="5537200" y="5176520"/>
                      <a:pt x="5734050" y="4916170"/>
                    </a:cubicBezTo>
                    <a:cubicBezTo>
                      <a:pt x="5929630" y="4658360"/>
                      <a:pt x="6281420" y="4467860"/>
                      <a:pt x="6385560" y="4157980"/>
                    </a:cubicBezTo>
                    <a:cubicBezTo>
                      <a:pt x="6487160" y="3858260"/>
                      <a:pt x="6322060" y="3506470"/>
                      <a:pt x="6322060" y="3176270"/>
                    </a:cubicBezTo>
                    <a:close/>
                  </a:path>
                </a:pathLst>
              </a:custGeom>
              <a:solidFill>
                <a:srgbClr val="E0F2BC"/>
              </a:solidFill>
            </p:spPr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74730F9-A3D9-4161-6A44-340BCA179310}"/>
                </a:ext>
              </a:extLst>
            </p:cNvPr>
            <p:cNvSpPr txBox="1"/>
            <p:nvPr/>
          </p:nvSpPr>
          <p:spPr>
            <a:xfrm>
              <a:off x="1216960" y="2610312"/>
              <a:ext cx="4850055" cy="30138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400" b="1" i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Nhóm </a:t>
              </a:r>
              <a:r>
                <a:rPr lang="en-US" sz="4400" b="1" i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nam</a:t>
              </a:r>
              <a:r>
                <a:rPr lang="vi-VN" sz="4400" b="1" i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 </a:t>
              </a:r>
              <a:endParaRPr lang="en-US" sz="4400" b="1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4400" i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“</a:t>
              </a:r>
              <a:r>
                <a:rPr lang="vi-VN" sz="4400" i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Từng lời thầy cô ... biển lớn</a:t>
              </a:r>
              <a:r>
                <a:rPr lang="en-US" sz="4400" i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”.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4D1C6F4-F773-65FE-3422-644C35995B0E}"/>
              </a:ext>
            </a:extLst>
          </p:cNvPr>
          <p:cNvGrpSpPr/>
          <p:nvPr/>
        </p:nvGrpSpPr>
        <p:grpSpPr>
          <a:xfrm>
            <a:off x="10408920" y="2552700"/>
            <a:ext cx="5669280" cy="5669280"/>
            <a:chOff x="807348" y="1282591"/>
            <a:chExt cx="5669280" cy="5669280"/>
          </a:xfrm>
        </p:grpSpPr>
        <p:grpSp>
          <p:nvGrpSpPr>
            <p:cNvPr id="27" name="Group 2">
              <a:extLst>
                <a:ext uri="{FF2B5EF4-FFF2-40B4-BE49-F238E27FC236}">
                  <a16:creationId xmlns:a16="http://schemas.microsoft.com/office/drawing/2014/main" id="{135D24AF-B6BC-B34C-59C1-8CBF1D93B19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07348" y="1282591"/>
              <a:ext cx="5669280" cy="5669280"/>
              <a:chOff x="-304822" y="-294661"/>
              <a:chExt cx="4857004" cy="4857005"/>
            </a:xfrm>
          </p:grpSpPr>
          <p:sp>
            <p:nvSpPr>
              <p:cNvPr id="29" name="Freeform 3">
                <a:extLst>
                  <a:ext uri="{FF2B5EF4-FFF2-40B4-BE49-F238E27FC236}">
                    <a16:creationId xmlns:a16="http://schemas.microsoft.com/office/drawing/2014/main" id="{E322F70B-2621-03DC-8411-9FC386371B24}"/>
                  </a:ext>
                </a:extLst>
              </p:cNvPr>
              <p:cNvSpPr/>
              <p:nvPr/>
            </p:nvSpPr>
            <p:spPr>
              <a:xfrm>
                <a:off x="-304822" y="-294661"/>
                <a:ext cx="4857004" cy="4857005"/>
              </a:xfrm>
              <a:custGeom>
                <a:avLst/>
                <a:gdLst/>
                <a:ahLst/>
                <a:cxnLst/>
                <a:rect l="l" t="t" r="r" b="b"/>
                <a:pathLst>
                  <a:path w="6487160" h="6352540">
                    <a:moveTo>
                      <a:pt x="6322060" y="3176270"/>
                    </a:moveTo>
                    <a:cubicBezTo>
                      <a:pt x="6322060" y="2844800"/>
                      <a:pt x="6487160" y="2493010"/>
                      <a:pt x="6385560" y="2194560"/>
                    </a:cubicBezTo>
                    <a:cubicBezTo>
                      <a:pt x="6281420" y="1884680"/>
                      <a:pt x="5928360" y="1694180"/>
                      <a:pt x="5734050" y="1436370"/>
                    </a:cubicBezTo>
                    <a:cubicBezTo>
                      <a:pt x="5537200" y="1176020"/>
                      <a:pt x="5455920" y="796290"/>
                      <a:pt x="5185410" y="607060"/>
                    </a:cubicBezTo>
                    <a:cubicBezTo>
                      <a:pt x="4917440" y="420370"/>
                      <a:pt x="4517390" y="462280"/>
                      <a:pt x="4196080" y="360680"/>
                    </a:cubicBezTo>
                    <a:cubicBezTo>
                      <a:pt x="3884930" y="264160"/>
                      <a:pt x="3589020" y="0"/>
                      <a:pt x="3244850" y="0"/>
                    </a:cubicBezTo>
                    <a:cubicBezTo>
                      <a:pt x="2900680" y="0"/>
                      <a:pt x="2603500" y="262890"/>
                      <a:pt x="2293620" y="360680"/>
                    </a:cubicBezTo>
                    <a:cubicBezTo>
                      <a:pt x="1972310" y="461010"/>
                      <a:pt x="1570990" y="419100"/>
                      <a:pt x="1303020" y="607060"/>
                    </a:cubicBezTo>
                    <a:cubicBezTo>
                      <a:pt x="1032510" y="796290"/>
                      <a:pt x="951230" y="1176020"/>
                      <a:pt x="754380" y="1436370"/>
                    </a:cubicBezTo>
                    <a:cubicBezTo>
                      <a:pt x="558800" y="1694180"/>
                      <a:pt x="207010" y="1884680"/>
                      <a:pt x="101600" y="2194560"/>
                    </a:cubicBezTo>
                    <a:cubicBezTo>
                      <a:pt x="1270" y="2493010"/>
                      <a:pt x="165100" y="2844800"/>
                      <a:pt x="165100" y="3176270"/>
                    </a:cubicBezTo>
                    <a:cubicBezTo>
                      <a:pt x="165100" y="3507740"/>
                      <a:pt x="0" y="3859530"/>
                      <a:pt x="101600" y="4157980"/>
                    </a:cubicBezTo>
                    <a:cubicBezTo>
                      <a:pt x="205740" y="4467860"/>
                      <a:pt x="558800" y="4658360"/>
                      <a:pt x="753110" y="4916170"/>
                    </a:cubicBezTo>
                    <a:cubicBezTo>
                      <a:pt x="949960" y="5176520"/>
                      <a:pt x="1031240" y="5556250"/>
                      <a:pt x="1301750" y="5745480"/>
                    </a:cubicBezTo>
                    <a:cubicBezTo>
                      <a:pt x="1569720" y="5933440"/>
                      <a:pt x="1969770" y="5891530"/>
                      <a:pt x="2292350" y="5991860"/>
                    </a:cubicBezTo>
                    <a:cubicBezTo>
                      <a:pt x="2603500" y="6088380"/>
                      <a:pt x="2899410" y="6352540"/>
                      <a:pt x="3243580" y="6352540"/>
                    </a:cubicBezTo>
                    <a:cubicBezTo>
                      <a:pt x="3587750" y="6352540"/>
                      <a:pt x="3884930" y="6089650"/>
                      <a:pt x="4194810" y="5991860"/>
                    </a:cubicBezTo>
                    <a:cubicBezTo>
                      <a:pt x="4516120" y="5891530"/>
                      <a:pt x="4917440" y="5933440"/>
                      <a:pt x="5185410" y="5745480"/>
                    </a:cubicBezTo>
                    <a:cubicBezTo>
                      <a:pt x="5455920" y="5556250"/>
                      <a:pt x="5537200" y="5176520"/>
                      <a:pt x="5734050" y="4916170"/>
                    </a:cubicBezTo>
                    <a:cubicBezTo>
                      <a:pt x="5929630" y="4658360"/>
                      <a:pt x="6281420" y="4467860"/>
                      <a:pt x="6385560" y="4157980"/>
                    </a:cubicBezTo>
                    <a:cubicBezTo>
                      <a:pt x="6487160" y="3858260"/>
                      <a:pt x="6322060" y="3506470"/>
                      <a:pt x="6322060" y="3176270"/>
                    </a:cubicBezTo>
                    <a:close/>
                  </a:path>
                </a:pathLst>
              </a:custGeom>
              <a:solidFill>
                <a:srgbClr val="E0F2BC"/>
              </a:solidFill>
            </p:spPr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7BF3EBC-B7B9-3828-F924-08F3590CF44C}"/>
                </a:ext>
              </a:extLst>
            </p:cNvPr>
            <p:cNvSpPr txBox="1"/>
            <p:nvPr/>
          </p:nvSpPr>
          <p:spPr>
            <a:xfrm>
              <a:off x="1216960" y="2610312"/>
              <a:ext cx="4850055" cy="30138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400" b="1" i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Nhóm </a:t>
              </a:r>
              <a:r>
                <a:rPr lang="en-US" sz="4400" b="1" i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nữ</a:t>
              </a:r>
              <a:r>
                <a:rPr lang="vi-VN" sz="4400" b="1" i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 </a:t>
              </a:r>
              <a:endParaRPr lang="en-US" sz="4400" b="1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4400" i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“</a:t>
              </a:r>
              <a:r>
                <a:rPr lang="vi-VN" sz="4400" i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Dòng sông ... tháng ngày</a:t>
              </a:r>
              <a:r>
                <a:rPr lang="en-US" sz="4400" i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”.</a:t>
              </a:r>
            </a:p>
          </p:txBody>
        </p:sp>
      </p:grp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E460A06-0726-0386-B877-1D25E9C2CB11}"/>
              </a:ext>
            </a:extLst>
          </p:cNvPr>
          <p:cNvCxnSpPr>
            <a:cxnSpLocks/>
          </p:cNvCxnSpPr>
          <p:nvPr/>
        </p:nvCxnSpPr>
        <p:spPr>
          <a:xfrm>
            <a:off x="7772400" y="5219337"/>
            <a:ext cx="2331717" cy="0"/>
          </a:xfrm>
          <a:prstGeom prst="line">
            <a:avLst/>
          </a:prstGeom>
          <a:ln w="57150">
            <a:solidFill>
              <a:srgbClr val="1F4D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CF1AF15-1DCE-90B1-CD9B-D3C4191777B3}"/>
              </a:ext>
            </a:extLst>
          </p:cNvPr>
          <p:cNvGrpSpPr/>
          <p:nvPr/>
        </p:nvGrpSpPr>
        <p:grpSpPr>
          <a:xfrm>
            <a:off x="7772400" y="5219337"/>
            <a:ext cx="2667000" cy="3032397"/>
            <a:chOff x="7772400" y="5524500"/>
            <a:chExt cx="2667000" cy="3032397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402CB4E5-C163-CAC0-D8D7-606457EFE5B4}"/>
                </a:ext>
              </a:extLst>
            </p:cNvPr>
            <p:cNvCxnSpPr/>
            <p:nvPr/>
          </p:nvCxnSpPr>
          <p:spPr>
            <a:xfrm>
              <a:off x="8915400" y="5524500"/>
              <a:ext cx="0" cy="3032397"/>
            </a:xfrm>
            <a:prstGeom prst="straightConnector1">
              <a:avLst/>
            </a:prstGeom>
            <a:ln w="57150">
              <a:solidFill>
                <a:srgbClr val="1F4D0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3BCAA42-DA27-5318-9EB8-876E8920C207}"/>
                </a:ext>
              </a:extLst>
            </p:cNvPr>
            <p:cNvSpPr txBox="1"/>
            <p:nvPr/>
          </p:nvSpPr>
          <p:spPr>
            <a:xfrm>
              <a:off x="7772400" y="7040698"/>
              <a:ext cx="115503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6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Hòa</a:t>
              </a:r>
              <a:endParaRPr lang="en-US" sz="3600" b="1">
                <a:solidFill>
                  <a:srgbClr val="FF0000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22CE7FF-1629-3D71-7BD5-4C7CACCC8F83}"/>
                </a:ext>
              </a:extLst>
            </p:cNvPr>
            <p:cNvSpPr txBox="1"/>
            <p:nvPr/>
          </p:nvSpPr>
          <p:spPr>
            <a:xfrm>
              <a:off x="8991603" y="7040698"/>
              <a:ext cx="144779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giọng</a:t>
              </a:r>
              <a:endParaRPr lang="en-US" sz="3600" b="1">
                <a:solidFill>
                  <a:srgbClr val="FF0000"/>
                </a:solidFill>
              </a:endParaRPr>
            </a:p>
          </p:txBody>
        </p:sp>
      </p:grpSp>
      <p:pic>
        <p:nvPicPr>
          <p:cNvPr id="6" name="Lời 2 - Vì Cuộc Sống Tươi Đẹp  karaoke LỚP 7 KẾT NỐI TRI THỨC (mp3cut.net)">
            <a:hlinkClick r:id="" action="ppaction://media"/>
            <a:extLst>
              <a:ext uri="{FF2B5EF4-FFF2-40B4-BE49-F238E27FC236}">
                <a16:creationId xmlns:a16="http://schemas.microsoft.com/office/drawing/2014/main" id="{C974B886-B817-74D2-CFA5-2ABC933A0D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885288" y="-55747"/>
            <a:ext cx="1402712" cy="140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9443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504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F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-6559848" y="2055142"/>
            <a:ext cx="11382415" cy="490478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 flipH="1" flipV="1">
            <a:off x="15042993" y="4823222"/>
            <a:ext cx="6148975" cy="264964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413627" y="7876791"/>
            <a:ext cx="2214380" cy="241020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-340006" y="7876791"/>
            <a:ext cx="2214380" cy="24102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D4FB6B-EC73-C1EA-D668-0CF2A3D76FAA}"/>
              </a:ext>
            </a:extLst>
          </p:cNvPr>
          <p:cNvSpPr txBox="1"/>
          <p:nvPr/>
        </p:nvSpPr>
        <p:spPr>
          <a:xfrm>
            <a:off x="3086174" y="698340"/>
            <a:ext cx="12115652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4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em hãy </a:t>
            </a:r>
            <a:r>
              <a:rPr lang="en-US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 cả bài hát </a:t>
            </a:r>
            <a:r>
              <a:rPr lang="en-US" sz="4000" b="1" i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 cuộc sống tươi đẹp </a:t>
            </a:r>
            <a:r>
              <a:rPr lang="en-US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 hợp nhạc cụ gõ đệm</a:t>
            </a:r>
            <a:endParaRPr lang="en-US" sz="3200" b="1" i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Vì Cuộc Sống Tươi Đẹp  karaoke LỚP 7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E9FB8595-DAC9-1FE0-D694-5D6676A6E5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052925" y="0"/>
            <a:ext cx="1235075" cy="1235075"/>
          </a:xfrm>
          <a:prstGeom prst="rect">
            <a:avLst/>
          </a:prstGeom>
        </p:spPr>
      </p:pic>
      <p:pic>
        <p:nvPicPr>
          <p:cNvPr id="8" name="Picture 7" descr="Diagram, schematic&#10;&#10;Description automatically generated">
            <a:extLst>
              <a:ext uri="{FF2B5EF4-FFF2-40B4-BE49-F238E27FC236}">
                <a16:creationId xmlns:a16="http://schemas.microsoft.com/office/drawing/2014/main" id="{02886A4C-0D3F-80B7-4726-DD9C9B3F7F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478" y="2705100"/>
            <a:ext cx="13239044" cy="704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1413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536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F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097078" y="8189380"/>
            <a:ext cx="7315200" cy="315218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82597" y="-592977"/>
            <a:ext cx="4072705" cy="324335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4065494" y="278705"/>
            <a:ext cx="3767080" cy="1968299"/>
          </a:xfrm>
          <a:prstGeom prst="rect">
            <a:avLst/>
          </a:prstGeom>
        </p:spPr>
      </p:pic>
      <p:sp>
        <p:nvSpPr>
          <p:cNvPr id="3" name="TextBox 9">
            <a:extLst>
              <a:ext uri="{FF2B5EF4-FFF2-40B4-BE49-F238E27FC236}">
                <a16:creationId xmlns:a16="http://schemas.microsoft.com/office/drawing/2014/main" id="{C9E343E0-59D6-F20A-FA3A-33CE17AAB65D}"/>
              </a:ext>
            </a:extLst>
          </p:cNvPr>
          <p:cNvSpPr txBox="1"/>
          <p:nvPr/>
        </p:nvSpPr>
        <p:spPr>
          <a:xfrm>
            <a:off x="6537577" y="755022"/>
            <a:ext cx="5212846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b="1">
                <a:solidFill>
                  <a:srgbClr val="1F4D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51FC81-5D5B-431E-7AD2-867975F8D409}"/>
              </a:ext>
            </a:extLst>
          </p:cNvPr>
          <p:cNvSpPr txBox="1"/>
          <p:nvPr/>
        </p:nvSpPr>
        <p:spPr>
          <a:xfrm>
            <a:off x="569496" y="2125180"/>
            <a:ext cx="9504020" cy="67658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6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Ôn luyện bài hát </a:t>
            </a:r>
            <a:r>
              <a:rPr lang="en-US" sz="3600" b="1" i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 cuộc sống tươi đẹp </a:t>
            </a:r>
            <a:r>
              <a:rPr lang="en-US" sz="36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 các hình thức đã học, sử dụng bài hát trong các buổi sinh hoạt ngoại khóa ở trường, lớp, hát cho người thân nghe.</a:t>
            </a:r>
          </a:p>
          <a:p>
            <a:pPr marL="571500" indent="-57150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  <a:r>
              <a:rPr lang="vi-VN" sz="36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ưu tầm các bài hát về môi trường hoặc chia sẻ về các hoạt động bảo vệ môi trường ở địa phương mà mình biết hoặc đã tham gia</a:t>
            </a:r>
            <a:r>
              <a:rPr lang="en-US" sz="36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A98D6FFC-D2AF-0CC6-3A8F-36F6017EAB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640149" y="2826871"/>
            <a:ext cx="6935974" cy="583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5151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F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FECA2CF7-E5BF-9701-FAA7-A891207D1D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-6559848" y="2055142"/>
            <a:ext cx="11382415" cy="4904786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FF5F3EDB-749E-CD51-6B6E-EE5761057B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 flipH="1" flipV="1">
            <a:off x="15042993" y="4823222"/>
            <a:ext cx="6148975" cy="2649649"/>
          </a:xfrm>
          <a:prstGeom prst="rect">
            <a:avLst/>
          </a:prstGeom>
        </p:spPr>
      </p:pic>
      <p:pic>
        <p:nvPicPr>
          <p:cNvPr id="4" name="Picture 15">
            <a:extLst>
              <a:ext uri="{FF2B5EF4-FFF2-40B4-BE49-F238E27FC236}">
                <a16:creationId xmlns:a16="http://schemas.microsoft.com/office/drawing/2014/main" id="{9C463A14-DF00-0418-8576-9992029B01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413627" y="7876791"/>
            <a:ext cx="2214380" cy="24102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EEE532-8847-242A-730F-C76EA4194CDE}"/>
              </a:ext>
            </a:extLst>
          </p:cNvPr>
          <p:cNvSpPr txBox="1"/>
          <p:nvPr/>
        </p:nvSpPr>
        <p:spPr>
          <a:xfrm>
            <a:off x="3668843" y="742950"/>
            <a:ext cx="109503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90170" algn="ctr">
              <a:spcBef>
                <a:spcPts val="300"/>
              </a:spcBef>
              <a:spcAft>
                <a:spcPts val="300"/>
              </a:spcAft>
            </a:pPr>
            <a:r>
              <a:rPr lang="en-US" sz="4800" b="1">
                <a:solidFill>
                  <a:srgbClr val="1F4D0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hát về môi trường</a:t>
            </a:r>
            <a:endParaRPr lang="en-US" sz="4800">
              <a:solidFill>
                <a:srgbClr val="1F4D0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6B21EC-D0DE-5EEB-48A6-529A469FE4F5}"/>
              </a:ext>
            </a:extLst>
          </p:cNvPr>
          <p:cNvSpPr/>
          <p:nvPr/>
        </p:nvSpPr>
        <p:spPr>
          <a:xfrm>
            <a:off x="2045191" y="1821807"/>
            <a:ext cx="7391400" cy="1283343"/>
          </a:xfrm>
          <a:prstGeom prst="rect">
            <a:avLst/>
          </a:prstGeom>
          <a:solidFill>
            <a:srgbClr val="C9E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yêu cây xanh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7CD66DA-6DCA-687B-44E8-C6CCE03729C2}"/>
              </a:ext>
            </a:extLst>
          </p:cNvPr>
          <p:cNvSpPr/>
          <p:nvPr/>
        </p:nvSpPr>
        <p:spPr>
          <a:xfrm>
            <a:off x="3188191" y="3491214"/>
            <a:ext cx="7391400" cy="1283343"/>
          </a:xfrm>
          <a:prstGeom prst="rect">
            <a:avLst/>
          </a:prstGeom>
          <a:solidFill>
            <a:srgbClr val="C9E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 đất này là của chúng mình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307E8A-4E50-5EE3-8D75-2AD884F867E4}"/>
              </a:ext>
            </a:extLst>
          </p:cNvPr>
          <p:cNvSpPr/>
          <p:nvPr/>
        </p:nvSpPr>
        <p:spPr>
          <a:xfrm>
            <a:off x="4597891" y="5167614"/>
            <a:ext cx="8813309" cy="1283343"/>
          </a:xfrm>
          <a:prstGeom prst="rect">
            <a:avLst/>
          </a:prstGeom>
          <a:solidFill>
            <a:srgbClr val="C9E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 đó tùy thuộc hành động của bạn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071309-DAD2-F539-C1A5-C73B58549C25}"/>
              </a:ext>
            </a:extLst>
          </p:cNvPr>
          <p:cNvSpPr/>
          <p:nvPr/>
        </p:nvSpPr>
        <p:spPr>
          <a:xfrm>
            <a:off x="7467600" y="6831957"/>
            <a:ext cx="7391400" cy="1283343"/>
          </a:xfrm>
          <a:prstGeom prst="rect">
            <a:avLst/>
          </a:prstGeom>
          <a:solidFill>
            <a:srgbClr val="C9E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vẽ môi trường màu xanh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945542-D44C-9294-2644-913EDD7429F8}"/>
              </a:ext>
            </a:extLst>
          </p:cNvPr>
          <p:cNvSpPr/>
          <p:nvPr/>
        </p:nvSpPr>
        <p:spPr>
          <a:xfrm>
            <a:off x="8991600" y="8496300"/>
            <a:ext cx="7391400" cy="1283343"/>
          </a:xfrm>
          <a:prstGeom prst="rect">
            <a:avLst/>
          </a:prstGeom>
          <a:solidFill>
            <a:srgbClr val="C9E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gian xanh</a:t>
            </a: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166357C1-09BC-9559-B23A-A3F1FB5B39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568827" y="2827142"/>
            <a:ext cx="3763804" cy="2373535"/>
          </a:xfrm>
          <a:prstGeom prst="rect">
            <a:avLst/>
          </a:prstGeom>
        </p:spPr>
      </p:pic>
      <p:pic>
        <p:nvPicPr>
          <p:cNvPr id="13" name="Picture 14">
            <a:extLst>
              <a:ext uri="{FF2B5EF4-FFF2-40B4-BE49-F238E27FC236}">
                <a16:creationId xmlns:a16="http://schemas.microsoft.com/office/drawing/2014/main" id="{79C2BC65-EA9F-7138-0790-79956E2A802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6172200"/>
            <a:ext cx="4297441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1775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F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413627" y="7876791"/>
            <a:ext cx="2214380" cy="241020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340006" y="7876791"/>
            <a:ext cx="2214380" cy="241020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82596" y="-592977"/>
            <a:ext cx="3566186" cy="283998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4065494" y="278705"/>
            <a:ext cx="3767080" cy="1968299"/>
          </a:xfrm>
          <a:prstGeom prst="rect">
            <a:avLst/>
          </a:prstGeom>
        </p:spPr>
      </p:pic>
      <p:pic>
        <p:nvPicPr>
          <p:cNvPr id="23" name="Picture 5">
            <a:extLst>
              <a:ext uri="{FF2B5EF4-FFF2-40B4-BE49-F238E27FC236}">
                <a16:creationId xmlns:a16="http://schemas.microsoft.com/office/drawing/2014/main" id="{F3FFC5C0-DB19-3B1A-8A03-BA680A2B38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949034" y="-19050"/>
            <a:ext cx="2520621" cy="16447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85788B-6903-3AEA-9162-0F9E2554063A}"/>
              </a:ext>
            </a:extLst>
          </p:cNvPr>
          <p:cNvSpPr txBox="1"/>
          <p:nvPr/>
        </p:nvSpPr>
        <p:spPr>
          <a:xfrm>
            <a:off x="3434621" y="571500"/>
            <a:ext cx="11418757" cy="217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9017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800" b="1">
                <a:solidFill>
                  <a:srgbClr val="1F4D0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 số hoạt động bảo vệ môi trường ở địa phương</a:t>
            </a:r>
            <a:endParaRPr lang="en-US" sz="4800">
              <a:solidFill>
                <a:srgbClr val="1F4D0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4B0D07F-9914-C907-0574-A9DEB2E97F46}"/>
              </a:ext>
            </a:extLst>
          </p:cNvPr>
          <p:cNvGrpSpPr/>
          <p:nvPr/>
        </p:nvGrpSpPr>
        <p:grpSpPr>
          <a:xfrm>
            <a:off x="588442" y="3197785"/>
            <a:ext cx="8382000" cy="6504907"/>
            <a:chOff x="588442" y="3429587"/>
            <a:chExt cx="8382000" cy="6504907"/>
          </a:xfrm>
        </p:grpSpPr>
        <p:pic>
          <p:nvPicPr>
            <p:cNvPr id="5" name="Picture 4" descr="A picture containing ground, outdoor, person, broom&#10;&#10;Description automatically generated">
              <a:extLst>
                <a:ext uri="{FF2B5EF4-FFF2-40B4-BE49-F238E27FC236}">
                  <a16:creationId xmlns:a16="http://schemas.microsoft.com/office/drawing/2014/main" id="{96227D99-72FB-7DE7-D6CB-7E7F3014B1C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5787" y="3429587"/>
              <a:ext cx="7387311" cy="5540483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83BE961-E4B0-2812-D3BA-B1ED75987599}"/>
                </a:ext>
              </a:extLst>
            </p:cNvPr>
            <p:cNvSpPr txBox="1"/>
            <p:nvPr/>
          </p:nvSpPr>
          <p:spPr>
            <a:xfrm>
              <a:off x="588442" y="9032901"/>
              <a:ext cx="8382000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90170" algn="ctr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Dọn vệ sinh nhà và khu vực ngõ </a:t>
              </a:r>
              <a:endParaRPr lang="en-US" sz="4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75AFD6C-E250-645C-2DFE-825BFFEC5C35}"/>
              </a:ext>
            </a:extLst>
          </p:cNvPr>
          <p:cNvGrpSpPr/>
          <p:nvPr/>
        </p:nvGrpSpPr>
        <p:grpSpPr>
          <a:xfrm>
            <a:off x="8793976" y="3197785"/>
            <a:ext cx="8382000" cy="6504907"/>
            <a:chOff x="8793976" y="3429587"/>
            <a:chExt cx="8382000" cy="6504907"/>
          </a:xfrm>
        </p:grpSpPr>
        <p:pic>
          <p:nvPicPr>
            <p:cNvPr id="7" name="Picture 6" descr="A picture containing person, outdoor, green, several&#10;&#10;Description automatically generated">
              <a:extLst>
                <a:ext uri="{FF2B5EF4-FFF2-40B4-BE49-F238E27FC236}">
                  <a16:creationId xmlns:a16="http://schemas.microsoft.com/office/drawing/2014/main" id="{6584ECC8-BCCC-C962-7FFE-E96FEE6F97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9200" y="3429587"/>
              <a:ext cx="8336776" cy="554048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801F9F5-1F0A-2926-AD93-C218302C5C89}"/>
                </a:ext>
              </a:extLst>
            </p:cNvPr>
            <p:cNvSpPr txBox="1"/>
            <p:nvPr/>
          </p:nvSpPr>
          <p:spPr>
            <a:xfrm>
              <a:off x="8793976" y="9032901"/>
              <a:ext cx="8382000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90170" algn="ctr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Vứt rác đúng nơi quy định</a:t>
              </a:r>
              <a:endParaRPr lang="en-US" sz="4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15809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F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413627" y="7876791"/>
            <a:ext cx="2214380" cy="241020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340006" y="7876791"/>
            <a:ext cx="2214380" cy="241020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82596" y="-592977"/>
            <a:ext cx="3566186" cy="283998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4065494" y="278705"/>
            <a:ext cx="3767080" cy="1968299"/>
          </a:xfrm>
          <a:prstGeom prst="rect">
            <a:avLst/>
          </a:prstGeom>
        </p:spPr>
      </p:pic>
      <p:pic>
        <p:nvPicPr>
          <p:cNvPr id="23" name="Picture 5">
            <a:extLst>
              <a:ext uri="{FF2B5EF4-FFF2-40B4-BE49-F238E27FC236}">
                <a16:creationId xmlns:a16="http://schemas.microsoft.com/office/drawing/2014/main" id="{F3FFC5C0-DB19-3B1A-8A03-BA680A2B38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949034" y="-19050"/>
            <a:ext cx="2520621" cy="16447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85788B-6903-3AEA-9162-0F9E2554063A}"/>
              </a:ext>
            </a:extLst>
          </p:cNvPr>
          <p:cNvSpPr txBox="1"/>
          <p:nvPr/>
        </p:nvSpPr>
        <p:spPr>
          <a:xfrm>
            <a:off x="3434621" y="571500"/>
            <a:ext cx="11418757" cy="217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9017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800" b="1">
                <a:solidFill>
                  <a:srgbClr val="1F4D0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 số hoạt động bảo vệ môi trường ở địa phương</a:t>
            </a:r>
            <a:endParaRPr lang="en-US" sz="4800">
              <a:solidFill>
                <a:srgbClr val="1F4D0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0F8EE84-485F-CCE2-3D32-539BB5314E48}"/>
              </a:ext>
            </a:extLst>
          </p:cNvPr>
          <p:cNvGrpSpPr/>
          <p:nvPr/>
        </p:nvGrpSpPr>
        <p:grpSpPr>
          <a:xfrm>
            <a:off x="959625" y="3197785"/>
            <a:ext cx="16268387" cy="6555815"/>
            <a:chOff x="959625" y="3197785"/>
            <a:chExt cx="16268387" cy="655581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6227D99-72FB-7DE7-D6CB-7E7F3014B1C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9625" y="3197785"/>
              <a:ext cx="7634898" cy="5540483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83BE961-E4B0-2812-D3BA-B1ED75987599}"/>
                </a:ext>
              </a:extLst>
            </p:cNvPr>
            <p:cNvSpPr txBox="1"/>
            <p:nvPr/>
          </p:nvSpPr>
          <p:spPr>
            <a:xfrm>
              <a:off x="1345116" y="8852007"/>
              <a:ext cx="15369789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90170" algn="ctr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Tổ chức trồng cây cảnh, hoa ở địa phương</a:t>
              </a:r>
              <a:endParaRPr lang="en-US" sz="4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584ECC8-BCCC-C962-7FFE-E96FEE6F97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30011" y="3197785"/>
              <a:ext cx="8198001" cy="55404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300879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F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-6559848" y="2055142"/>
            <a:ext cx="11382415" cy="490478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 flipH="1" flipV="1">
            <a:off x="15042993" y="4823222"/>
            <a:ext cx="6148975" cy="264964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413627" y="7876791"/>
            <a:ext cx="2214380" cy="241020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340006" y="7876791"/>
            <a:ext cx="2214380" cy="2410209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B8DD3133-C950-A1EC-B6A1-535E58337734}"/>
              </a:ext>
            </a:extLst>
          </p:cNvPr>
          <p:cNvGrpSpPr/>
          <p:nvPr/>
        </p:nvGrpSpPr>
        <p:grpSpPr>
          <a:xfrm>
            <a:off x="4190015" y="2660662"/>
            <a:ext cx="10287000" cy="6193862"/>
            <a:chOff x="4190015" y="2660662"/>
            <a:chExt cx="10287000" cy="6193862"/>
          </a:xfrm>
        </p:grpSpPr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6D62AAED-D91C-742D-4613-E26093BA3DB4}"/>
                </a:ext>
              </a:extLst>
            </p:cNvPr>
            <p:cNvSpPr/>
            <p:nvPr/>
          </p:nvSpPr>
          <p:spPr>
            <a:xfrm>
              <a:off x="4190015" y="3390900"/>
              <a:ext cx="10287000" cy="5463624"/>
            </a:xfrm>
            <a:custGeom>
              <a:avLst/>
              <a:gdLst/>
              <a:ahLst/>
              <a:cxnLst/>
              <a:rect l="l" t="t" r="r" b="b"/>
              <a:pathLst>
                <a:path w="900829" h="1350756">
                  <a:moveTo>
                    <a:pt x="27162" y="0"/>
                  </a:moveTo>
                  <a:lnTo>
                    <a:pt x="873667" y="0"/>
                  </a:lnTo>
                  <a:cubicBezTo>
                    <a:pt x="888668" y="0"/>
                    <a:pt x="900829" y="12161"/>
                    <a:pt x="900829" y="27162"/>
                  </a:cubicBezTo>
                  <a:lnTo>
                    <a:pt x="900829" y="1323594"/>
                  </a:lnTo>
                  <a:cubicBezTo>
                    <a:pt x="900829" y="1338595"/>
                    <a:pt x="888668" y="1350756"/>
                    <a:pt x="873667" y="1350756"/>
                  </a:cubicBezTo>
                  <a:lnTo>
                    <a:pt x="27162" y="1350756"/>
                  </a:lnTo>
                  <a:cubicBezTo>
                    <a:pt x="19958" y="1350756"/>
                    <a:pt x="13049" y="1347894"/>
                    <a:pt x="7956" y="1342800"/>
                  </a:cubicBezTo>
                  <a:cubicBezTo>
                    <a:pt x="2862" y="1337706"/>
                    <a:pt x="0" y="1330797"/>
                    <a:pt x="0" y="1323594"/>
                  </a:cubicBezTo>
                  <a:lnTo>
                    <a:pt x="0" y="27162"/>
                  </a:lnTo>
                  <a:cubicBezTo>
                    <a:pt x="0" y="12161"/>
                    <a:pt x="12161" y="0"/>
                    <a:pt x="27162" y="0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2D5C642-C89A-0C05-20DC-A99833976D97}"/>
                </a:ext>
              </a:extLst>
            </p:cNvPr>
            <p:cNvGrpSpPr/>
            <p:nvPr/>
          </p:nvGrpSpPr>
          <p:grpSpPr>
            <a:xfrm>
              <a:off x="7083720" y="2660662"/>
              <a:ext cx="4120559" cy="1460475"/>
              <a:chOff x="7083720" y="1028700"/>
              <a:chExt cx="4120559" cy="1460475"/>
            </a:xfrm>
          </p:grpSpPr>
          <p:grpSp>
            <p:nvGrpSpPr>
              <p:cNvPr id="18" name="Group 15">
                <a:extLst>
                  <a:ext uri="{FF2B5EF4-FFF2-40B4-BE49-F238E27FC236}">
                    <a16:creationId xmlns:a16="http://schemas.microsoft.com/office/drawing/2014/main" id="{C48FE6FA-A823-28F5-29CF-34CEDABF15C9}"/>
                  </a:ext>
                </a:extLst>
              </p:cNvPr>
              <p:cNvGrpSpPr/>
              <p:nvPr/>
            </p:nvGrpSpPr>
            <p:grpSpPr>
              <a:xfrm>
                <a:off x="7433832" y="1028700"/>
                <a:ext cx="3420336" cy="1460475"/>
                <a:chOff x="0" y="-38100"/>
                <a:chExt cx="900829" cy="1114501"/>
              </a:xfrm>
            </p:grpSpPr>
            <p:sp>
              <p:nvSpPr>
                <p:cNvPr id="20" name="Freeform 16">
                  <a:extLst>
                    <a:ext uri="{FF2B5EF4-FFF2-40B4-BE49-F238E27FC236}">
                      <a16:creationId xmlns:a16="http://schemas.microsoft.com/office/drawing/2014/main" id="{CBCEAC6C-7BF7-6388-8F73-8E78B16FD6A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900829" cy="10764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0829" h="1350756">
                      <a:moveTo>
                        <a:pt x="27162" y="0"/>
                      </a:moveTo>
                      <a:lnTo>
                        <a:pt x="873667" y="0"/>
                      </a:lnTo>
                      <a:cubicBezTo>
                        <a:pt x="888668" y="0"/>
                        <a:pt x="900829" y="12161"/>
                        <a:pt x="900829" y="27162"/>
                      </a:cubicBezTo>
                      <a:lnTo>
                        <a:pt x="900829" y="1323594"/>
                      </a:lnTo>
                      <a:cubicBezTo>
                        <a:pt x="900829" y="1338595"/>
                        <a:pt x="888668" y="1350756"/>
                        <a:pt x="873667" y="1350756"/>
                      </a:cubicBezTo>
                      <a:lnTo>
                        <a:pt x="27162" y="1350756"/>
                      </a:lnTo>
                      <a:cubicBezTo>
                        <a:pt x="19958" y="1350756"/>
                        <a:pt x="13049" y="1347894"/>
                        <a:pt x="7956" y="1342800"/>
                      </a:cubicBezTo>
                      <a:cubicBezTo>
                        <a:pt x="2862" y="1337706"/>
                        <a:pt x="0" y="1330797"/>
                        <a:pt x="0" y="1323594"/>
                      </a:cubicBezTo>
                      <a:lnTo>
                        <a:pt x="0" y="27162"/>
                      </a:lnTo>
                      <a:cubicBezTo>
                        <a:pt x="0" y="12161"/>
                        <a:pt x="12161" y="0"/>
                        <a:pt x="27162" y="0"/>
                      </a:cubicBezTo>
                      <a:close/>
                    </a:path>
                  </a:pathLst>
                </a:custGeom>
                <a:solidFill>
                  <a:srgbClr val="BDE371"/>
                </a:solidFill>
              </p:spPr>
            </p:sp>
            <p:sp>
              <p:nvSpPr>
                <p:cNvPr id="21" name="TextBox 17">
                  <a:extLst>
                    <a:ext uri="{FF2B5EF4-FFF2-40B4-BE49-F238E27FC236}">
                      <a16:creationId xmlns:a16="http://schemas.microsoft.com/office/drawing/2014/main" id="{24C8BCF7-06F2-FB48-1DE4-C5ECA287E486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 sz="1600">
                    <a:solidFill>
                      <a:srgbClr val="1F4D02"/>
                    </a:solidFill>
                  </a:endParaRPr>
                </a:p>
              </p:txBody>
            </p:sp>
          </p:grpSp>
          <p:sp>
            <p:nvSpPr>
              <p:cNvPr id="19" name="TextBox 9">
                <a:extLst>
                  <a:ext uri="{FF2B5EF4-FFF2-40B4-BE49-F238E27FC236}">
                    <a16:creationId xmlns:a16="http://schemas.microsoft.com/office/drawing/2014/main" id="{A1153688-4B73-ED5F-6CEE-21B61C9A3570}"/>
                  </a:ext>
                </a:extLst>
              </p:cNvPr>
              <p:cNvSpPr txBox="1"/>
              <p:nvPr/>
            </p:nvSpPr>
            <p:spPr>
              <a:xfrm>
                <a:off x="7083720" y="1303382"/>
                <a:ext cx="4120559" cy="101566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en-US" sz="6600" b="1">
                    <a:solidFill>
                      <a:srgbClr val="1F4D0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PHẦN 2</a:t>
                </a:r>
              </a:p>
            </p:txBody>
          </p:sp>
        </p:grpSp>
        <p:sp>
          <p:nvSpPr>
            <p:cNvPr id="23" name="TextBox 9">
              <a:extLst>
                <a:ext uri="{FF2B5EF4-FFF2-40B4-BE49-F238E27FC236}">
                  <a16:creationId xmlns:a16="http://schemas.microsoft.com/office/drawing/2014/main" id="{2628BECF-BD24-2AC5-F836-560AA45D9B88}"/>
                </a:ext>
              </a:extLst>
            </p:cNvPr>
            <p:cNvSpPr txBox="1"/>
            <p:nvPr/>
          </p:nvSpPr>
          <p:spPr>
            <a:xfrm>
              <a:off x="4970344" y="5719633"/>
              <a:ext cx="8726342" cy="101566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6600" b="1">
                  <a:solidFill>
                    <a:srgbClr val="1F4D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NGHE NHẠC</a:t>
              </a:r>
            </a:p>
          </p:txBody>
        </p:sp>
      </p:grpSp>
      <p:pic>
        <p:nvPicPr>
          <p:cNvPr id="27" name="Picture 6">
            <a:extLst>
              <a:ext uri="{FF2B5EF4-FFF2-40B4-BE49-F238E27FC236}">
                <a16:creationId xmlns:a16="http://schemas.microsoft.com/office/drawing/2014/main" id="{FE5C702E-1772-F0E1-301F-5CDB149629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95343" y="215145"/>
            <a:ext cx="4648040" cy="373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5455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F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340006" y="8589905"/>
            <a:ext cx="1559206" cy="169709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1C22FFD-055F-C183-B6A6-2B62283AC2FE}"/>
              </a:ext>
            </a:extLst>
          </p:cNvPr>
          <p:cNvSpPr txBox="1"/>
          <p:nvPr/>
        </p:nvSpPr>
        <p:spPr>
          <a:xfrm>
            <a:off x="1943100" y="495300"/>
            <a:ext cx="14401799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9017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800" b="1">
                <a:solidFill>
                  <a:srgbClr val="1F4D0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vi-VN" sz="4800" b="1">
                <a:solidFill>
                  <a:srgbClr val="1F4D0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Nghe tác phẩm: Alouette (Tiếng chim sơn ca)</a:t>
            </a:r>
            <a:endParaRPr lang="en-US" sz="4800">
              <a:solidFill>
                <a:srgbClr val="1F4D0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9" name="AutoShape 4" descr="SGK Âm Nhạc 4 - Tiết 12. Học hát: Bài Cò lả">
            <a:extLst>
              <a:ext uri="{FF2B5EF4-FFF2-40B4-BE49-F238E27FC236}">
                <a16:creationId xmlns:a16="http://schemas.microsoft.com/office/drawing/2014/main" id="{7D11D920-3256-CDEA-A32D-D4863939D99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B426476-436D-8BF6-FA06-7BB67ECFF56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943100" y="2019300"/>
            <a:ext cx="3848100" cy="7490219"/>
          </a:xfrm>
          <a:prstGeom prst="rect">
            <a:avLst/>
          </a:prstGeom>
        </p:spPr>
      </p:pic>
      <p:pic>
        <p:nvPicPr>
          <p:cNvPr id="3" name="Paul Mauriat — Alouette">
            <a:hlinkClick r:id="" action="ppaction://media"/>
            <a:extLst>
              <a:ext uri="{FF2B5EF4-FFF2-40B4-BE49-F238E27FC236}">
                <a16:creationId xmlns:a16="http://schemas.microsoft.com/office/drawing/2014/main" id="{9EC5DA99-3C1E-D854-053B-D4D1621441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68612" y="3848100"/>
            <a:ext cx="1997075" cy="19970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830D4B-A9F8-C624-EFD7-C3E62DCC27D2}"/>
              </a:ext>
            </a:extLst>
          </p:cNvPr>
          <p:cNvSpPr txBox="1"/>
          <p:nvPr/>
        </p:nvSpPr>
        <p:spPr>
          <a:xfrm>
            <a:off x="6858000" y="2420940"/>
            <a:ext cx="9734551" cy="48513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4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đã nghe tác phẩm này chưa?</a:t>
            </a:r>
          </a:p>
          <a:p>
            <a:pPr marL="571500" indent="-57150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4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hãy trình bày hiểu biết của mình về tác phẩm Alouette (Tiếng chim sơn ca)</a:t>
            </a:r>
          </a:p>
          <a:p>
            <a:pPr marL="571500" indent="-57150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4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cảm nhận tính chất, giai điệu của tác phẩm như thế nào?</a:t>
            </a:r>
          </a:p>
        </p:txBody>
      </p:sp>
      <p:pic>
        <p:nvPicPr>
          <p:cNvPr id="7" name="Picture 6" descr="A picture containing dark&#10;&#10;Description automatically generated">
            <a:extLst>
              <a:ext uri="{FF2B5EF4-FFF2-40B4-BE49-F238E27FC236}">
                <a16:creationId xmlns:a16="http://schemas.microsoft.com/office/drawing/2014/main" id="{806D11C7-FC88-ADC7-F7DA-62F9C579B01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6494" y="6339327"/>
            <a:ext cx="4343406" cy="394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3192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301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3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F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413627" y="7876791"/>
            <a:ext cx="2214380" cy="241020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340006" y="7876791"/>
            <a:ext cx="2214380" cy="241020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82597" y="-592977"/>
            <a:ext cx="4072705" cy="324335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4065494" y="278705"/>
            <a:ext cx="3767080" cy="196829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2DB1156-17FE-7158-8024-7E9EE9C27B55}"/>
              </a:ext>
            </a:extLst>
          </p:cNvPr>
          <p:cNvSpPr txBox="1"/>
          <p:nvPr/>
        </p:nvSpPr>
        <p:spPr>
          <a:xfrm>
            <a:off x="477360" y="2920671"/>
            <a:ext cx="17333279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TIẾT 2:</a:t>
            </a:r>
          </a:p>
          <a:p>
            <a:pPr algn="ctr">
              <a:lnSpc>
                <a:spcPct val="150000"/>
              </a:lnSpc>
            </a:pPr>
            <a:r>
              <a:rPr lang="vi-VN" sz="6600" b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 HÁT BÀI: VÌ CUỘC SỐNG TƯƠI ĐẸP</a:t>
            </a:r>
            <a:endParaRPr lang="en-US" sz="6600" b="1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6600" b="1">
                <a:solidFill>
                  <a:srgbClr val="53434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NGHE NHẠC: TÁC PHẨM ALOUETTE (TIẾNG CHIM SƠN CA)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3F16DBE-A7DD-D956-5E2C-982FDC18C314}"/>
              </a:ext>
            </a:extLst>
          </p:cNvPr>
          <p:cNvGrpSpPr/>
          <p:nvPr/>
        </p:nvGrpSpPr>
        <p:grpSpPr>
          <a:xfrm>
            <a:off x="2057397" y="1318350"/>
            <a:ext cx="14173203" cy="1460475"/>
            <a:chOff x="6723452" y="1028700"/>
            <a:chExt cx="4188110" cy="1460475"/>
          </a:xfrm>
        </p:grpSpPr>
        <p:grpSp>
          <p:nvGrpSpPr>
            <p:cNvPr id="15" name="Group 15"/>
            <p:cNvGrpSpPr/>
            <p:nvPr/>
          </p:nvGrpSpPr>
          <p:grpSpPr>
            <a:xfrm>
              <a:off x="6723452" y="1028700"/>
              <a:ext cx="4130716" cy="1460475"/>
              <a:chOff x="-187096" y="-38100"/>
              <a:chExt cx="1087925" cy="1114501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-187096" y="0"/>
                <a:ext cx="1087925" cy="1076401"/>
              </a:xfrm>
              <a:custGeom>
                <a:avLst/>
                <a:gdLst/>
                <a:ahLst/>
                <a:cxnLst/>
                <a:rect l="l" t="t" r="r" b="b"/>
                <a:pathLst>
                  <a:path w="900829" h="1350756">
                    <a:moveTo>
                      <a:pt x="27162" y="0"/>
                    </a:moveTo>
                    <a:lnTo>
                      <a:pt x="873667" y="0"/>
                    </a:lnTo>
                    <a:cubicBezTo>
                      <a:pt x="888668" y="0"/>
                      <a:pt x="900829" y="12161"/>
                      <a:pt x="900829" y="27162"/>
                    </a:cubicBezTo>
                    <a:lnTo>
                      <a:pt x="900829" y="1323594"/>
                    </a:lnTo>
                    <a:cubicBezTo>
                      <a:pt x="900829" y="1338595"/>
                      <a:pt x="888668" y="1350756"/>
                      <a:pt x="873667" y="1350756"/>
                    </a:cubicBezTo>
                    <a:lnTo>
                      <a:pt x="27162" y="1350756"/>
                    </a:lnTo>
                    <a:cubicBezTo>
                      <a:pt x="19958" y="1350756"/>
                      <a:pt x="13049" y="1347894"/>
                      <a:pt x="7956" y="1342800"/>
                    </a:cubicBezTo>
                    <a:cubicBezTo>
                      <a:pt x="2862" y="1337706"/>
                      <a:pt x="0" y="1330797"/>
                      <a:pt x="0" y="1323594"/>
                    </a:cubicBezTo>
                    <a:lnTo>
                      <a:pt x="0" y="27162"/>
                    </a:lnTo>
                    <a:cubicBezTo>
                      <a:pt x="0" y="12161"/>
                      <a:pt x="12161" y="0"/>
                      <a:pt x="27162" y="0"/>
                    </a:cubicBezTo>
                    <a:close/>
                  </a:path>
                </a:pathLst>
              </a:custGeom>
              <a:solidFill>
                <a:srgbClr val="BDE371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 sz="1600">
                  <a:solidFill>
                    <a:srgbClr val="1F4D02"/>
                  </a:solidFill>
                </a:endParaRPr>
              </a:p>
            </p:txBody>
          </p:sp>
        </p:grpSp>
        <p:sp>
          <p:nvSpPr>
            <p:cNvPr id="31" name="TextBox 9">
              <a:extLst>
                <a:ext uri="{FF2B5EF4-FFF2-40B4-BE49-F238E27FC236}">
                  <a16:creationId xmlns:a16="http://schemas.microsoft.com/office/drawing/2014/main" id="{6F3FC28F-6D6A-50BA-650B-BBB4FACCEDBF}"/>
                </a:ext>
              </a:extLst>
            </p:cNvPr>
            <p:cNvSpPr txBox="1"/>
            <p:nvPr/>
          </p:nvSpPr>
          <p:spPr>
            <a:xfrm>
              <a:off x="6791003" y="1276069"/>
              <a:ext cx="4120559" cy="101566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6600" b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CHỦ ĐỀ 2: MÔI TRƯỜNG XANH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F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-6559848" y="2055142"/>
            <a:ext cx="11382415" cy="490478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 flipH="1" flipV="1">
            <a:off x="15042993" y="4823222"/>
            <a:ext cx="6148975" cy="264964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340006" y="7876791"/>
            <a:ext cx="2214380" cy="24102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78E9B3-367F-9412-A710-64487291E14C}"/>
              </a:ext>
            </a:extLst>
          </p:cNvPr>
          <p:cNvSpPr txBox="1"/>
          <p:nvPr/>
        </p:nvSpPr>
        <p:spPr>
          <a:xfrm>
            <a:off x="1583753" y="2567033"/>
            <a:ext cx="9327026" cy="7162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 giả: nhạc sĩ Amirel Tamirez.</a:t>
            </a:r>
          </a:p>
          <a:p>
            <a:pPr marL="571500" indent="-57150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Năm sáng tác: </a:t>
            </a:r>
            <a:r>
              <a:rPr lang="en-US" sz="32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1964. </a:t>
            </a:r>
            <a:endParaRPr lang="en-US" sz="32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Nhạc sĩ Paul Mauriat đã chuyên soạn cho dàn nhạc theo phong cách bản cổ điển.</a:t>
            </a:r>
          </a:p>
          <a:p>
            <a:pPr marL="571500" indent="-57150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vi-VN" sz="32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 nhạc được chuyển soạn vào năm 1968 với tên gọi Alouette (Tiếng chim sơn ca). </a:t>
            </a:r>
            <a:endParaRPr lang="en-US" sz="32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vi-VN" sz="32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 nước trên thế giới đã dùng bản nhạc này làm nhạc nên cho chương trình truyền hình Thế giới động vật.</a:t>
            </a:r>
            <a:endParaRPr lang="en-US" sz="32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050C0D-73CF-E25C-0E59-F6B877513052}"/>
              </a:ext>
            </a:extLst>
          </p:cNvPr>
          <p:cNvSpPr txBox="1"/>
          <p:nvPr/>
        </p:nvSpPr>
        <p:spPr>
          <a:xfrm>
            <a:off x="4362450" y="426440"/>
            <a:ext cx="956310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90170" algn="ctr">
              <a:lnSpc>
                <a:spcPct val="150000"/>
              </a:lnSpc>
            </a:pPr>
            <a:r>
              <a:rPr lang="en-US" sz="4000" b="1">
                <a:solidFill>
                  <a:srgbClr val="1F4D0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Khúc ca La peregrinnacion </a:t>
            </a:r>
          </a:p>
          <a:p>
            <a:pPr marR="90170" algn="ctr">
              <a:lnSpc>
                <a:spcPct val="150000"/>
              </a:lnSpc>
            </a:pPr>
            <a:r>
              <a:rPr lang="en-US" sz="4000" b="1">
                <a:solidFill>
                  <a:srgbClr val="1F4D0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(Cuộc hành hương)</a:t>
            </a:r>
            <a:endParaRPr lang="en-US" sz="4000">
              <a:solidFill>
                <a:srgbClr val="1F4D0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Diagram, engineering drawing&#10;&#10;Description automatically generated">
            <a:extLst>
              <a:ext uri="{FF2B5EF4-FFF2-40B4-BE49-F238E27FC236}">
                <a16:creationId xmlns:a16="http://schemas.microsoft.com/office/drawing/2014/main" id="{173F1C34-83DA-6048-C7B2-599921A948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095" y="2115234"/>
            <a:ext cx="5591305" cy="7613824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E9783108-F76B-B1F8-1531-A242EB7802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111519" y="0"/>
            <a:ext cx="3362273" cy="259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5988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F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B3D575CC-6C7A-9392-4FB0-0BE25C7239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51" r="3851" b="67390"/>
          <a:stretch/>
        </p:blipFill>
        <p:spPr>
          <a:xfrm>
            <a:off x="0" y="8082025"/>
            <a:ext cx="18288000" cy="2204975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CAD61793-5818-D438-976C-FBDD6F6941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682597" y="-592977"/>
            <a:ext cx="4072705" cy="3243354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AC2A642F-CCE5-C2C5-E48D-379070F86F5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065494" y="278705"/>
            <a:ext cx="3767080" cy="19682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9F90B9-1F56-7774-F1F7-419203A47667}"/>
              </a:ext>
            </a:extLst>
          </p:cNvPr>
          <p:cNvSpPr txBox="1"/>
          <p:nvPr/>
        </p:nvSpPr>
        <p:spPr>
          <a:xfrm>
            <a:off x="1943100" y="495300"/>
            <a:ext cx="14401799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9017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800" b="1">
                <a:solidFill>
                  <a:srgbClr val="1F4D0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Nêu cảm nhận của em sau khi nghe tác phẩm</a:t>
            </a:r>
            <a:endParaRPr lang="en-US" sz="4800">
              <a:solidFill>
                <a:srgbClr val="1F4D0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F12DCFB7-682E-CFDF-6769-7FD404A5AB4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447800" y="3009900"/>
            <a:ext cx="5181600" cy="467586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0DDF2A5-386B-01D6-3BFB-5ECFDEED3887}"/>
              </a:ext>
            </a:extLst>
          </p:cNvPr>
          <p:cNvGrpSpPr/>
          <p:nvPr/>
        </p:nvGrpSpPr>
        <p:grpSpPr>
          <a:xfrm>
            <a:off x="7239000" y="1866900"/>
            <a:ext cx="10439400" cy="7772400"/>
            <a:chOff x="7620000" y="-601559"/>
            <a:chExt cx="10439400" cy="7772400"/>
          </a:xfrm>
        </p:grpSpPr>
        <p:pic>
          <p:nvPicPr>
            <p:cNvPr id="6" name="Picture 13">
              <a:extLst>
                <a:ext uri="{FF2B5EF4-FFF2-40B4-BE49-F238E27FC236}">
                  <a16:creationId xmlns:a16="http://schemas.microsoft.com/office/drawing/2014/main" id="{13FBBB42-6AB4-EAFB-FA17-24A39889E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7620000" y="-601559"/>
              <a:ext cx="10439400" cy="77724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3A7CEC2-727D-4F4C-FFFB-37A06A05176B}"/>
                </a:ext>
              </a:extLst>
            </p:cNvPr>
            <p:cNvSpPr txBox="1"/>
            <p:nvPr/>
          </p:nvSpPr>
          <p:spPr>
            <a:xfrm>
              <a:off x="8686800" y="1227241"/>
              <a:ext cx="7695085" cy="50526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0" marR="90170" indent="-571500" algn="just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sz="36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Em hãy n</a:t>
              </a:r>
              <a:r>
                <a:rPr lang="vi-VN" sz="36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êu cảm nhận của mình sau khi nghe tác phẩm</a:t>
              </a:r>
              <a:r>
                <a:rPr lang="en-US" sz="36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</a:p>
            <a:p>
              <a:pPr marL="571500" marR="90170" indent="-571500" algn="just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sz="36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</a:t>
              </a:r>
              <a:r>
                <a:rPr lang="vi-VN" sz="36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ói lên suy nghĩ và những việc mình sẽ làm để bảo vệ môi trường tại nơi</a:t>
              </a:r>
              <a:r>
                <a:rPr lang="en-US" sz="36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em</a:t>
              </a:r>
              <a:r>
                <a:rPr lang="vi-VN" sz="36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sinh sống hoặc nơi </a:t>
              </a:r>
              <a:r>
                <a:rPr lang="en-US" sz="36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r>
                <a:rPr lang="vi-VN" sz="36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đến tham quan, du lịch</a:t>
              </a:r>
              <a:r>
                <a:rPr lang="en-US" sz="36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7254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F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3"/>
          <a:srcRect l="3851" r="3851" b="67390"/>
          <a:stretch/>
        </p:blipFill>
        <p:spPr>
          <a:xfrm>
            <a:off x="0" y="8082025"/>
            <a:ext cx="18288000" cy="220497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82597" y="-592977"/>
            <a:ext cx="4072705" cy="324335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4065494" y="278705"/>
            <a:ext cx="3767080" cy="196829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F2914F8-1DE3-E298-88B0-EA97C077879B}"/>
              </a:ext>
            </a:extLst>
          </p:cNvPr>
          <p:cNvGrpSpPr/>
          <p:nvPr/>
        </p:nvGrpSpPr>
        <p:grpSpPr>
          <a:xfrm>
            <a:off x="3520961" y="2831159"/>
            <a:ext cx="11246077" cy="5463624"/>
            <a:chOff x="3520961" y="2831159"/>
            <a:chExt cx="11246077" cy="5463624"/>
          </a:xfrm>
        </p:grpSpPr>
        <p:sp>
          <p:nvSpPr>
            <p:cNvPr id="4" name="Freeform 16">
              <a:extLst>
                <a:ext uri="{FF2B5EF4-FFF2-40B4-BE49-F238E27FC236}">
                  <a16:creationId xmlns:a16="http://schemas.microsoft.com/office/drawing/2014/main" id="{554DD092-5815-7A25-3744-24D6DECDE988}"/>
                </a:ext>
              </a:extLst>
            </p:cNvPr>
            <p:cNvSpPr/>
            <p:nvPr/>
          </p:nvSpPr>
          <p:spPr>
            <a:xfrm>
              <a:off x="3520961" y="2831159"/>
              <a:ext cx="11246077" cy="5463624"/>
            </a:xfrm>
            <a:custGeom>
              <a:avLst/>
              <a:gdLst/>
              <a:ahLst/>
              <a:cxnLst/>
              <a:rect l="l" t="t" r="r" b="b"/>
              <a:pathLst>
                <a:path w="900829" h="1350756">
                  <a:moveTo>
                    <a:pt x="27162" y="0"/>
                  </a:moveTo>
                  <a:lnTo>
                    <a:pt x="873667" y="0"/>
                  </a:lnTo>
                  <a:cubicBezTo>
                    <a:pt x="888668" y="0"/>
                    <a:pt x="900829" y="12161"/>
                    <a:pt x="900829" y="27162"/>
                  </a:cubicBezTo>
                  <a:lnTo>
                    <a:pt x="900829" y="1323594"/>
                  </a:lnTo>
                  <a:cubicBezTo>
                    <a:pt x="900829" y="1338595"/>
                    <a:pt x="888668" y="1350756"/>
                    <a:pt x="873667" y="1350756"/>
                  </a:cubicBezTo>
                  <a:lnTo>
                    <a:pt x="27162" y="1350756"/>
                  </a:lnTo>
                  <a:cubicBezTo>
                    <a:pt x="19958" y="1350756"/>
                    <a:pt x="13049" y="1347894"/>
                    <a:pt x="7956" y="1342800"/>
                  </a:cubicBezTo>
                  <a:cubicBezTo>
                    <a:pt x="2862" y="1337706"/>
                    <a:pt x="0" y="1330797"/>
                    <a:pt x="0" y="1323594"/>
                  </a:cubicBezTo>
                  <a:lnTo>
                    <a:pt x="0" y="27162"/>
                  </a:lnTo>
                  <a:cubicBezTo>
                    <a:pt x="0" y="12161"/>
                    <a:pt x="12161" y="0"/>
                    <a:pt x="27162" y="0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8" name="TextBox 9">
              <a:extLst>
                <a:ext uri="{FF2B5EF4-FFF2-40B4-BE49-F238E27FC236}">
                  <a16:creationId xmlns:a16="http://schemas.microsoft.com/office/drawing/2014/main" id="{5C2BCCC0-4D24-3FC5-19AC-0046F1E2B247}"/>
                </a:ext>
              </a:extLst>
            </p:cNvPr>
            <p:cNvSpPr txBox="1"/>
            <p:nvPr/>
          </p:nvSpPr>
          <p:spPr>
            <a:xfrm>
              <a:off x="3963190" y="3611323"/>
              <a:ext cx="10361618" cy="39371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57150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4400">
                  <a:solidFill>
                    <a:srgbClr val="1F4D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Đó là khúc hát ca ngợi vẻ đẹp vừa hùng vĩ, vừa hải hòa của thiên nhiên. </a:t>
              </a:r>
              <a:endParaRPr lang="en-US" sz="4400">
                <a:solidFill>
                  <a:srgbClr val="1F4D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57150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4400">
                  <a:solidFill>
                    <a:srgbClr val="1F4D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Mang lại cho bản thân em sự tự do, yên bình, và niềm yêu thiên nhiên hơn.</a:t>
              </a:r>
              <a:endParaRPr lang="en-US" sz="4400">
                <a:solidFill>
                  <a:srgbClr val="1F4D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F739ED6-410D-A36A-7ACD-37694B66DFD5}"/>
              </a:ext>
            </a:extLst>
          </p:cNvPr>
          <p:cNvGrpSpPr/>
          <p:nvPr/>
        </p:nvGrpSpPr>
        <p:grpSpPr>
          <a:xfrm>
            <a:off x="7039515" y="2100921"/>
            <a:ext cx="4120559" cy="1460475"/>
            <a:chOff x="7083720" y="1028700"/>
            <a:chExt cx="4120559" cy="1460475"/>
          </a:xfrm>
        </p:grpSpPr>
        <p:grpSp>
          <p:nvGrpSpPr>
            <p:cNvPr id="14" name="Group 15">
              <a:extLst>
                <a:ext uri="{FF2B5EF4-FFF2-40B4-BE49-F238E27FC236}">
                  <a16:creationId xmlns:a16="http://schemas.microsoft.com/office/drawing/2014/main" id="{4D8355B7-C045-2B49-9D54-39FF4238726D}"/>
                </a:ext>
              </a:extLst>
            </p:cNvPr>
            <p:cNvGrpSpPr/>
            <p:nvPr/>
          </p:nvGrpSpPr>
          <p:grpSpPr>
            <a:xfrm>
              <a:off x="7433832" y="1028700"/>
              <a:ext cx="3420336" cy="1460475"/>
              <a:chOff x="0" y="-38100"/>
              <a:chExt cx="900829" cy="1114501"/>
            </a:xfrm>
          </p:grpSpPr>
          <p:sp>
            <p:nvSpPr>
              <p:cNvPr id="16" name="Freeform 16">
                <a:extLst>
                  <a:ext uri="{FF2B5EF4-FFF2-40B4-BE49-F238E27FC236}">
                    <a16:creationId xmlns:a16="http://schemas.microsoft.com/office/drawing/2014/main" id="{5C7756AA-DD14-426C-EB3A-392FEB7E6F9D}"/>
                  </a:ext>
                </a:extLst>
              </p:cNvPr>
              <p:cNvSpPr/>
              <p:nvPr/>
            </p:nvSpPr>
            <p:spPr>
              <a:xfrm>
                <a:off x="0" y="0"/>
                <a:ext cx="900829" cy="1076401"/>
              </a:xfrm>
              <a:custGeom>
                <a:avLst/>
                <a:gdLst/>
                <a:ahLst/>
                <a:cxnLst/>
                <a:rect l="l" t="t" r="r" b="b"/>
                <a:pathLst>
                  <a:path w="900829" h="1350756">
                    <a:moveTo>
                      <a:pt x="27162" y="0"/>
                    </a:moveTo>
                    <a:lnTo>
                      <a:pt x="873667" y="0"/>
                    </a:lnTo>
                    <a:cubicBezTo>
                      <a:pt x="888668" y="0"/>
                      <a:pt x="900829" y="12161"/>
                      <a:pt x="900829" y="27162"/>
                    </a:cubicBezTo>
                    <a:lnTo>
                      <a:pt x="900829" y="1323594"/>
                    </a:lnTo>
                    <a:cubicBezTo>
                      <a:pt x="900829" y="1338595"/>
                      <a:pt x="888668" y="1350756"/>
                      <a:pt x="873667" y="1350756"/>
                    </a:cubicBezTo>
                    <a:lnTo>
                      <a:pt x="27162" y="1350756"/>
                    </a:lnTo>
                    <a:cubicBezTo>
                      <a:pt x="19958" y="1350756"/>
                      <a:pt x="13049" y="1347894"/>
                      <a:pt x="7956" y="1342800"/>
                    </a:cubicBezTo>
                    <a:cubicBezTo>
                      <a:pt x="2862" y="1337706"/>
                      <a:pt x="0" y="1330797"/>
                      <a:pt x="0" y="1323594"/>
                    </a:cubicBezTo>
                    <a:lnTo>
                      <a:pt x="0" y="27162"/>
                    </a:lnTo>
                    <a:cubicBezTo>
                      <a:pt x="0" y="12161"/>
                      <a:pt x="12161" y="0"/>
                      <a:pt x="27162" y="0"/>
                    </a:cubicBezTo>
                    <a:close/>
                  </a:path>
                </a:pathLst>
              </a:custGeom>
              <a:solidFill>
                <a:srgbClr val="BDE371"/>
              </a:solidFill>
            </p:spPr>
          </p:sp>
          <p:sp>
            <p:nvSpPr>
              <p:cNvPr id="17" name="TextBox 17">
                <a:extLst>
                  <a:ext uri="{FF2B5EF4-FFF2-40B4-BE49-F238E27FC236}">
                    <a16:creationId xmlns:a16="http://schemas.microsoft.com/office/drawing/2014/main" id="{36F6F7DD-06DD-367E-57C4-6BB1D5CA0CA7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 sz="1600">
                  <a:solidFill>
                    <a:srgbClr val="1F4D02"/>
                  </a:solidFill>
                </a:endParaRPr>
              </a:p>
            </p:txBody>
          </p:sp>
        </p:grpSp>
        <p:sp>
          <p:nvSpPr>
            <p:cNvPr id="15" name="TextBox 9">
              <a:extLst>
                <a:ext uri="{FF2B5EF4-FFF2-40B4-BE49-F238E27FC236}">
                  <a16:creationId xmlns:a16="http://schemas.microsoft.com/office/drawing/2014/main" id="{5B36C229-A5BD-E6BB-F701-FCF3A525DC5C}"/>
                </a:ext>
              </a:extLst>
            </p:cNvPr>
            <p:cNvSpPr txBox="1"/>
            <p:nvPr/>
          </p:nvSpPr>
          <p:spPr>
            <a:xfrm>
              <a:off x="7083720" y="1460283"/>
              <a:ext cx="4120559" cy="7386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4800" b="1">
                  <a:solidFill>
                    <a:srgbClr val="1F4D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Cảm nhận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98873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F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5E4016E-B82F-A04B-87D2-99DF711B92C0}"/>
              </a:ext>
            </a:extLst>
          </p:cNvPr>
          <p:cNvSpPr txBox="1"/>
          <p:nvPr/>
        </p:nvSpPr>
        <p:spPr>
          <a:xfrm>
            <a:off x="3434621" y="943990"/>
            <a:ext cx="11418757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9017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4800" b="1">
                <a:solidFill>
                  <a:srgbClr val="1F4D0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 việc để bảo vệ môi trường</a:t>
            </a:r>
            <a:endParaRPr lang="en-US" sz="4800">
              <a:solidFill>
                <a:srgbClr val="1F4D0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34C094A-4BE7-2F59-9769-A3DE2B67E54C}"/>
              </a:ext>
            </a:extLst>
          </p:cNvPr>
          <p:cNvGrpSpPr/>
          <p:nvPr/>
        </p:nvGrpSpPr>
        <p:grpSpPr>
          <a:xfrm>
            <a:off x="234221" y="2404849"/>
            <a:ext cx="5275242" cy="7077183"/>
            <a:chOff x="588442" y="3434136"/>
            <a:chExt cx="5275242" cy="707718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208ABB5-0907-D1AB-B813-FD30A359CB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40021" y="3434136"/>
              <a:ext cx="4155362" cy="554048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897FE6F-B188-23A7-F185-E5AE3F04155F}"/>
                </a:ext>
              </a:extLst>
            </p:cNvPr>
            <p:cNvSpPr txBox="1"/>
            <p:nvPr/>
          </p:nvSpPr>
          <p:spPr>
            <a:xfrm>
              <a:off x="588442" y="9032901"/>
              <a:ext cx="5275242" cy="14784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90170" algn="ctr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en-US" sz="32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Dọn dẹp vệ sinh lớp học, khuôn viên nhà ở</a:t>
              </a:r>
              <a:endParaRPr lang="en-US" sz="32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761D3C5-5A68-A522-7E7E-B197BA4A92CC}"/>
              </a:ext>
            </a:extLst>
          </p:cNvPr>
          <p:cNvGrpSpPr/>
          <p:nvPr/>
        </p:nvGrpSpPr>
        <p:grpSpPr>
          <a:xfrm>
            <a:off x="5315963" y="2404849"/>
            <a:ext cx="7942837" cy="7077183"/>
            <a:chOff x="5793105" y="3434136"/>
            <a:chExt cx="7942837" cy="707718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6F0A2BA-49EE-8F83-781D-5C11359EDA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93105" y="3434136"/>
              <a:ext cx="7942837" cy="551034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6746CFA-F9BE-BD24-42FE-6D9DA7D7BC43}"/>
                </a:ext>
              </a:extLst>
            </p:cNvPr>
            <p:cNvSpPr txBox="1"/>
            <p:nvPr/>
          </p:nvSpPr>
          <p:spPr>
            <a:xfrm>
              <a:off x="6977853" y="9032901"/>
              <a:ext cx="5573339" cy="14784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90170" algn="ctr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vi-VN" sz="32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Vứt rác đúng nơi quy định, không xả rác bừa bãi</a:t>
              </a:r>
              <a:endParaRPr lang="en-US" sz="32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Picture 4">
            <a:extLst>
              <a:ext uri="{FF2B5EF4-FFF2-40B4-BE49-F238E27FC236}">
                <a16:creationId xmlns:a16="http://schemas.microsoft.com/office/drawing/2014/main" id="{E327A3CE-DD9E-B205-E91D-AE085E27CE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328179" y="48811"/>
            <a:ext cx="2854231" cy="2356038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F970325B-460B-CC56-8F96-C0A73B9880DF}"/>
              </a:ext>
            </a:extLst>
          </p:cNvPr>
          <p:cNvGrpSpPr/>
          <p:nvPr/>
        </p:nvGrpSpPr>
        <p:grpSpPr>
          <a:xfrm>
            <a:off x="13635492" y="2404849"/>
            <a:ext cx="3918131" cy="7077183"/>
            <a:chOff x="1158636" y="3434136"/>
            <a:chExt cx="3918131" cy="7077183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53B4DEC-E6C1-F219-ED07-8FB80F3C2B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58636" y="3434136"/>
              <a:ext cx="3918131" cy="5540483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9BC48A8-646B-BCB7-C49F-CEAC5A9EF858}"/>
                </a:ext>
              </a:extLst>
            </p:cNvPr>
            <p:cNvSpPr txBox="1"/>
            <p:nvPr/>
          </p:nvSpPr>
          <p:spPr>
            <a:xfrm>
              <a:off x="1306450" y="9032901"/>
              <a:ext cx="3622502" cy="14784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90170" algn="ctr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en-US" sz="32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Tiết kiệm điện trong sinh hoạt</a:t>
              </a:r>
              <a:endParaRPr lang="en-US" sz="32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1" name="Picture 4">
            <a:extLst>
              <a:ext uri="{FF2B5EF4-FFF2-40B4-BE49-F238E27FC236}">
                <a16:creationId xmlns:a16="http://schemas.microsoft.com/office/drawing/2014/main" id="{7779F5D1-FAFE-AC20-DD58-D0765293D8E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26537" y="0"/>
            <a:ext cx="3084466" cy="2506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8561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F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5E4016E-B82F-A04B-87D2-99DF711B92C0}"/>
              </a:ext>
            </a:extLst>
          </p:cNvPr>
          <p:cNvSpPr txBox="1"/>
          <p:nvPr/>
        </p:nvSpPr>
        <p:spPr>
          <a:xfrm>
            <a:off x="3434621" y="617376"/>
            <a:ext cx="11418757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9017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4800" b="1">
                <a:solidFill>
                  <a:srgbClr val="1F4D0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 việc để bảo vệ môi trường</a:t>
            </a:r>
            <a:endParaRPr lang="en-US" sz="4800">
              <a:solidFill>
                <a:srgbClr val="1F4D0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F4B1651-B5FE-C826-D11D-0D1FE018EAB0}"/>
              </a:ext>
            </a:extLst>
          </p:cNvPr>
          <p:cNvGrpSpPr/>
          <p:nvPr/>
        </p:nvGrpSpPr>
        <p:grpSpPr>
          <a:xfrm>
            <a:off x="381000" y="2176328"/>
            <a:ext cx="5628972" cy="5253172"/>
            <a:chOff x="381000" y="4228315"/>
            <a:chExt cx="5628972" cy="525317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208ABB5-0907-D1AB-B813-FD30A359CB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1000" y="4228315"/>
              <a:ext cx="5628972" cy="376046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897FE6F-B188-23A7-F185-E5AE3F04155F}"/>
                </a:ext>
              </a:extLst>
            </p:cNvPr>
            <p:cNvSpPr txBox="1"/>
            <p:nvPr/>
          </p:nvSpPr>
          <p:spPr>
            <a:xfrm>
              <a:off x="1066800" y="8003069"/>
              <a:ext cx="3941072" cy="14784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90170" algn="ctr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en-US" sz="32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Tiết kiệm nước trong sinh hoạt</a:t>
              </a:r>
              <a:endParaRPr lang="en-US" sz="32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DF5050C-42B9-A8B9-D571-926A0D762FD1}"/>
              </a:ext>
            </a:extLst>
          </p:cNvPr>
          <p:cNvGrpSpPr/>
          <p:nvPr/>
        </p:nvGrpSpPr>
        <p:grpSpPr>
          <a:xfrm>
            <a:off x="6206614" y="2176328"/>
            <a:ext cx="5680897" cy="4514508"/>
            <a:chOff x="6206614" y="4228315"/>
            <a:chExt cx="5680897" cy="451450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6F0A2BA-49EE-8F83-781D-5C11359EDA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06614" y="4228315"/>
              <a:ext cx="5637879" cy="376046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6746CFA-F9BE-BD24-42FE-6D9DA7D7BC43}"/>
                </a:ext>
              </a:extLst>
            </p:cNvPr>
            <p:cNvSpPr txBox="1"/>
            <p:nvPr/>
          </p:nvSpPr>
          <p:spPr>
            <a:xfrm>
              <a:off x="6314172" y="8003069"/>
              <a:ext cx="5573339" cy="7397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90170" algn="ctr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en-US" sz="32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Hạn chế sử dụng túi nilon</a:t>
              </a:r>
              <a:endParaRPr lang="en-US" sz="32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5">
            <a:extLst>
              <a:ext uri="{FF2B5EF4-FFF2-40B4-BE49-F238E27FC236}">
                <a16:creationId xmlns:a16="http://schemas.microsoft.com/office/drawing/2014/main" id="{D3AA8500-8C8C-366F-33A2-9932325D84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002001" y="6868322"/>
            <a:ext cx="2109672" cy="342277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D05C8B6-429E-234F-8914-ED41960B2D78}"/>
              </a:ext>
            </a:extLst>
          </p:cNvPr>
          <p:cNvGrpSpPr/>
          <p:nvPr/>
        </p:nvGrpSpPr>
        <p:grpSpPr>
          <a:xfrm>
            <a:off x="12041135" y="2177267"/>
            <a:ext cx="5637878" cy="4513569"/>
            <a:chOff x="12041135" y="4229254"/>
            <a:chExt cx="5637878" cy="451356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90F48E5-BBA6-8F66-A3BD-EE38C9B3E3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041135" y="4229254"/>
              <a:ext cx="5637878" cy="375858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2DB8739-1911-E629-5FEB-F5C5B3E986B5}"/>
                </a:ext>
              </a:extLst>
            </p:cNvPr>
            <p:cNvSpPr txBox="1"/>
            <p:nvPr/>
          </p:nvSpPr>
          <p:spPr>
            <a:xfrm>
              <a:off x="12073404" y="8003069"/>
              <a:ext cx="5573339" cy="7397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90170" algn="ctr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en-US" sz="32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Tích cực trồng cây xanh</a:t>
              </a:r>
              <a:endParaRPr lang="en-US" sz="32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Picture 14">
            <a:extLst>
              <a:ext uri="{FF2B5EF4-FFF2-40B4-BE49-F238E27FC236}">
                <a16:creationId xmlns:a16="http://schemas.microsoft.com/office/drawing/2014/main" id="{33829AC8-94B7-23F3-96A4-B5CFEB96429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239000" y="6990463"/>
            <a:ext cx="4301004" cy="3268763"/>
          </a:xfrm>
          <a:prstGeom prst="rect">
            <a:avLst/>
          </a:prstGeom>
        </p:spPr>
      </p:pic>
      <p:pic>
        <p:nvPicPr>
          <p:cNvPr id="19" name="Picture 15">
            <a:extLst>
              <a:ext uri="{FF2B5EF4-FFF2-40B4-BE49-F238E27FC236}">
                <a16:creationId xmlns:a16="http://schemas.microsoft.com/office/drawing/2014/main" id="{0F972A84-85A7-B47F-70CA-ABFA385600C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26696" y="7568477"/>
            <a:ext cx="3430903" cy="280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0244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F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-6559848" y="2055142"/>
            <a:ext cx="11382415" cy="490478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 flipH="1" flipV="1">
            <a:off x="15042993" y="4823222"/>
            <a:ext cx="6148975" cy="264964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413627" y="7876791"/>
            <a:ext cx="2214380" cy="241020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-340006" y="7876791"/>
            <a:ext cx="2214380" cy="2410209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FE5C702E-1772-F0E1-301F-5CDB149629C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-114300"/>
            <a:ext cx="2402542" cy="19310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27E6C8-18C4-DF9F-4ADB-512E67FCFC02}"/>
              </a:ext>
            </a:extLst>
          </p:cNvPr>
          <p:cNvSpPr txBox="1"/>
          <p:nvPr/>
        </p:nvSpPr>
        <p:spPr>
          <a:xfrm>
            <a:off x="2205037" y="695812"/>
            <a:ext cx="13877926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em hãy </a:t>
            </a:r>
            <a:r>
              <a:rPr lang="en-US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 hiện bài hát </a:t>
            </a:r>
            <a:r>
              <a:rPr lang="en-US" sz="4000" b="1" i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Alouette (Tiếng chim sơn ca) </a:t>
            </a:r>
            <a:r>
              <a:rPr lang="en-US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 nhóm, cặp đôi và cá nhân kết hợp với gõ đệm nhạc cụ hoặc sáng tạo động tác minh họa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41">
            <a:extLst>
              <a:ext uri="{FF2B5EF4-FFF2-40B4-BE49-F238E27FC236}">
                <a16:creationId xmlns:a16="http://schemas.microsoft.com/office/drawing/2014/main" id="{510497C9-CBDA-B1B8-60FC-13F28239CCC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416829" y="3690324"/>
            <a:ext cx="12158094" cy="6610963"/>
          </a:xfrm>
          <a:prstGeom prst="rect">
            <a:avLst/>
          </a:prstGeom>
        </p:spPr>
      </p:pic>
      <p:pic>
        <p:nvPicPr>
          <p:cNvPr id="6" name="Paul Mauriat — Alouette">
            <a:hlinkClick r:id="" action="ppaction://media"/>
            <a:extLst>
              <a:ext uri="{FF2B5EF4-FFF2-40B4-BE49-F238E27FC236}">
                <a16:creationId xmlns:a16="http://schemas.microsoft.com/office/drawing/2014/main" id="{F2EA7BCF-0E34-1FFD-42C9-77463DE5D7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520817" y="19050"/>
            <a:ext cx="777875" cy="77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411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01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F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2">
            <a:extLst>
              <a:ext uri="{FF2B5EF4-FFF2-40B4-BE49-F238E27FC236}">
                <a16:creationId xmlns:a16="http://schemas.microsoft.com/office/drawing/2014/main" id="{D1834DB1-4DD7-4F9A-2F5C-1B82B023C1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51" r="3851" b="64354"/>
          <a:stretch/>
        </p:blipFill>
        <p:spPr>
          <a:xfrm>
            <a:off x="0" y="7876791"/>
            <a:ext cx="18288000" cy="2410209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B7FFDDE9-378C-2041-62A5-71861A6A998D}"/>
              </a:ext>
            </a:extLst>
          </p:cNvPr>
          <p:cNvGrpSpPr/>
          <p:nvPr/>
        </p:nvGrpSpPr>
        <p:grpSpPr>
          <a:xfrm>
            <a:off x="486815" y="3467100"/>
            <a:ext cx="5419173" cy="5128650"/>
            <a:chOff x="1859139" y="3553406"/>
            <a:chExt cx="7513461" cy="5128650"/>
          </a:xfrm>
        </p:grpSpPr>
        <p:grpSp>
          <p:nvGrpSpPr>
            <p:cNvPr id="7" name="Group 7"/>
            <p:cNvGrpSpPr/>
            <p:nvPr/>
          </p:nvGrpSpPr>
          <p:grpSpPr>
            <a:xfrm>
              <a:off x="1859139" y="3553406"/>
              <a:ext cx="7513461" cy="5128650"/>
              <a:chOff x="0" y="0"/>
              <a:chExt cx="889120" cy="1350756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89120" cy="1350756"/>
              </a:xfrm>
              <a:custGeom>
                <a:avLst/>
                <a:gdLst/>
                <a:ahLst/>
                <a:cxnLst/>
                <a:rect l="l" t="t" r="r" b="b"/>
                <a:pathLst>
                  <a:path w="889120" h="1350756">
                    <a:moveTo>
                      <a:pt x="27520" y="0"/>
                    </a:moveTo>
                    <a:lnTo>
                      <a:pt x="861600" y="0"/>
                    </a:lnTo>
                    <a:cubicBezTo>
                      <a:pt x="876799" y="0"/>
                      <a:pt x="889120" y="12321"/>
                      <a:pt x="889120" y="27520"/>
                    </a:cubicBezTo>
                    <a:lnTo>
                      <a:pt x="889120" y="1323236"/>
                    </a:lnTo>
                    <a:cubicBezTo>
                      <a:pt x="889120" y="1338435"/>
                      <a:pt x="876799" y="1350756"/>
                      <a:pt x="861600" y="1350756"/>
                    </a:cubicBezTo>
                    <a:lnTo>
                      <a:pt x="27520" y="1350756"/>
                    </a:lnTo>
                    <a:cubicBezTo>
                      <a:pt x="20221" y="1350756"/>
                      <a:pt x="13221" y="1347856"/>
                      <a:pt x="8060" y="1342695"/>
                    </a:cubicBezTo>
                    <a:cubicBezTo>
                      <a:pt x="2899" y="1337534"/>
                      <a:pt x="0" y="1330535"/>
                      <a:pt x="0" y="1323236"/>
                    </a:cubicBezTo>
                    <a:lnTo>
                      <a:pt x="0" y="27520"/>
                    </a:lnTo>
                    <a:cubicBezTo>
                      <a:pt x="0" y="12321"/>
                      <a:pt x="12321" y="0"/>
                      <a:pt x="27520" y="0"/>
                    </a:cubicBezTo>
                    <a:close/>
                  </a:path>
                </a:pathLst>
              </a:custGeom>
              <a:solidFill>
                <a:srgbClr val="C9E88C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7D9221D-6E5D-49DD-9CB8-4AD2F504B266}"/>
                </a:ext>
              </a:extLst>
            </p:cNvPr>
            <p:cNvSpPr txBox="1"/>
            <p:nvPr/>
          </p:nvSpPr>
          <p:spPr>
            <a:xfrm>
              <a:off x="2272901" y="4884599"/>
              <a:ext cx="6751460" cy="24826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 hát nhuần nhuyễn </a:t>
              </a:r>
              <a:r>
                <a:rPr lang="en-US" sz="3600">
                  <a:latin typeface="Arial" panose="020B0604020202020204" pitchFamily="34" charset="0"/>
                  <a:cs typeface="Arial" panose="020B0604020202020204" pitchFamily="34" charset="0"/>
                </a:rPr>
                <a:t>cả </a:t>
              </a:r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hát: </a:t>
              </a:r>
              <a:r>
                <a:rPr lang="en-US" sz="3600" b="1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Vì cuộc sống tươi đẹp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120EC43-E61B-BA0D-50AD-7A63265568E4}"/>
              </a:ext>
            </a:extLst>
          </p:cNvPr>
          <p:cNvGrpSpPr/>
          <p:nvPr/>
        </p:nvGrpSpPr>
        <p:grpSpPr>
          <a:xfrm>
            <a:off x="6429631" y="3476335"/>
            <a:ext cx="5419173" cy="5128650"/>
            <a:chOff x="1859139" y="3553406"/>
            <a:chExt cx="7513461" cy="5128650"/>
          </a:xfrm>
        </p:grpSpPr>
        <p:grpSp>
          <p:nvGrpSpPr>
            <p:cNvPr id="29" name="Group 7">
              <a:extLst>
                <a:ext uri="{FF2B5EF4-FFF2-40B4-BE49-F238E27FC236}">
                  <a16:creationId xmlns:a16="http://schemas.microsoft.com/office/drawing/2014/main" id="{BE67F504-3E12-1085-60FE-3ED92A986C7C}"/>
                </a:ext>
              </a:extLst>
            </p:cNvPr>
            <p:cNvGrpSpPr/>
            <p:nvPr/>
          </p:nvGrpSpPr>
          <p:grpSpPr>
            <a:xfrm>
              <a:off x="1859139" y="3553406"/>
              <a:ext cx="7513461" cy="5128650"/>
              <a:chOff x="0" y="0"/>
              <a:chExt cx="889120" cy="1350756"/>
            </a:xfrm>
          </p:grpSpPr>
          <p:sp>
            <p:nvSpPr>
              <p:cNvPr id="31" name="Freeform 8">
                <a:extLst>
                  <a:ext uri="{FF2B5EF4-FFF2-40B4-BE49-F238E27FC236}">
                    <a16:creationId xmlns:a16="http://schemas.microsoft.com/office/drawing/2014/main" id="{3FEFE168-2CE7-8EE5-4328-C08C034C8FBB}"/>
                  </a:ext>
                </a:extLst>
              </p:cNvPr>
              <p:cNvSpPr/>
              <p:nvPr/>
            </p:nvSpPr>
            <p:spPr>
              <a:xfrm>
                <a:off x="0" y="0"/>
                <a:ext cx="889120" cy="1350756"/>
              </a:xfrm>
              <a:custGeom>
                <a:avLst/>
                <a:gdLst/>
                <a:ahLst/>
                <a:cxnLst/>
                <a:rect l="l" t="t" r="r" b="b"/>
                <a:pathLst>
                  <a:path w="889120" h="1350756">
                    <a:moveTo>
                      <a:pt x="27520" y="0"/>
                    </a:moveTo>
                    <a:lnTo>
                      <a:pt x="861600" y="0"/>
                    </a:lnTo>
                    <a:cubicBezTo>
                      <a:pt x="876799" y="0"/>
                      <a:pt x="889120" y="12321"/>
                      <a:pt x="889120" y="27520"/>
                    </a:cubicBezTo>
                    <a:lnTo>
                      <a:pt x="889120" y="1323236"/>
                    </a:lnTo>
                    <a:cubicBezTo>
                      <a:pt x="889120" y="1338435"/>
                      <a:pt x="876799" y="1350756"/>
                      <a:pt x="861600" y="1350756"/>
                    </a:cubicBezTo>
                    <a:lnTo>
                      <a:pt x="27520" y="1350756"/>
                    </a:lnTo>
                    <a:cubicBezTo>
                      <a:pt x="20221" y="1350756"/>
                      <a:pt x="13221" y="1347856"/>
                      <a:pt x="8060" y="1342695"/>
                    </a:cubicBezTo>
                    <a:cubicBezTo>
                      <a:pt x="2899" y="1337534"/>
                      <a:pt x="0" y="1330535"/>
                      <a:pt x="0" y="1323236"/>
                    </a:cubicBezTo>
                    <a:lnTo>
                      <a:pt x="0" y="27520"/>
                    </a:lnTo>
                    <a:cubicBezTo>
                      <a:pt x="0" y="12321"/>
                      <a:pt x="12321" y="0"/>
                      <a:pt x="27520" y="0"/>
                    </a:cubicBezTo>
                    <a:close/>
                  </a:path>
                </a:pathLst>
              </a:custGeom>
              <a:solidFill>
                <a:srgbClr val="C9E88C"/>
              </a:solidFill>
            </p:spPr>
          </p:sp>
          <p:sp>
            <p:nvSpPr>
              <p:cNvPr id="32" name="TextBox 9">
                <a:extLst>
                  <a:ext uri="{FF2B5EF4-FFF2-40B4-BE49-F238E27FC236}">
                    <a16:creationId xmlns:a16="http://schemas.microsoft.com/office/drawing/2014/main" id="{8B2E1543-8AB6-B743-417D-413BC03663FA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AECB12E-7BEF-C936-0EBF-676DBB278B27}"/>
                </a:ext>
              </a:extLst>
            </p:cNvPr>
            <p:cNvSpPr txBox="1"/>
            <p:nvPr/>
          </p:nvSpPr>
          <p:spPr>
            <a:xfrm>
              <a:off x="2240138" y="4866120"/>
              <a:ext cx="6751460" cy="24826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ìm hiểu về nội dung nhạc cụ giai điệu ở SGK – tr.17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A19C24E-7FF9-72AB-933C-F666802A6D24}"/>
              </a:ext>
            </a:extLst>
          </p:cNvPr>
          <p:cNvGrpSpPr/>
          <p:nvPr/>
        </p:nvGrpSpPr>
        <p:grpSpPr>
          <a:xfrm>
            <a:off x="12259227" y="3476335"/>
            <a:ext cx="5461999" cy="5128650"/>
            <a:chOff x="1859139" y="3553406"/>
            <a:chExt cx="7572838" cy="5128650"/>
          </a:xfrm>
        </p:grpSpPr>
        <p:grpSp>
          <p:nvGrpSpPr>
            <p:cNvPr id="34" name="Group 7">
              <a:extLst>
                <a:ext uri="{FF2B5EF4-FFF2-40B4-BE49-F238E27FC236}">
                  <a16:creationId xmlns:a16="http://schemas.microsoft.com/office/drawing/2014/main" id="{09835823-7A48-5C33-2C29-70A22165BA12}"/>
                </a:ext>
              </a:extLst>
            </p:cNvPr>
            <p:cNvGrpSpPr/>
            <p:nvPr/>
          </p:nvGrpSpPr>
          <p:grpSpPr>
            <a:xfrm>
              <a:off x="1859139" y="3553406"/>
              <a:ext cx="7513461" cy="5128650"/>
              <a:chOff x="0" y="0"/>
              <a:chExt cx="889120" cy="1350756"/>
            </a:xfrm>
          </p:grpSpPr>
          <p:sp>
            <p:nvSpPr>
              <p:cNvPr id="36" name="Freeform 8">
                <a:extLst>
                  <a:ext uri="{FF2B5EF4-FFF2-40B4-BE49-F238E27FC236}">
                    <a16:creationId xmlns:a16="http://schemas.microsoft.com/office/drawing/2014/main" id="{8A673B70-C29C-D38A-092F-365E77B5FB6E}"/>
                  </a:ext>
                </a:extLst>
              </p:cNvPr>
              <p:cNvSpPr/>
              <p:nvPr/>
            </p:nvSpPr>
            <p:spPr>
              <a:xfrm>
                <a:off x="0" y="0"/>
                <a:ext cx="889120" cy="1350756"/>
              </a:xfrm>
              <a:custGeom>
                <a:avLst/>
                <a:gdLst/>
                <a:ahLst/>
                <a:cxnLst/>
                <a:rect l="l" t="t" r="r" b="b"/>
                <a:pathLst>
                  <a:path w="889120" h="1350756">
                    <a:moveTo>
                      <a:pt x="27520" y="0"/>
                    </a:moveTo>
                    <a:lnTo>
                      <a:pt x="861600" y="0"/>
                    </a:lnTo>
                    <a:cubicBezTo>
                      <a:pt x="876799" y="0"/>
                      <a:pt x="889120" y="12321"/>
                      <a:pt x="889120" y="27520"/>
                    </a:cubicBezTo>
                    <a:lnTo>
                      <a:pt x="889120" y="1323236"/>
                    </a:lnTo>
                    <a:cubicBezTo>
                      <a:pt x="889120" y="1338435"/>
                      <a:pt x="876799" y="1350756"/>
                      <a:pt x="861600" y="1350756"/>
                    </a:cubicBezTo>
                    <a:lnTo>
                      <a:pt x="27520" y="1350756"/>
                    </a:lnTo>
                    <a:cubicBezTo>
                      <a:pt x="20221" y="1350756"/>
                      <a:pt x="13221" y="1347856"/>
                      <a:pt x="8060" y="1342695"/>
                    </a:cubicBezTo>
                    <a:cubicBezTo>
                      <a:pt x="2899" y="1337534"/>
                      <a:pt x="0" y="1330535"/>
                      <a:pt x="0" y="1323236"/>
                    </a:cubicBezTo>
                    <a:lnTo>
                      <a:pt x="0" y="27520"/>
                    </a:lnTo>
                    <a:cubicBezTo>
                      <a:pt x="0" y="12321"/>
                      <a:pt x="12321" y="0"/>
                      <a:pt x="27520" y="0"/>
                    </a:cubicBezTo>
                    <a:close/>
                  </a:path>
                </a:pathLst>
              </a:custGeom>
              <a:solidFill>
                <a:srgbClr val="C9E88C"/>
              </a:solidFill>
            </p:spPr>
          </p:sp>
          <p:sp>
            <p:nvSpPr>
              <p:cNvPr id="37" name="TextBox 9">
                <a:extLst>
                  <a:ext uri="{FF2B5EF4-FFF2-40B4-BE49-F238E27FC236}">
                    <a16:creationId xmlns:a16="http://schemas.microsoft.com/office/drawing/2014/main" id="{9168013D-B0F1-4605-A019-04A96C0811F3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D3BC789-0BA1-FB7D-C2C1-86D7F37BDEDB}"/>
                </a:ext>
              </a:extLst>
            </p:cNvPr>
            <p:cNvSpPr txBox="1"/>
            <p:nvPr/>
          </p:nvSpPr>
          <p:spPr>
            <a:xfrm>
              <a:off x="1997973" y="4209075"/>
              <a:ext cx="7434004" cy="41446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ctr">
                <a:lnSpc>
                  <a:spcPct val="150000"/>
                </a:lnSpc>
              </a:pPr>
              <a:r>
                <a:rPr lang="en-US" sz="3600">
                  <a:latin typeface="Arial" panose="020B0604020202020204" pitchFamily="34" charset="0"/>
                  <a:cs typeface="Arial" panose="020B0604020202020204" pitchFamily="34" charset="0"/>
                </a:rPr>
                <a:t>Chia nhóm và phân công chuẩn bị nội dung câu 2 ở phần Vận dụng – Sáng tạo để trình bày vào cuối chủ đề (tiết 8)</a:t>
              </a:r>
              <a:endParaRPr lang="vi-VN" sz="3600" b="1" i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413627" y="7876791"/>
            <a:ext cx="2214380" cy="241020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-340006" y="7876791"/>
            <a:ext cx="2214380" cy="241020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682597" y="-592977"/>
            <a:ext cx="4072705" cy="324335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4065494" y="278705"/>
            <a:ext cx="3767080" cy="196829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3672467" y="1279920"/>
            <a:ext cx="10943065" cy="12722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836"/>
              </a:lnSpc>
            </a:pPr>
            <a:r>
              <a:rPr lang="en-US" sz="6600" b="1">
                <a:solidFill>
                  <a:srgbClr val="368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</p:spTree>
    <p:extLst>
      <p:ext uri="{BB962C8B-B14F-4D97-AF65-F5344CB8AC3E}">
        <p14:creationId xmlns:p14="http://schemas.microsoft.com/office/powerpoint/2010/main" val="40369287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F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l="3851" r="3851" b="64354"/>
          <a:stretch/>
        </p:blipFill>
        <p:spPr>
          <a:xfrm>
            <a:off x="0" y="7876791"/>
            <a:ext cx="18288000" cy="241020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413627" y="7876791"/>
            <a:ext cx="2214380" cy="241020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-340006" y="7876791"/>
            <a:ext cx="2214380" cy="241020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682597" y="-592977"/>
            <a:ext cx="4072705" cy="324335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4065494" y="278705"/>
            <a:ext cx="3767080" cy="1968299"/>
          </a:xfrm>
          <a:prstGeom prst="rect">
            <a:avLst/>
          </a:prstGeom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id="{5544108A-730C-30F7-1899-8FAD860FFE84}"/>
              </a:ext>
            </a:extLst>
          </p:cNvPr>
          <p:cNvSpPr txBox="1"/>
          <p:nvPr/>
        </p:nvSpPr>
        <p:spPr>
          <a:xfrm>
            <a:off x="539869" y="3309351"/>
            <a:ext cx="17208261" cy="346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8000" b="1">
                <a:solidFill>
                  <a:srgbClr val="368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HỌC KẾT THÚC, </a:t>
            </a:r>
            <a:endParaRPr lang="en-US" sz="8000" b="1">
              <a:solidFill>
                <a:srgbClr val="368D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8000" b="1">
                <a:solidFill>
                  <a:srgbClr val="368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NGHE!</a:t>
            </a:r>
          </a:p>
        </p:txBody>
      </p:sp>
    </p:spTree>
    <p:extLst>
      <p:ext uri="{BB962C8B-B14F-4D97-AF65-F5344CB8AC3E}">
        <p14:creationId xmlns:p14="http://schemas.microsoft.com/office/powerpoint/2010/main" val="47797408"/>
      </p:ext>
    </p:extLst>
  </p:cSld>
  <p:clrMapOvr>
    <a:masterClrMapping/>
  </p:clrMapOvr>
  <p:transition spd="med">
    <p:split orient="vert" dir="in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F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-6559848" y="2055142"/>
            <a:ext cx="11382415" cy="490478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 flipH="1" flipV="1">
            <a:off x="15042993" y="4823222"/>
            <a:ext cx="6148975" cy="264964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413627" y="7876791"/>
            <a:ext cx="2214380" cy="241020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340006" y="7876791"/>
            <a:ext cx="2214380" cy="2410209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B8DD3133-C950-A1EC-B6A1-535E58337734}"/>
              </a:ext>
            </a:extLst>
          </p:cNvPr>
          <p:cNvGrpSpPr/>
          <p:nvPr/>
        </p:nvGrpSpPr>
        <p:grpSpPr>
          <a:xfrm>
            <a:off x="4190015" y="2660662"/>
            <a:ext cx="10287000" cy="6193862"/>
            <a:chOff x="4190015" y="2660662"/>
            <a:chExt cx="10287000" cy="6193862"/>
          </a:xfrm>
        </p:grpSpPr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6D62AAED-D91C-742D-4613-E26093BA3DB4}"/>
                </a:ext>
              </a:extLst>
            </p:cNvPr>
            <p:cNvSpPr/>
            <p:nvPr/>
          </p:nvSpPr>
          <p:spPr>
            <a:xfrm>
              <a:off x="4190015" y="3390900"/>
              <a:ext cx="10287000" cy="5463624"/>
            </a:xfrm>
            <a:custGeom>
              <a:avLst/>
              <a:gdLst/>
              <a:ahLst/>
              <a:cxnLst/>
              <a:rect l="l" t="t" r="r" b="b"/>
              <a:pathLst>
                <a:path w="900829" h="1350756">
                  <a:moveTo>
                    <a:pt x="27162" y="0"/>
                  </a:moveTo>
                  <a:lnTo>
                    <a:pt x="873667" y="0"/>
                  </a:lnTo>
                  <a:cubicBezTo>
                    <a:pt x="888668" y="0"/>
                    <a:pt x="900829" y="12161"/>
                    <a:pt x="900829" y="27162"/>
                  </a:cubicBezTo>
                  <a:lnTo>
                    <a:pt x="900829" y="1323594"/>
                  </a:lnTo>
                  <a:cubicBezTo>
                    <a:pt x="900829" y="1338595"/>
                    <a:pt x="888668" y="1350756"/>
                    <a:pt x="873667" y="1350756"/>
                  </a:cubicBezTo>
                  <a:lnTo>
                    <a:pt x="27162" y="1350756"/>
                  </a:lnTo>
                  <a:cubicBezTo>
                    <a:pt x="19958" y="1350756"/>
                    <a:pt x="13049" y="1347894"/>
                    <a:pt x="7956" y="1342800"/>
                  </a:cubicBezTo>
                  <a:cubicBezTo>
                    <a:pt x="2862" y="1337706"/>
                    <a:pt x="0" y="1330797"/>
                    <a:pt x="0" y="1323594"/>
                  </a:cubicBezTo>
                  <a:lnTo>
                    <a:pt x="0" y="27162"/>
                  </a:lnTo>
                  <a:cubicBezTo>
                    <a:pt x="0" y="12161"/>
                    <a:pt x="12161" y="0"/>
                    <a:pt x="27162" y="0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2D5C642-C89A-0C05-20DC-A99833976D97}"/>
                </a:ext>
              </a:extLst>
            </p:cNvPr>
            <p:cNvGrpSpPr/>
            <p:nvPr/>
          </p:nvGrpSpPr>
          <p:grpSpPr>
            <a:xfrm>
              <a:off x="7083720" y="2660662"/>
              <a:ext cx="4120559" cy="1460475"/>
              <a:chOff x="7083720" y="1028700"/>
              <a:chExt cx="4120559" cy="1460475"/>
            </a:xfrm>
          </p:grpSpPr>
          <p:grpSp>
            <p:nvGrpSpPr>
              <p:cNvPr id="18" name="Group 15">
                <a:extLst>
                  <a:ext uri="{FF2B5EF4-FFF2-40B4-BE49-F238E27FC236}">
                    <a16:creationId xmlns:a16="http://schemas.microsoft.com/office/drawing/2014/main" id="{C48FE6FA-A823-28F5-29CF-34CEDABF15C9}"/>
                  </a:ext>
                </a:extLst>
              </p:cNvPr>
              <p:cNvGrpSpPr/>
              <p:nvPr/>
            </p:nvGrpSpPr>
            <p:grpSpPr>
              <a:xfrm>
                <a:off x="7433832" y="1028700"/>
                <a:ext cx="3420336" cy="1460475"/>
                <a:chOff x="0" y="-38100"/>
                <a:chExt cx="900829" cy="1114501"/>
              </a:xfrm>
            </p:grpSpPr>
            <p:sp>
              <p:nvSpPr>
                <p:cNvPr id="20" name="Freeform 16">
                  <a:extLst>
                    <a:ext uri="{FF2B5EF4-FFF2-40B4-BE49-F238E27FC236}">
                      <a16:creationId xmlns:a16="http://schemas.microsoft.com/office/drawing/2014/main" id="{CBCEAC6C-7BF7-6388-8F73-8E78B16FD6A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900829" cy="10764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0829" h="1350756">
                      <a:moveTo>
                        <a:pt x="27162" y="0"/>
                      </a:moveTo>
                      <a:lnTo>
                        <a:pt x="873667" y="0"/>
                      </a:lnTo>
                      <a:cubicBezTo>
                        <a:pt x="888668" y="0"/>
                        <a:pt x="900829" y="12161"/>
                        <a:pt x="900829" y="27162"/>
                      </a:cubicBezTo>
                      <a:lnTo>
                        <a:pt x="900829" y="1323594"/>
                      </a:lnTo>
                      <a:cubicBezTo>
                        <a:pt x="900829" y="1338595"/>
                        <a:pt x="888668" y="1350756"/>
                        <a:pt x="873667" y="1350756"/>
                      </a:cubicBezTo>
                      <a:lnTo>
                        <a:pt x="27162" y="1350756"/>
                      </a:lnTo>
                      <a:cubicBezTo>
                        <a:pt x="19958" y="1350756"/>
                        <a:pt x="13049" y="1347894"/>
                        <a:pt x="7956" y="1342800"/>
                      </a:cubicBezTo>
                      <a:cubicBezTo>
                        <a:pt x="2862" y="1337706"/>
                        <a:pt x="0" y="1330797"/>
                        <a:pt x="0" y="1323594"/>
                      </a:cubicBezTo>
                      <a:lnTo>
                        <a:pt x="0" y="27162"/>
                      </a:lnTo>
                      <a:cubicBezTo>
                        <a:pt x="0" y="12161"/>
                        <a:pt x="12161" y="0"/>
                        <a:pt x="27162" y="0"/>
                      </a:cubicBezTo>
                      <a:close/>
                    </a:path>
                  </a:pathLst>
                </a:custGeom>
                <a:solidFill>
                  <a:srgbClr val="BDE371"/>
                </a:solidFill>
              </p:spPr>
            </p:sp>
            <p:sp>
              <p:nvSpPr>
                <p:cNvPr id="21" name="TextBox 17">
                  <a:extLst>
                    <a:ext uri="{FF2B5EF4-FFF2-40B4-BE49-F238E27FC236}">
                      <a16:creationId xmlns:a16="http://schemas.microsoft.com/office/drawing/2014/main" id="{24C8BCF7-06F2-FB48-1DE4-C5ECA287E486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 sz="1600">
                    <a:solidFill>
                      <a:srgbClr val="1F4D02"/>
                    </a:solidFill>
                  </a:endParaRPr>
                </a:p>
              </p:txBody>
            </p:sp>
          </p:grpSp>
          <p:sp>
            <p:nvSpPr>
              <p:cNvPr id="19" name="TextBox 9">
                <a:extLst>
                  <a:ext uri="{FF2B5EF4-FFF2-40B4-BE49-F238E27FC236}">
                    <a16:creationId xmlns:a16="http://schemas.microsoft.com/office/drawing/2014/main" id="{A1153688-4B73-ED5F-6CEE-21B61C9A3570}"/>
                  </a:ext>
                </a:extLst>
              </p:cNvPr>
              <p:cNvSpPr txBox="1"/>
              <p:nvPr/>
            </p:nvSpPr>
            <p:spPr>
              <a:xfrm>
                <a:off x="7083720" y="1303382"/>
                <a:ext cx="4120559" cy="101566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en-US" sz="6600" b="1">
                    <a:solidFill>
                      <a:srgbClr val="1F4D0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PHẦN 1</a:t>
                </a:r>
              </a:p>
            </p:txBody>
          </p:sp>
        </p:grpSp>
        <p:sp>
          <p:nvSpPr>
            <p:cNvPr id="23" name="TextBox 9">
              <a:extLst>
                <a:ext uri="{FF2B5EF4-FFF2-40B4-BE49-F238E27FC236}">
                  <a16:creationId xmlns:a16="http://schemas.microsoft.com/office/drawing/2014/main" id="{2628BECF-BD24-2AC5-F836-560AA45D9B88}"/>
                </a:ext>
              </a:extLst>
            </p:cNvPr>
            <p:cNvSpPr txBox="1"/>
            <p:nvPr/>
          </p:nvSpPr>
          <p:spPr>
            <a:xfrm>
              <a:off x="4662526" y="4116333"/>
              <a:ext cx="9335942" cy="43822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600" b="1">
                  <a:solidFill>
                    <a:srgbClr val="1F4D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HÁT:</a:t>
              </a:r>
            </a:p>
            <a:p>
              <a:pPr algn="ctr">
                <a:lnSpc>
                  <a:spcPct val="150000"/>
                </a:lnSpc>
              </a:pPr>
              <a:r>
                <a:rPr lang="en-US" sz="6600" b="1">
                  <a:solidFill>
                    <a:srgbClr val="1F4D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 bài hát: </a:t>
              </a:r>
            </a:p>
            <a:p>
              <a:pPr algn="ctr">
                <a:lnSpc>
                  <a:spcPct val="150000"/>
                </a:lnSpc>
              </a:pPr>
              <a:r>
                <a:rPr lang="en-US" sz="6600" b="1">
                  <a:solidFill>
                    <a:srgbClr val="1F4D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Vì cuộc sống tươi đẹp</a:t>
              </a:r>
            </a:p>
          </p:txBody>
        </p:sp>
      </p:grpSp>
      <p:pic>
        <p:nvPicPr>
          <p:cNvPr id="27" name="Picture 6">
            <a:extLst>
              <a:ext uri="{FF2B5EF4-FFF2-40B4-BE49-F238E27FC236}">
                <a16:creationId xmlns:a16="http://schemas.microsoft.com/office/drawing/2014/main" id="{FE5C702E-1772-F0E1-301F-5CDB149629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95343" y="215145"/>
            <a:ext cx="4648040" cy="373586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F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B5E640CA-B3C7-D129-9BA9-7C51602BB5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51" r="3851" b="64354"/>
          <a:stretch/>
        </p:blipFill>
        <p:spPr>
          <a:xfrm>
            <a:off x="0" y="6591301"/>
            <a:ext cx="18288000" cy="36957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B85C22-9C18-61CA-C3F3-881BD6E0AC67}"/>
              </a:ext>
            </a:extLst>
          </p:cNvPr>
          <p:cNvSpPr txBox="1"/>
          <p:nvPr/>
        </p:nvSpPr>
        <p:spPr>
          <a:xfrm>
            <a:off x="4787676" y="946010"/>
            <a:ext cx="87126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4800" b="1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vi-VN" sz="4800" b="1" dirty="0">
                <a:latin typeface="Arial" panose="020B0604020202020204" pitchFamily="34" charset="0"/>
                <a:cs typeface="Arial" panose="020B0604020202020204" pitchFamily="34" charset="0"/>
              </a:rPr>
              <a:t>Hát mẫu, cảm thụ âm nhạc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A01CFE-F6A5-81F3-3B02-0D995E6713AB}"/>
              </a:ext>
            </a:extLst>
          </p:cNvPr>
          <p:cNvSpPr txBox="1"/>
          <p:nvPr/>
        </p:nvSpPr>
        <p:spPr>
          <a:xfrm>
            <a:off x="3660662" y="1924315"/>
            <a:ext cx="10966671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“Vì</a:t>
            </a:r>
            <a:r>
              <a:rPr kumimoji="0" lang="en-US" sz="3600" b="1" i="1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cuộc sống tươi đẹp</a:t>
            </a:r>
            <a:r>
              <a:rPr kumimoji="0" lang="en-US" sz="36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vỗ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theo phách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nhịp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điệu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2CA390-36AF-7598-9F4C-E9A46E8294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687" y="3381772"/>
            <a:ext cx="5956383" cy="4386064"/>
          </a:xfrm>
          <a:prstGeom prst="rect">
            <a:avLst/>
          </a:prstGeom>
        </p:spPr>
      </p:pic>
      <p:pic>
        <p:nvPicPr>
          <p:cNvPr id="6" name="Picture 11">
            <a:extLst>
              <a:ext uri="{FF2B5EF4-FFF2-40B4-BE49-F238E27FC236}">
                <a16:creationId xmlns:a16="http://schemas.microsoft.com/office/drawing/2014/main" id="{2CBD64AA-D683-9155-7CB9-0A42BBCA0CC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734800" y="4488935"/>
            <a:ext cx="6337383" cy="5323402"/>
          </a:xfrm>
          <a:prstGeom prst="rect">
            <a:avLst/>
          </a:prstGeom>
        </p:spPr>
      </p:pic>
      <p:pic>
        <p:nvPicPr>
          <p:cNvPr id="7" name="Picture 15">
            <a:extLst>
              <a:ext uri="{FF2B5EF4-FFF2-40B4-BE49-F238E27FC236}">
                <a16:creationId xmlns:a16="http://schemas.microsoft.com/office/drawing/2014/main" id="{2A63980C-0797-3F58-2103-018E6DF5F45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410200" y="5611091"/>
            <a:ext cx="5715000" cy="4675909"/>
          </a:xfrm>
          <a:prstGeom prst="rect">
            <a:avLst/>
          </a:prstGeom>
        </p:spPr>
      </p:pic>
      <p:pic>
        <p:nvPicPr>
          <p:cNvPr id="18" name="VÌ CUỘC SỐNG TƯƠI ĐẸP - LỜI CA - ÂM NHẠC 7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DCF0A72D-A9ED-5100-97C8-05D7F80F7F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9356725"/>
            <a:ext cx="930275" cy="93027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2541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F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351F5DD9-0CF7-C5DB-AF73-1465C6A900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51" r="3851" b="64354"/>
          <a:stretch/>
        </p:blipFill>
        <p:spPr>
          <a:xfrm>
            <a:off x="0" y="7876791"/>
            <a:ext cx="18288000" cy="2410209"/>
          </a:xfrm>
          <a:prstGeom prst="rect">
            <a:avLst/>
          </a:prstGeom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6709756F-00B4-892C-209A-48270695AD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682597" y="-592977"/>
            <a:ext cx="4072705" cy="3243354"/>
          </a:xfrm>
          <a:prstGeom prst="rect">
            <a:avLst/>
          </a:prstGeom>
        </p:spPr>
      </p:pic>
      <p:pic>
        <p:nvPicPr>
          <p:cNvPr id="18" name="Picture 13">
            <a:extLst>
              <a:ext uri="{FF2B5EF4-FFF2-40B4-BE49-F238E27FC236}">
                <a16:creationId xmlns:a16="http://schemas.microsoft.com/office/drawing/2014/main" id="{EC28FD22-60E6-5C28-95DF-67BDE8534EF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065494" y="278705"/>
            <a:ext cx="3767080" cy="19682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D21D68-5DAF-1A31-80C1-3BC3DD6D4043}"/>
              </a:ext>
            </a:extLst>
          </p:cNvPr>
          <p:cNvSpPr txBox="1"/>
          <p:nvPr/>
        </p:nvSpPr>
        <p:spPr>
          <a:xfrm>
            <a:off x="6176681" y="1034249"/>
            <a:ext cx="59346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4800" b="1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vi-VN" sz="4800" b="1" dirty="0">
                <a:latin typeface="Arial" panose="020B0604020202020204" pitchFamily="34" charset="0"/>
                <a:cs typeface="Arial" panose="020B0604020202020204" pitchFamily="34" charset="0"/>
              </a:rPr>
              <a:t>Giới thiệu tác giả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F76363E-DFF3-1B67-F63A-212B67A58F3F}"/>
              </a:ext>
            </a:extLst>
          </p:cNvPr>
          <p:cNvSpPr/>
          <p:nvPr/>
        </p:nvSpPr>
        <p:spPr>
          <a:xfrm>
            <a:off x="9936148" y="3314700"/>
            <a:ext cx="653428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CẶP ĐÔI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FF48043-E252-F056-BF6D-413782449032}"/>
              </a:ext>
            </a:extLst>
          </p:cNvPr>
          <p:cNvSpPr/>
          <p:nvPr/>
        </p:nvSpPr>
        <p:spPr>
          <a:xfrm>
            <a:off x="9431393" y="4641592"/>
            <a:ext cx="7543800" cy="3080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450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Nêu một vài nét về tác giả Bùi Anh Tú mà em biết và sưu tầm được</a:t>
            </a:r>
            <a:endParaRPr lang="en-US" sz="45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09D259E9-372C-F7D3-D673-50D3EFCC4C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12807" y="2324100"/>
            <a:ext cx="7467600" cy="742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021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F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3D9E09-8695-237E-D829-4D0B1A311E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51" r="3851" b="64354"/>
          <a:stretch/>
        </p:blipFill>
        <p:spPr>
          <a:xfrm>
            <a:off x="0" y="8318701"/>
            <a:ext cx="18288000" cy="196829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682597" y="-592977"/>
            <a:ext cx="4072705" cy="324335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782800" y="-616790"/>
            <a:ext cx="3767080" cy="19682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A311CAD-FAB0-8BE4-2F6C-672F807024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9787" y="1767007"/>
            <a:ext cx="5812425" cy="823795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BBAA965-8722-5DA0-8F02-31718A0E0622}"/>
              </a:ext>
            </a:extLst>
          </p:cNvPr>
          <p:cNvSpPr/>
          <p:nvPr/>
        </p:nvSpPr>
        <p:spPr>
          <a:xfrm>
            <a:off x="8077200" y="1964865"/>
            <a:ext cx="9295812" cy="6637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6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  <a:r>
              <a:rPr lang="vi-VN" sz="36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inh năm 1959</a:t>
            </a:r>
            <a:r>
              <a:rPr lang="en-US" sz="36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6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Quê quán: </a:t>
            </a:r>
            <a:r>
              <a:rPr lang="vi-VN" sz="36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Thái Bình</a:t>
            </a:r>
            <a:r>
              <a:rPr lang="en-US" sz="36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6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  <a:r>
              <a:rPr lang="vi-VN" sz="36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ống và làm việc tại Hà Nội</a:t>
            </a:r>
            <a:r>
              <a:rPr lang="en-US" sz="36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360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36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Ông đã có nhiều sáng tác về nhà trường như: </a:t>
            </a:r>
            <a:r>
              <a:rPr lang="vi-VN" sz="3600" i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Thầy cô là tất cả, Chim cúc cu, Nghề giáo tôi yêu,... </a:t>
            </a:r>
            <a:endParaRPr lang="en-US" sz="3600" i="1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36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 cuộc sống tươi đẹp là bài hát viết về môi trường được mọi người yêu thích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289861-8423-BF22-334B-43CB321C327E}"/>
              </a:ext>
            </a:extLst>
          </p:cNvPr>
          <p:cNvSpPr txBox="1"/>
          <p:nvPr/>
        </p:nvSpPr>
        <p:spPr>
          <a:xfrm>
            <a:off x="6474903" y="638288"/>
            <a:ext cx="533819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Nhạc sĩ Bùi Anh Tú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F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-6559848" y="2055142"/>
            <a:ext cx="11382415" cy="490478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 flipH="1" flipV="1">
            <a:off x="15042993" y="4823222"/>
            <a:ext cx="6148975" cy="264964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413627" y="7876791"/>
            <a:ext cx="2214380" cy="241020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-340006" y="7876791"/>
            <a:ext cx="2214380" cy="24102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71B692-E3DB-0C43-AF20-00C0B3D71BE4}"/>
              </a:ext>
            </a:extLst>
          </p:cNvPr>
          <p:cNvSpPr txBox="1"/>
          <p:nvPr/>
        </p:nvSpPr>
        <p:spPr>
          <a:xfrm>
            <a:off x="1600200" y="38100"/>
            <a:ext cx="624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3) Tìm hiểu bài hát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E781DA-0F58-05E0-5B4A-936CE2975DAF}"/>
              </a:ext>
            </a:extLst>
          </p:cNvPr>
          <p:cNvSpPr/>
          <p:nvPr/>
        </p:nvSpPr>
        <p:spPr>
          <a:xfrm>
            <a:off x="7467600" y="-38100"/>
            <a:ext cx="10896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4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 lớp </a:t>
            </a:r>
            <a:r>
              <a:rPr lang="fr-FR" sz="40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nghe</a:t>
            </a:r>
            <a:r>
              <a:rPr lang="fr-FR" sz="4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fr-FR" sz="4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fr-FR" sz="4000" b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i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 cuộc sống tươi đẹp</a:t>
            </a:r>
            <a:r>
              <a:rPr lang="fr-FR" sz="4000" b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fr-FR" sz="4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fr-FR" sz="4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fr-FR" sz="4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fr-FR" sz="4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fr-FR" sz="4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nhạc</a:t>
            </a:r>
            <a:r>
              <a:rPr lang="fr-FR" sz="4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2DEAE1-0D2F-0338-1162-E6709501E382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782358"/>
            <a:ext cx="18287999" cy="8504642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D02AF28A-B34B-83F4-0FC8-D75C7105F52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93786" y="569924"/>
            <a:ext cx="3936319" cy="2661936"/>
          </a:xfrm>
          <a:prstGeom prst="rect">
            <a:avLst/>
          </a:prstGeom>
        </p:spPr>
      </p:pic>
      <p:pic>
        <p:nvPicPr>
          <p:cNvPr id="10" name="VÌ CUỘC SỐNG TƯƠI ĐẸP - LỜI CA - ÂM NHẠC 7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DCF0A72D-A9ED-5100-97C8-05D7F80F7F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325539" y="694293"/>
            <a:ext cx="1151461" cy="115146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2541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F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-6559848" y="2055142"/>
            <a:ext cx="11382415" cy="490478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 flipH="1" flipV="1">
            <a:off x="15042993" y="4823222"/>
            <a:ext cx="6148975" cy="264964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413627" y="7876791"/>
            <a:ext cx="2214380" cy="241020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340006" y="7876791"/>
            <a:ext cx="2214380" cy="241020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7673656-0EF4-7641-5E11-216646BEB141}"/>
              </a:ext>
            </a:extLst>
          </p:cNvPr>
          <p:cNvSpPr/>
          <p:nvPr/>
        </p:nvSpPr>
        <p:spPr>
          <a:xfrm>
            <a:off x="3740244" y="3390900"/>
            <a:ext cx="3583032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</a:t>
            </a:r>
            <a:endParaRPr lang="en-US" sz="4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1D3F23D-EA38-3FBD-EB18-48FD2A6F8BE1}"/>
              </a:ext>
            </a:extLst>
          </p:cNvPr>
          <p:cNvSpPr/>
          <p:nvPr/>
        </p:nvSpPr>
        <p:spPr>
          <a:xfrm>
            <a:off x="1686902" y="4450385"/>
            <a:ext cx="7804876" cy="26365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v"/>
            </a:pPr>
            <a:r>
              <a:rPr lang="vi-VN" sz="36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hãy nêu nội dung bài hát </a:t>
            </a:r>
            <a:r>
              <a:rPr lang="en-US" sz="36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</a:t>
            </a:r>
            <a:r>
              <a:rPr lang="vi-VN" sz="3600" b="1" i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 cuộc sống tươi đ</a:t>
            </a:r>
            <a:r>
              <a:rPr lang="en-US" sz="3600" b="1" i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ẹ</a:t>
            </a:r>
            <a:r>
              <a:rPr lang="vi-VN" sz="3600" b="1" i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</a:t>
            </a:r>
            <a:r>
              <a:rPr lang="en-US" sz="3600" b="1" i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3600" b="1" i="1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 indent="-6858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v"/>
            </a:pPr>
            <a:r>
              <a:rPr lang="vi-VN" sz="36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hát được chia làm mấy đoạn? </a:t>
            </a:r>
            <a:endParaRPr lang="vi-VN" sz="36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3">
            <a:extLst>
              <a:ext uri="{FF2B5EF4-FFF2-40B4-BE49-F238E27FC236}">
                <a16:creationId xmlns:a16="http://schemas.microsoft.com/office/drawing/2014/main" id="{83E3D1E5-FAD6-8B8C-D4C3-BFB57E248E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304306" y="2323523"/>
            <a:ext cx="8779836" cy="6705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6EC283-44FF-B8CD-56B0-3CBC25716114}"/>
              </a:ext>
            </a:extLst>
          </p:cNvPr>
          <p:cNvSpPr txBox="1"/>
          <p:nvPr/>
        </p:nvSpPr>
        <p:spPr>
          <a:xfrm>
            <a:off x="6344996" y="1198821"/>
            <a:ext cx="55980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3) Tìm hiểu bài hát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2091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CĐ1 - Tiết 2 - Ôn tập bài hát lời 1, học hát lời 2 Cánh đồng tuổi thơ - Thực hành sáng tạo vận động, thể hiện âm thanh các con vật và sự vật - Nhạc cụ Làm quen gõ thanh phách - Luyện tập mẫu âm</Template>
  <TotalTime>718</TotalTime>
  <Words>1316</Words>
  <Application>Microsoft Office PowerPoint</Application>
  <PresentationFormat>Custom</PresentationFormat>
  <Paragraphs>141</Paragraphs>
  <Slides>37</Slides>
  <Notes>7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Arial</vt:lpstr>
      <vt:lpstr>Times New Roman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Hương Giang</dc:creator>
  <cp:lastModifiedBy>Admin</cp:lastModifiedBy>
  <cp:revision>12</cp:revision>
  <dcterms:created xsi:type="dcterms:W3CDTF">2022-08-22T06:23:03Z</dcterms:created>
  <dcterms:modified xsi:type="dcterms:W3CDTF">2023-10-01T15:31:35Z</dcterms:modified>
  <dc:identifier>DAFIsyHQQ_I</dc:identifier>
</cp:coreProperties>
</file>