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60" r:id="rId4"/>
    <p:sldId id="262" r:id="rId5"/>
    <p:sldId id="263" r:id="rId6"/>
    <p:sldId id="264" r:id="rId7"/>
    <p:sldId id="266" r:id="rId8"/>
    <p:sldId id="267" r:id="rId9"/>
    <p:sldId id="268" r:id="rId10"/>
    <p:sldId id="270" r:id="rId11"/>
    <p:sldId id="271" r:id="rId12"/>
    <p:sldId id="273" r:id="rId13"/>
    <p:sldId id="290" r:id="rId14"/>
    <p:sldId id="291" r:id="rId15"/>
    <p:sldId id="276" r:id="rId16"/>
    <p:sldId id="278" r:id="rId17"/>
    <p:sldId id="292" r:id="rId18"/>
    <p:sldId id="280" r:id="rId19"/>
    <p:sldId id="281" r:id="rId20"/>
    <p:sldId id="282" r:id="rId21"/>
    <p:sldId id="283" r:id="rId22"/>
    <p:sldId id="284" r:id="rId23"/>
    <p:sldId id="285"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B415C-4840-43CC-9894-D6A55CA1A59B}" type="datetimeFigureOut">
              <a:rPr lang="en-US" smtClean="0"/>
              <a:t>10/24/2023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B3386-D14A-4DC7-9BD9-6D0F2FBA9FFE}" type="slidenum">
              <a:rPr lang="en-US" smtClean="0"/>
              <a:t>‹#›</a:t>
            </a:fld>
            <a:endParaRPr lang="en-US"/>
          </a:p>
        </p:txBody>
      </p:sp>
    </p:spTree>
    <p:extLst>
      <p:ext uri="{BB962C8B-B14F-4D97-AF65-F5344CB8AC3E}">
        <p14:creationId xmlns:p14="http://schemas.microsoft.com/office/powerpoint/2010/main" val="223398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6</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C4BD9-1561-4444-B8DE-41C6D872D60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1841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C4BD9-1561-4444-B8DE-41C6D872D60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364930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C4BD9-1561-4444-B8DE-41C6D872D60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313414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C4BD9-1561-4444-B8DE-41C6D872D60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33483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C4BD9-1561-4444-B8DE-41C6D872D60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344734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C4BD9-1561-4444-B8DE-41C6D872D60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125199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C4BD9-1561-4444-B8DE-41C6D872D604}"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17735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C4BD9-1561-4444-B8DE-41C6D872D604}"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244002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C4BD9-1561-4444-B8DE-41C6D872D604}"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160308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C4BD9-1561-4444-B8DE-41C6D872D60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401805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C4BD9-1561-4444-B8DE-41C6D872D60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AA0A5-39ED-4833-B76B-D0BC1BF765C2}" type="slidenum">
              <a:rPr lang="en-US" smtClean="0"/>
              <a:t>‹#›</a:t>
            </a:fld>
            <a:endParaRPr lang="en-US"/>
          </a:p>
        </p:txBody>
      </p:sp>
    </p:spTree>
    <p:extLst>
      <p:ext uri="{BB962C8B-B14F-4D97-AF65-F5344CB8AC3E}">
        <p14:creationId xmlns:p14="http://schemas.microsoft.com/office/powerpoint/2010/main" val="278165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C4BD9-1561-4444-B8DE-41C6D872D604}" type="datetimeFigureOut">
              <a:rPr lang="en-US" smtClean="0"/>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AA0A5-39ED-4833-B76B-D0BC1BF765C2}" type="slidenum">
              <a:rPr lang="en-US" smtClean="0"/>
              <a:t>‹#›</a:t>
            </a:fld>
            <a:endParaRPr lang="en-US"/>
          </a:p>
        </p:txBody>
      </p:sp>
    </p:spTree>
    <p:extLst>
      <p:ext uri="{BB962C8B-B14F-4D97-AF65-F5344CB8AC3E}">
        <p14:creationId xmlns:p14="http://schemas.microsoft.com/office/powerpoint/2010/main" val="312336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620688"/>
            <a:ext cx="6192690" cy="1083374"/>
          </a:xfrm>
          <a:prstGeom prst="rect">
            <a:avLst/>
          </a:prstGeom>
        </p:spPr>
        <p:txBody>
          <a:bodyPr wrap="square">
            <a:spAutoFit/>
          </a:bodyPr>
          <a:lstStyle/>
          <a:p>
            <a:pPr algn="ctr">
              <a:lnSpc>
                <a:spcPct val="115000"/>
              </a:lnSpc>
              <a:spcAft>
                <a:spcPts val="0"/>
              </a:spcAft>
            </a:pPr>
            <a:r>
              <a:rPr lang="vi-VN" sz="2800" b="1" cap="all" dirty="0" smtClean="0">
                <a:solidFill>
                  <a:srgbClr val="000000"/>
                </a:solidFill>
                <a:effectLst/>
                <a:latin typeface="Times New Roman"/>
                <a:ea typeface="Times New Roman"/>
                <a:cs typeface="Times New Roman"/>
              </a:rPr>
              <a:t>BÀI </a:t>
            </a:r>
            <a:r>
              <a:rPr lang="en-US" sz="2800" b="1" cap="all" dirty="0" smtClean="0">
                <a:solidFill>
                  <a:srgbClr val="000000"/>
                </a:solidFill>
                <a:effectLst/>
                <a:latin typeface="Times New Roman"/>
                <a:ea typeface="Times New Roman"/>
                <a:cs typeface="Times New Roman"/>
              </a:rPr>
              <a:t>3:</a:t>
            </a:r>
            <a:endParaRPr lang="en-US" sz="2800" dirty="0" smtClean="0">
              <a:effectLst/>
              <a:latin typeface="Calibri"/>
              <a:ea typeface="Calibri"/>
              <a:cs typeface="Times New Roman"/>
            </a:endParaRPr>
          </a:p>
          <a:p>
            <a:pPr algn="ctr">
              <a:lnSpc>
                <a:spcPct val="115000"/>
              </a:lnSpc>
              <a:spcAft>
                <a:spcPts val="0"/>
              </a:spcAft>
            </a:pPr>
            <a:r>
              <a:rPr lang="en-US" sz="2800" b="1" dirty="0" smtClean="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p:cNvSpPr/>
          <p:nvPr/>
        </p:nvSpPr>
        <p:spPr>
          <a:xfrm>
            <a:off x="2123730" y="1844824"/>
            <a:ext cx="6660232" cy="1083374"/>
          </a:xfrm>
          <a:prstGeom prst="rect">
            <a:avLst/>
          </a:prstGeom>
        </p:spPr>
        <p:txBody>
          <a:bodyPr wrap="square">
            <a:spAutoFit/>
          </a:bodyPr>
          <a:lstStyle/>
          <a:p>
            <a:pPr algn="r">
              <a:lnSpc>
                <a:spcPct val="115000"/>
              </a:lnSpc>
              <a:spcAft>
                <a:spcPts val="0"/>
              </a:spcAft>
            </a:pPr>
            <a:r>
              <a:rPr lang="en-US" sz="2800" b="1" dirty="0" err="1" smtClean="0">
                <a:solidFill>
                  <a:srgbClr val="000000"/>
                </a:solidFill>
                <a:effectLst/>
                <a:latin typeface="Times New Roman"/>
                <a:ea typeface="Times New Roman"/>
                <a:cs typeface="Times New Roman"/>
              </a:rPr>
              <a:t>Tình</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yêu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thương</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là</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câu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trả</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lời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cho</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mọi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thứ</a:t>
            </a:r>
            <a:endParaRPr lang="en-US" sz="2800" dirty="0" smtClean="0">
              <a:effectLst/>
              <a:latin typeface="Calibri"/>
              <a:ea typeface="Calibri"/>
              <a:cs typeface="Times New Roman"/>
            </a:endParaRPr>
          </a:p>
          <a:p>
            <a:pPr algn="r">
              <a:lnSpc>
                <a:spcPct val="115000"/>
              </a:lnSpc>
              <a:spcAft>
                <a:spcPts val="0"/>
              </a:spcAft>
            </a:pPr>
            <a:r>
              <a:rPr lang="en-US" sz="2800" b="1" dirty="0" smtClean="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2920367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536" y="116631"/>
            <a:ext cx="8640960" cy="3024337"/>
            <a:chOff x="282362" y="1724120"/>
            <a:chExt cx="10916377" cy="1736399"/>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Bố</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cục</a:t>
              </a:r>
              <a:r>
                <a:rPr lang="en-US" sz="2800" b="1" dirty="0" smtClean="0">
                  <a:solidFill>
                    <a:sysClr val="window" lastClr="FFFFFF"/>
                  </a:solidFill>
                  <a:latin typeface="Times New Roman" panose="02020603050405020304" pitchFamily="18" charset="0"/>
                  <a:cs typeface="Times New Roman" panose="02020603050405020304" pitchFamily="18" charset="0"/>
                </a:rPr>
                <a:t>: 2 </a:t>
              </a:r>
              <a:r>
                <a:rPr lang="en-US" sz="2800" b="1" dirty="0" err="1" smtClean="0">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10" name="Freeform 9"/>
            <p:cNvSpPr/>
            <p:nvPr/>
          </p:nvSpPr>
          <p:spPr>
            <a:xfrm>
              <a:off x="282362" y="2594503"/>
              <a:ext cx="10916377"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a:t>
              </a:r>
              <a:r>
                <a:rPr lang="en-US" sz="2800" b="1" dirty="0" err="1" smtClean="0">
                  <a:solidFill>
                    <a:prstClr val="black"/>
                  </a:solidFill>
                  <a:latin typeface="Times New Roman" panose="02020603050405020304" pitchFamily="18" charset="0"/>
                  <a:cs typeface="Times New Roman" panose="02020603050405020304" pitchFamily="18" charset="0"/>
                </a:rPr>
                <a:t>hần</a:t>
              </a:r>
              <a:r>
                <a:rPr lang="en-US" sz="2800" b="1" dirty="0" smtClean="0">
                  <a:solidFill>
                    <a:prstClr val="black"/>
                  </a:solidFill>
                  <a:latin typeface="Times New Roman" panose="02020603050405020304" pitchFamily="18" charset="0"/>
                  <a:cs typeface="Times New Roman" panose="02020603050405020304" pitchFamily="18" charset="0"/>
                </a:rPr>
                <a:t> 1: </a:t>
              </a:r>
              <a:r>
                <a:rPr lang="en-US" sz="2800" i="1" dirty="0" err="1">
                  <a:solidFill>
                    <a:srgbClr val="000000"/>
                  </a:solidFill>
                  <a:latin typeface="Times New Roman"/>
                  <a:ea typeface="Times New Roman"/>
                  <a:cs typeface="Times New Roman"/>
                </a:rPr>
                <a:t>Từ</a:t>
              </a:r>
              <a:r>
                <a:rPr lang="en-US" sz="2800" i="1" dirty="0">
                  <a:solidFill>
                    <a:srgbClr val="000000"/>
                  </a:solidFill>
                  <a:latin typeface="Times New Roman"/>
                  <a:ea typeface="Times New Roman"/>
                  <a:cs typeface="Times New Roman"/>
                </a:rPr>
                <a:t> </a:t>
              </a:r>
              <a:r>
                <a:rPr lang="en-US" sz="2800" i="1" dirty="0" err="1">
                  <a:solidFill>
                    <a:srgbClr val="000000"/>
                  </a:solidFill>
                  <a:latin typeface="Times New Roman"/>
                  <a:ea typeface="Times New Roman"/>
                  <a:cs typeface="Times New Roman"/>
                </a:rPr>
                <a:t>đầu</a:t>
              </a:r>
              <a:r>
                <a:rPr lang="en-US" sz="2800" i="1" dirty="0">
                  <a:solidFill>
                    <a:srgbClr val="000000"/>
                  </a:solidFill>
                  <a:latin typeface="Times New Roman"/>
                  <a:ea typeface="Times New Roman"/>
                  <a:cs typeface="Times New Roman"/>
                </a:rPr>
                <a:t> </a:t>
              </a:r>
              <a:r>
                <a:rPr lang="en-US" sz="2800" i="1" dirty="0" err="1">
                  <a:solidFill>
                    <a:srgbClr val="000000"/>
                  </a:solidFill>
                  <a:latin typeface="Times New Roman"/>
                  <a:ea typeface="Times New Roman"/>
                  <a:cs typeface="Times New Roman"/>
                </a:rPr>
                <a:t>đến</a:t>
              </a:r>
              <a:r>
                <a:rPr lang="en-US" sz="2800" i="1" dirty="0">
                  <a:solidFill>
                    <a:srgbClr val="000000"/>
                  </a:solidFill>
                  <a:latin typeface="Times New Roman"/>
                  <a:ea typeface="Times New Roman"/>
                  <a:cs typeface="Times New Roman"/>
                </a:rPr>
                <a:t> “ </a:t>
              </a:r>
              <a:r>
                <a:rPr lang="en-US" sz="2800" i="1" dirty="0" err="1">
                  <a:solidFill>
                    <a:srgbClr val="000000"/>
                  </a:solidFill>
                  <a:latin typeface="Times New Roman"/>
                  <a:ea typeface="Times New Roman"/>
                  <a:cs typeface="Times New Roman"/>
                </a:rPr>
                <a:t>Cháu</a:t>
              </a:r>
              <a:r>
                <a:rPr lang="en-US" sz="2800" i="1" dirty="0">
                  <a:solidFill>
                    <a:srgbClr val="000000"/>
                  </a:solidFill>
                  <a:latin typeface="Times New Roman"/>
                  <a:ea typeface="Times New Roman"/>
                  <a:cs typeface="Times New Roman"/>
                </a:rPr>
                <a:t> </a:t>
              </a:r>
              <a:r>
                <a:rPr lang="en-US" sz="2800" i="1" dirty="0" err="1">
                  <a:solidFill>
                    <a:srgbClr val="000000"/>
                  </a:solidFill>
                  <a:latin typeface="Times New Roman"/>
                  <a:ea typeface="Times New Roman"/>
                  <a:cs typeface="Times New Roman"/>
                </a:rPr>
                <a:t>có</a:t>
              </a:r>
              <a:r>
                <a:rPr lang="en-US" sz="2800" i="1" dirty="0">
                  <a:solidFill>
                    <a:srgbClr val="000000"/>
                  </a:solidFill>
                  <a:latin typeface="Times New Roman"/>
                  <a:ea typeface="Times New Roman"/>
                  <a:cs typeface="Times New Roman"/>
                </a:rPr>
                <a:t> con </a:t>
              </a:r>
              <a:r>
                <a:rPr lang="en-US" sz="2800" i="1" dirty="0" err="1">
                  <a:solidFill>
                    <a:srgbClr val="000000"/>
                  </a:solidFill>
                  <a:latin typeface="Times New Roman"/>
                  <a:ea typeface="Times New Roman"/>
                  <a:cs typeface="Times New Roman"/>
                </a:rPr>
                <a:t>mắt</a:t>
              </a:r>
              <a:r>
                <a:rPr lang="en-US" sz="2800" i="1" dirty="0">
                  <a:solidFill>
                    <a:srgbClr val="000000"/>
                  </a:solidFill>
                  <a:latin typeface="Times New Roman"/>
                  <a:ea typeface="Times New Roman"/>
                  <a:cs typeface="Times New Roman"/>
                </a:rPr>
                <a:t> </a:t>
              </a:r>
              <a:r>
                <a:rPr lang="en-US" sz="2800" i="1" dirty="0" err="1">
                  <a:solidFill>
                    <a:srgbClr val="000000"/>
                  </a:solidFill>
                  <a:latin typeface="Times New Roman"/>
                  <a:ea typeface="Times New Roman"/>
                  <a:cs typeface="Times New Roman"/>
                </a:rPr>
                <a:t>thần</a:t>
              </a:r>
              <a:r>
                <a:rPr lang="en-US" sz="2800" i="1" dirty="0">
                  <a:solidFill>
                    <a:srgbClr val="000000"/>
                  </a:solidFill>
                  <a:latin typeface="Times New Roman"/>
                  <a:ea typeface="Times New Roman"/>
                  <a:cs typeface="Times New Roman"/>
                </a:rPr>
                <a:t>” :</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Bố</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dạy</a:t>
              </a:r>
              <a:r>
                <a:rPr lang="en-US" sz="2800" dirty="0">
                  <a:solidFill>
                    <a:srgbClr val="000000"/>
                  </a:solidFill>
                  <a:latin typeface="Times New Roman"/>
                  <a:ea typeface="Times New Roman"/>
                  <a:cs typeface="Times New Roman"/>
                </a:rPr>
                <a:t> “ </a:t>
              </a:r>
              <a:r>
                <a:rPr lang="en-US" sz="2800" dirty="0" err="1">
                  <a:solidFill>
                    <a:srgbClr val="000000"/>
                  </a:solidFill>
                  <a:latin typeface="Times New Roman"/>
                  <a:ea typeface="Times New Roman"/>
                  <a:cs typeface="Times New Roman"/>
                </a:rPr>
                <a:t>tôi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cách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nhắm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mắt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đoán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các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loài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hoa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trong</a:t>
              </a:r>
              <a:r>
                <a:rPr lang="en-US" sz="2800" dirty="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vườn</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23528" y="3050957"/>
            <a:ext cx="8305190" cy="954107"/>
          </a:xfrm>
          <a:prstGeom prst="rect">
            <a:avLst/>
          </a:prstGeom>
        </p:spPr>
        <p:txBody>
          <a:bodyPr wrap="square">
            <a:spAutoFit/>
          </a:bodyPr>
          <a:lstStyle/>
          <a:p>
            <a:r>
              <a:rPr lang="en-US" sz="2800" b="1" i="1" dirty="0" smtClean="0">
                <a:solidFill>
                  <a:srgbClr val="000000"/>
                </a:solidFill>
                <a:latin typeface="Times New Roman"/>
                <a:ea typeface="Times New Roman"/>
              </a:rPr>
              <a:t>-</a:t>
            </a:r>
            <a:r>
              <a:rPr lang="en-US" sz="2800" b="1" i="1" dirty="0" err="1" smtClean="0">
                <a:solidFill>
                  <a:srgbClr val="000000"/>
                </a:solidFill>
                <a:latin typeface="Times New Roman"/>
                <a:ea typeface="Times New Roman"/>
              </a:rPr>
              <a:t>Phần</a:t>
            </a:r>
            <a:r>
              <a:rPr lang="en-US" sz="2800" b="1" i="1" dirty="0" smtClean="0">
                <a:solidFill>
                  <a:srgbClr val="000000"/>
                </a:solidFill>
                <a:latin typeface="Times New Roman"/>
                <a:ea typeface="Times New Roman"/>
              </a:rPr>
              <a:t> 2</a:t>
            </a:r>
            <a:r>
              <a:rPr lang="en-US" sz="2800" i="1" dirty="0" smtClean="0">
                <a:solidFill>
                  <a:srgbClr val="000000"/>
                </a:solidFill>
                <a:latin typeface="Times New Roman"/>
                <a:ea typeface="Times New Roman"/>
              </a:rPr>
              <a:t>: </a:t>
            </a:r>
            <a:r>
              <a:rPr lang="en-US" sz="2800" i="1" dirty="0" err="1" smtClean="0">
                <a:solidFill>
                  <a:srgbClr val="000000"/>
                </a:solidFill>
                <a:latin typeface="Times New Roman"/>
                <a:ea typeface="Times New Roman"/>
              </a:rPr>
              <a:t>Còn</a:t>
            </a:r>
            <a:r>
              <a:rPr lang="en-US" sz="2800" i="1" dirty="0" smtClean="0">
                <a:solidFill>
                  <a:srgbClr val="000000"/>
                </a:solidFill>
                <a:latin typeface="Times New Roman"/>
                <a:ea typeface="Times New Roman"/>
              </a:rPr>
              <a:t> </a:t>
            </a:r>
            <a:r>
              <a:rPr lang="en-US" sz="2800" i="1" dirty="0" err="1">
                <a:solidFill>
                  <a:srgbClr val="000000"/>
                </a:solidFill>
                <a:latin typeface="Times New Roman"/>
                <a:ea typeface="Times New Roman"/>
              </a:rPr>
              <a:t>lại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Bố</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dạy</a:t>
            </a:r>
            <a:r>
              <a:rPr lang="en-US" sz="2800" dirty="0">
                <a:solidFill>
                  <a:srgbClr val="000000"/>
                </a:solidFill>
                <a:latin typeface="Times New Roman"/>
                <a:ea typeface="Times New Roman"/>
              </a:rPr>
              <a:t> “ </a:t>
            </a:r>
            <a:r>
              <a:rPr lang="en-US" sz="2800" dirty="0" err="1">
                <a:solidFill>
                  <a:srgbClr val="000000"/>
                </a:solidFill>
                <a:latin typeface="Times New Roman"/>
                <a:ea typeface="Times New Roman"/>
              </a:rPr>
              <a:t>tôi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đón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nhận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trân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trọng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tình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cảm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người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quanh</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363001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44624"/>
            <a:ext cx="5544616" cy="523220"/>
          </a:xfrm>
          <a:prstGeom prst="rect">
            <a:avLst/>
          </a:prstGeom>
          <a:noFill/>
        </p:spPr>
        <p:txBody>
          <a:bodyPr wrap="square" rtlCol="0">
            <a:spAutoFit/>
          </a:bodyPr>
          <a:lstStyle/>
          <a:p>
            <a:r>
              <a:rPr lang="vi-VN" sz="2800" b="1" u="sng" dirty="0">
                <a:solidFill>
                  <a:srgbClr val="FF0000"/>
                </a:solidFill>
                <a:latin typeface="Times New Roman"/>
                <a:ea typeface="Times New Roman"/>
              </a:rPr>
              <a:t>1. </a:t>
            </a:r>
            <a:r>
              <a:rPr lang="en-US" sz="2800" b="1" u="sng" dirty="0">
                <a:solidFill>
                  <a:srgbClr val="FF0000"/>
                </a:solidFill>
                <a:latin typeface="Times New Roman"/>
                <a:ea typeface="Times New Roman"/>
              </a:rPr>
              <a:t>Nhân vật “tôi</a:t>
            </a:r>
            <a:r>
              <a:rPr lang="en-US" sz="2800" b="1" u="sng" dirty="0" smtClean="0">
                <a:solidFill>
                  <a:srgbClr val="FF0000"/>
                </a:solidFill>
                <a:latin typeface="Times New Roman"/>
                <a:ea typeface="Times New Roman"/>
              </a:rPr>
              <a:t>”:</a:t>
            </a:r>
            <a:endParaRPr lang="en-US" sz="2800" u="sng" dirty="0">
              <a:solidFill>
                <a:srgbClr val="FF0000"/>
              </a:solidFill>
            </a:endParaRPr>
          </a:p>
        </p:txBody>
      </p:sp>
      <p:sp>
        <p:nvSpPr>
          <p:cNvPr id="5" name="TextBox 4"/>
          <p:cNvSpPr txBox="1"/>
          <p:nvPr/>
        </p:nvSpPr>
        <p:spPr>
          <a:xfrm>
            <a:off x="2231" y="1762938"/>
            <a:ext cx="9036495" cy="3970318"/>
          </a:xfrm>
          <a:prstGeom prst="rect">
            <a:avLst/>
          </a:prstGeom>
          <a:solidFill>
            <a:schemeClr val="bg1"/>
          </a:solidFill>
        </p:spPr>
        <p:txBody>
          <a:bodyPr wrap="square" rtlCol="0">
            <a:spAutoFit/>
          </a:bodyPr>
          <a:lstStyle/>
          <a:p>
            <a:pPr algn="just">
              <a:lnSpc>
                <a:spcPct val="150000"/>
              </a:lnSpc>
              <a:spcAft>
                <a:spcPts val="0"/>
              </a:spcAft>
            </a:pPr>
            <a:r>
              <a:rPr lang="en-US" sz="2800" dirty="0">
                <a:latin typeface="Times New Roman"/>
                <a:ea typeface="Times New Roman"/>
                <a:cs typeface="Times New Roman"/>
              </a:rPr>
              <a:t>- </a:t>
            </a:r>
            <a:r>
              <a:rPr lang="en-US" sz="2800" b="1" dirty="0" err="1" smtClean="0">
                <a:latin typeface="Times New Roman"/>
                <a:ea typeface="Times New Roman"/>
                <a:cs typeface="Times New Roman"/>
              </a:rPr>
              <a:t>Nhóm</a:t>
            </a:r>
            <a:r>
              <a:rPr lang="en-US" sz="2800" b="1" dirty="0" smtClean="0">
                <a:latin typeface="Times New Roman"/>
                <a:ea typeface="Times New Roman"/>
                <a:cs typeface="Times New Roman"/>
              </a:rPr>
              <a:t> 1:</a:t>
            </a:r>
            <a:r>
              <a:rPr lang="en-US" sz="2800" dirty="0" smtClean="0">
                <a:latin typeface="Times New Roman"/>
                <a:ea typeface="Times New Roman"/>
                <a:cs typeface="Times New Roman"/>
              </a:rPr>
              <a:t>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b="1" dirty="0" smtClean="0">
                <a:latin typeface="Times New Roman"/>
                <a:ea typeface="Times New Roman"/>
                <a:cs typeface="Times New Roman"/>
              </a:rPr>
              <a:t>Nhóm </a:t>
            </a:r>
            <a:r>
              <a:rPr lang="en-US" sz="2800" b="1" dirty="0">
                <a:latin typeface="Times New Roman"/>
                <a:ea typeface="Times New Roman"/>
                <a:cs typeface="Times New Roman"/>
              </a:rPr>
              <a:t>2:</a:t>
            </a:r>
            <a:r>
              <a:rPr lang="en-US" sz="2800" dirty="0">
                <a:latin typeface="Times New Roman"/>
                <a:ea typeface="Times New Roman"/>
                <a:cs typeface="Times New Roman"/>
              </a:rPr>
              <a:t> </a:t>
            </a:r>
            <a:r>
              <a:rPr lang="en-US" sz="2800" dirty="0" smtClean="0">
                <a:latin typeface="Times New Roman"/>
                <a:ea typeface="Times New Roman"/>
                <a:cs typeface="Times New Roman"/>
              </a:rPr>
              <a:t>Tìm </a:t>
            </a:r>
            <a:r>
              <a:rPr lang="en-US" sz="2800" dirty="0">
                <a:latin typeface="Times New Roman"/>
                <a:ea typeface="Times New Roman"/>
                <a:cs typeface="Times New Roman"/>
              </a:rPr>
              <a:t>các chi tiết thể hiện cảm xúc suy nghĩ của nhân vật tôi về bố và Tí?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b="1" dirty="0" err="1" smtClean="0">
                <a:latin typeface="Times New Roman"/>
                <a:ea typeface="Times New Roman"/>
                <a:cs typeface="Times New Roman"/>
              </a:rPr>
              <a:t>Nhóm</a:t>
            </a:r>
            <a:r>
              <a:rPr lang="en-US" sz="2800" b="1" dirty="0" smtClean="0">
                <a:latin typeface="Times New Roman"/>
                <a:ea typeface="Times New Roman"/>
                <a:cs typeface="Times New Roman"/>
              </a:rPr>
              <a:t> </a:t>
            </a:r>
            <a:r>
              <a:rPr lang="en-US" sz="2800" b="1" dirty="0">
                <a:latin typeface="Times New Roman"/>
                <a:ea typeface="Times New Roman"/>
                <a:cs typeface="Times New Roman"/>
              </a:rPr>
              <a:t>3:</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endParaRPr lang="en-US" sz="2800" dirty="0">
              <a:effectLst/>
              <a:latin typeface="Calibri"/>
              <a:ea typeface="Calibri"/>
              <a:cs typeface="Times New Roman"/>
            </a:endParaRPr>
          </a:p>
        </p:txBody>
      </p:sp>
      <p:sp>
        <p:nvSpPr>
          <p:cNvPr id="6" name="TextBox 5"/>
          <p:cNvSpPr txBox="1"/>
          <p:nvPr/>
        </p:nvSpPr>
        <p:spPr>
          <a:xfrm>
            <a:off x="3131840" y="601524"/>
            <a:ext cx="3168352" cy="523220"/>
          </a:xfrm>
          <a:prstGeom prst="rect">
            <a:avLst/>
          </a:prstGeom>
          <a:noFill/>
        </p:spPr>
        <p:txBody>
          <a:bodyPr wrap="square" rtlCol="0">
            <a:spAutoFit/>
          </a:bodyPr>
          <a:lstStyle/>
          <a:p>
            <a:r>
              <a:rPr lang="en-US" sz="2800" b="1" dirty="0" err="1" smtClean="0">
                <a:solidFill>
                  <a:srgbClr val="0000CC"/>
                </a:solidFill>
                <a:latin typeface="Times New Roman" panose="02020603050405020304" pitchFamily="18" charset="0"/>
                <a:cs typeface="Times New Roman" panose="02020603050405020304" pitchFamily="18" charset="0"/>
              </a:rPr>
              <a:t>Thảo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luận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nhóm</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638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44624"/>
            <a:ext cx="6408712" cy="661207"/>
          </a:xfrm>
          <a:prstGeom prst="rect">
            <a:avLst/>
          </a:prstGeom>
          <a:noFill/>
        </p:spPr>
        <p:txBody>
          <a:bodyPr wrap="square" rtlCol="0">
            <a:spAutoFit/>
          </a:bodyPr>
          <a:lstStyle/>
          <a:p>
            <a:pPr>
              <a:lnSpc>
                <a:spcPct val="150000"/>
              </a:lnSpc>
              <a:spcAft>
                <a:spcPts val="0"/>
              </a:spcAft>
            </a:pPr>
            <a:r>
              <a:rPr lang="en-US" sz="2800" u="sng"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ea typeface="Times New Roman"/>
                <a:cs typeface="Times New Roman" panose="02020603050405020304" pitchFamily="18" charset="0"/>
              </a:rPr>
              <a:t>a. </a:t>
            </a:r>
            <a:r>
              <a:rPr lang="en-US" sz="2800" b="1" u="sng" dirty="0" err="1">
                <a:latin typeface="Times New Roman" panose="02020603050405020304" pitchFamily="18" charset="0"/>
                <a:ea typeface="Times New Roman"/>
                <a:cs typeface="Times New Roman" panose="02020603050405020304" pitchFamily="18" charset="0"/>
              </a:rPr>
              <a:t>Những</a:t>
            </a:r>
            <a:r>
              <a:rPr lang="en-US" sz="2800" b="1" u="sng" dirty="0">
                <a:latin typeface="Times New Roman" panose="02020603050405020304" pitchFamily="18" charset="0"/>
                <a:ea typeface="Times New Roman"/>
                <a:cs typeface="Times New Roman" panose="02020603050405020304" pitchFamily="18" charset="0"/>
              </a:rPr>
              <a:t> </a:t>
            </a:r>
            <a:r>
              <a:rPr lang="en-US" sz="2800" b="1" u="sng" dirty="0" err="1">
                <a:latin typeface="Times New Roman" panose="02020603050405020304" pitchFamily="18" charset="0"/>
                <a:ea typeface="Times New Roman"/>
                <a:cs typeface="Times New Roman" panose="02020603050405020304" pitchFamily="18" charset="0"/>
              </a:rPr>
              <a:t>khả</a:t>
            </a:r>
            <a:r>
              <a:rPr lang="en-US" sz="2800" b="1" u="sng" dirty="0">
                <a:latin typeface="Times New Roman" panose="02020603050405020304" pitchFamily="18" charset="0"/>
                <a:ea typeface="Times New Roman"/>
                <a:cs typeface="Times New Roman" panose="02020603050405020304" pitchFamily="18" charset="0"/>
              </a:rPr>
              <a:t> </a:t>
            </a:r>
            <a:r>
              <a:rPr lang="en-US" sz="2800" b="1" u="sng" dirty="0" err="1">
                <a:latin typeface="Times New Roman" panose="02020603050405020304" pitchFamily="18" charset="0"/>
                <a:ea typeface="Times New Roman"/>
                <a:cs typeface="Times New Roman" panose="02020603050405020304" pitchFamily="18" charset="0"/>
              </a:rPr>
              <a:t>năng</a:t>
            </a:r>
            <a:r>
              <a:rPr lang="en-US" sz="2800" b="1" u="sng" dirty="0">
                <a:latin typeface="Times New Roman" panose="02020603050405020304" pitchFamily="18" charset="0"/>
                <a:ea typeface="Times New Roman"/>
                <a:cs typeface="Times New Roman" panose="02020603050405020304" pitchFamily="18" charset="0"/>
              </a:rPr>
              <a:t> </a:t>
            </a:r>
            <a:r>
              <a:rPr lang="en-US" sz="2800" b="1" u="sng" dirty="0" err="1">
                <a:latin typeface="Times New Roman" panose="02020603050405020304" pitchFamily="18" charset="0"/>
                <a:ea typeface="Times New Roman"/>
                <a:cs typeface="Times New Roman" panose="02020603050405020304" pitchFamily="18" charset="0"/>
              </a:rPr>
              <a:t>đặc</a:t>
            </a:r>
            <a:r>
              <a:rPr lang="en-US" sz="2800" b="1" u="sng" dirty="0">
                <a:latin typeface="Times New Roman" panose="02020603050405020304" pitchFamily="18" charset="0"/>
                <a:ea typeface="Times New Roman"/>
                <a:cs typeface="Times New Roman" panose="02020603050405020304" pitchFamily="18" charset="0"/>
              </a:rPr>
              <a:t> </a:t>
            </a:r>
            <a:r>
              <a:rPr lang="en-US" sz="2800" b="1" u="sng" dirty="0" err="1">
                <a:latin typeface="Times New Roman" panose="02020603050405020304" pitchFamily="18" charset="0"/>
                <a:ea typeface="Times New Roman"/>
                <a:cs typeface="Times New Roman" panose="02020603050405020304" pitchFamily="18" charset="0"/>
              </a:rPr>
              <a:t>biệt</a:t>
            </a:r>
            <a:r>
              <a:rPr lang="en-US" sz="2800" b="1" u="sng" dirty="0">
                <a:latin typeface="Times New Roman" panose="02020603050405020304" pitchFamily="18" charset="0"/>
                <a:ea typeface="Times New Roman"/>
                <a:cs typeface="Times New Roman" panose="02020603050405020304" pitchFamily="18" charset="0"/>
              </a:rPr>
              <a:t> </a:t>
            </a:r>
            <a:r>
              <a:rPr lang="en-US" sz="2800" b="1" u="sng" dirty="0" err="1">
                <a:latin typeface="Times New Roman" panose="02020603050405020304" pitchFamily="18" charset="0"/>
                <a:ea typeface="Times New Roman"/>
                <a:cs typeface="Times New Roman" panose="02020603050405020304" pitchFamily="18" charset="0"/>
              </a:rPr>
              <a:t>của</a:t>
            </a:r>
            <a:r>
              <a:rPr lang="en-US" sz="2800" b="1" u="sng" dirty="0">
                <a:latin typeface="Times New Roman" panose="02020603050405020304" pitchFamily="18" charset="0"/>
                <a:ea typeface="Times New Roman"/>
                <a:cs typeface="Times New Roman" panose="02020603050405020304" pitchFamily="18" charset="0"/>
              </a:rPr>
              <a:t> “</a:t>
            </a:r>
            <a:r>
              <a:rPr lang="en-US" sz="2800" b="1" u="sng" dirty="0" err="1">
                <a:latin typeface="Times New Roman" panose="02020603050405020304" pitchFamily="18" charset="0"/>
                <a:ea typeface="Times New Roman"/>
                <a:cs typeface="Times New Roman" panose="02020603050405020304" pitchFamily="18" charset="0"/>
              </a:rPr>
              <a:t>tôi</a:t>
            </a:r>
            <a:r>
              <a:rPr lang="en-US" sz="2800" b="1" u="sng" dirty="0">
                <a:latin typeface="Times New Roman" panose="02020603050405020304" pitchFamily="18" charset="0"/>
                <a:ea typeface="Times New Roman"/>
                <a:cs typeface="Times New Roman" panose="02020603050405020304" pitchFamily="18" charset="0"/>
              </a:rPr>
              <a:t>”</a:t>
            </a:r>
            <a:endParaRPr lang="en-US" sz="2800" u="sng"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1106160"/>
            <a:ext cx="3888432" cy="738664"/>
          </a:xfrm>
          <a:prstGeom prst="rect">
            <a:avLst/>
          </a:prstGeom>
          <a:noFill/>
          <a:ln>
            <a:solidFill>
              <a:schemeClr val="tx1"/>
            </a:solidFill>
          </a:ln>
        </p:spPr>
        <p:txBody>
          <a:bodyPr wrap="square" rtlCol="0">
            <a:spAutoFit/>
          </a:bodyPr>
          <a:lstStyle/>
          <a:p>
            <a:pPr algn="ctr">
              <a:lnSpc>
                <a:spcPct val="150000"/>
              </a:lnSpc>
              <a:spcAft>
                <a:spcPts val="0"/>
              </a:spcAft>
            </a:pPr>
            <a:r>
              <a:rPr lang="en-US" sz="2800" b="1" dirty="0">
                <a:latin typeface="Times New Roman"/>
                <a:ea typeface="Times New Roman"/>
                <a:cs typeface="Times New Roman"/>
              </a:rPr>
              <a:t>* </a:t>
            </a:r>
            <a:r>
              <a:rPr lang="en-US" sz="2800" b="1" dirty="0" err="1" smtClean="0">
                <a:latin typeface="Times New Roman"/>
                <a:ea typeface="Times New Roman"/>
                <a:cs typeface="Times New Roman"/>
              </a:rPr>
              <a:t>Có</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cách</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nhìn</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đặc</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biệt</a:t>
            </a:r>
            <a:endParaRPr lang="en-US" sz="2800" dirty="0">
              <a:effectLst/>
              <a:latin typeface="Calibri"/>
              <a:ea typeface="Calibri"/>
              <a:cs typeface="Times New Roman"/>
            </a:endParaRPr>
          </a:p>
        </p:txBody>
      </p:sp>
      <p:sp>
        <p:nvSpPr>
          <p:cNvPr id="12" name="TextBox 11"/>
          <p:cNvSpPr txBox="1"/>
          <p:nvPr/>
        </p:nvSpPr>
        <p:spPr>
          <a:xfrm>
            <a:off x="251520" y="2032506"/>
            <a:ext cx="8712968" cy="4132798"/>
          </a:xfrm>
          <a:prstGeom prst="rect">
            <a:avLst/>
          </a:prstGeom>
          <a:noFill/>
        </p:spPr>
        <p:txBody>
          <a:bodyPr wrap="square" rtlCol="0">
            <a:spAutoFit/>
          </a:bodyPr>
          <a:lstStyle/>
          <a:p>
            <a:pPr>
              <a:lnSpc>
                <a:spcPct val="150000"/>
              </a:lnSpc>
              <a:spcAft>
                <a:spcPts val="0"/>
              </a:spcAft>
            </a:pPr>
            <a:r>
              <a:rPr lang="en-US" sz="2800" b="1" dirty="0">
                <a:latin typeface="Times New Roman"/>
                <a:ea typeface="Times New Roman"/>
                <a:cs typeface="Times New Roman"/>
              </a:rPr>
              <a:t>“</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chạm</a:t>
            </a:r>
            <a:r>
              <a:rPr lang="en-US" sz="2800" dirty="0">
                <a:latin typeface="Times New Roman"/>
                <a:ea typeface="Times New Roman"/>
                <a:cs typeface="Times New Roman"/>
              </a:rPr>
              <a:t> </a:t>
            </a:r>
            <a:r>
              <a:rPr lang="en-US" sz="2800" dirty="0" err="1">
                <a:latin typeface="Times New Roman"/>
                <a:ea typeface="Times New Roman"/>
                <a:cs typeface="Times New Roman"/>
              </a:rPr>
              <a:t>bất</a:t>
            </a:r>
            <a:r>
              <a:rPr lang="en-US" sz="2800" dirty="0">
                <a:latin typeface="Times New Roman"/>
                <a:ea typeface="Times New Roman"/>
                <a:cs typeface="Times New Roman"/>
              </a:rPr>
              <a:t> </a:t>
            </a:r>
            <a:r>
              <a:rPr lang="en-US" sz="2800" dirty="0" err="1">
                <a:latin typeface="Times New Roman"/>
                <a:ea typeface="Times New Roman"/>
                <a:cs typeface="Times New Roman"/>
              </a:rPr>
              <a:t>cứ</a:t>
            </a:r>
            <a:r>
              <a:rPr lang="en-US" sz="2800" dirty="0">
                <a:latin typeface="Times New Roman"/>
                <a:ea typeface="Times New Roman"/>
                <a:cs typeface="Times New Roman"/>
              </a:rPr>
              <a:t> </a:t>
            </a:r>
            <a:r>
              <a:rPr lang="en-US" sz="2800" dirty="0" err="1">
                <a:latin typeface="Times New Roman"/>
                <a:ea typeface="Times New Roman"/>
                <a:cs typeface="Times New Roman"/>
              </a:rPr>
              <a:t>loại</a:t>
            </a:r>
            <a:r>
              <a:rPr lang="en-US" sz="2800" dirty="0">
                <a:latin typeface="Times New Roman"/>
                <a:ea typeface="Times New Roman"/>
                <a:cs typeface="Times New Roman"/>
              </a:rPr>
              <a:t> </a:t>
            </a:r>
            <a:r>
              <a:rPr lang="en-US" sz="2800" dirty="0" err="1">
                <a:latin typeface="Times New Roman"/>
                <a:ea typeface="Times New Roman"/>
                <a:cs typeface="Times New Roman"/>
              </a:rPr>
              <a:t>cây</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a:t>
            </a:r>
            <a:r>
              <a:rPr lang="en-US" sz="2800" dirty="0" err="1">
                <a:latin typeface="Times New Roman"/>
                <a:ea typeface="Times New Roman"/>
                <a:cs typeface="Times New Roman"/>
              </a:rPr>
              <a:t>đúng</a:t>
            </a:r>
            <a:r>
              <a:rPr lang="en-US" sz="2800" dirty="0">
                <a:latin typeface="Times New Roman"/>
                <a:ea typeface="Times New Roman"/>
                <a:cs typeface="Times New Roman"/>
              </a:rPr>
              <a:t> </a:t>
            </a:r>
            <a:r>
              <a:rPr lang="en-US" sz="2800" dirty="0" err="1">
                <a:latin typeface="Times New Roman"/>
                <a:ea typeface="Times New Roman"/>
                <a:cs typeface="Times New Roman"/>
              </a:rPr>
              <a:t>tên</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đi</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không</a:t>
            </a:r>
            <a:r>
              <a:rPr lang="en-US" sz="2800" dirty="0">
                <a:latin typeface="Times New Roman"/>
                <a:ea typeface="Times New Roman"/>
                <a:cs typeface="Times New Roman"/>
              </a:rPr>
              <a:t> </a:t>
            </a:r>
            <a:r>
              <a:rPr lang="en-US" sz="2800" dirty="0" err="1">
                <a:latin typeface="Times New Roman"/>
                <a:ea typeface="Times New Roman"/>
                <a:cs typeface="Times New Roman"/>
              </a:rPr>
              <a:t>chạm</a:t>
            </a:r>
            <a:r>
              <a:rPr lang="en-US" sz="2800" dirty="0">
                <a:latin typeface="Times New Roman"/>
                <a:ea typeface="Times New Roman"/>
                <a:cs typeface="Times New Roman"/>
              </a:rPr>
              <a:t> </a:t>
            </a:r>
            <a:r>
              <a:rPr lang="en-US" sz="2800" dirty="0" err="1">
                <a:latin typeface="Times New Roman"/>
                <a:ea typeface="Times New Roman"/>
                <a:cs typeface="Times New Roman"/>
              </a:rPr>
              <a:t>vào</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b="1" dirty="0">
                <a:latin typeface="Times New Roman"/>
                <a:ea typeface="Times New Roman"/>
                <a:cs typeface="Times New Roman"/>
              </a:rPr>
              <a:t>“</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diện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tất</a:t>
            </a:r>
            <a:r>
              <a:rPr lang="en-US" sz="2800" dirty="0">
                <a:latin typeface="Times New Roman"/>
                <a:ea typeface="Times New Roman"/>
                <a:cs typeface="Times New Roman"/>
              </a:rPr>
              <a:t> </a:t>
            </a:r>
            <a:r>
              <a:rPr lang="en-US" sz="2800" dirty="0" err="1">
                <a:latin typeface="Times New Roman"/>
                <a:ea typeface="Times New Roman"/>
                <a:cs typeface="Times New Roman"/>
              </a:rPr>
              <a:t>cả</a:t>
            </a:r>
            <a:r>
              <a:rPr lang="en-US" sz="2800" dirty="0">
                <a:latin typeface="Times New Roman"/>
                <a:ea typeface="Times New Roman"/>
                <a:cs typeface="Times New Roman"/>
              </a:rPr>
              <a:t> </a:t>
            </a:r>
            <a:r>
              <a:rPr lang="en-US" sz="2800" dirty="0" err="1">
                <a:latin typeface="Times New Roman"/>
                <a:ea typeface="Times New Roman"/>
                <a:cs typeface="Times New Roman"/>
              </a:rPr>
              <a:t>mùi</a:t>
            </a:r>
            <a:r>
              <a:rPr lang="en-US" sz="2800" dirty="0">
                <a:latin typeface="Times New Roman"/>
                <a:ea typeface="Times New Roman"/>
                <a:cs typeface="Times New Roman"/>
              </a:rPr>
              <a:t> </a:t>
            </a:r>
            <a:r>
              <a:rPr lang="en-US" sz="2800" dirty="0" err="1">
                <a:latin typeface="Times New Roman"/>
                <a:ea typeface="Times New Roman"/>
                <a:cs typeface="Times New Roman"/>
              </a:rPr>
              <a:t>hương</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a:t>
            </a:r>
            <a:r>
              <a:rPr lang="en-US" sz="2800" dirty="0" err="1">
                <a:latin typeface="Times New Roman"/>
                <a:ea typeface="Times New Roman"/>
                <a:cs typeface="Times New Roman"/>
              </a:rPr>
              <a:t>loài</a:t>
            </a:r>
            <a:r>
              <a:rPr lang="en-US" sz="2800" dirty="0">
                <a:latin typeface="Times New Roman"/>
                <a:ea typeface="Times New Roman"/>
                <a:cs typeface="Times New Roman"/>
              </a:rPr>
              <a:t> </a:t>
            </a:r>
            <a:r>
              <a:rPr lang="en-US" sz="2800" dirty="0" err="1">
                <a:latin typeface="Times New Roman"/>
                <a:ea typeface="Times New Roman"/>
                <a:cs typeface="Times New Roman"/>
              </a:rPr>
              <a:t>hoa</a:t>
            </a:r>
            <a:r>
              <a:rPr lang="en-US" sz="2800" dirty="0">
                <a:latin typeface="Times New Roman"/>
                <a:ea typeface="Times New Roman"/>
                <a:cs typeface="Times New Roman"/>
              </a:rPr>
              <a:t>”</a:t>
            </a:r>
            <a:endParaRPr lang="en-US" sz="2800" dirty="0">
              <a:latin typeface="Calibri"/>
              <a:ea typeface="Calibri"/>
              <a:cs typeface="Times New Roman"/>
            </a:endParaRPr>
          </a:p>
          <a:p>
            <a:pPr algn="just" fontAlgn="base">
              <a:lnSpc>
                <a:spcPct val="115000"/>
              </a:lnSpc>
              <a:spcAft>
                <a:spcPts val="0"/>
              </a:spcAft>
            </a:pPr>
            <a:r>
              <a:rPr lang="en-US" sz="2800" dirty="0">
                <a:latin typeface="Times New Roman"/>
                <a:ea typeface="Times New Roman"/>
                <a:cs typeface="Times New Roman"/>
              </a:rPr>
              <a:t>“</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phân</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đồng</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lúc</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hoa</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nở</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cái</a:t>
            </a:r>
            <a:r>
              <a:rPr lang="en-US" sz="2800" dirty="0">
                <a:latin typeface="Times New Roman"/>
                <a:ea typeface="Times New Roman"/>
                <a:cs typeface="Times New Roman"/>
              </a:rPr>
              <a:t> </a:t>
            </a:r>
            <a:r>
              <a:rPr lang="en-US" sz="2800" dirty="0" err="1">
                <a:latin typeface="Times New Roman"/>
                <a:ea typeface="Times New Roman"/>
                <a:cs typeface="Times New Roman"/>
              </a:rPr>
              <a:t>mũi</a:t>
            </a:r>
            <a:r>
              <a:rPr lang="en-US" sz="2800" dirty="0">
                <a:latin typeface="Times New Roman"/>
                <a:ea typeface="Times New Roman"/>
                <a:cs typeface="Times New Roman"/>
              </a:rPr>
              <a:t> </a:t>
            </a:r>
            <a:r>
              <a:rPr lang="en-US" sz="2800" dirty="0" err="1">
                <a:latin typeface="Times New Roman"/>
                <a:ea typeface="Times New Roman"/>
                <a:cs typeface="Times New Roman"/>
              </a:rPr>
              <a:t>tuyệt</a:t>
            </a:r>
            <a:r>
              <a:rPr lang="en-US" sz="2800" dirty="0">
                <a:latin typeface="Times New Roman"/>
                <a:ea typeface="Times New Roman"/>
                <a:cs typeface="Times New Roman"/>
              </a:rPr>
              <a:t> </a:t>
            </a:r>
            <a:r>
              <a:rPr lang="en-US" sz="2800" dirty="0" err="1">
                <a:latin typeface="Times New Roman"/>
                <a:ea typeface="Times New Roman"/>
                <a:cs typeface="Times New Roman"/>
              </a:rPr>
              <a:t>nhất</a:t>
            </a:r>
            <a:r>
              <a:rPr lang="en-US" sz="2800" dirty="0">
                <a:latin typeface="Times New Roman"/>
                <a:ea typeface="Times New Roman"/>
                <a:cs typeface="Times New Roman"/>
              </a:rPr>
              <a:t> </a:t>
            </a:r>
            <a:r>
              <a:rPr lang="en-US" sz="2800" dirty="0" err="1">
                <a:latin typeface="Times New Roman"/>
                <a:ea typeface="Times New Roman"/>
                <a:cs typeface="Times New Roman"/>
              </a:rPr>
              <a:t>thế</a:t>
            </a:r>
            <a:r>
              <a:rPr lang="en-US" sz="2800" dirty="0">
                <a:latin typeface="Times New Roman"/>
                <a:ea typeface="Times New Roman"/>
                <a:cs typeface="Times New Roman"/>
              </a:rPr>
              <a:t> </a:t>
            </a:r>
            <a:r>
              <a:rPr lang="en-US" sz="2800" dirty="0" err="1">
                <a:latin typeface="Times New Roman"/>
                <a:ea typeface="Times New Roman"/>
                <a:cs typeface="Times New Roman"/>
              </a:rPr>
              <a:t>giới</a:t>
            </a:r>
            <a:r>
              <a:rPr lang="en-US" sz="2800" dirty="0" smtClean="0">
                <a:latin typeface="Times New Roman"/>
                <a:ea typeface="Times New Roman"/>
                <a:cs typeface="Times New Roman"/>
              </a:rPr>
              <a:t>!”</a:t>
            </a:r>
          </a:p>
          <a:p>
            <a:pPr algn="just" fontAlgn="base">
              <a:lnSpc>
                <a:spcPct val="115000"/>
              </a:lnSpc>
              <a:spcAft>
                <a:spcPts val="0"/>
              </a:spcAft>
            </a:pPr>
            <a:r>
              <a:rPr lang="en-US" sz="2800" dirty="0" err="1" smtClean="0">
                <a:effectLst/>
                <a:latin typeface="Times New Roman"/>
                <a:ea typeface="Calibri"/>
                <a:cs typeface="Times New Roman"/>
              </a:rPr>
              <a:t>Chú</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hùng</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nói</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Thật</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không</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thể</a:t>
            </a:r>
            <a:r>
              <a:rPr lang="en-US" sz="2800" dirty="0" smtClean="0">
                <a:effectLst/>
                <a:latin typeface="Times New Roman"/>
                <a:ea typeface="Calibri"/>
                <a:cs typeface="Times New Roman"/>
              </a:rPr>
              <a:t> tin </a:t>
            </a:r>
            <a:r>
              <a:rPr lang="en-US" sz="2800" dirty="0" err="1" smtClean="0">
                <a:effectLst/>
                <a:latin typeface="Times New Roman"/>
                <a:ea typeface="Calibri"/>
                <a:cs typeface="Times New Roman"/>
              </a:rPr>
              <a:t>nổi</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cháu</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có</a:t>
            </a:r>
            <a:r>
              <a:rPr lang="en-US" sz="2800" dirty="0" smtClean="0">
                <a:effectLst/>
                <a:latin typeface="Times New Roman"/>
                <a:ea typeface="Calibri"/>
                <a:cs typeface="Times New Roman"/>
              </a:rPr>
              <a:t> con </a:t>
            </a:r>
            <a:r>
              <a:rPr lang="en-US" sz="2800" dirty="0" err="1" smtClean="0">
                <a:effectLst/>
                <a:latin typeface="Times New Roman"/>
                <a:ea typeface="Calibri"/>
                <a:cs typeface="Times New Roman"/>
              </a:rPr>
              <a:t>mắt</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thần</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9400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fade">
                                      <p:cBhvr>
                                        <p:cTn id="3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749603"/>
            <a:ext cx="8928992" cy="2031325"/>
          </a:xfrm>
          <a:prstGeom prst="rect">
            <a:avLst/>
          </a:prstGeom>
          <a:noFill/>
        </p:spPr>
        <p:txBody>
          <a:bodyPr wrap="square" rtlCol="0">
            <a:spAutoFit/>
          </a:bodyPr>
          <a:lstStyle/>
          <a:p>
            <a:pPr>
              <a:lnSpc>
                <a:spcPct val="150000"/>
              </a:lnSpc>
              <a:spcAft>
                <a:spcPts val="0"/>
              </a:spcAft>
            </a:pPr>
            <a:r>
              <a:rPr lang="en-US" sz="2800" dirty="0" smtClean="0">
                <a:solidFill>
                  <a:srgbClr val="C00000"/>
                </a:solidFill>
                <a:latin typeface="Times New Roman"/>
                <a:ea typeface="Times New Roman"/>
                <a:cs typeface="Times New Roman"/>
              </a:rPr>
              <a:t>=&gt;Nhận </a:t>
            </a:r>
            <a:r>
              <a:rPr lang="en-US" sz="2800" dirty="0">
                <a:solidFill>
                  <a:srgbClr val="C00000"/>
                </a:solidFill>
                <a:latin typeface="Times New Roman"/>
                <a:ea typeface="Times New Roman"/>
                <a:cs typeface="Times New Roman"/>
              </a:rPr>
              <a:t>ra những bông hoa trong vườn không phải bằng mắt mà bằng cách ngửi mùi hương của hoa và cảm nhận từ đôi bàn </a:t>
            </a:r>
            <a:r>
              <a:rPr lang="en-US" sz="2800" dirty="0" smtClean="0">
                <a:solidFill>
                  <a:srgbClr val="C00000"/>
                </a:solidFill>
                <a:latin typeface="Times New Roman"/>
                <a:ea typeface="Times New Roman"/>
                <a:cs typeface="Times New Roman"/>
              </a:rPr>
              <a:t>tay</a:t>
            </a:r>
            <a:endParaRPr lang="en-US" sz="2800" dirty="0">
              <a:solidFill>
                <a:srgbClr val="C00000"/>
              </a:solidFill>
              <a:effectLst/>
              <a:latin typeface="Calibri"/>
              <a:ea typeface="Calibri"/>
              <a:cs typeface="Times New Roman"/>
            </a:endParaRPr>
          </a:p>
        </p:txBody>
      </p:sp>
      <p:sp>
        <p:nvSpPr>
          <p:cNvPr id="3" name="Rectangle 2"/>
          <p:cNvSpPr/>
          <p:nvPr/>
        </p:nvSpPr>
        <p:spPr>
          <a:xfrm>
            <a:off x="107504" y="3122965"/>
            <a:ext cx="8784976" cy="954107"/>
          </a:xfrm>
          <a:prstGeom prst="rect">
            <a:avLst/>
          </a:prstGeom>
        </p:spPr>
        <p:txBody>
          <a:bodyPr wrap="square">
            <a:spAutoFit/>
          </a:bodyPr>
          <a:lstStyle/>
          <a:p>
            <a:pPr algn="ctr"/>
            <a:r>
              <a:rPr lang="en-US" sz="2800" dirty="0" smtClean="0">
                <a:latin typeface="Times New Roman"/>
                <a:ea typeface="Times New Roman"/>
              </a:rPr>
              <a:t>(Nhờ </a:t>
            </a:r>
            <a:r>
              <a:rPr lang="en-US" sz="2800" dirty="0">
                <a:latin typeface="Times New Roman"/>
                <a:ea typeface="Times New Roman"/>
              </a:rPr>
              <a:t>những trải nghiệm tuổi thơ thú vị cùng người cha </a:t>
            </a:r>
            <a:r>
              <a:rPr lang="en-US" sz="2800" dirty="0" smtClean="0">
                <a:latin typeface="Times New Roman"/>
                <a:ea typeface="Times New Roman"/>
              </a:rPr>
              <a:t>bên khu </a:t>
            </a:r>
            <a:r>
              <a:rPr lang="en-US" sz="2800" dirty="0">
                <a:latin typeface="Times New Roman"/>
                <a:ea typeface="Times New Roman"/>
              </a:rPr>
              <a:t>vườn quen thuộc của </a:t>
            </a:r>
            <a:r>
              <a:rPr lang="en-US" sz="2800" dirty="0" smtClean="0">
                <a:latin typeface="Times New Roman"/>
                <a:ea typeface="Times New Roman"/>
              </a:rPr>
              <a:t>mình) </a:t>
            </a:r>
            <a:endParaRPr lang="en-US" sz="2800" dirty="0"/>
          </a:p>
        </p:txBody>
      </p:sp>
    </p:spTree>
    <p:extLst>
      <p:ext uri="{BB962C8B-B14F-4D97-AF65-F5344CB8AC3E}">
        <p14:creationId xmlns:p14="http://schemas.microsoft.com/office/powerpoint/2010/main" val="157297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36891"/>
            <a:ext cx="5688632" cy="587853"/>
          </a:xfrm>
          <a:prstGeom prst="rect">
            <a:avLst/>
          </a:prstGeom>
          <a:noFill/>
          <a:ln>
            <a:solidFill>
              <a:schemeClr val="tx1"/>
            </a:solidFill>
          </a:ln>
        </p:spPr>
        <p:txBody>
          <a:bodyPr wrap="square" rtlCol="0">
            <a:spAutoFit/>
          </a:bodyPr>
          <a:lstStyle/>
          <a:p>
            <a:pPr algn="just" fontAlgn="base">
              <a:lnSpc>
                <a:spcPct val="115000"/>
              </a:lnSpc>
              <a:spcAft>
                <a:spcPts val="0"/>
              </a:spcAft>
            </a:pPr>
            <a:r>
              <a:rPr lang="en-US" sz="2800" b="1" dirty="0">
                <a:latin typeface="Times New Roman"/>
                <a:ea typeface="Times New Roman"/>
                <a:cs typeface="Times New Roman"/>
              </a:rPr>
              <a:t>* </a:t>
            </a:r>
            <a:r>
              <a:rPr lang="en-US" sz="2800" b="1" dirty="0" err="1">
                <a:latin typeface="Times New Roman"/>
                <a:ea typeface="Times New Roman"/>
                <a:cs typeface="Times New Roman"/>
              </a:rPr>
              <a:t>Lắng</a:t>
            </a:r>
            <a:r>
              <a:rPr lang="en-US" sz="2800" b="1" dirty="0">
                <a:latin typeface="Times New Roman"/>
                <a:ea typeface="Times New Roman"/>
                <a:cs typeface="Times New Roman"/>
              </a:rPr>
              <a:t> </a:t>
            </a:r>
            <a:r>
              <a:rPr lang="en-US" sz="2800" b="1" dirty="0" err="1">
                <a:latin typeface="Times New Roman"/>
                <a:ea typeface="Times New Roman"/>
                <a:cs typeface="Times New Roman"/>
              </a:rPr>
              <a:t>nghe</a:t>
            </a:r>
            <a:r>
              <a:rPr lang="en-US" sz="2800" b="1" dirty="0">
                <a:latin typeface="Times New Roman"/>
                <a:ea typeface="Times New Roman"/>
                <a:cs typeface="Times New Roman"/>
              </a:rPr>
              <a:t> </a:t>
            </a:r>
            <a:r>
              <a:rPr lang="en-US" sz="2800" b="1" dirty="0" err="1">
                <a:latin typeface="Times New Roman"/>
                <a:ea typeface="Times New Roman"/>
                <a:cs typeface="Times New Roman"/>
              </a:rPr>
              <a:t>âm</a:t>
            </a:r>
            <a:r>
              <a:rPr lang="en-US" sz="2800" b="1" dirty="0">
                <a:latin typeface="Times New Roman"/>
                <a:ea typeface="Times New Roman"/>
                <a:cs typeface="Times New Roman"/>
              </a:rPr>
              <a:t> </a:t>
            </a:r>
            <a:r>
              <a:rPr lang="en-US" sz="2800" b="1" dirty="0" err="1">
                <a:latin typeface="Times New Roman"/>
                <a:ea typeface="Times New Roman"/>
                <a:cs typeface="Times New Roman"/>
              </a:rPr>
              <a:t>thanh</a:t>
            </a:r>
            <a:r>
              <a:rPr lang="en-US" sz="2800" b="1" dirty="0">
                <a:latin typeface="Times New Roman"/>
                <a:ea typeface="Times New Roman"/>
                <a:cs typeface="Times New Roman"/>
              </a:rPr>
              <a:t> </a:t>
            </a:r>
            <a:r>
              <a:rPr lang="en-US" sz="2800" b="1" dirty="0" err="1">
                <a:latin typeface="Times New Roman"/>
                <a:ea typeface="Times New Roman"/>
                <a:cs typeface="Times New Roman"/>
              </a:rPr>
              <a:t>tài</a:t>
            </a:r>
            <a:r>
              <a:rPr lang="en-US" sz="2800" b="1" dirty="0">
                <a:latin typeface="Times New Roman"/>
                <a:ea typeface="Times New Roman"/>
                <a:cs typeface="Times New Roman"/>
              </a:rPr>
              <a:t> </a:t>
            </a:r>
            <a:r>
              <a:rPr lang="en-US" sz="2800" b="1" dirty="0" err="1">
                <a:latin typeface="Times New Roman"/>
                <a:ea typeface="Times New Roman"/>
                <a:cs typeface="Times New Roman"/>
              </a:rPr>
              <a:t>tình</a:t>
            </a:r>
            <a:endParaRPr lang="en-US" sz="2800" dirty="0">
              <a:effectLst/>
              <a:latin typeface="Calibri"/>
              <a:ea typeface="Calibri"/>
              <a:cs typeface="Times New Roman"/>
            </a:endParaRPr>
          </a:p>
        </p:txBody>
      </p:sp>
      <p:sp>
        <p:nvSpPr>
          <p:cNvPr id="3" name="Rectangle 2"/>
          <p:cNvSpPr/>
          <p:nvPr/>
        </p:nvSpPr>
        <p:spPr>
          <a:xfrm>
            <a:off x="251520" y="1419219"/>
            <a:ext cx="8784976" cy="2009781"/>
          </a:xfrm>
          <a:prstGeom prst="rect">
            <a:avLst/>
          </a:prstGeom>
        </p:spPr>
        <p:txBody>
          <a:bodyPr wrap="square">
            <a:spAutoFit/>
          </a:bodyPr>
          <a:lstStyle/>
          <a:p>
            <a:pPr algn="just" fontAlgn="base">
              <a:lnSpc>
                <a:spcPct val="115000"/>
              </a:lnSpc>
              <a:spcAft>
                <a:spcPts val="0"/>
              </a:spcAft>
            </a:pPr>
            <a:r>
              <a:rPr lang="en-US" sz="2800" dirty="0">
                <a:latin typeface="Times New Roman"/>
                <a:ea typeface="Times New Roman"/>
                <a:cs typeface="Times New Roman"/>
              </a:rPr>
              <a:t>“Bây giờ, khi đang còn vùi đầu trong mền, tôi vẫn biết bố đang cách xa tôi bao nhiêu mét khi chỉ cần nghe tiếng bước chân”</a:t>
            </a:r>
            <a:endParaRPr lang="en-US" sz="2800" dirty="0">
              <a:ea typeface="Calibri"/>
              <a:cs typeface="Times New Roman"/>
            </a:endParaRPr>
          </a:p>
          <a:p>
            <a:r>
              <a:rPr lang="en-US" sz="2800" dirty="0">
                <a:latin typeface="Times New Roman"/>
                <a:ea typeface="Times New Roman"/>
              </a:rPr>
              <a:t>Biết chính xác </a:t>
            </a:r>
            <a:r>
              <a:rPr lang="en-US" sz="2800" dirty="0" smtClean="0">
                <a:latin typeface="Times New Roman"/>
                <a:ea typeface="Times New Roman"/>
              </a:rPr>
              <a:t>tiếng </a:t>
            </a:r>
            <a:r>
              <a:rPr lang="en-US" sz="2800" dirty="0">
                <a:latin typeface="Times New Roman"/>
                <a:ea typeface="Times New Roman"/>
              </a:rPr>
              <a:t>kêu cứu của bạn Tí vang lên từ bờ sông</a:t>
            </a:r>
            <a:endParaRPr lang="en-US" sz="2800" dirty="0"/>
          </a:p>
        </p:txBody>
      </p:sp>
      <p:sp>
        <p:nvSpPr>
          <p:cNvPr id="4" name="Rectangle 3"/>
          <p:cNvSpPr/>
          <p:nvPr/>
        </p:nvSpPr>
        <p:spPr>
          <a:xfrm>
            <a:off x="251520" y="3627021"/>
            <a:ext cx="8892480" cy="954107"/>
          </a:xfrm>
          <a:prstGeom prst="rect">
            <a:avLst/>
          </a:prstGeom>
        </p:spPr>
        <p:txBody>
          <a:bodyPr wrap="square">
            <a:spAutoFit/>
          </a:bodyPr>
          <a:lstStyle/>
          <a:p>
            <a:pPr algn="ctr"/>
            <a:r>
              <a:rPr lang="en-US" sz="2800" dirty="0" smtClean="0">
                <a:latin typeface="Times New Roman"/>
                <a:ea typeface="Times New Roman"/>
              </a:rPr>
              <a:t>(Nhờ </a:t>
            </a:r>
            <a:r>
              <a:rPr lang="en-US" sz="2800" dirty="0">
                <a:latin typeface="Times New Roman"/>
                <a:ea typeface="Times New Roman"/>
              </a:rPr>
              <a:t>luyện tập mà nghe được âm thanh vang lên từ đâu, khoảng cách như thế </a:t>
            </a:r>
            <a:r>
              <a:rPr lang="en-US" sz="2800" dirty="0" smtClean="0">
                <a:latin typeface="Times New Roman"/>
                <a:ea typeface="Times New Roman"/>
              </a:rPr>
              <a:t>nào)</a:t>
            </a:r>
            <a:endParaRPr lang="en-US" sz="2800" dirty="0"/>
          </a:p>
        </p:txBody>
      </p:sp>
    </p:spTree>
    <p:extLst>
      <p:ext uri="{BB962C8B-B14F-4D97-AF65-F5344CB8AC3E}">
        <p14:creationId xmlns:p14="http://schemas.microsoft.com/office/powerpoint/2010/main" val="397540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4624"/>
            <a:ext cx="6408712" cy="738664"/>
          </a:xfrm>
          <a:prstGeom prst="rect">
            <a:avLst/>
          </a:prstGeom>
          <a:noFill/>
        </p:spPr>
        <p:txBody>
          <a:bodyPr wrap="square" rtlCol="0">
            <a:spAutoFit/>
          </a:bodyPr>
          <a:lstStyle/>
          <a:p>
            <a:pPr>
              <a:lnSpc>
                <a:spcPct val="150000"/>
              </a:lnSpc>
              <a:spcAft>
                <a:spcPts val="0"/>
              </a:spcAft>
            </a:pPr>
            <a:r>
              <a:rPr lang="en-US" sz="2800" u="sng"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b. Cảm nhận của tôi về bố và </a:t>
            </a:r>
            <a:r>
              <a:rPr lang="en-US" sz="2800" b="1" u="sng" dirty="0" smtClean="0">
                <a:latin typeface="Times New Roman" panose="02020603050405020304" pitchFamily="18" charset="0"/>
                <a:cs typeface="Times New Roman" panose="02020603050405020304" pitchFamily="18" charset="0"/>
              </a:rPr>
              <a:t>Tí:</a:t>
            </a:r>
            <a:endParaRPr lang="en-US" sz="2800" u="sng" dirty="0">
              <a:effectLst/>
              <a:latin typeface="Times New Roman" panose="02020603050405020304" pitchFamily="18" charset="0"/>
              <a:ea typeface="Calibri"/>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03012908"/>
              </p:ext>
            </p:extLst>
          </p:nvPr>
        </p:nvGraphicFramePr>
        <p:xfrm>
          <a:off x="179512" y="1052736"/>
          <a:ext cx="8712968" cy="4464496"/>
        </p:xfrm>
        <a:graphic>
          <a:graphicData uri="http://schemas.openxmlformats.org/drawingml/2006/table">
            <a:tbl>
              <a:tblPr firstRow="1" firstCol="1" bandRow="1"/>
              <a:tblGrid>
                <a:gridCol w="4154387"/>
                <a:gridCol w="4558581"/>
              </a:tblGrid>
              <a:tr h="980769">
                <a:tc>
                  <a:txBody>
                    <a:bodyPr/>
                    <a:lstStyle/>
                    <a:p>
                      <a:pPr marR="177165">
                        <a:lnSpc>
                          <a:spcPct val="107000"/>
                        </a:lnSpc>
                        <a:spcAft>
                          <a:spcPts val="800"/>
                        </a:spcAft>
                        <a:tabLst>
                          <a:tab pos="57150" algn="l"/>
                        </a:tabLst>
                      </a:pPr>
                      <a:r>
                        <a:rPr lang="en-US" sz="2800" b="1" dirty="0" smtClean="0">
                          <a:solidFill>
                            <a:srgbClr val="000000"/>
                          </a:solidFill>
                          <a:effectLst/>
                          <a:latin typeface="Times New Roman"/>
                          <a:ea typeface="Calibri"/>
                          <a:cs typeface="Times New Roman"/>
                        </a:rPr>
                        <a:t>*Cảm </a:t>
                      </a:r>
                      <a:r>
                        <a:rPr lang="en-US" sz="2800" b="1" dirty="0">
                          <a:solidFill>
                            <a:srgbClr val="000000"/>
                          </a:solidFill>
                          <a:effectLst/>
                          <a:latin typeface="Times New Roman"/>
                          <a:ea typeface="Calibri"/>
                          <a:cs typeface="Times New Roman"/>
                        </a:rPr>
                        <a:t>xúc suy nghĩ của “tôi” về “ bố”</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b="1" dirty="0" smtClean="0">
                          <a:solidFill>
                            <a:srgbClr val="000000"/>
                          </a:solidFill>
                          <a:effectLst/>
                          <a:latin typeface="Times New Roman"/>
                          <a:ea typeface="Calibri"/>
                          <a:cs typeface="Times New Roman"/>
                        </a:rPr>
                        <a:t>*Cảm </a:t>
                      </a:r>
                      <a:r>
                        <a:rPr lang="en-US" sz="2800" b="1" dirty="0">
                          <a:solidFill>
                            <a:srgbClr val="000000"/>
                          </a:solidFill>
                          <a:effectLst/>
                          <a:latin typeface="Times New Roman"/>
                          <a:ea typeface="Calibri"/>
                          <a:cs typeface="Times New Roman"/>
                        </a:rPr>
                        <a:t>xúc suy nghĩ của “tôi” về “Tí ”</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79512" y="2060848"/>
            <a:ext cx="3600400" cy="3065455"/>
          </a:xfrm>
          <a:prstGeom prst="rect">
            <a:avLst/>
          </a:prstGeom>
          <a:noFill/>
        </p:spPr>
        <p:txBody>
          <a:bodyPr wrap="square" rtlCol="0">
            <a:spAutoFit/>
          </a:bodyPr>
          <a:lstStyle/>
          <a:p>
            <a:pPr algn="just" fontAlgn="base">
              <a:lnSpc>
                <a:spcPct val="115000"/>
              </a:lnSpc>
              <a:spcAft>
                <a:spcPts val="0"/>
              </a:spcAft>
            </a:pPr>
            <a:r>
              <a:rPr lang="en-US" sz="2400" dirty="0" smtClean="0">
                <a:latin typeface="Times New Roman" panose="02020603050405020304" pitchFamily="18" charset="0"/>
                <a:ea typeface="Times New Roman"/>
                <a:cs typeface="Times New Roman" panose="02020603050405020304" pitchFamily="18" charset="0"/>
              </a:rPr>
              <a:t>-Đón </a:t>
            </a:r>
            <a:r>
              <a:rPr lang="en-US" sz="2400" dirty="0">
                <a:latin typeface="Times New Roman" panose="02020603050405020304" pitchFamily="18" charset="0"/>
                <a:ea typeface="Times New Roman"/>
                <a:cs typeface="Times New Roman" panose="02020603050405020304" pitchFamily="18" charset="0"/>
              </a:rPr>
              <a:t>nhận những cử chỉ chăm sóc của bó với lòng biết ơn</a:t>
            </a:r>
            <a:endParaRPr lang="en-US" sz="2400" dirty="0">
              <a:latin typeface="Times New Roman" panose="02020603050405020304" pitchFamily="18" charset="0"/>
              <a:ea typeface="Calibri"/>
              <a:cs typeface="Times New Roman" panose="02020603050405020304" pitchFamily="18" charset="0"/>
            </a:endParaRPr>
          </a:p>
          <a:p>
            <a:pPr algn="just" fontAlgn="base">
              <a:lnSpc>
                <a:spcPct val="115000"/>
              </a:lnSpc>
              <a:spcAft>
                <a:spcPts val="0"/>
              </a:spcAft>
            </a:pPr>
            <a:r>
              <a:rPr lang="en-US" sz="2400" dirty="0" smtClean="0">
                <a:latin typeface="Times New Roman" panose="02020603050405020304" pitchFamily="18" charset="0"/>
                <a:ea typeface="Times New Roman"/>
                <a:cs typeface="Times New Roman" panose="02020603050405020304" pitchFamily="18" charset="0"/>
              </a:rPr>
              <a:t>-Tôi </a:t>
            </a:r>
            <a:r>
              <a:rPr lang="en-US" sz="2400" dirty="0">
                <a:latin typeface="Times New Roman" panose="02020603050405020304" pitchFamily="18" charset="0"/>
                <a:ea typeface="Times New Roman"/>
                <a:cs typeface="Times New Roman" panose="02020603050405020304" pitchFamily="18" charset="0"/>
              </a:rPr>
              <a:t>tin bố.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algn="just" fontAlgn="base">
              <a:lnSpc>
                <a:spcPct val="115000"/>
              </a:lnSpc>
              <a:spcAft>
                <a:spcPts val="0"/>
              </a:spcAft>
            </a:pPr>
            <a:r>
              <a:rPr lang="en-US" sz="2400" dirty="0" smtClean="0">
                <a:latin typeface="Times New Roman" panose="02020603050405020304" pitchFamily="18" charset="0"/>
                <a:ea typeface="Times New Roman"/>
                <a:cs typeface="Times New Roman" panose="02020603050405020304" pitchFamily="18" charset="0"/>
              </a:rPr>
              <a:t>-Bố </a:t>
            </a:r>
            <a:r>
              <a:rPr lang="en-US" sz="2400" dirty="0">
                <a:latin typeface="Times New Roman" panose="02020603050405020304" pitchFamily="18" charset="0"/>
                <a:ea typeface="Times New Roman"/>
                <a:cs typeface="Times New Roman" panose="02020603050405020304" pitchFamily="18" charset="0"/>
              </a:rPr>
              <a:t>là món quà bự nhất của </a:t>
            </a:r>
            <a:r>
              <a:rPr lang="en-US" sz="2400" dirty="0" smtClean="0">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7" name="TextBox 6"/>
          <p:cNvSpPr txBox="1"/>
          <p:nvPr/>
        </p:nvSpPr>
        <p:spPr>
          <a:xfrm>
            <a:off x="4355976" y="2060848"/>
            <a:ext cx="4464496" cy="3416320"/>
          </a:xfrm>
          <a:prstGeom prst="rect">
            <a:avLst/>
          </a:prstGeom>
          <a:noFill/>
        </p:spPr>
        <p:txBody>
          <a:bodyPr wrap="square" rtlCol="0">
            <a:spAutoFit/>
          </a:bodyPr>
          <a:lstStyle/>
          <a:p>
            <a:pPr algn="just">
              <a:lnSpc>
                <a:spcPct val="150000"/>
              </a:lnSpc>
              <a:spcAft>
                <a:spcPts val="0"/>
              </a:spcAft>
            </a:pPr>
            <a:r>
              <a:rPr lang="en-US" sz="2400" dirty="0" smtClean="0">
                <a:solidFill>
                  <a:srgbClr val="000000"/>
                </a:solidFill>
                <a:latin typeface="Times New Roman"/>
                <a:ea typeface="Calibri"/>
                <a:cs typeface="Times New Roman"/>
              </a:rPr>
              <a:t>-C</a:t>
            </a:r>
            <a:r>
              <a:rPr lang="vi-VN" sz="24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400" dirty="0">
              <a:latin typeface="Calibri"/>
              <a:ea typeface="Calibri"/>
              <a:cs typeface="Times New Roman"/>
            </a:endParaRPr>
          </a:p>
          <a:p>
            <a:pPr algn="just">
              <a:lnSpc>
                <a:spcPct val="150000"/>
              </a:lnSpc>
              <a:spcAft>
                <a:spcPts val="0"/>
              </a:spcAft>
            </a:pPr>
            <a:r>
              <a:rPr lang="en-US" sz="2400" dirty="0" smtClean="0">
                <a:solidFill>
                  <a:srgbClr val="000000"/>
                </a:solidFill>
                <a:latin typeface="Times New Roman"/>
                <a:ea typeface="Calibri"/>
                <a:cs typeface="Times New Roman"/>
              </a:rPr>
              <a:t>-T</a:t>
            </a:r>
            <a:r>
              <a:rPr lang="vi-VN" sz="2400" dirty="0">
                <a:solidFill>
                  <a:srgbClr val="000000"/>
                </a:solidFill>
                <a:latin typeface="Times New Roman"/>
                <a:ea typeface="Calibri"/>
                <a:cs typeface="Times New Roman"/>
              </a:rPr>
              <a:t>hấy tên bạn Tí đẹp và hay hơn mọi </a:t>
            </a:r>
            <a:r>
              <a:rPr lang="en-US" sz="2400" dirty="0">
                <a:solidFill>
                  <a:srgbClr val="000000"/>
                </a:solidFill>
                <a:latin typeface="Times New Roman"/>
                <a:ea typeface="Calibri"/>
                <a:cs typeface="Times New Roman"/>
              </a:rPr>
              <a:t>â</a:t>
            </a:r>
            <a:r>
              <a:rPr lang="vi-VN" sz="2400" dirty="0" smtClean="0">
                <a:solidFill>
                  <a:srgbClr val="000000"/>
                </a:solidFill>
                <a:latin typeface="Times New Roman"/>
                <a:ea typeface="Calibri"/>
                <a:cs typeface="Times New Roman"/>
              </a:rPr>
              <a:t>m </a:t>
            </a:r>
            <a:r>
              <a:rPr lang="vi-VN" sz="2400" dirty="0">
                <a:solidFill>
                  <a:srgbClr val="000000"/>
                </a:solidFill>
                <a:latin typeface="Times New Roman"/>
                <a:ea typeface="Calibri"/>
                <a:cs typeface="Times New Roman"/>
              </a:rPr>
              <a:t>thanh, thích gọi bạn để được nghe cái tên ấy vang lên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Tree>
    <p:extLst>
      <p:ext uri="{BB962C8B-B14F-4D97-AF65-F5344CB8AC3E}">
        <p14:creationId xmlns:p14="http://schemas.microsoft.com/office/powerpoint/2010/main" val="24413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2"/>
            <a:ext cx="8208912" cy="954107"/>
          </a:xfrm>
          <a:prstGeom prst="rect">
            <a:avLst/>
          </a:prstGeom>
          <a:noFill/>
        </p:spPr>
        <p:txBody>
          <a:bodyPr wrap="square" rtlCol="0">
            <a:spAutoFit/>
          </a:bodyPr>
          <a:lstStyle/>
          <a:p>
            <a:pPr algn="just">
              <a:spcAft>
                <a:spcPts val="0"/>
              </a:spcAft>
            </a:pPr>
            <a:r>
              <a:rPr lang="en-US" sz="2800" b="1" u="sng" dirty="0">
                <a:latin typeface="Times New Roman"/>
                <a:ea typeface="Times New Roman"/>
                <a:cs typeface="Times New Roman"/>
              </a:rPr>
              <a:t>c. </a:t>
            </a:r>
            <a:r>
              <a:rPr lang="en-US" sz="2800" b="1" u="sng" dirty="0" err="1">
                <a:latin typeface="Times New Roman"/>
                <a:ea typeface="Times New Roman"/>
                <a:cs typeface="Times New Roman"/>
              </a:rPr>
              <a:t>Những</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bí</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mật</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tôi</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cảm</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nhận</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được</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khi</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vừa</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nhắm</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mắt</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vừa</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mở</a:t>
            </a:r>
            <a:r>
              <a:rPr lang="en-US" sz="2800" b="1" u="sng" dirty="0">
                <a:latin typeface="Times New Roman"/>
                <a:ea typeface="Times New Roman"/>
                <a:cs typeface="Times New Roman"/>
              </a:rPr>
              <a:t> </a:t>
            </a:r>
            <a:r>
              <a:rPr lang="en-US" sz="2800" b="1" u="sng" dirty="0" err="1">
                <a:latin typeface="Times New Roman"/>
                <a:ea typeface="Times New Roman"/>
                <a:cs typeface="Times New Roman"/>
              </a:rPr>
              <a:t>cửa</a:t>
            </a:r>
            <a:r>
              <a:rPr lang="en-US" sz="2800" b="1" u="sng" dirty="0">
                <a:latin typeface="Times New Roman"/>
                <a:ea typeface="Times New Roman"/>
                <a:cs typeface="Times New Roman"/>
              </a:rPr>
              <a:t> </a:t>
            </a:r>
            <a:r>
              <a:rPr lang="en-US" sz="2800" b="1" u="sng" dirty="0" err="1" smtClean="0">
                <a:latin typeface="Times New Roman"/>
                <a:ea typeface="Times New Roman"/>
                <a:cs typeface="Times New Roman"/>
              </a:rPr>
              <a:t>sổ</a:t>
            </a:r>
            <a:r>
              <a:rPr lang="en-US" sz="2800" b="1" u="sng" dirty="0" smtClean="0">
                <a:latin typeface="Times New Roman"/>
                <a:ea typeface="Times New Roman"/>
                <a:cs typeface="Times New Roman"/>
              </a:rPr>
              <a:t>”</a:t>
            </a:r>
            <a:endParaRPr lang="en-US" sz="2800" b="1" u="sng" dirty="0">
              <a:effectLst/>
              <a:latin typeface="Calibri"/>
              <a:ea typeface="Calibri"/>
              <a:cs typeface="Times New Roman"/>
            </a:endParaRPr>
          </a:p>
        </p:txBody>
      </p:sp>
      <p:sp>
        <p:nvSpPr>
          <p:cNvPr id="7" name="TextBox 6"/>
          <p:cNvSpPr txBox="1"/>
          <p:nvPr/>
        </p:nvSpPr>
        <p:spPr>
          <a:xfrm>
            <a:off x="0" y="1340768"/>
            <a:ext cx="8856986" cy="4253729"/>
          </a:xfrm>
          <a:prstGeom prst="rect">
            <a:avLst/>
          </a:prstGeom>
          <a:noFill/>
        </p:spPr>
        <p:txBody>
          <a:bodyPr wrap="square" rtlCol="0">
            <a:spAutoFit/>
          </a:bodyPr>
          <a:lstStyle/>
          <a:p>
            <a:pPr algn="just" fontAlgn="base">
              <a:lnSpc>
                <a:spcPct val="115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chợt</a:t>
            </a:r>
            <a:r>
              <a:rPr lang="en-US" sz="2800" dirty="0">
                <a:latin typeface="Times New Roman"/>
                <a:ea typeface="Times New Roman"/>
                <a:cs typeface="Times New Roman"/>
              </a:rPr>
              <a:t> </a:t>
            </a:r>
            <a:r>
              <a:rPr lang="en-US" sz="2800" dirty="0" err="1">
                <a:latin typeface="Times New Roman"/>
                <a:ea typeface="Times New Roman"/>
                <a:cs typeface="Times New Roman"/>
              </a:rPr>
              <a:t>hiểu</a:t>
            </a:r>
            <a:r>
              <a:rPr lang="en-US" sz="2800" dirty="0">
                <a:latin typeface="Times New Roman"/>
                <a:ea typeface="Times New Roman"/>
                <a:cs typeface="Times New Roman"/>
              </a:rPr>
              <a:t> </a:t>
            </a:r>
            <a:r>
              <a:rPr lang="en-US" sz="2800" dirty="0" err="1">
                <a:latin typeface="Times New Roman"/>
                <a:ea typeface="Times New Roman"/>
                <a:cs typeface="Times New Roman"/>
              </a:rPr>
              <a:t>khu</a:t>
            </a:r>
            <a:r>
              <a:rPr lang="en-US" sz="2800" dirty="0">
                <a:latin typeface="Times New Roman"/>
                <a:ea typeface="Times New Roman"/>
                <a:cs typeface="Times New Roman"/>
              </a:rPr>
              <a:t> </a:t>
            </a:r>
            <a:r>
              <a:rPr lang="en-US" sz="2800" dirty="0" err="1">
                <a:latin typeface="Times New Roman"/>
                <a:ea typeface="Times New Roman"/>
                <a:cs typeface="Times New Roman"/>
              </a:rPr>
              <a:t>vườn</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hiểu</a:t>
            </a:r>
            <a:r>
              <a:rPr lang="en-US" sz="2800" dirty="0">
                <a:latin typeface="Times New Roman"/>
                <a:ea typeface="Times New Roman"/>
                <a:cs typeface="Times New Roman"/>
              </a:rPr>
              <a:t> </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là</a:t>
            </a:r>
            <a:r>
              <a:rPr lang="en-US" sz="2800" dirty="0">
                <a:latin typeface="Times New Roman"/>
                <a:ea typeface="Times New Roman"/>
                <a:cs typeface="Times New Roman"/>
              </a:rPr>
              <a:t> </a:t>
            </a:r>
            <a:r>
              <a:rPr lang="en-US" sz="2800" dirty="0" err="1">
                <a:latin typeface="Times New Roman"/>
                <a:ea typeface="Times New Roman"/>
                <a:cs typeface="Times New Roman"/>
              </a:rPr>
              <a:t>mùa</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bông</a:t>
            </a:r>
            <a:r>
              <a:rPr lang="en-US" sz="2800" dirty="0">
                <a:latin typeface="Times New Roman"/>
                <a:ea typeface="Times New Roman"/>
                <a:cs typeface="Times New Roman"/>
              </a:rPr>
              <a:t> </a:t>
            </a:r>
            <a:r>
              <a:rPr lang="en-US" sz="2800" dirty="0" err="1">
                <a:latin typeface="Times New Roman"/>
                <a:ea typeface="Times New Roman"/>
                <a:cs typeface="Times New Roman"/>
              </a:rPr>
              <a:t>hoa</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nở</a:t>
            </a:r>
            <a:r>
              <a:rPr lang="en-US" sz="2800" dirty="0">
                <a:latin typeface="Times New Roman"/>
                <a:ea typeface="Times New Roman"/>
                <a:cs typeface="Times New Roman"/>
              </a:rPr>
              <a:t>, </a:t>
            </a:r>
            <a:r>
              <a:rPr lang="en-US" sz="2800" dirty="0" err="1">
                <a:latin typeface="Times New Roman"/>
                <a:ea typeface="Times New Roman"/>
                <a:cs typeface="Times New Roman"/>
              </a:rPr>
              <a:t>tên</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Từng</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vườn</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chính</a:t>
            </a:r>
            <a:r>
              <a:rPr lang="en-US" sz="2800" dirty="0">
                <a:latin typeface="Times New Roman"/>
                <a:ea typeface="Times New Roman"/>
                <a:cs typeface="Times New Roman"/>
              </a:rPr>
              <a:t> </a:t>
            </a:r>
            <a:r>
              <a:rPr lang="en-US" sz="2800" dirty="0" err="1">
                <a:latin typeface="Times New Roman"/>
                <a:ea typeface="Times New Roman"/>
                <a:cs typeface="Times New Roman"/>
              </a:rPr>
              <a:t>xác</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 </a:t>
            </a:r>
            <a:r>
              <a:rPr lang="en-US" sz="2800" dirty="0" err="1">
                <a:latin typeface="Times New Roman"/>
                <a:ea typeface="Times New Roman"/>
                <a:cs typeface="Times New Roman"/>
              </a:rPr>
              <a:t>là</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ai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hay </a:t>
            </a:r>
            <a:r>
              <a:rPr lang="en-US" sz="2800" dirty="0" err="1">
                <a:latin typeface="Times New Roman"/>
                <a:ea typeface="Times New Roman"/>
                <a:cs typeface="Times New Roman"/>
              </a:rPr>
              <a:t>mẹ</a:t>
            </a:r>
            <a:r>
              <a:rPr lang="en-US" sz="2800" dirty="0">
                <a:latin typeface="Times New Roman"/>
                <a:ea typeface="Times New Roman"/>
                <a:cs typeface="Times New Roman"/>
              </a:rPr>
              <a:t>.</a:t>
            </a:r>
            <a:endParaRPr lang="en-US" sz="2800" dirty="0">
              <a:latin typeface="Calibri"/>
              <a:ea typeface="Calibri"/>
              <a:cs typeface="Times New Roman"/>
            </a:endParaRPr>
          </a:p>
          <a:p>
            <a:pPr lvl="0" algn="just">
              <a:lnSpc>
                <a:spcPct val="135000"/>
              </a:lnSpc>
              <a:spcAft>
                <a:spcPts val="0"/>
              </a:spcAft>
              <a:buClr>
                <a:srgbClr val="000000"/>
              </a:buClr>
              <a:buSzPts val="1100"/>
              <a:tabLst>
                <a:tab pos="454025" algn="l"/>
              </a:tabLst>
            </a:pPr>
            <a:r>
              <a:rPr lang="en-US" sz="2800" dirty="0" smtClean="0">
                <a:latin typeface="Times New Roman"/>
                <a:ea typeface="Times New Roman"/>
                <a:cs typeface="Times New Roman"/>
              </a:rPr>
              <a:t>-</a:t>
            </a:r>
            <a:r>
              <a:rPr lang="vi-VN" sz="2800" dirty="0" smtClean="0">
                <a:latin typeface="Times New Roman"/>
                <a:ea typeface="Times New Roman"/>
                <a:cs typeface="Times New Roman"/>
              </a:rPr>
              <a:t>Khi </a:t>
            </a:r>
            <a:r>
              <a:rPr lang="vi-VN" sz="2800" dirty="0">
                <a:latin typeface="Times New Roman"/>
                <a:ea typeface="Times New Roman"/>
                <a:cs typeface="Times New Roman"/>
              </a:rPr>
              <a:t>“vừa nhắm mắt vừa mở cửa sổ”, nhân vật “tôi” không chỉ thấy những bông hoa thơm hơn mà còn “nhìn” thấy nguyên cả khu vuờn, cả bông hồng ngay trong đêm tối</a:t>
            </a:r>
            <a:r>
              <a:rPr lang="vi-VN" sz="2800" dirty="0" smtClean="0">
                <a:latin typeface="Times New Roman"/>
                <a:ea typeface="Times New Roman"/>
                <a:cs typeface="Times New Roman"/>
              </a:rPr>
              <a:t>,...</a:t>
            </a:r>
            <a:endParaRPr lang="en-US" sz="2800" dirty="0">
              <a:latin typeface="Times New Roman"/>
              <a:ea typeface="Times New Roman"/>
              <a:cs typeface="Times New Roman"/>
            </a:endParaRPr>
          </a:p>
        </p:txBody>
      </p:sp>
    </p:spTree>
    <p:extLst>
      <p:ext uri="{BB962C8B-B14F-4D97-AF65-F5344CB8AC3E}">
        <p14:creationId xmlns:p14="http://schemas.microsoft.com/office/powerpoint/2010/main" val="27108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568952" cy="2871555"/>
          </a:xfrm>
          <a:prstGeom prst="rect">
            <a:avLst/>
          </a:prstGeom>
          <a:noFill/>
        </p:spPr>
        <p:txBody>
          <a:bodyPr wrap="square" rtlCol="0">
            <a:spAutoFit/>
          </a:bodyPr>
          <a:lstStyle/>
          <a:p>
            <a:pPr algn="just" fontAlgn="base">
              <a:lnSpc>
                <a:spcPct val="115000"/>
              </a:lnSpc>
            </a:pPr>
            <a:r>
              <a:rPr lang="en-US" sz="2800" dirty="0" smtClean="0">
                <a:solidFill>
                  <a:prstClr val="black"/>
                </a:solidFill>
                <a:latin typeface="Times New Roman" panose="02020603050405020304" pitchFamily="18" charset="0"/>
                <a:ea typeface="Calibri"/>
                <a:cs typeface="Times New Roman" panose="02020603050405020304" pitchFamily="18" charset="0"/>
              </a:rPr>
              <a:t>-</a:t>
            </a:r>
            <a:r>
              <a:rPr lang="vi-VN" sz="2800" dirty="0" smtClean="0">
                <a:solidFill>
                  <a:prstClr val="black"/>
                </a:solidFill>
                <a:latin typeface="Times New Roman" panose="02020603050405020304" pitchFamily="18" charset="0"/>
                <a:ea typeface="Calibri"/>
                <a:cs typeface="Times New Roman" panose="02020603050405020304" pitchFamily="18" charset="0"/>
              </a:rPr>
              <a:t>Những </a:t>
            </a:r>
            <a:r>
              <a:rPr lang="vi-VN" sz="2800" dirty="0">
                <a:solidFill>
                  <a:prstClr val="black"/>
                </a:solidFill>
                <a:latin typeface="Times New Roman" panose="02020603050405020304" pitchFamily="18" charset="0"/>
                <a:ea typeface="Calibri"/>
                <a:cs typeface="Times New Roman" panose="02020603050405020304" pitchFamily="18" charset="0"/>
              </a:rPr>
              <a:t>“bí mật” ấy đã mang lại niềm vui, hạnh phúc cho cuộc sống hằng ngày và làm giàu có tâm hồn của nhân vật “tôi</a:t>
            </a:r>
            <a:r>
              <a:rPr lang="vi-VN" sz="2800" dirty="0" smtClean="0">
                <a:solidFill>
                  <a:prstClr val="black"/>
                </a:solidFill>
                <a:latin typeface="Times New Roman" panose="02020603050405020304" pitchFamily="18" charset="0"/>
                <a:ea typeface="Calibri"/>
                <a:cs typeface="Times New Roman" panose="02020603050405020304" pitchFamily="18" charset="0"/>
              </a:rPr>
              <a:t>”.</a:t>
            </a:r>
            <a:endParaRPr lang="en-US" sz="2800" dirty="0" smtClean="0">
              <a:solidFill>
                <a:prstClr val="black"/>
              </a:solidFill>
              <a:latin typeface="Times New Roman" panose="02020603050405020304" pitchFamily="18" charset="0"/>
              <a:ea typeface="Calibri"/>
              <a:cs typeface="Times New Roman" panose="02020603050405020304" pitchFamily="18" charset="0"/>
            </a:endParaRPr>
          </a:p>
          <a:p>
            <a:pPr fontAlgn="base"/>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Nhân vật “ tôi” cảm nhận thế giới tự nhiên một cách tinh tế, biết trân trọng vẻ đẹp của thế giới tự nhiên. T</a:t>
            </a:r>
            <a:r>
              <a:rPr lang="en-US" sz="2800" b="1" dirty="0" smtClean="0">
                <a:solidFill>
                  <a:srgbClr val="FF0000"/>
                </a:solidFill>
                <a:latin typeface="Times New Roman" panose="02020603050405020304" pitchFamily="18" charset="0"/>
                <a:cs typeface="Times New Roman" panose="02020603050405020304" pitchFamily="18" charset="0"/>
              </a:rPr>
              <a:t>inh </a:t>
            </a:r>
            <a:r>
              <a:rPr lang="en-US" sz="2800" b="1" dirty="0">
                <a:solidFill>
                  <a:srgbClr val="FF0000"/>
                </a:solidFill>
                <a:latin typeface="Times New Roman" panose="02020603050405020304" pitchFamily="18" charset="0"/>
                <a:cs typeface="Times New Roman" panose="02020603050405020304" pitchFamily="18" charset="0"/>
              </a:rPr>
              <a:t>tế,nhạy cảm,biết quan tâm và yêu </a:t>
            </a:r>
            <a:r>
              <a:rPr lang="en-US" sz="2800" b="1" dirty="0" smtClean="0">
                <a:solidFill>
                  <a:srgbClr val="FF0000"/>
                </a:solidFill>
                <a:latin typeface="Times New Roman" panose="02020603050405020304" pitchFamily="18" charset="0"/>
                <a:cs typeface="Times New Roman" panose="02020603050405020304" pitchFamily="18" charset="0"/>
              </a:rPr>
              <a:t>thương.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116632"/>
            <a:ext cx="5544616" cy="523220"/>
          </a:xfrm>
          <a:prstGeom prst="rect">
            <a:avLst/>
          </a:prstGeom>
          <a:noFill/>
        </p:spPr>
        <p:txBody>
          <a:bodyPr wrap="square" rtlCol="0">
            <a:spAutoFit/>
          </a:bodyPr>
          <a:lstStyle/>
          <a:p>
            <a:r>
              <a:rPr lang="en-US" sz="2800" b="1" u="sng" dirty="0" smtClean="0">
                <a:solidFill>
                  <a:srgbClr val="FF0000"/>
                </a:solidFill>
                <a:latin typeface="Times New Roman"/>
                <a:ea typeface="Times New Roman"/>
              </a:rPr>
              <a:t>2</a:t>
            </a:r>
            <a:r>
              <a:rPr lang="vi-VN" sz="2800" b="1" u="sng" dirty="0" smtClean="0">
                <a:solidFill>
                  <a:srgbClr val="FF0000"/>
                </a:solidFill>
                <a:latin typeface="Times New Roman"/>
                <a:ea typeface="Times New Roman"/>
              </a:rPr>
              <a:t>. </a:t>
            </a:r>
            <a:r>
              <a:rPr lang="en-US" sz="2800" b="1" u="sng" dirty="0" err="1">
                <a:solidFill>
                  <a:srgbClr val="FF0000"/>
                </a:solidFill>
                <a:latin typeface="Times New Roman"/>
                <a:ea typeface="Times New Roman"/>
              </a:rPr>
              <a:t>Nhân</a:t>
            </a:r>
            <a:r>
              <a:rPr lang="en-US" sz="2800" b="1" u="sng" dirty="0">
                <a:solidFill>
                  <a:srgbClr val="FF0000"/>
                </a:solidFill>
                <a:latin typeface="Times New Roman"/>
                <a:ea typeface="Times New Roman"/>
              </a:rPr>
              <a:t> </a:t>
            </a:r>
            <a:r>
              <a:rPr lang="en-US" sz="2800" b="1" u="sng" dirty="0" err="1">
                <a:solidFill>
                  <a:srgbClr val="FF0000"/>
                </a:solidFill>
                <a:latin typeface="Times New Roman"/>
                <a:ea typeface="Times New Roman"/>
              </a:rPr>
              <a:t>vật</a:t>
            </a:r>
            <a:r>
              <a:rPr lang="en-US" sz="2800" b="1" u="sng" dirty="0">
                <a:solidFill>
                  <a:srgbClr val="FF0000"/>
                </a:solidFill>
                <a:latin typeface="Times New Roman"/>
                <a:ea typeface="Times New Roman"/>
              </a:rPr>
              <a:t> </a:t>
            </a:r>
            <a:r>
              <a:rPr lang="en-US" sz="2800" b="1" u="sng" dirty="0" smtClean="0">
                <a:solidFill>
                  <a:srgbClr val="FF0000"/>
                </a:solidFill>
                <a:latin typeface="Times New Roman"/>
                <a:ea typeface="Times New Roman"/>
              </a:rPr>
              <a:t>“</a:t>
            </a:r>
            <a:r>
              <a:rPr lang="en-US" sz="2800" b="1" u="sng" dirty="0" err="1" smtClean="0">
                <a:solidFill>
                  <a:srgbClr val="FF0000"/>
                </a:solidFill>
                <a:latin typeface="Times New Roman"/>
                <a:ea typeface="Times New Roman"/>
              </a:rPr>
              <a:t>bố</a:t>
            </a:r>
            <a:r>
              <a:rPr lang="en-US" sz="2800" b="1" u="sng" dirty="0" smtClean="0">
                <a:solidFill>
                  <a:srgbClr val="FF0000"/>
                </a:solidFill>
                <a:latin typeface="Times New Roman"/>
                <a:ea typeface="Times New Roman"/>
              </a:rPr>
              <a:t>”</a:t>
            </a:r>
            <a:endParaRPr lang="en-US" sz="2800" u="sng" dirty="0">
              <a:solidFill>
                <a:srgbClr val="FF0000"/>
              </a:solidFill>
            </a:endParaRPr>
          </a:p>
        </p:txBody>
      </p:sp>
      <p:sp>
        <p:nvSpPr>
          <p:cNvPr id="7" name="TextBox 6"/>
          <p:cNvSpPr txBox="1"/>
          <p:nvPr/>
        </p:nvSpPr>
        <p:spPr>
          <a:xfrm>
            <a:off x="179512" y="758309"/>
            <a:ext cx="8784976" cy="5262979"/>
          </a:xfrm>
          <a:prstGeom prst="rect">
            <a:avLst/>
          </a:prstGeom>
          <a:noFill/>
        </p:spPr>
        <p:txBody>
          <a:bodyPr wrap="square" rtlCol="0">
            <a:spAutoFit/>
          </a:bodyPr>
          <a:lstStyle/>
          <a:p>
            <a:pPr>
              <a:lnSpc>
                <a:spcPct val="150000"/>
              </a:lnSpc>
              <a:spcAft>
                <a:spcPts val="0"/>
              </a:spcAft>
            </a:pPr>
            <a:r>
              <a:rPr lang="en-US" sz="2800" b="1" dirty="0" smtClean="0">
                <a:latin typeface="Times New Roman"/>
                <a:ea typeface="Times New Roman"/>
                <a:cs typeface="Times New Roman"/>
              </a:rPr>
              <a:t>                          PHIẾU </a:t>
            </a:r>
            <a:r>
              <a:rPr lang="en-US" sz="2800" b="1" dirty="0">
                <a:latin typeface="Times New Roman"/>
                <a:ea typeface="Times New Roman"/>
                <a:cs typeface="Times New Roman"/>
              </a:rPr>
              <a:t>HỌC TẬP </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1.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2.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đã</a:t>
            </a:r>
            <a:r>
              <a:rPr lang="en-US" sz="2800" dirty="0">
                <a:latin typeface="Times New Roman"/>
                <a:ea typeface="Times New Roman"/>
                <a:cs typeface="Times New Roman"/>
              </a:rPr>
              <a:t> </a:t>
            </a:r>
            <a:r>
              <a:rPr lang="en-US" sz="2800" dirty="0" err="1">
                <a:latin typeface="Times New Roman"/>
                <a:ea typeface="Times New Roman"/>
                <a:cs typeface="Times New Roman"/>
              </a:rPr>
              <a:t>làm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cho</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ý </a:t>
            </a:r>
            <a:r>
              <a:rPr lang="en-US" sz="2800" dirty="0" err="1">
                <a:latin typeface="Times New Roman"/>
                <a:ea typeface="Times New Roman"/>
                <a:cs typeface="Times New Roman"/>
              </a:rPr>
              <a:t>nghĩa</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làm</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3. Sự hấp dẫn từ những trò chơi mà bố nghĩ </a:t>
            </a:r>
            <a:r>
              <a:rPr lang="en-US" sz="2800" dirty="0" smtClean="0">
                <a:latin typeface="Times New Roman"/>
                <a:ea typeface="Times New Roman"/>
                <a:cs typeface="Times New Roman"/>
              </a:rPr>
              <a:t>ra</a:t>
            </a:r>
          </a:p>
          <a:p>
            <a:pPr algn="just">
              <a:lnSpc>
                <a:spcPct val="150000"/>
              </a:lnSpc>
              <a:spcAft>
                <a:spcPts val="0"/>
              </a:spcAft>
            </a:pPr>
            <a:r>
              <a:rPr lang="en-US" sz="2800" dirty="0" smtClean="0">
                <a:latin typeface="Times New Roman"/>
                <a:ea typeface="Times New Roman"/>
                <a:cs typeface="Times New Roman"/>
              </a:rPr>
              <a:t>4. Nhận xét tình cảm của bố dành cho “tôi”</a:t>
            </a:r>
          </a:p>
        </p:txBody>
      </p:sp>
    </p:spTree>
    <p:extLst>
      <p:ext uri="{BB962C8B-B14F-4D97-AF65-F5344CB8AC3E}">
        <p14:creationId xmlns:p14="http://schemas.microsoft.com/office/powerpoint/2010/main" val="222631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15416"/>
            <a:ext cx="5544616" cy="954107"/>
          </a:xfrm>
          <a:prstGeom prst="rect">
            <a:avLst/>
          </a:prstGeom>
          <a:noFill/>
        </p:spPr>
        <p:txBody>
          <a:bodyPr wrap="square" rtlCol="0">
            <a:spAutoFit/>
          </a:bodyPr>
          <a:lstStyle/>
          <a:p>
            <a:endParaRPr lang="en-US" sz="2800" b="1" u="sng" dirty="0" smtClean="0">
              <a:solidFill>
                <a:prstClr val="black"/>
              </a:solidFill>
              <a:latin typeface="Times New Roman" panose="02020603050405020304" pitchFamily="18" charset="0"/>
              <a:ea typeface="Times New Roman"/>
              <a:cs typeface="Times New Roman" panose="02020603050405020304" pitchFamily="18" charset="0"/>
            </a:endParaRPr>
          </a:p>
          <a:p>
            <a:r>
              <a:rPr lang="en-US" sz="2800" b="1" u="sng" dirty="0">
                <a:latin typeface="Times New Roman" panose="02020603050405020304" pitchFamily="18" charset="0"/>
                <a:cs typeface="Times New Roman" panose="02020603050405020304" pitchFamily="18" charset="0"/>
              </a:rPr>
              <a:t>a. </a:t>
            </a:r>
            <a:r>
              <a:rPr lang="en-US" sz="2800" b="1" u="sng" dirty="0" err="1">
                <a:latin typeface="Times New Roman" panose="02020603050405020304" pitchFamily="18" charset="0"/>
                <a:cs typeface="Times New Roman" panose="02020603050405020304" pitchFamily="18" charset="0"/>
              </a:rPr>
              <a:t>Tình</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cảm</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của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với</a:t>
            </a:r>
            <a:r>
              <a:rPr lang="en-US" sz="2800" b="1" u="sng" dirty="0">
                <a:latin typeface="Times New Roman" panose="02020603050405020304" pitchFamily="18" charset="0"/>
                <a:cs typeface="Times New Roman" panose="02020603050405020304" pitchFamily="18" charset="0"/>
              </a:rPr>
              <a:t> “ </a:t>
            </a:r>
            <a:r>
              <a:rPr lang="en-US" sz="2800" b="1" u="sng" dirty="0" err="1">
                <a:latin typeface="Times New Roman" panose="02020603050405020304" pitchFamily="18" charset="0"/>
                <a:cs typeface="Times New Roman" panose="02020603050405020304" pitchFamily="18" charset="0"/>
              </a:rPr>
              <a:t>tôi</a:t>
            </a:r>
            <a:r>
              <a:rPr lang="en-US" sz="2800" b="1" u="sng" dirty="0" smtClean="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9512" y="620688"/>
            <a:ext cx="8712968" cy="3323987"/>
          </a:xfrm>
          <a:prstGeom prst="rect">
            <a:avLst/>
          </a:prstGeom>
          <a:solidFill>
            <a:schemeClr val="bg1"/>
          </a:solidFill>
          <a:ln>
            <a:solidFill>
              <a:schemeClr val="bg1"/>
            </a:solidFill>
          </a:ln>
        </p:spPr>
        <p:txBody>
          <a:bodyPr wrap="square" rtlCol="0">
            <a:spAutoFit/>
          </a:bodyPr>
          <a:lstStyle/>
          <a:p>
            <a:pPr>
              <a:lnSpc>
                <a:spcPct val="150000"/>
              </a:lnSpc>
              <a:spcAft>
                <a:spcPts val="0"/>
              </a:spcAft>
            </a:pPr>
            <a:r>
              <a:rPr lang="en-US" sz="2800" b="1"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trồng</a:t>
            </a:r>
            <a:r>
              <a:rPr lang="en-US" sz="2800" dirty="0">
                <a:latin typeface="Times New Roman"/>
                <a:ea typeface="Times New Roman"/>
                <a:cs typeface="Times New Roman"/>
              </a:rPr>
              <a:t> </a:t>
            </a:r>
            <a:r>
              <a:rPr lang="en-US" sz="2800" dirty="0" err="1">
                <a:latin typeface="Times New Roman"/>
                <a:ea typeface="Times New Roman"/>
                <a:cs typeface="Times New Roman"/>
              </a:rPr>
              <a:t>nhiều</a:t>
            </a:r>
            <a:r>
              <a:rPr lang="en-US" sz="2800" dirty="0">
                <a:latin typeface="Times New Roman"/>
                <a:ea typeface="Times New Roman"/>
                <a:cs typeface="Times New Roman"/>
              </a:rPr>
              <a:t> </a:t>
            </a:r>
            <a:r>
              <a:rPr lang="en-US" sz="2800" dirty="0" err="1">
                <a:latin typeface="Times New Roman"/>
                <a:ea typeface="Times New Roman"/>
                <a:cs typeface="Times New Roman"/>
              </a:rPr>
              <a:t>hoa</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thường</a:t>
            </a:r>
            <a:r>
              <a:rPr lang="en-US" sz="2800" dirty="0">
                <a:latin typeface="Times New Roman"/>
                <a:ea typeface="Times New Roman"/>
                <a:cs typeface="Times New Roman"/>
              </a:rPr>
              <a:t> </a:t>
            </a:r>
            <a:r>
              <a:rPr lang="en-US" sz="2800" dirty="0" err="1">
                <a:latin typeface="Times New Roman"/>
                <a:ea typeface="Times New Roman"/>
                <a:cs typeface="Times New Roman"/>
              </a:rPr>
              <a:t>dẫn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ra</a:t>
            </a:r>
            <a:r>
              <a:rPr lang="en-US" sz="2800" dirty="0">
                <a:latin typeface="Times New Roman"/>
                <a:ea typeface="Times New Roman"/>
                <a:cs typeface="Times New Roman"/>
              </a:rPr>
              <a:t> </a:t>
            </a:r>
            <a:r>
              <a:rPr lang="en-US" sz="2800" dirty="0" err="1">
                <a:latin typeface="Times New Roman"/>
                <a:ea typeface="Times New Roman"/>
                <a:cs typeface="Times New Roman"/>
              </a:rPr>
              <a:t>vườn</a:t>
            </a:r>
            <a:r>
              <a:rPr lang="en-US" sz="2800" dirty="0">
                <a:latin typeface="Times New Roman"/>
                <a:ea typeface="Times New Roman"/>
                <a:cs typeface="Times New Roman"/>
              </a:rPr>
              <a:t>, </a:t>
            </a:r>
            <a:r>
              <a:rPr lang="en-US" sz="2800" dirty="0" err="1">
                <a:latin typeface="Times New Roman"/>
                <a:ea typeface="Times New Roman"/>
                <a:cs typeface="Times New Roman"/>
              </a:rPr>
              <a:t>hai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con </a:t>
            </a:r>
            <a:r>
              <a:rPr lang="en-US" sz="2800" dirty="0" err="1">
                <a:latin typeface="Times New Roman"/>
                <a:ea typeface="Times New Roman"/>
                <a:cs typeface="Times New Roman"/>
              </a:rPr>
              <a:t>thi</a:t>
            </a:r>
            <a:r>
              <a:rPr lang="en-US" sz="2800" dirty="0">
                <a:latin typeface="Times New Roman"/>
                <a:ea typeface="Times New Roman"/>
                <a:cs typeface="Times New Roman"/>
              </a:rPr>
              <a:t> </a:t>
            </a:r>
            <a:r>
              <a:rPr lang="en-US" sz="2800" dirty="0" err="1">
                <a:latin typeface="Times New Roman"/>
                <a:ea typeface="Times New Roman"/>
                <a:cs typeface="Times New Roman"/>
              </a:rPr>
              <a:t>nhau</a:t>
            </a:r>
            <a:r>
              <a:rPr lang="en-US" sz="2800" dirty="0">
                <a:latin typeface="Times New Roman"/>
                <a:ea typeface="Times New Roman"/>
                <a:cs typeface="Times New Roman"/>
              </a:rPr>
              <a:t> </a:t>
            </a:r>
            <a:r>
              <a:rPr lang="en-US" sz="2800" dirty="0" err="1">
                <a:latin typeface="Times New Roman"/>
                <a:ea typeface="Times New Roman"/>
                <a:cs typeface="Times New Roman"/>
              </a:rPr>
              <a:t>tưới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làm</a:t>
            </a:r>
            <a:r>
              <a:rPr lang="en-US" sz="2800" dirty="0">
                <a:latin typeface="Times New Roman"/>
                <a:ea typeface="Times New Roman"/>
                <a:cs typeface="Times New Roman"/>
              </a:rPr>
              <a:t> </a:t>
            </a:r>
            <a:r>
              <a:rPr lang="en-US" sz="2800" dirty="0" err="1">
                <a:latin typeface="Times New Roman"/>
                <a:ea typeface="Times New Roman"/>
                <a:cs typeface="Times New Roman"/>
              </a:rPr>
              <a:t>cho</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bình</a:t>
            </a:r>
            <a:r>
              <a:rPr lang="en-US" sz="2800" dirty="0">
                <a:latin typeface="Times New Roman"/>
                <a:ea typeface="Times New Roman"/>
                <a:cs typeface="Times New Roman"/>
              </a:rPr>
              <a:t> </a:t>
            </a:r>
            <a:r>
              <a:rPr lang="en-US" sz="2800" dirty="0" err="1">
                <a:latin typeface="Times New Roman"/>
                <a:ea typeface="Times New Roman"/>
                <a:cs typeface="Times New Roman"/>
              </a:rPr>
              <a:t>tưới</a:t>
            </a:r>
            <a:r>
              <a:rPr lang="en-US" sz="2800" dirty="0">
                <a:latin typeface="Times New Roman"/>
                <a:ea typeface="Times New Roman"/>
                <a:cs typeface="Times New Roman"/>
              </a:rPr>
              <a:t> </a:t>
            </a:r>
            <a:r>
              <a:rPr lang="en-US" sz="2800" dirty="0" err="1">
                <a:latin typeface="Times New Roman"/>
                <a:ea typeface="Times New Roman"/>
                <a:cs typeface="Times New Roman"/>
              </a:rPr>
              <a:t>nhỏ</a:t>
            </a:r>
            <a:r>
              <a:rPr lang="en-US" sz="2800" dirty="0">
                <a:latin typeface="Times New Roman"/>
                <a:ea typeface="Times New Roman"/>
                <a:cs typeface="Times New Roman"/>
              </a:rPr>
              <a:t> </a:t>
            </a:r>
            <a:r>
              <a:rPr lang="en-US" sz="2800" dirty="0" err="1">
                <a:latin typeface="Times New Roman"/>
                <a:ea typeface="Times New Roman"/>
                <a:cs typeface="Times New Roman"/>
              </a:rPr>
              <a:t>bằng</a:t>
            </a:r>
            <a:r>
              <a:rPr lang="en-US" sz="2800" dirty="0">
                <a:latin typeface="Times New Roman"/>
                <a:ea typeface="Times New Roman"/>
                <a:cs typeface="Times New Roman"/>
              </a:rPr>
              <a:t> </a:t>
            </a:r>
            <a:r>
              <a:rPr lang="en-US" sz="2800" dirty="0" err="1">
                <a:latin typeface="Times New Roman"/>
                <a:ea typeface="Times New Roman"/>
                <a:cs typeface="Times New Roman"/>
              </a:rPr>
              <a:t>cái</a:t>
            </a:r>
            <a:r>
              <a:rPr lang="en-US" sz="2800" dirty="0">
                <a:latin typeface="Times New Roman"/>
                <a:ea typeface="Times New Roman"/>
                <a:cs typeface="Times New Roman"/>
              </a:rPr>
              <a:t> </a:t>
            </a:r>
            <a:r>
              <a:rPr lang="en-US" sz="2800" dirty="0" err="1">
                <a:latin typeface="Times New Roman"/>
                <a:ea typeface="Times New Roman"/>
                <a:cs typeface="Times New Roman"/>
              </a:rPr>
              <a:t>thùng</a:t>
            </a:r>
            <a:r>
              <a:rPr lang="en-US" sz="2800" dirty="0">
                <a:latin typeface="Times New Roman"/>
                <a:ea typeface="Times New Roman"/>
                <a:cs typeface="Times New Roman"/>
              </a:rPr>
              <a:t> </a:t>
            </a:r>
            <a:r>
              <a:rPr lang="en-US" sz="2800" dirty="0" err="1">
                <a:latin typeface="Times New Roman"/>
                <a:ea typeface="Times New Roman"/>
                <a:cs typeface="Times New Roman"/>
              </a:rPr>
              <a:t>đựng</a:t>
            </a:r>
            <a:r>
              <a:rPr lang="en-US" sz="2800" dirty="0">
                <a:latin typeface="Times New Roman"/>
                <a:ea typeface="Times New Roman"/>
                <a:cs typeface="Times New Roman"/>
              </a:rPr>
              <a:t> </a:t>
            </a:r>
            <a:r>
              <a:rPr lang="en-US" sz="2800" dirty="0" err="1">
                <a:latin typeface="Times New Roman"/>
                <a:ea typeface="Times New Roman"/>
                <a:cs typeface="Times New Roman"/>
              </a:rPr>
              <a:t>sơn</a:t>
            </a:r>
            <a:r>
              <a:rPr lang="en-US" sz="2800" dirty="0">
                <a:latin typeface="Times New Roman"/>
                <a:ea typeface="Times New Roman"/>
                <a:cs typeface="Times New Roman"/>
              </a:rPr>
              <a:t> </a:t>
            </a:r>
            <a:r>
              <a:rPr lang="en-US" sz="2800" dirty="0" err="1">
                <a:latin typeface="Times New Roman"/>
                <a:ea typeface="Times New Roman"/>
                <a:cs typeface="Times New Roman"/>
              </a:rPr>
              <a:t>rất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tay</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lại</a:t>
            </a:r>
            <a:r>
              <a:rPr lang="en-US" sz="2800" dirty="0">
                <a:latin typeface="Times New Roman"/>
                <a:ea typeface="Times New Roman"/>
                <a:cs typeface="Times New Roman"/>
              </a:rPr>
              <a:t> </a:t>
            </a:r>
            <a:r>
              <a:rPr lang="en-US" sz="2800" dirty="0" err="1">
                <a:latin typeface="Times New Roman"/>
                <a:ea typeface="Times New Roman"/>
                <a:cs typeface="Times New Roman"/>
              </a:rPr>
              <a:t>lấy</a:t>
            </a:r>
            <a:r>
              <a:rPr lang="en-US" sz="2800" dirty="0">
                <a:latin typeface="Times New Roman"/>
                <a:ea typeface="Times New Roman"/>
                <a:cs typeface="Times New Roman"/>
              </a:rPr>
              <a:t> </a:t>
            </a:r>
            <a:r>
              <a:rPr lang="en-US" sz="2800" dirty="0" err="1">
                <a:latin typeface="Times New Roman"/>
                <a:ea typeface="Times New Roman"/>
                <a:cs typeface="Times New Roman"/>
              </a:rPr>
              <a:t>hộp</a:t>
            </a:r>
            <a:r>
              <a:rPr lang="en-US" sz="2800" dirty="0">
                <a:latin typeface="Times New Roman"/>
                <a:ea typeface="Times New Roman"/>
                <a:cs typeface="Times New Roman"/>
              </a:rPr>
              <a:t> </a:t>
            </a:r>
            <a:r>
              <a:rPr lang="en-US" sz="2800" dirty="0" err="1">
                <a:latin typeface="Times New Roman"/>
                <a:ea typeface="Times New Roman"/>
                <a:cs typeface="Times New Roman"/>
              </a:rPr>
              <a:t>lon</a:t>
            </a:r>
            <a:r>
              <a:rPr lang="en-US" sz="2800" dirty="0">
                <a:latin typeface="Times New Roman"/>
                <a:ea typeface="Times New Roman"/>
                <a:cs typeface="Times New Roman"/>
              </a:rPr>
              <a:t> </a:t>
            </a:r>
            <a:r>
              <a:rPr lang="en-US" sz="2800" dirty="0" err="1">
                <a:latin typeface="Times New Roman"/>
                <a:ea typeface="Times New Roman"/>
                <a:cs typeface="Times New Roman"/>
              </a:rPr>
              <a:t>gò</a:t>
            </a:r>
            <a:r>
              <a:rPr lang="en-US" sz="2800" dirty="0">
                <a:latin typeface="Times New Roman"/>
                <a:ea typeface="Times New Roman"/>
                <a:cs typeface="Times New Roman"/>
              </a:rPr>
              <a:t> </a:t>
            </a:r>
            <a:r>
              <a:rPr lang="en-US" sz="2800" dirty="0" err="1">
                <a:latin typeface="Times New Roman"/>
                <a:ea typeface="Times New Roman"/>
                <a:cs typeface="Times New Roman"/>
              </a:rPr>
              <a:t>thành</a:t>
            </a:r>
            <a:r>
              <a:rPr lang="en-US" sz="2800" dirty="0">
                <a:latin typeface="Times New Roman"/>
                <a:ea typeface="Times New Roman"/>
                <a:cs typeface="Times New Roman"/>
              </a:rPr>
              <a:t> </a:t>
            </a:r>
            <a:r>
              <a:rPr lang="en-US" sz="2800" dirty="0" err="1">
                <a:latin typeface="Times New Roman"/>
                <a:ea typeface="Times New Roman"/>
                <a:cs typeface="Times New Roman"/>
              </a:rPr>
              <a:t>cái</a:t>
            </a:r>
            <a:r>
              <a:rPr lang="en-US" sz="2800" dirty="0">
                <a:latin typeface="Times New Roman"/>
                <a:ea typeface="Times New Roman"/>
                <a:cs typeface="Times New Roman"/>
              </a:rPr>
              <a:t> </a:t>
            </a:r>
            <a:r>
              <a:rPr lang="en-US" sz="2800" dirty="0" err="1">
                <a:latin typeface="Times New Roman"/>
                <a:ea typeface="Times New Roman"/>
                <a:cs typeface="Times New Roman"/>
              </a:rPr>
              <a:t>vòi</a:t>
            </a:r>
            <a:r>
              <a:rPr lang="en-US" sz="2800" dirty="0">
                <a:latin typeface="Times New Roman"/>
                <a:ea typeface="Times New Roman"/>
                <a:cs typeface="Times New Roman"/>
              </a:rPr>
              <a:t> </a:t>
            </a:r>
            <a:r>
              <a:rPr lang="en-US" sz="2800" dirty="0" err="1">
                <a:latin typeface="Times New Roman"/>
                <a:ea typeface="Times New Roman"/>
                <a:cs typeface="Times New Roman"/>
              </a:rPr>
              <a:t>sen</a:t>
            </a:r>
            <a:r>
              <a:rPr lang="en-US" sz="2800" dirty="0">
                <a:latin typeface="Times New Roman"/>
                <a:ea typeface="Times New Roman"/>
                <a:cs typeface="Times New Roman"/>
              </a:rPr>
              <a:t> </a:t>
            </a:r>
            <a:r>
              <a:rPr lang="en-US" sz="2800" dirty="0" err="1">
                <a:latin typeface="Times New Roman"/>
                <a:ea typeface="Times New Roman"/>
                <a:cs typeface="Times New Roman"/>
              </a:rPr>
              <a:t>nữa</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 Bố nghĩ ra những trò chơi thú </a:t>
            </a:r>
            <a:r>
              <a:rPr lang="en-US" sz="2800" dirty="0" smtClean="0">
                <a:latin typeface="Times New Roman"/>
                <a:ea typeface="Times New Roman"/>
                <a:cs typeface="Times New Roman"/>
              </a:rPr>
              <a:t>vị.</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95236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396" y="5589282"/>
            <a:ext cx="807206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Góc</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49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49371011"/>
              </p:ext>
            </p:extLst>
          </p:nvPr>
        </p:nvGraphicFramePr>
        <p:xfrm>
          <a:off x="251520" y="225003"/>
          <a:ext cx="8676456" cy="6400800"/>
        </p:xfrm>
        <a:graphic>
          <a:graphicData uri="http://schemas.openxmlformats.org/drawingml/2006/table">
            <a:tbl>
              <a:tblPr firstRow="1" firstCol="1" bandRow="1"/>
              <a:tblGrid>
                <a:gridCol w="3330758"/>
                <a:gridCol w="5345698"/>
              </a:tblGrid>
              <a:tr h="132739">
                <a:tc>
                  <a:txBody>
                    <a:bodyPr/>
                    <a:lstStyle/>
                    <a:p>
                      <a:pPr algn="just">
                        <a:lnSpc>
                          <a:spcPct val="150000"/>
                        </a:lnSpc>
                        <a:spcAft>
                          <a:spcPts val="0"/>
                        </a:spcAft>
                      </a:pPr>
                      <a:r>
                        <a:rPr lang="en-US" sz="2000" b="1" dirty="0" err="1">
                          <a:effectLst/>
                          <a:latin typeface="Times New Roman"/>
                          <a:ea typeface="Times New Roman"/>
                          <a:cs typeface="Times New Roman"/>
                        </a:rPr>
                        <a:t>Trò</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chơi</a:t>
                      </a:r>
                      <a:endParaRPr lang="en-US" sz="2000" b="1"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1">
                          <a:effectLst/>
                          <a:latin typeface="Times New Roman"/>
                          <a:ea typeface="Times New Roman"/>
                          <a:cs typeface="Times New Roman"/>
                        </a:rPr>
                        <a:t>Cách chơi</a:t>
                      </a:r>
                      <a:endParaRPr lang="en-US" sz="2000" b="1">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2000" b="1">
                          <a:effectLst/>
                          <a:latin typeface="Times New Roman"/>
                          <a:ea typeface="Times New Roman"/>
                          <a:cs typeface="Times New Roman"/>
                        </a:rPr>
                        <a:t>Trò chơi đoán tên các loài hoa</a:t>
                      </a:r>
                      <a:endParaRPr lang="en-US" sz="2000" b="1">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1">
                          <a:effectLst/>
                          <a:latin typeface="Times New Roman"/>
                          <a:ea typeface="Times New Roman"/>
                          <a:cs typeface="Times New Roman"/>
                        </a:rPr>
                        <a:t>con nhắm mắt lại và chạm từng bông hoa  </a:t>
                      </a:r>
                      <a:endParaRPr lang="en-US" sz="2000" b="1">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97">
                <a:tc>
                  <a:txBody>
                    <a:bodyPr/>
                    <a:lstStyle/>
                    <a:p>
                      <a:pPr algn="just">
                        <a:lnSpc>
                          <a:spcPct val="150000"/>
                        </a:lnSpc>
                        <a:spcAft>
                          <a:spcPts val="0"/>
                        </a:spcAft>
                      </a:pPr>
                      <a:r>
                        <a:rPr lang="en-US" sz="2000" b="1">
                          <a:effectLst/>
                          <a:latin typeface="Times New Roman"/>
                          <a:ea typeface="Times New Roman"/>
                          <a:cs typeface="Times New Roman"/>
                        </a:rPr>
                        <a:t>Trò chơi nhắm mắt để tìm kiếm một vật</a:t>
                      </a:r>
                      <a:endParaRPr lang="en-US" sz="2000" b="1">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1" dirty="0" err="1">
                          <a:effectLst/>
                          <a:latin typeface="Times New Roman"/>
                          <a:ea typeface="Times New Roman"/>
                          <a:cs typeface="Times New Roman"/>
                        </a:rPr>
                        <a:t>Nhắm</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mắt</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vẫn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có</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thể</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đi</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mà</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không</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chạm</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vật</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gì</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vẫn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biết</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được</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bố</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đứng</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cách</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mình</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bao</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xa</a:t>
                      </a:r>
                      <a:r>
                        <a:rPr lang="en-US" sz="2000" b="1" dirty="0">
                          <a:effectLst/>
                          <a:latin typeface="Times New Roman"/>
                          <a:ea typeface="Times New Roman"/>
                          <a:cs typeface="Times New Roman"/>
                        </a:rPr>
                        <a:t>.</a:t>
                      </a:r>
                      <a:endParaRPr lang="en-US" sz="2000" b="1"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2000" b="1">
                          <a:effectLst/>
                          <a:latin typeface="Times New Roman"/>
                          <a:ea typeface="Times New Roman"/>
                          <a:cs typeface="Times New Roman"/>
                        </a:rPr>
                        <a:t>Trò chơi ngửi rồi gọi tên các loài hoa</a:t>
                      </a:r>
                      <a:endParaRPr lang="en-US" sz="2000" b="1">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1">
                          <a:effectLst/>
                          <a:latin typeface="Times New Roman"/>
                          <a:ea typeface="Times New Roman"/>
                          <a:cs typeface="Times New Roman"/>
                        </a:rPr>
                        <a:t>Con nhắm mắt cảm nhận được mùi của các loài hoa  </a:t>
                      </a:r>
                      <a:endParaRPr lang="en-US" sz="2000" b="1">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352">
                <a:tc gridSpan="2">
                  <a:txBody>
                    <a:bodyPr/>
                    <a:lstStyle/>
                    <a:p>
                      <a:pPr>
                        <a:lnSpc>
                          <a:spcPct val="150000"/>
                        </a:lnSpc>
                        <a:spcAft>
                          <a:spcPts val="0"/>
                        </a:spcAft>
                      </a:pPr>
                      <a:r>
                        <a:rPr lang="en-US" sz="2000" b="1" dirty="0" err="1">
                          <a:effectLst/>
                          <a:latin typeface="Times New Roman"/>
                          <a:ea typeface="Times New Roman"/>
                          <a:cs typeface="Times New Roman"/>
                        </a:rPr>
                        <a:t>Nhận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xét</a:t>
                      </a:r>
                      <a:r>
                        <a:rPr lang="en-US" sz="2000" b="1" dirty="0">
                          <a:effectLst/>
                          <a:latin typeface="Times New Roman"/>
                          <a:ea typeface="Times New Roman"/>
                          <a:cs typeface="Times New Roman"/>
                        </a:rPr>
                        <a:t>:  - </a:t>
                      </a:r>
                      <a:r>
                        <a:rPr lang="en-US" sz="2000" b="1" dirty="0" err="1">
                          <a:effectLst/>
                          <a:latin typeface="Times New Roman"/>
                          <a:ea typeface="Times New Roman"/>
                          <a:cs typeface="Times New Roman"/>
                        </a:rPr>
                        <a:t>Các</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trò</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chơi</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ngày</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càng</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khó</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hơn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tạo</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ra</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được</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sự</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hấp</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dẫn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với</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đứa</a:t>
                      </a:r>
                      <a:r>
                        <a:rPr lang="en-US" sz="2000" b="1" dirty="0">
                          <a:effectLst/>
                          <a:latin typeface="Times New Roman"/>
                          <a:ea typeface="Times New Roman"/>
                          <a:cs typeface="Times New Roman"/>
                        </a:rPr>
                        <a:t> con.</a:t>
                      </a:r>
                      <a:endParaRPr lang="en-US" sz="2000" b="1" dirty="0">
                        <a:effectLst/>
                        <a:latin typeface="Calibri"/>
                        <a:ea typeface="Calibri"/>
                        <a:cs typeface="Times New Roman"/>
                      </a:endParaRPr>
                    </a:p>
                    <a:p>
                      <a:pPr>
                        <a:lnSpc>
                          <a:spcPct val="150000"/>
                        </a:lnSpc>
                        <a:spcAft>
                          <a:spcPts val="0"/>
                        </a:spcAft>
                      </a:pP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Người</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bố</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luôn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theo</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dõi</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động</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viên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khích</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lệ</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dể</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đứa</a:t>
                      </a:r>
                      <a:r>
                        <a:rPr lang="en-US" sz="2000" b="1" dirty="0">
                          <a:effectLst/>
                          <a:latin typeface="Times New Roman"/>
                          <a:ea typeface="Times New Roman"/>
                          <a:cs typeface="Times New Roman"/>
                        </a:rPr>
                        <a:t> con </a:t>
                      </a:r>
                      <a:r>
                        <a:rPr lang="en-US" sz="2000" b="1" dirty="0" err="1">
                          <a:effectLst/>
                          <a:latin typeface="Times New Roman"/>
                          <a:ea typeface="Times New Roman"/>
                          <a:cs typeface="Times New Roman"/>
                        </a:rPr>
                        <a:t>tiến</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bộ</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hơn</a:t>
                      </a:r>
                      <a:r>
                        <a:rPr lang="en-US" sz="2000" b="1" dirty="0">
                          <a:effectLst/>
                          <a:latin typeface="Times New Roman"/>
                          <a:ea typeface="Times New Roman"/>
                          <a:cs typeface="Times New Roman"/>
                        </a:rPr>
                        <a:t>.</a:t>
                      </a:r>
                      <a:endParaRPr lang="en-US" sz="2000" b="1" dirty="0">
                        <a:effectLst/>
                        <a:latin typeface="Calibri"/>
                        <a:ea typeface="Calibri"/>
                        <a:cs typeface="Times New Roman"/>
                      </a:endParaRPr>
                    </a:p>
                    <a:p>
                      <a:pPr>
                        <a:lnSpc>
                          <a:spcPct val="150000"/>
                        </a:lnSpc>
                        <a:spcAft>
                          <a:spcPts val="0"/>
                        </a:spcAft>
                      </a:pPr>
                      <a:r>
                        <a:rPr lang="en-US" sz="2000" b="1" dirty="0" smtClean="0">
                          <a:effectLst/>
                          <a:latin typeface="Times New Roman"/>
                          <a:ea typeface="Times New Roman"/>
                          <a:cs typeface="Times New Roman"/>
                        </a:rPr>
                        <a:t> -Người </a:t>
                      </a:r>
                      <a:r>
                        <a:rPr lang="en-US" sz="2000" b="1" dirty="0">
                          <a:effectLst/>
                          <a:latin typeface="Times New Roman"/>
                          <a:ea typeface="Times New Roman"/>
                          <a:cs typeface="Times New Roman"/>
                        </a:rPr>
                        <a:t>bố muốn con được trải nghiệm từ thực tế cuộc sống để hình thành thói quen, sự gắn bó và biết trân trọng, nâng niu những giá trị của cuộc sống, cho dù là điều nhỏ nhất.</a:t>
                      </a:r>
                      <a:endParaRPr lang="en-US" sz="2000" b="1" dirty="0">
                        <a:effectLst/>
                        <a:latin typeface="Calibri"/>
                        <a:ea typeface="Calibri"/>
                        <a:cs typeface="Times New Roman"/>
                      </a:endParaRPr>
                    </a:p>
                    <a:p>
                      <a:pPr>
                        <a:lnSpc>
                          <a:spcPct val="150000"/>
                        </a:lnSpc>
                        <a:spcAft>
                          <a:spcPts val="0"/>
                        </a:spcAft>
                      </a:pPr>
                      <a:r>
                        <a:rPr lang="en-US" sz="2000" b="1" dirty="0" smtClean="0">
                          <a:effectLst/>
                          <a:latin typeface="Times New Roman"/>
                          <a:ea typeface="Times New Roman"/>
                          <a:cs typeface="Times New Roman"/>
                        </a:rPr>
                        <a:t>-Những </a:t>
                      </a:r>
                      <a:r>
                        <a:rPr lang="en-US" sz="2000" b="1" dirty="0">
                          <a:effectLst/>
                          <a:latin typeface="Times New Roman"/>
                          <a:ea typeface="Times New Roman"/>
                          <a:cs typeface="Times New Roman"/>
                        </a:rPr>
                        <a:t>bài học sâu sắc từ cuộc sống, biết yêu thương, lắng nghe và thấu hiểu từ thiên nhiên, biết trân trọng mọi thứ xung quanh mình</a:t>
                      </a:r>
                      <a:endParaRPr lang="en-US" sz="2000" b="1"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21620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4624"/>
            <a:ext cx="8676964" cy="6681124"/>
          </a:xfrm>
          <a:prstGeom prst="rect">
            <a:avLst/>
          </a:prstGeom>
        </p:spPr>
        <p:txBody>
          <a:bodyPr wrap="square">
            <a:spAutoFit/>
          </a:bodyPr>
          <a:lstStyle/>
          <a:p>
            <a:pPr algn="just" fontAlgn="base">
              <a:lnSpc>
                <a:spcPct val="150000"/>
              </a:lnSpc>
              <a:spcAft>
                <a:spcPts val="0"/>
              </a:spcAft>
            </a:pPr>
            <a:r>
              <a:rPr lang="en-US" sz="2400" b="1" dirty="0">
                <a:latin typeface="Times New Roman"/>
                <a:ea typeface="Times New Roman"/>
                <a:cs typeface="Times New Roman"/>
              </a:rPr>
              <a:t> - </a:t>
            </a:r>
            <a:r>
              <a:rPr lang="en-US" sz="2400" b="1" dirty="0" err="1">
                <a:latin typeface="Times New Roman"/>
                <a:ea typeface="Times New Roman"/>
                <a:cs typeface="Times New Roman"/>
              </a:rPr>
              <a:t>Nói</a:t>
            </a:r>
            <a:r>
              <a:rPr lang="en-US" sz="2400" b="1" dirty="0">
                <a:latin typeface="Times New Roman"/>
                <a:ea typeface="Times New Roman"/>
                <a:cs typeface="Times New Roman"/>
              </a:rPr>
              <a:t> </a:t>
            </a:r>
            <a:r>
              <a:rPr lang="en-US" sz="2400" b="1" dirty="0" err="1">
                <a:latin typeface="Times New Roman"/>
                <a:ea typeface="Times New Roman"/>
                <a:cs typeface="Times New Roman"/>
              </a:rPr>
              <a:t>về</a:t>
            </a:r>
            <a:r>
              <a:rPr lang="en-US" sz="2400" b="1" dirty="0">
                <a:latin typeface="Times New Roman"/>
                <a:ea typeface="Times New Roman"/>
                <a:cs typeface="Times New Roman"/>
              </a:rPr>
              <a:t> ý </a:t>
            </a:r>
            <a:r>
              <a:rPr lang="en-US" sz="2400" b="1" dirty="0" err="1">
                <a:latin typeface="Times New Roman"/>
                <a:ea typeface="Times New Roman"/>
                <a:cs typeface="Times New Roman"/>
              </a:rPr>
              <a:t>nghĩa</a:t>
            </a:r>
            <a:r>
              <a:rPr lang="en-US" sz="2400" b="1" dirty="0">
                <a:latin typeface="Times New Roman"/>
                <a:ea typeface="Times New Roman"/>
                <a:cs typeface="Times New Roman"/>
              </a:rPr>
              <a:t> </a:t>
            </a:r>
            <a:r>
              <a:rPr lang="en-US" sz="2400" b="1" dirty="0" err="1">
                <a:latin typeface="Times New Roman"/>
                <a:ea typeface="Times New Roman"/>
                <a:cs typeface="Times New Roman"/>
              </a:rPr>
              <a:t>những</a:t>
            </a:r>
            <a:r>
              <a:rPr lang="en-US" sz="2400" b="1" dirty="0">
                <a:latin typeface="Times New Roman"/>
                <a:ea typeface="Times New Roman"/>
                <a:cs typeface="Times New Roman"/>
              </a:rPr>
              <a:t> </a:t>
            </a:r>
            <a:r>
              <a:rPr lang="en-US" sz="2400" b="1" dirty="0" err="1">
                <a:latin typeface="Times New Roman"/>
                <a:ea typeface="Times New Roman"/>
                <a:cs typeface="Times New Roman"/>
              </a:rPr>
              <a:t>cái</a:t>
            </a:r>
            <a:r>
              <a:rPr lang="en-US" sz="2400" b="1" dirty="0">
                <a:latin typeface="Times New Roman"/>
                <a:ea typeface="Times New Roman"/>
                <a:cs typeface="Times New Roman"/>
              </a:rPr>
              <a:t> </a:t>
            </a:r>
            <a:r>
              <a:rPr lang="en-US" sz="2400" b="1" dirty="0" err="1">
                <a:latin typeface="Times New Roman"/>
                <a:ea typeface="Times New Roman"/>
                <a:cs typeface="Times New Roman"/>
              </a:rPr>
              <a:t>tên</a:t>
            </a:r>
            <a:r>
              <a:rPr lang="en-US" sz="2400" b="1"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mỗi</a:t>
            </a:r>
            <a:r>
              <a:rPr lang="en-US" sz="2400" dirty="0">
                <a:latin typeface="Times New Roman"/>
                <a:ea typeface="Times New Roman"/>
                <a:cs typeface="Times New Roman"/>
              </a:rPr>
              <a:t> </a:t>
            </a:r>
            <a:r>
              <a:rPr lang="en-US" sz="2400" dirty="0" err="1">
                <a:latin typeface="Times New Roman"/>
                <a:ea typeface="Times New Roman"/>
                <a:cs typeface="Times New Roman"/>
              </a:rPr>
              <a:t>cái</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âm</a:t>
            </a:r>
            <a:r>
              <a:rPr lang="en-US" sz="2400" dirty="0">
                <a:latin typeface="Times New Roman"/>
                <a:ea typeface="Times New Roman"/>
                <a:cs typeface="Times New Roman"/>
              </a:rPr>
              <a:t> </a:t>
            </a:r>
            <a:r>
              <a:rPr lang="en-US" sz="2400" dirty="0" err="1">
                <a:latin typeface="Times New Roman"/>
                <a:ea typeface="Times New Roman"/>
                <a:cs typeface="Times New Roman"/>
              </a:rPr>
              <a:t>thanh</a:t>
            </a:r>
            <a:r>
              <a:rPr lang="en-US" sz="2400" dirty="0">
                <a:latin typeface="Times New Roman"/>
                <a:ea typeface="Times New Roman"/>
                <a:cs typeface="Times New Roman"/>
              </a:rPr>
              <a:t> </a:t>
            </a:r>
            <a:r>
              <a:rPr lang="en-US" sz="2400" dirty="0" err="1">
                <a:latin typeface="Times New Roman"/>
                <a:ea typeface="Times New Roman"/>
                <a:cs typeface="Times New Roman"/>
              </a:rPr>
              <a:t>tuyệt</a:t>
            </a:r>
            <a:r>
              <a:rPr lang="en-US" sz="2400" dirty="0">
                <a:latin typeface="Times New Roman"/>
                <a:ea typeface="Times New Roman"/>
                <a:cs typeface="Times New Roman"/>
              </a:rPr>
              <a:t> </a:t>
            </a:r>
            <a:r>
              <a:rPr lang="en-US" sz="2400" dirty="0" err="1">
                <a:latin typeface="Times New Roman"/>
                <a:ea typeface="Times New Roman"/>
                <a:cs typeface="Times New Roman"/>
              </a:rPr>
              <a:t>diệu</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càng</a:t>
            </a:r>
            <a:r>
              <a:rPr lang="en-US" sz="2400" dirty="0">
                <a:latin typeface="Times New Roman"/>
                <a:ea typeface="Times New Roman"/>
                <a:cs typeface="Times New Roman"/>
              </a:rPr>
              <a:t> </a:t>
            </a:r>
            <a:r>
              <a:rPr lang="en-US" sz="2400" dirty="0" err="1">
                <a:latin typeface="Times New Roman"/>
                <a:ea typeface="Times New Roman"/>
                <a:cs typeface="Times New Roman"/>
              </a:rPr>
              <a:t>thân</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mình</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thì</a:t>
            </a:r>
            <a:r>
              <a:rPr lang="en-US" sz="2400" dirty="0">
                <a:latin typeface="Times New Roman"/>
                <a:ea typeface="Times New Roman"/>
                <a:cs typeface="Times New Roman"/>
              </a:rPr>
              <a:t> </a:t>
            </a:r>
            <a:r>
              <a:rPr lang="en-US" sz="2400" dirty="0" err="1">
                <a:latin typeface="Times New Roman"/>
                <a:ea typeface="Times New Roman"/>
                <a:cs typeface="Times New Roman"/>
              </a:rPr>
              <a:t>âm</a:t>
            </a:r>
            <a:r>
              <a:rPr lang="en-US" sz="2400" dirty="0">
                <a:latin typeface="Times New Roman"/>
                <a:ea typeface="Times New Roman"/>
                <a:cs typeface="Times New Roman"/>
              </a:rPr>
              <a:t> </a:t>
            </a:r>
            <a:r>
              <a:rPr lang="en-US" sz="2400" dirty="0" err="1">
                <a:latin typeface="Times New Roman"/>
                <a:ea typeface="Times New Roman"/>
                <a:cs typeface="Times New Roman"/>
              </a:rPr>
              <a:t>thanh</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càng</a:t>
            </a:r>
            <a:r>
              <a:rPr lang="en-US" sz="2400" dirty="0">
                <a:latin typeface="Times New Roman"/>
                <a:ea typeface="Times New Roman"/>
                <a:cs typeface="Times New Roman"/>
              </a:rPr>
              <a:t> </a:t>
            </a:r>
            <a:r>
              <a:rPr lang="en-US" sz="2400" dirty="0" err="1">
                <a:latin typeface="Times New Roman"/>
                <a:ea typeface="Times New Roman"/>
                <a:cs typeface="Times New Roman"/>
              </a:rPr>
              <a:t>tuyệt</a:t>
            </a:r>
            <a:r>
              <a:rPr lang="en-US" sz="2400" dirty="0">
                <a:latin typeface="Times New Roman"/>
                <a:ea typeface="Times New Roman"/>
                <a:cs typeface="Times New Roman"/>
              </a:rPr>
              <a:t> </a:t>
            </a:r>
            <a:r>
              <a:rPr lang="en-US" sz="2400" dirty="0" err="1">
                <a:latin typeface="Times New Roman"/>
                <a:ea typeface="Times New Roman"/>
                <a:cs typeface="Times New Roman"/>
              </a:rPr>
              <a:t>diệu</a:t>
            </a:r>
            <a:r>
              <a:rPr lang="en-US" sz="2400" dirty="0">
                <a:latin typeface="Times New Roman"/>
                <a:ea typeface="Times New Roman"/>
                <a:cs typeface="Times New Roman"/>
              </a:rPr>
              <a:t> </a:t>
            </a:r>
            <a:r>
              <a:rPr lang="en-US" sz="2400" dirty="0" err="1">
                <a:latin typeface="Times New Roman"/>
                <a:ea typeface="Times New Roman"/>
                <a:cs typeface="Times New Roman"/>
              </a:rPr>
              <a:t>bấy</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a:t>
            </a:r>
            <a:endParaRPr lang="en-US" sz="2400" dirty="0">
              <a:latin typeface="Calibri"/>
              <a:ea typeface="Calibri"/>
              <a:cs typeface="Times New Roman"/>
            </a:endParaRPr>
          </a:p>
          <a:p>
            <a:pPr algn="just" fontAlgn="base">
              <a:lnSpc>
                <a:spcPct val="150000"/>
              </a:lnSpc>
              <a:spcAft>
                <a:spcPts val="0"/>
              </a:spcAft>
            </a:pPr>
            <a:r>
              <a:rPr lang="en-US" sz="2400" b="1" dirty="0">
                <a:latin typeface="Times New Roman"/>
                <a:ea typeface="Times New Roman"/>
                <a:cs typeface="Times New Roman"/>
              </a:rPr>
              <a:t>- </a:t>
            </a:r>
            <a:r>
              <a:rPr lang="en-US" sz="2400" b="1" dirty="0" err="1">
                <a:latin typeface="Times New Roman"/>
                <a:ea typeface="Times New Roman"/>
                <a:cs typeface="Times New Roman"/>
              </a:rPr>
              <a:t>Nói</a:t>
            </a:r>
            <a:r>
              <a:rPr lang="en-US" sz="2400" b="1" dirty="0">
                <a:latin typeface="Times New Roman"/>
                <a:ea typeface="Times New Roman"/>
                <a:cs typeface="Times New Roman"/>
              </a:rPr>
              <a:t> </a:t>
            </a:r>
            <a:r>
              <a:rPr lang="en-US" sz="2400" b="1" dirty="0" err="1">
                <a:latin typeface="Times New Roman"/>
                <a:ea typeface="Times New Roman"/>
                <a:cs typeface="Times New Roman"/>
              </a:rPr>
              <a:t>về</a:t>
            </a:r>
            <a:r>
              <a:rPr lang="en-US" sz="2400" b="1" dirty="0">
                <a:latin typeface="Times New Roman"/>
                <a:ea typeface="Times New Roman"/>
                <a:cs typeface="Times New Roman"/>
              </a:rPr>
              <a:t> ý </a:t>
            </a:r>
            <a:r>
              <a:rPr lang="en-US" sz="2400" b="1" dirty="0" err="1">
                <a:latin typeface="Times New Roman"/>
                <a:ea typeface="Times New Roman"/>
                <a:cs typeface="Times New Roman"/>
              </a:rPr>
              <a:t>nghĩa</a:t>
            </a:r>
            <a:r>
              <a:rPr lang="en-US" sz="2400" b="1" dirty="0">
                <a:latin typeface="Times New Roman"/>
                <a:ea typeface="Times New Roman"/>
                <a:cs typeface="Times New Roman"/>
              </a:rPr>
              <a:t> </a:t>
            </a:r>
            <a:r>
              <a:rPr lang="en-US" sz="2400" b="1" dirty="0" err="1">
                <a:latin typeface="Times New Roman"/>
                <a:ea typeface="Times New Roman"/>
                <a:cs typeface="Times New Roman"/>
              </a:rPr>
              <a:t>những</a:t>
            </a:r>
            <a:r>
              <a:rPr lang="en-US" sz="2400" b="1" dirty="0">
                <a:latin typeface="Times New Roman"/>
                <a:ea typeface="Times New Roman"/>
                <a:cs typeface="Times New Roman"/>
              </a:rPr>
              <a:t> </a:t>
            </a:r>
            <a:r>
              <a:rPr lang="en-US" sz="2400" b="1" dirty="0" err="1">
                <a:latin typeface="Times New Roman"/>
                <a:ea typeface="Times New Roman"/>
                <a:cs typeface="Times New Roman"/>
              </a:rPr>
              <a:t>món</a:t>
            </a:r>
            <a:r>
              <a:rPr lang="en-US" sz="2400" b="1" dirty="0">
                <a:latin typeface="Times New Roman"/>
                <a:ea typeface="Times New Roman"/>
                <a:cs typeface="Times New Roman"/>
              </a:rPr>
              <a:t> </a:t>
            </a:r>
            <a:r>
              <a:rPr lang="en-US" sz="2400" b="1" dirty="0" err="1">
                <a:latin typeface="Times New Roman"/>
                <a:ea typeface="Times New Roman"/>
                <a:cs typeface="Times New Roman"/>
              </a:rPr>
              <a:t>quà</a:t>
            </a:r>
            <a:r>
              <a:rPr lang="en-US" sz="2400" b="1" dirty="0">
                <a:latin typeface="Times New Roman"/>
                <a:ea typeface="Times New Roman"/>
                <a:cs typeface="Times New Roman"/>
              </a:rPr>
              <a:t>:</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đẹp</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ta </a:t>
            </a:r>
            <a:r>
              <a:rPr lang="en-US" sz="2400" dirty="0" err="1">
                <a:latin typeface="Times New Roman"/>
                <a:ea typeface="Times New Roman"/>
                <a:cs typeface="Times New Roman"/>
              </a:rPr>
              <a:t>nhận</a:t>
            </a:r>
            <a:r>
              <a:rPr lang="en-US" sz="2400" dirty="0">
                <a:latin typeface="Times New Roman"/>
                <a:ea typeface="Times New Roman"/>
                <a:cs typeface="Times New Roman"/>
              </a:rPr>
              <a:t> hay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ta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đẹp</a:t>
            </a:r>
            <a:r>
              <a:rPr lang="en-US" sz="2400" dirty="0">
                <a:latin typeface="Times New Roman"/>
                <a:ea typeface="Times New Roman"/>
                <a:cs typeface="Times New Roman"/>
              </a:rPr>
              <a:t> </a:t>
            </a:r>
            <a:r>
              <a:rPr lang="en-US" sz="2400" dirty="0" err="1">
                <a:latin typeface="Times New Roman"/>
                <a:ea typeface="Times New Roman"/>
                <a:cs typeface="Times New Roman"/>
              </a:rPr>
              <a:t>lây</a:t>
            </a:r>
            <a:r>
              <a:rPr lang="en-US" sz="2400" dirty="0">
                <a:latin typeface="Times New Roman"/>
                <a:ea typeface="Times New Roman"/>
                <a:cs typeface="Times New Roman"/>
              </a:rPr>
              <a:t> </a:t>
            </a:r>
            <a:r>
              <a:rPr lang="en-US" sz="2400" dirty="0" err="1">
                <a:latin typeface="Times New Roman"/>
                <a:ea typeface="Times New Roman"/>
                <a:cs typeface="Times New Roman"/>
              </a:rPr>
              <a:t>vì</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thêm</a:t>
            </a:r>
            <a:r>
              <a:rPr lang="en-US" sz="2400" dirty="0">
                <a:latin typeface="Times New Roman"/>
                <a:ea typeface="Times New Roman"/>
                <a:cs typeface="Times New Roman"/>
              </a:rPr>
              <a:t> -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nụ</a:t>
            </a:r>
            <a:r>
              <a:rPr lang="en-US" sz="2400" dirty="0">
                <a:latin typeface="Times New Roman"/>
                <a:ea typeface="Times New Roman"/>
                <a:cs typeface="Times New Roman"/>
              </a:rPr>
              <a:t> </a:t>
            </a:r>
            <a:r>
              <a:rPr lang="en-US" sz="2400" dirty="0" err="1">
                <a:latin typeface="Times New Roman"/>
                <a:ea typeface="Times New Roman"/>
                <a:cs typeface="Times New Roman"/>
              </a:rPr>
              <a:t>hôn</a:t>
            </a:r>
            <a:r>
              <a:rPr lang="en-US" sz="2400" dirty="0">
                <a:latin typeface="Times New Roman"/>
                <a:ea typeface="Times New Roman"/>
                <a:cs typeface="Times New Roman"/>
              </a:rPr>
              <a:t>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sang </a:t>
            </a:r>
            <a:r>
              <a:rPr lang="en-US" sz="2400" dirty="0" err="1">
                <a:latin typeface="Times New Roman"/>
                <a:ea typeface="Times New Roman"/>
                <a:cs typeface="Times New Roman"/>
              </a:rPr>
              <a:t>trọng</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giấc</a:t>
            </a:r>
            <a:r>
              <a:rPr lang="en-US" sz="2400" dirty="0">
                <a:latin typeface="Times New Roman"/>
                <a:ea typeface="Times New Roman"/>
                <a:cs typeface="Times New Roman"/>
              </a:rPr>
              <a:t> </a:t>
            </a:r>
            <a:r>
              <a:rPr lang="en-US" sz="2400" dirty="0" err="1">
                <a:latin typeface="Times New Roman"/>
                <a:ea typeface="Times New Roman"/>
                <a:cs typeface="Times New Roman"/>
              </a:rPr>
              <a:t>ngủ</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cả</a:t>
            </a:r>
            <a:r>
              <a:rPr lang="en-US" sz="2400" dirty="0">
                <a:latin typeface="Times New Roman"/>
                <a:ea typeface="Times New Roman"/>
                <a:cs typeface="Times New Roman"/>
              </a:rPr>
              <a:t> con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đều</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a:t>
            </a:r>
            <a:endParaRPr lang="en-US" sz="2400" dirty="0">
              <a:latin typeface="Calibri"/>
              <a:ea typeface="Calibri"/>
              <a:cs typeface="Times New Roman"/>
            </a:endParaRPr>
          </a:p>
          <a:p>
            <a:pPr>
              <a:lnSpc>
                <a:spcPct val="150000"/>
              </a:lnSpc>
              <a:spcAft>
                <a:spcPts val="0"/>
              </a:spcAft>
            </a:pPr>
            <a:r>
              <a:rPr lang="en-US" sz="2400" b="1" dirty="0">
                <a:latin typeface="Times New Roman"/>
                <a:ea typeface="Times New Roman"/>
                <a:cs typeface="Times New Roman"/>
              </a:rPr>
              <a:t>-&gt; </a:t>
            </a:r>
            <a:r>
              <a:rPr lang="en-US" sz="2400" b="1" dirty="0" err="1">
                <a:latin typeface="Times New Roman"/>
                <a:ea typeface="Times New Roman"/>
                <a:cs typeface="Times New Roman"/>
              </a:rPr>
              <a:t>Biết</a:t>
            </a:r>
            <a:r>
              <a:rPr lang="en-US" sz="2400" b="1" dirty="0">
                <a:latin typeface="Times New Roman"/>
                <a:ea typeface="Times New Roman"/>
                <a:cs typeface="Times New Roman"/>
              </a:rPr>
              <a:t> </a:t>
            </a:r>
            <a:r>
              <a:rPr lang="en-US" sz="2400" b="1" dirty="0" err="1">
                <a:latin typeface="Times New Roman"/>
                <a:ea typeface="Times New Roman"/>
                <a:cs typeface="Times New Roman"/>
              </a:rPr>
              <a:t>cho</a:t>
            </a:r>
            <a:r>
              <a:rPr lang="en-US" sz="2400" b="1" dirty="0">
                <a:latin typeface="Times New Roman"/>
                <a:ea typeface="Times New Roman"/>
                <a:cs typeface="Times New Roman"/>
              </a:rPr>
              <a:t> </a:t>
            </a:r>
            <a:r>
              <a:rPr lang="en-US" sz="2400" b="1" dirty="0" err="1">
                <a:latin typeface="Times New Roman"/>
                <a:ea typeface="Times New Roman"/>
                <a:cs typeface="Times New Roman"/>
              </a:rPr>
              <a:t>và</a:t>
            </a:r>
            <a:r>
              <a:rPr lang="en-US" sz="2400" b="1" dirty="0">
                <a:latin typeface="Times New Roman"/>
                <a:ea typeface="Times New Roman"/>
                <a:cs typeface="Times New Roman"/>
              </a:rPr>
              <a:t> </a:t>
            </a:r>
            <a:r>
              <a:rPr lang="en-US" sz="2400" b="1" dirty="0" err="1">
                <a:latin typeface="Times New Roman"/>
                <a:ea typeface="Times New Roman"/>
                <a:cs typeface="Times New Roman"/>
              </a:rPr>
              <a:t>nhận</a:t>
            </a:r>
            <a:r>
              <a:rPr lang="en-US" sz="2400" b="1" dirty="0">
                <a:latin typeface="Times New Roman"/>
                <a:ea typeface="Times New Roman"/>
                <a:cs typeface="Times New Roman"/>
              </a:rPr>
              <a:t> </a:t>
            </a:r>
            <a:r>
              <a:rPr lang="en-US" sz="2400" b="1" dirty="0" err="1">
                <a:latin typeface="Times New Roman"/>
                <a:ea typeface="Times New Roman"/>
                <a:cs typeface="Times New Roman"/>
              </a:rPr>
              <a:t>những</a:t>
            </a:r>
            <a:r>
              <a:rPr lang="en-US" sz="2400" b="1" dirty="0">
                <a:latin typeface="Times New Roman"/>
                <a:ea typeface="Times New Roman"/>
                <a:cs typeface="Times New Roman"/>
              </a:rPr>
              <a:t> </a:t>
            </a:r>
            <a:r>
              <a:rPr lang="en-US" sz="2400" b="1" dirty="0" err="1">
                <a:latin typeface="Times New Roman"/>
                <a:ea typeface="Times New Roman"/>
                <a:cs typeface="Times New Roman"/>
              </a:rPr>
              <a:t>món</a:t>
            </a:r>
            <a:r>
              <a:rPr lang="en-US" sz="2400" b="1" dirty="0">
                <a:latin typeface="Times New Roman"/>
                <a:ea typeface="Times New Roman"/>
                <a:cs typeface="Times New Roman"/>
              </a:rPr>
              <a:t> </a:t>
            </a:r>
            <a:r>
              <a:rPr lang="en-US" sz="2400" b="1" dirty="0" err="1">
                <a:latin typeface="Times New Roman"/>
                <a:ea typeface="Times New Roman"/>
                <a:cs typeface="Times New Roman"/>
              </a:rPr>
              <a:t>quà</a:t>
            </a:r>
            <a:r>
              <a:rPr lang="en-US" sz="2400" b="1" dirty="0">
                <a:latin typeface="Times New Roman"/>
                <a:ea typeface="Times New Roman"/>
                <a:cs typeface="Times New Roman"/>
              </a:rPr>
              <a:t> </a:t>
            </a:r>
            <a:r>
              <a:rPr lang="en-US" sz="2400" b="1" dirty="0" err="1">
                <a:latin typeface="Times New Roman"/>
                <a:ea typeface="Times New Roman"/>
                <a:cs typeface="Times New Roman"/>
              </a:rPr>
              <a:t>cũng</a:t>
            </a:r>
            <a:r>
              <a:rPr lang="en-US" sz="2400" b="1" dirty="0">
                <a:latin typeface="Times New Roman"/>
                <a:ea typeface="Times New Roman"/>
                <a:cs typeface="Times New Roman"/>
              </a:rPr>
              <a:t> </a:t>
            </a:r>
            <a:r>
              <a:rPr lang="en-US" sz="2400" b="1" dirty="0" err="1">
                <a:latin typeface="Times New Roman"/>
                <a:ea typeface="Times New Roman"/>
                <a:cs typeface="Times New Roman"/>
              </a:rPr>
              <a:t>là</a:t>
            </a:r>
            <a:r>
              <a:rPr lang="en-US" sz="2400" b="1" dirty="0">
                <a:latin typeface="Times New Roman"/>
                <a:ea typeface="Times New Roman"/>
                <a:cs typeface="Times New Roman"/>
              </a:rPr>
              <a:t> </a:t>
            </a:r>
            <a:r>
              <a:rPr lang="en-US" sz="2400" b="1" dirty="0" err="1">
                <a:latin typeface="Times New Roman"/>
                <a:ea typeface="Times New Roman"/>
                <a:cs typeface="Times New Roman"/>
              </a:rPr>
              <a:t>cách</a:t>
            </a:r>
            <a:r>
              <a:rPr lang="en-US" sz="2400" b="1" dirty="0">
                <a:latin typeface="Times New Roman"/>
                <a:ea typeface="Times New Roman"/>
                <a:cs typeface="Times New Roman"/>
              </a:rPr>
              <a:t> </a:t>
            </a:r>
            <a:r>
              <a:rPr lang="en-US" sz="2400" b="1" dirty="0" err="1">
                <a:latin typeface="Times New Roman"/>
                <a:ea typeface="Times New Roman"/>
                <a:cs typeface="Times New Roman"/>
              </a:rPr>
              <a:t>thể</a:t>
            </a:r>
            <a:r>
              <a:rPr lang="en-US" sz="2400" b="1" dirty="0">
                <a:latin typeface="Times New Roman"/>
                <a:ea typeface="Times New Roman"/>
                <a:cs typeface="Times New Roman"/>
              </a:rPr>
              <a:t> </a:t>
            </a:r>
            <a:r>
              <a:rPr lang="en-US" sz="2400" b="1" dirty="0" err="1">
                <a:latin typeface="Times New Roman"/>
                <a:ea typeface="Times New Roman"/>
                <a:cs typeface="Times New Roman"/>
              </a:rPr>
              <a:t>hiện</a:t>
            </a:r>
            <a:r>
              <a:rPr lang="en-US" sz="2400" b="1" dirty="0">
                <a:latin typeface="Times New Roman"/>
                <a:ea typeface="Times New Roman"/>
                <a:cs typeface="Times New Roman"/>
              </a:rPr>
              <a:t> </a:t>
            </a:r>
            <a:r>
              <a:rPr lang="en-US" sz="2400" b="1" dirty="0" err="1">
                <a:latin typeface="Times New Roman"/>
                <a:ea typeface="Times New Roman"/>
                <a:cs typeface="Times New Roman"/>
              </a:rPr>
              <a:t>nét</a:t>
            </a:r>
            <a:r>
              <a:rPr lang="en-US" sz="2400" b="1" dirty="0">
                <a:latin typeface="Times New Roman"/>
                <a:ea typeface="Times New Roman"/>
                <a:cs typeface="Times New Roman"/>
              </a:rPr>
              <a:t> </a:t>
            </a:r>
            <a:r>
              <a:rPr lang="en-US" sz="2400" b="1" dirty="0" err="1">
                <a:latin typeface="Times New Roman"/>
                <a:ea typeface="Times New Roman"/>
                <a:cs typeface="Times New Roman"/>
              </a:rPr>
              <a:t>đẹp</a:t>
            </a:r>
            <a:r>
              <a:rPr lang="en-US" sz="2400" b="1" dirty="0">
                <a:latin typeface="Times New Roman"/>
                <a:ea typeface="Times New Roman"/>
                <a:cs typeface="Times New Roman"/>
              </a:rPr>
              <a:t> </a:t>
            </a:r>
            <a:r>
              <a:rPr lang="en-US" sz="2400" b="1" dirty="0" err="1">
                <a:latin typeface="Times New Roman"/>
                <a:ea typeface="Times New Roman"/>
                <a:cs typeface="Times New Roman"/>
              </a:rPr>
              <a:t>phẩm</a:t>
            </a:r>
            <a:r>
              <a:rPr lang="en-US" sz="2400" b="1" dirty="0">
                <a:latin typeface="Times New Roman"/>
                <a:ea typeface="Times New Roman"/>
                <a:cs typeface="Times New Roman"/>
              </a:rPr>
              <a:t> </a:t>
            </a:r>
            <a:r>
              <a:rPr lang="en-US" sz="2400" b="1" dirty="0" err="1">
                <a:latin typeface="Times New Roman"/>
                <a:ea typeface="Times New Roman"/>
                <a:cs typeface="Times New Roman"/>
              </a:rPr>
              <a:t>chất</a:t>
            </a:r>
            <a:r>
              <a:rPr lang="en-US" sz="2400" b="1" dirty="0">
                <a:latin typeface="Times New Roman"/>
                <a:ea typeface="Times New Roman"/>
                <a:cs typeface="Times New Roman"/>
              </a:rPr>
              <a:t> </a:t>
            </a:r>
            <a:r>
              <a:rPr lang="en-US" sz="2400" b="1" dirty="0" err="1">
                <a:latin typeface="Times New Roman"/>
                <a:ea typeface="Times New Roman"/>
                <a:cs typeface="Times New Roman"/>
              </a:rPr>
              <a:t>của</a:t>
            </a:r>
            <a:r>
              <a:rPr lang="en-US" sz="2400" b="1" dirty="0">
                <a:latin typeface="Times New Roman"/>
                <a:ea typeface="Times New Roman"/>
                <a:cs typeface="Times New Roman"/>
              </a:rPr>
              <a:t> </a:t>
            </a:r>
            <a:r>
              <a:rPr lang="en-US" sz="2400" b="1" dirty="0" err="1">
                <a:latin typeface="Times New Roman"/>
                <a:ea typeface="Times New Roman"/>
                <a:cs typeface="Times New Roman"/>
              </a:rPr>
              <a:t>mình</a:t>
            </a:r>
            <a:endParaRPr lang="en-US" sz="2400" dirty="0">
              <a:latin typeface="Calibri"/>
              <a:ea typeface="Calibri"/>
              <a:cs typeface="Times New Roman"/>
            </a:endParaRPr>
          </a:p>
          <a:p>
            <a:pPr>
              <a:lnSpc>
                <a:spcPct val="150000"/>
              </a:lnSpc>
              <a:spcAft>
                <a:spcPts val="0"/>
              </a:spcAft>
            </a:pPr>
            <a:r>
              <a:rPr lang="en-US" sz="2400" b="1" dirty="0">
                <a:solidFill>
                  <a:srgbClr val="0000CC"/>
                </a:solidFill>
                <a:latin typeface="Times New Roman"/>
                <a:ea typeface="Times New Roman"/>
                <a:cs typeface="Times New Roman"/>
              </a:rPr>
              <a:t>=&gt; </a:t>
            </a:r>
            <a:r>
              <a:rPr lang="en-US" sz="2400" b="1" dirty="0" err="1">
                <a:solidFill>
                  <a:srgbClr val="0000CC"/>
                </a:solidFill>
                <a:latin typeface="Times New Roman"/>
                <a:ea typeface="Calibri"/>
                <a:cs typeface="Times New Roman"/>
              </a:rPr>
              <a:t>Một</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người</a:t>
            </a:r>
            <a:r>
              <a:rPr lang="en-US" sz="2400" b="1" dirty="0">
                <a:solidFill>
                  <a:srgbClr val="0000CC"/>
                </a:solidFill>
                <a:latin typeface="Times New Roman"/>
                <a:ea typeface="Calibri"/>
                <a:cs typeface="Times New Roman"/>
              </a:rPr>
              <a:t> cha </a:t>
            </a:r>
            <a:r>
              <a:rPr lang="en-US" sz="2400" b="1" dirty="0" err="1">
                <a:solidFill>
                  <a:srgbClr val="0000CC"/>
                </a:solidFill>
                <a:latin typeface="Times New Roman"/>
                <a:ea typeface="Calibri"/>
                <a:cs typeface="Times New Roman"/>
              </a:rPr>
              <a:t>rất</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yêu</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thương</a:t>
            </a:r>
            <a:r>
              <a:rPr lang="en-US" sz="2400" b="1" dirty="0">
                <a:solidFill>
                  <a:srgbClr val="0000CC"/>
                </a:solidFill>
                <a:latin typeface="Times New Roman"/>
                <a:ea typeface="Calibri"/>
                <a:cs typeface="Times New Roman"/>
              </a:rPr>
              <a:t> con, </a:t>
            </a:r>
            <a:r>
              <a:rPr lang="en-US" sz="2400" b="1" dirty="0" err="1">
                <a:solidFill>
                  <a:srgbClr val="0000CC"/>
                </a:solidFill>
                <a:latin typeface="Times New Roman"/>
                <a:ea typeface="Calibri"/>
                <a:cs typeface="Times New Roman"/>
              </a:rPr>
              <a:t>luôn</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quan</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tâm</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gần</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gũi</a:t>
            </a:r>
            <a:r>
              <a:rPr lang="en-US" sz="2400" b="1" dirty="0">
                <a:solidFill>
                  <a:srgbClr val="0000CC"/>
                </a:solidFill>
                <a:latin typeface="Times New Roman"/>
                <a:ea typeface="Calibri"/>
                <a:cs typeface="Times New Roman"/>
              </a:rPr>
              <a:t> </a:t>
            </a:r>
            <a:r>
              <a:rPr lang="en-US" sz="2400" b="1" dirty="0" err="1">
                <a:solidFill>
                  <a:srgbClr val="0000CC"/>
                </a:solidFill>
                <a:latin typeface="Times New Roman"/>
                <a:ea typeface="Calibri"/>
                <a:cs typeface="Times New Roman"/>
              </a:rPr>
              <a:t>với</a:t>
            </a:r>
            <a:r>
              <a:rPr lang="en-US" sz="2400" b="1" dirty="0">
                <a:solidFill>
                  <a:srgbClr val="0000CC"/>
                </a:solidFill>
                <a:latin typeface="Times New Roman"/>
                <a:ea typeface="Calibri"/>
                <a:cs typeface="Times New Roman"/>
              </a:rPr>
              <a:t> con</a:t>
            </a:r>
            <a:endParaRPr lang="en-US" sz="2400" b="1" dirty="0">
              <a:solidFill>
                <a:srgbClr val="0000CC"/>
              </a:solidFill>
              <a:effectLst/>
              <a:latin typeface="Calibri"/>
              <a:ea typeface="Calibri"/>
              <a:cs typeface="Times New Roman"/>
            </a:endParaRPr>
          </a:p>
        </p:txBody>
      </p:sp>
    </p:spTree>
    <p:extLst>
      <p:ext uri="{BB962C8B-B14F-4D97-AF65-F5344CB8AC3E}">
        <p14:creationId xmlns:p14="http://schemas.microsoft.com/office/powerpoint/2010/main" val="361363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5387"/>
            <a:ext cx="5544616" cy="954107"/>
          </a:xfrm>
          <a:prstGeom prst="rect">
            <a:avLst/>
          </a:prstGeom>
          <a:noFill/>
        </p:spPr>
        <p:txBody>
          <a:bodyPr wrap="square" rtlCol="0">
            <a:spAutoFit/>
          </a:bodyPr>
          <a:lstStyle/>
          <a:p>
            <a:endParaRPr lang="en-US" sz="2800" b="1" u="sng" dirty="0" smtClean="0">
              <a:solidFill>
                <a:prstClr val="black"/>
              </a:solidFill>
              <a:latin typeface="Times New Roman" panose="02020603050405020304" pitchFamily="18" charset="0"/>
              <a:ea typeface="Times New Roman"/>
              <a:cs typeface="Times New Roman" panose="02020603050405020304" pitchFamily="18" charset="0"/>
            </a:endParaRPr>
          </a:p>
          <a:p>
            <a:r>
              <a:rPr lang="en-US" sz="2800" b="1" u="sng" dirty="0">
                <a:latin typeface="Times New Roman" panose="02020603050405020304" pitchFamily="18" charset="0"/>
                <a:cs typeface="Times New Roman" panose="02020603050405020304" pitchFamily="18" charset="0"/>
              </a:rPr>
              <a:t>b</a:t>
            </a:r>
            <a:r>
              <a:rPr lang="en-US" sz="2800" b="1" u="sng" dirty="0" smtClean="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Tình</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cảm</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của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với</a:t>
            </a:r>
            <a:r>
              <a:rPr lang="en-US" sz="2800" b="1" u="sng" dirty="0">
                <a:latin typeface="Times New Roman" panose="02020603050405020304" pitchFamily="18" charset="0"/>
                <a:cs typeface="Times New Roman" panose="02020603050405020304" pitchFamily="18" charset="0"/>
              </a:rPr>
              <a:t> “ </a:t>
            </a:r>
            <a:r>
              <a:rPr lang="en-US" sz="2800" b="1" u="sng" dirty="0" err="1" smtClean="0">
                <a:latin typeface="Times New Roman" panose="02020603050405020304" pitchFamily="18" charset="0"/>
                <a:cs typeface="Times New Roman" panose="02020603050405020304" pitchFamily="18" charset="0"/>
              </a:rPr>
              <a:t>Tí</a:t>
            </a:r>
            <a:r>
              <a:rPr lang="en-US" sz="2800" b="1" u="sng" dirty="0" smtClean="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14110722"/>
              </p:ext>
            </p:extLst>
          </p:nvPr>
        </p:nvGraphicFramePr>
        <p:xfrm>
          <a:off x="611560" y="1124744"/>
          <a:ext cx="8208912" cy="3840480"/>
        </p:xfrm>
        <a:graphic>
          <a:graphicData uri="http://schemas.openxmlformats.org/drawingml/2006/table">
            <a:tbl>
              <a:tblPr firstRow="1" firstCol="1" bandRow="1"/>
              <a:tblGrid>
                <a:gridCol w="4104456"/>
                <a:gridCol w="4104456"/>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lgn="just">
                        <a:lnSpc>
                          <a:spcPct val="150000"/>
                        </a:lnSpc>
                        <a:spcAft>
                          <a:spcPts val="0"/>
                        </a:spcAft>
                      </a:pPr>
                      <a:r>
                        <a:rPr lang="en-US" sz="2800" dirty="0">
                          <a:solidFill>
                            <a:srgbClr val="000000"/>
                          </a:solidFill>
                          <a:effectLst/>
                          <a:latin typeface="Times New Roman"/>
                          <a:ea typeface="Times New Roman"/>
                          <a:cs typeface="Times New Roman"/>
                        </a:rPr>
                        <a:t>Tìm những chi tiết thể hiện tình cảm mà bố dành cho Tí</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223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45387"/>
            <a:ext cx="5544616" cy="954107"/>
          </a:xfrm>
          <a:prstGeom prst="rect">
            <a:avLst/>
          </a:prstGeom>
          <a:noFill/>
        </p:spPr>
        <p:txBody>
          <a:bodyPr wrap="square" rtlCol="0">
            <a:spAutoFit/>
          </a:bodyPr>
          <a:lstStyle/>
          <a:p>
            <a:endParaRPr lang="en-US" sz="2800" b="1" u="sng" dirty="0" smtClean="0">
              <a:solidFill>
                <a:prstClr val="black"/>
              </a:solidFill>
              <a:latin typeface="Times New Roman" panose="02020603050405020304" pitchFamily="18" charset="0"/>
              <a:ea typeface="Times New Roman"/>
              <a:cs typeface="Times New Roman" panose="02020603050405020304" pitchFamily="18" charset="0"/>
            </a:endParaRPr>
          </a:p>
          <a:p>
            <a:r>
              <a:rPr lang="en-US" sz="2800" b="1" u="sng" dirty="0">
                <a:solidFill>
                  <a:prstClr val="black"/>
                </a:solidFill>
                <a:latin typeface="Times New Roman" panose="02020603050405020304" pitchFamily="18" charset="0"/>
                <a:cs typeface="Times New Roman" panose="02020603050405020304" pitchFamily="18" charset="0"/>
              </a:rPr>
              <a:t>b</a:t>
            </a:r>
            <a:r>
              <a:rPr lang="en-US" sz="2800" b="1" u="sng" dirty="0" smtClean="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Tình</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cảm</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của</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bố</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với</a:t>
            </a:r>
            <a:r>
              <a:rPr lang="en-US" sz="2800" b="1" u="sng" dirty="0">
                <a:solidFill>
                  <a:prstClr val="black"/>
                </a:solidFill>
                <a:latin typeface="Times New Roman" panose="02020603050405020304" pitchFamily="18" charset="0"/>
                <a:cs typeface="Times New Roman" panose="02020603050405020304" pitchFamily="18" charset="0"/>
              </a:rPr>
              <a:t> “ </a:t>
            </a:r>
            <a:r>
              <a:rPr lang="en-US" sz="2800" b="1" u="sng" dirty="0" err="1" smtClean="0">
                <a:solidFill>
                  <a:prstClr val="black"/>
                </a:solidFill>
                <a:latin typeface="Times New Roman" panose="02020603050405020304" pitchFamily="18" charset="0"/>
                <a:cs typeface="Times New Roman" panose="02020603050405020304" pitchFamily="18" charset="0"/>
              </a:rPr>
              <a:t>Tí</a:t>
            </a:r>
            <a:r>
              <a:rPr lang="en-US" sz="2800" b="1" u="sng" dirty="0" smtClean="0">
                <a:solidFill>
                  <a:prstClr val="black"/>
                </a:solidFill>
                <a:latin typeface="Times New Roman" panose="02020603050405020304" pitchFamily="18" charset="0"/>
                <a:cs typeface="Times New Roman" panose="02020603050405020304" pitchFamily="18" charset="0"/>
              </a:rPr>
              <a:t>”</a:t>
            </a:r>
            <a:endParaRPr lang="en-US" sz="2800" u="sng"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7504" y="98072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b="1" dirty="0">
                <a:solidFill>
                  <a:srgbClr val="0000CC"/>
                </a:solidFill>
                <a:latin typeface="Times New Roman"/>
                <a:ea typeface="Times New Roman"/>
                <a:cs typeface="Times New Roman"/>
              </a:rPr>
              <a:t>=&gt; </a:t>
            </a:r>
            <a:r>
              <a:rPr lang="en-US" sz="2800" b="1" dirty="0" err="1">
                <a:solidFill>
                  <a:srgbClr val="0000CC"/>
                </a:solidFill>
                <a:latin typeface="Times New Roman"/>
                <a:ea typeface="Times New Roman"/>
                <a:cs typeface="Times New Roman"/>
              </a:rPr>
              <a:t>Bố</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có</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trái</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tim</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giàu</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yêu</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thương</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và</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nhân</a:t>
            </a:r>
            <a:r>
              <a:rPr lang="en-US" sz="2800" b="1" dirty="0">
                <a:solidFill>
                  <a:srgbClr val="0000CC"/>
                </a:solidFill>
                <a:latin typeface="Times New Roman"/>
                <a:ea typeface="Times New Roman"/>
                <a:cs typeface="Times New Roman"/>
              </a:rPr>
              <a:t> </a:t>
            </a:r>
            <a:r>
              <a:rPr lang="en-US" sz="2800" b="1" dirty="0" err="1">
                <a:solidFill>
                  <a:srgbClr val="0000CC"/>
                </a:solidFill>
                <a:latin typeface="Times New Roman"/>
                <a:ea typeface="Times New Roman"/>
                <a:cs typeface="Times New Roman"/>
              </a:rPr>
              <a:t>hậu</a:t>
            </a:r>
            <a:endParaRPr lang="en-US" sz="2800" b="1" dirty="0">
              <a:solidFill>
                <a:srgbClr val="0000CC"/>
              </a:solidFill>
              <a:effectLst/>
              <a:latin typeface="Calibri"/>
              <a:ea typeface="Calibri"/>
              <a:cs typeface="Times New Roman"/>
            </a:endParaRPr>
          </a:p>
        </p:txBody>
      </p:sp>
    </p:spTree>
    <p:extLst>
      <p:ext uri="{BB962C8B-B14F-4D97-AF65-F5344CB8AC3E}">
        <p14:creationId xmlns:p14="http://schemas.microsoft.com/office/powerpoint/2010/main" val="382744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934" y="0"/>
            <a:ext cx="5040560"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III. TỔNG KẾT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51520" y="502083"/>
            <a:ext cx="2162772" cy="548099"/>
          </a:xfrm>
          <a:prstGeom prst="rect">
            <a:avLst/>
          </a:prstGeom>
        </p:spPr>
        <p:txBody>
          <a:bodyPr wrap="none">
            <a:spAutoFit/>
          </a:bodyPr>
          <a:lstStyle/>
          <a:p>
            <a:pPr lvl="0" fontAlgn="base">
              <a:lnSpc>
                <a:spcPct val="115000"/>
              </a:lnSpc>
              <a:spcBef>
                <a:spcPct val="0"/>
              </a:spcBef>
              <a:spcAft>
                <a:spcPct val="0"/>
              </a:spcAft>
              <a:defRPr/>
            </a:pPr>
            <a:r>
              <a:rPr lang="en-US" sz="2800" b="1" kern="0" dirty="0">
                <a:latin typeface="Times New Roman" pitchFamily="18" charset="0"/>
                <a:cs typeface="Times New Roman" pitchFamily="18" charset="0"/>
              </a:rPr>
              <a:t>1.Nghệ thuật</a:t>
            </a:r>
          </a:p>
        </p:txBody>
      </p:sp>
      <p:sp>
        <p:nvSpPr>
          <p:cNvPr id="8" name="Rectangle 7"/>
          <p:cNvSpPr/>
          <p:nvPr/>
        </p:nvSpPr>
        <p:spPr>
          <a:xfrm>
            <a:off x="251520" y="980728"/>
            <a:ext cx="7095106" cy="1754326"/>
          </a:xfrm>
          <a:prstGeom prst="rect">
            <a:avLst/>
          </a:prstGeom>
        </p:spPr>
        <p:txBody>
          <a:bodyPr wrap="square">
            <a:spAutoFit/>
          </a:bodyPr>
          <a:lstStyle/>
          <a:p>
            <a:pPr lvl="0">
              <a:lnSpc>
                <a:spcPct val="150000"/>
              </a:lnSpc>
              <a:spcAft>
                <a:spcPts val="0"/>
              </a:spcAft>
              <a:buSzPts val="1000"/>
              <a:tabLst>
                <a:tab pos="457200" algn="l"/>
              </a:tabLst>
            </a:pPr>
            <a:r>
              <a:rPr lang="en-US" sz="2400" dirty="0" smtClean="0">
                <a:latin typeface="Times New Roman"/>
                <a:ea typeface="Times New Roman"/>
                <a:cs typeface="Times New Roman"/>
              </a:rPr>
              <a:t>-Ngôi </a:t>
            </a:r>
            <a:r>
              <a:rPr lang="en-US" sz="2400" dirty="0">
                <a:latin typeface="Times New Roman"/>
                <a:ea typeface="Times New Roman"/>
                <a:cs typeface="Times New Roman"/>
              </a:rPr>
              <a:t>kể: ngôi thứ nhất.</a:t>
            </a:r>
            <a:endParaRPr lang="en-US" sz="2400" dirty="0">
              <a:ea typeface="Calibri"/>
              <a:cs typeface="Times New Roman"/>
            </a:endParaRPr>
          </a:p>
          <a:p>
            <a:pPr lvl="0">
              <a:lnSpc>
                <a:spcPct val="150000"/>
              </a:lnSpc>
              <a:spcAft>
                <a:spcPts val="0"/>
              </a:spcAft>
              <a:buSzPts val="1000"/>
              <a:tabLst>
                <a:tab pos="457200" algn="l"/>
              </a:tabLst>
            </a:pPr>
            <a:r>
              <a:rPr lang="en-US" sz="2400" dirty="0" smtClean="0">
                <a:latin typeface="Times New Roman"/>
                <a:ea typeface="Times New Roman"/>
                <a:cs typeface="Times New Roman"/>
              </a:rPr>
              <a:t>-Ngôn </a:t>
            </a:r>
            <a:r>
              <a:rPr lang="en-US" sz="2400" dirty="0">
                <a:latin typeface="Times New Roman"/>
                <a:ea typeface="Times New Roman"/>
                <a:cs typeface="Times New Roman"/>
              </a:rPr>
              <a:t>ngữ: mộc mạc, tự nhiên, chân thành.</a:t>
            </a:r>
            <a:endParaRPr lang="en-US" sz="2400" dirty="0">
              <a:ea typeface="Calibri"/>
              <a:cs typeface="Times New Roman"/>
            </a:endParaRPr>
          </a:p>
          <a:p>
            <a:pPr lvl="0">
              <a:lnSpc>
                <a:spcPct val="150000"/>
              </a:lnSpc>
              <a:spcAft>
                <a:spcPts val="0"/>
              </a:spcAft>
              <a:buSzPts val="1000"/>
              <a:tabLst>
                <a:tab pos="457200" algn="l"/>
              </a:tabLst>
            </a:pPr>
            <a:r>
              <a:rPr lang="en-US" sz="2400" dirty="0">
                <a:latin typeface="Times New Roman"/>
                <a:ea typeface="Times New Roman"/>
                <a:cs typeface="Times New Roman"/>
              </a:rPr>
              <a:t>-</a:t>
            </a:r>
            <a:r>
              <a:rPr lang="en-US" sz="2400" dirty="0" smtClean="0">
                <a:latin typeface="Times New Roman"/>
                <a:ea typeface="Times New Roman"/>
                <a:cs typeface="Times New Roman"/>
              </a:rPr>
              <a:t>Cách </a:t>
            </a:r>
            <a:r>
              <a:rPr lang="en-US" sz="2400" dirty="0">
                <a:latin typeface="Times New Roman"/>
                <a:ea typeface="Times New Roman"/>
                <a:cs typeface="Times New Roman"/>
              </a:rPr>
              <a:t>kể chuyện sinh động, hấp dẫn.</a:t>
            </a:r>
            <a:endParaRPr lang="en-US" sz="2400" dirty="0">
              <a:ea typeface="Calibri"/>
              <a:cs typeface="Times New Roman"/>
            </a:endParaRPr>
          </a:p>
        </p:txBody>
      </p:sp>
      <p:sp>
        <p:nvSpPr>
          <p:cNvPr id="9" name="Rectangle 8"/>
          <p:cNvSpPr/>
          <p:nvPr/>
        </p:nvSpPr>
        <p:spPr>
          <a:xfrm>
            <a:off x="334727" y="2503349"/>
            <a:ext cx="1952779" cy="548099"/>
          </a:xfrm>
          <a:prstGeom prst="rect">
            <a:avLst/>
          </a:prstGeom>
        </p:spPr>
        <p:txBody>
          <a:bodyPr wrap="none">
            <a:spAutoFit/>
          </a:bodyPr>
          <a:lstStyle/>
          <a:p>
            <a:pPr lvl="0" fontAlgn="base">
              <a:lnSpc>
                <a:spcPct val="115000"/>
              </a:lnSpc>
              <a:spcBef>
                <a:spcPct val="0"/>
              </a:spcBef>
              <a:spcAft>
                <a:spcPct val="0"/>
              </a:spcAft>
              <a:defRPr/>
            </a:pPr>
            <a:r>
              <a:rPr lang="en-US" sz="2800" b="1" kern="0" dirty="0">
                <a:latin typeface="Times New Roman" pitchFamily="18" charset="0"/>
                <a:cs typeface="Times New Roman" pitchFamily="18" charset="0"/>
              </a:rPr>
              <a:t>2. Nội dung</a:t>
            </a:r>
          </a:p>
        </p:txBody>
      </p:sp>
      <p:sp>
        <p:nvSpPr>
          <p:cNvPr id="10" name="Rectangle 9"/>
          <p:cNvSpPr/>
          <p:nvPr/>
        </p:nvSpPr>
        <p:spPr>
          <a:xfrm>
            <a:off x="215808" y="2924944"/>
            <a:ext cx="8820688" cy="4062651"/>
          </a:xfrm>
          <a:prstGeom prst="rect">
            <a:avLst/>
          </a:prstGeom>
        </p:spPr>
        <p:txBody>
          <a:bodyPr wrap="square">
            <a:spAutoFit/>
          </a:bodyPr>
          <a:lstStyle/>
          <a:p>
            <a:pPr>
              <a:lnSpc>
                <a:spcPct val="150000"/>
              </a:lnSpc>
              <a:spcAft>
                <a:spcPts val="0"/>
              </a:spcAft>
            </a:pPr>
            <a:r>
              <a:rPr lang="en-US" sz="2400" dirty="0">
                <a:latin typeface="Times New Roman" panose="02020603050405020304" pitchFamily="18" charset="0"/>
                <a:ea typeface="Times New Roman"/>
                <a:cs typeface="Times New Roman" panose="02020603050405020304" pitchFamily="18" charset="0"/>
              </a:rPr>
              <a:t>Truyện kể về những trò chơi của người bố và đứa con. Qua đó, người cha đã dạy cho đứa con cách yêu thương, trân trọng thiên nhiên và nâng niu những món quà từ cuộc sống.</a:t>
            </a:r>
            <a:endParaRPr lang="en-US" sz="2400" dirty="0">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2800" b="1" dirty="0" smtClean="0">
                <a:latin typeface="Times New Roman" panose="02020603050405020304" pitchFamily="18" charset="0"/>
                <a:ea typeface="Times New Roman"/>
                <a:cs typeface="Times New Roman" panose="02020603050405020304" pitchFamily="18" charset="0"/>
              </a:rPr>
              <a:t>3.Ý </a:t>
            </a:r>
            <a:r>
              <a:rPr lang="en-US" sz="2800" b="1" dirty="0">
                <a:latin typeface="Times New Roman" panose="02020603050405020304" pitchFamily="18" charset="0"/>
                <a:ea typeface="Times New Roman"/>
                <a:cs typeface="Times New Roman" panose="02020603050405020304" pitchFamily="18" charset="0"/>
              </a:rPr>
              <a:t>nghĩa</a:t>
            </a:r>
            <a:endParaRPr lang="en-US" sz="2800" dirty="0">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2400" dirty="0">
                <a:latin typeface="Times New Roman" panose="02020603050405020304" pitchFamily="18" charset="0"/>
                <a:ea typeface="Times New Roman"/>
                <a:cs typeface="Times New Roman" panose="02020603050405020304" pitchFamily="18" charset="0"/>
              </a:rPr>
              <a:t>Hãy nhắm mắt và mở lòng - mở cánh cửa của chính mình - hãy nhìn cuộc sống bằng tất cả các giác quan để cảm nhận, để thấu hiểu, để yêu thương, để quan tâm và để nhớ</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667697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7087" y="116632"/>
            <a:ext cx="5291257" cy="523220"/>
          </a:xfrm>
          <a:prstGeom prst="rect">
            <a:avLst/>
          </a:prstGeom>
        </p:spPr>
        <p:txBody>
          <a:bodyPr wrap="none">
            <a:spAutoFit/>
          </a:bodyPr>
          <a:lstStyle/>
          <a:p>
            <a:r>
              <a:rPr lang="en-US" sz="2800" b="1" dirty="0" smtClean="0">
                <a:solidFill>
                  <a:srgbClr val="FF0000"/>
                </a:solidFill>
                <a:latin typeface="Times New Roman"/>
                <a:ea typeface="Times New Roman"/>
              </a:rPr>
              <a:t> Viết </a:t>
            </a:r>
            <a:r>
              <a:rPr lang="en-US" sz="2800" b="1" dirty="0">
                <a:solidFill>
                  <a:srgbClr val="FF0000"/>
                </a:solidFill>
                <a:latin typeface="Times New Roman"/>
                <a:ea typeface="Times New Roman"/>
              </a:rPr>
              <a:t>kết nối với đọc </a:t>
            </a:r>
            <a:r>
              <a:rPr lang="en-US" sz="2800" b="1" dirty="0" smtClean="0">
                <a:solidFill>
                  <a:srgbClr val="FF0000"/>
                </a:solidFill>
                <a:latin typeface="Times New Roman"/>
                <a:ea typeface="Times New Roman"/>
              </a:rPr>
              <a:t>                      </a:t>
            </a:r>
            <a:endParaRPr lang="en-US" sz="2800" dirty="0">
              <a:solidFill>
                <a:srgbClr val="FF0000"/>
              </a:solidFill>
            </a:endParaRPr>
          </a:p>
        </p:txBody>
      </p:sp>
      <p:sp>
        <p:nvSpPr>
          <p:cNvPr id="3" name="Cloud Callout 2"/>
          <p:cNvSpPr/>
          <p:nvPr/>
        </p:nvSpPr>
        <p:spPr>
          <a:xfrm>
            <a:off x="-324544" y="764704"/>
            <a:ext cx="8712968" cy="1224136"/>
          </a:xfrm>
          <a:prstGeom prst="cloudCallout">
            <a:avLst/>
          </a:prstGeom>
          <a:solidFill>
            <a:sysClr val="window" lastClr="FFFFFF"/>
          </a:solidFill>
          <a:ln w="12700" cap="flat" cmpd="sng" algn="ctr">
            <a:solidFill>
              <a:schemeClr val="bg1"/>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611560" y="2060848"/>
            <a:ext cx="8280920" cy="4293096"/>
          </a:xfrm>
          <a:prstGeom prst="horizontalScroll">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smtClean="0">
                <a:solidFill>
                  <a:schemeClr val="tx1"/>
                </a:solidFill>
                <a:latin typeface="Times New Roman"/>
                <a:ea typeface="Times New Roman"/>
                <a:cs typeface="Times New Roman"/>
              </a:rPr>
              <a:t>                        *Gợi </a:t>
            </a:r>
            <a:r>
              <a:rPr lang="en-US" sz="2400" b="1" dirty="0">
                <a:solidFill>
                  <a:schemeClr val="tx1"/>
                </a:solidFill>
                <a:latin typeface="Times New Roman"/>
                <a:ea typeface="Times New Roman"/>
                <a:cs typeface="Times New Roman"/>
              </a:rPr>
              <a:t>ý viết:</a:t>
            </a:r>
            <a:endParaRPr lang="en-US" sz="2400" b="1" dirty="0">
              <a:solidFill>
                <a:schemeClr val="tx1"/>
              </a:solidFill>
              <a:latin typeface="Calibri"/>
              <a:ea typeface="Calibri"/>
              <a:cs typeface="Times New Roman"/>
            </a:endParaRPr>
          </a:p>
          <a:p>
            <a:pPr>
              <a:lnSpc>
                <a:spcPct val="150000"/>
              </a:lnSpc>
              <a:spcAft>
                <a:spcPts val="0"/>
              </a:spcAft>
            </a:pPr>
            <a:r>
              <a:rPr lang="en-US" sz="2400" dirty="0" smtClean="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28330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8"/>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63688" y="476672"/>
            <a:ext cx="5616624" cy="138499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noProof="0" dirty="0" smtClean="0">
                <a:solidFill>
                  <a:prstClr val="black"/>
                </a:solidFill>
                <a:latin typeface="Times New Roman" pitchFamily="18" charset="0"/>
                <a:cs typeface="Times New Roman" pitchFamily="18" charset="0"/>
              </a:rPr>
              <a:t>Đọc văn bản: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VỪA </a:t>
            </a:r>
            <a:r>
              <a:rPr kumimoji="0" lang="en-US" sz="28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NHẮM MẮT,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VỪA </a:t>
            </a:r>
            <a:r>
              <a:rPr kumimoji="0" lang="en-US" sz="28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MỞ CỬA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SỔ.</a:t>
            </a:r>
            <a:endParaRPr kumimoji="0" lang="en-US" sz="2800" b="1"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Nguyễn </a:t>
            </a:r>
            <a:r>
              <a:rPr kumimoji="0" lang="en-US" sz="28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Ngọc Thuần</a:t>
            </a:r>
          </a:p>
        </p:txBody>
      </p:sp>
    </p:spTree>
    <p:extLst>
      <p:ext uri="{BB962C8B-B14F-4D97-AF65-F5344CB8AC3E}">
        <p14:creationId xmlns:p14="http://schemas.microsoft.com/office/powerpoint/2010/main" val="414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36712"/>
            <a:ext cx="381642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7504" y="764704"/>
            <a:ext cx="5068079"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70532" y="19650"/>
            <a:ext cx="1662571" cy="523220"/>
          </a:xfrm>
          <a:prstGeom prst="rect">
            <a:avLst/>
          </a:prstGeom>
          <a:noFill/>
        </p:spPr>
        <p:txBody>
          <a:bodyPr wrap="none" rtlCol="0">
            <a:spAutoFit/>
          </a:bodyPr>
          <a:lstStyle/>
          <a:p>
            <a:r>
              <a:rPr lang="en-US" sz="2800" b="1" u="sng" dirty="0" smtClean="0">
                <a:solidFill>
                  <a:srgbClr val="0000CC"/>
                </a:solidFill>
                <a:latin typeface="Times New Roman" panose="02020603050405020304" pitchFamily="18" charset="0"/>
                <a:cs typeface="Times New Roman" panose="02020603050405020304" pitchFamily="18" charset="0"/>
              </a:rPr>
              <a:t>1. </a:t>
            </a:r>
            <a:r>
              <a:rPr lang="en-US" sz="2800" b="1" u="sng" dirty="0" err="1" smtClean="0">
                <a:solidFill>
                  <a:srgbClr val="0000CC"/>
                </a:solidFill>
                <a:latin typeface="Times New Roman" panose="02020603050405020304" pitchFamily="18" charset="0"/>
                <a:cs typeface="Times New Roman" panose="02020603050405020304" pitchFamily="18" charset="0"/>
              </a:rPr>
              <a:t>Tác</a:t>
            </a:r>
            <a:r>
              <a:rPr lang="en-US" sz="2800" b="1" u="sng" dirty="0" smtClean="0">
                <a:solidFill>
                  <a:srgbClr val="0000CC"/>
                </a:solidFill>
                <a:latin typeface="Times New Roman" panose="02020603050405020304" pitchFamily="18" charset="0"/>
                <a:cs typeface="Times New Roman" panose="02020603050405020304" pitchFamily="18" charset="0"/>
              </a:rPr>
              <a:t> </a:t>
            </a:r>
            <a:r>
              <a:rPr lang="en-US" sz="2800" b="1" u="sng" dirty="0" err="1" smtClean="0">
                <a:solidFill>
                  <a:srgbClr val="0000CC"/>
                </a:solidFill>
                <a:latin typeface="Times New Roman" panose="02020603050405020304" pitchFamily="18" charset="0"/>
                <a:cs typeface="Times New Roman" panose="02020603050405020304" pitchFamily="18" charset="0"/>
              </a:rPr>
              <a:t>giả</a:t>
            </a:r>
            <a:endParaRPr lang="en-US" sz="2800" b="1" u="sng"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92696"/>
            <a:ext cx="8496944" cy="6124754"/>
          </a:xfrm>
          <a:prstGeom prst="rect">
            <a:avLst/>
          </a:prstGeom>
        </p:spPr>
        <p:txBody>
          <a:bodyPr wrap="square">
            <a:spAutoFit/>
          </a:bodyPr>
          <a:lstStyle/>
          <a:p>
            <a:pPr algn="just"/>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Giăng giăng tơ nhện</a:t>
            </a:r>
            <a:r>
              <a:rPr lang="vi-VN" sz="28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8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Một thiên nằm mộng</a:t>
            </a:r>
            <a:r>
              <a:rPr lang="vi-VN" sz="28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800" dirty="0">
                <a:solidFill>
                  <a:prstClr val="black"/>
                </a:solidFill>
                <a:latin typeface="Times New Roman" panose="02020603050405020304" pitchFamily="18" charset="0"/>
                <a:cs typeface="Times New Roman" panose="02020603050405020304" pitchFamily="18" charset="0"/>
              </a:rPr>
            </a:br>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Nhện ảo</a:t>
            </a:r>
            <a:r>
              <a:rPr lang="vi-VN" sz="28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8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Cha và con và...tàu bay</a:t>
            </a:r>
            <a:r>
              <a:rPr lang="vi-VN" sz="2800" dirty="0">
                <a:solidFill>
                  <a:prstClr val="black"/>
                </a:solidFill>
                <a:latin typeface="Times New Roman" panose="02020603050405020304" pitchFamily="18" charset="0"/>
                <a:cs typeface="Times New Roman" panose="02020603050405020304" pitchFamily="18" charset="0"/>
              </a:rPr>
              <a:t> - 2005.</a:t>
            </a:r>
          </a:p>
          <a:p>
            <a:pPr algn="just"/>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Chuyện tào lao</a:t>
            </a:r>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800" dirty="0">
                <a:solidFill>
                  <a:prstClr val="black"/>
                </a:solidFill>
                <a:latin typeface="Times New Roman" panose="02020603050405020304" pitchFamily="18" charset="0"/>
                <a:cs typeface="Times New Roman" panose="02020603050405020304" pitchFamily="18" charset="0"/>
              </a:rPr>
              <a:t>] - 2009</a:t>
            </a:r>
          </a:p>
        </p:txBody>
      </p:sp>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Một</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số</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tác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phẩm</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của</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Nguyễn</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Ngọc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881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21169"/>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787" y="3606768"/>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1" y="3606768"/>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50"/>
            <a:ext cx="9036496" cy="6555641"/>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Tóm 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tặng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ổi</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mềm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món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món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quà</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cs typeface="Times New Roman" panose="02020603050405020304" pitchFamily="18" charset="0"/>
              </a:rPr>
              <a:t>. Sau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ngửi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mũi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4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0585005"/>
              </p:ext>
            </p:extLst>
          </p:nvPr>
        </p:nvGraphicFramePr>
        <p:xfrm>
          <a:off x="323528" y="908720"/>
          <a:ext cx="8424936" cy="4014673"/>
        </p:xfrm>
        <a:graphic>
          <a:graphicData uri="http://schemas.openxmlformats.org/drawingml/2006/table">
            <a:tbl>
              <a:tblPr firstRow="1" firstCol="1" bandRow="1"/>
              <a:tblGrid>
                <a:gridCol w="2736304"/>
                <a:gridCol w="5688632"/>
              </a:tblGrid>
              <a:tr h="0">
                <a:tc>
                  <a:txBody>
                    <a:bodyPr/>
                    <a:lstStyle/>
                    <a:p>
                      <a:pPr algn="just">
                        <a:lnSpc>
                          <a:spcPct val="150000"/>
                        </a:lnSpc>
                        <a:spcAft>
                          <a:spcPts val="1000"/>
                        </a:spcAft>
                      </a:pPr>
                      <a:r>
                        <a:rPr lang="en-US" sz="2800" b="1" dirty="0" err="1">
                          <a:solidFill>
                            <a:srgbClr val="000000"/>
                          </a:solidFill>
                          <a:effectLst/>
                          <a:latin typeface="Times New Roman"/>
                          <a:ea typeface="Calibri"/>
                          <a:cs typeface="Times New Roman"/>
                        </a:rPr>
                        <a:t>Xuất</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xứ</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US" sz="2800" b="1" dirty="0">
                          <a:solidFill>
                            <a:srgbClr val="000000"/>
                          </a:solidFill>
                          <a:effectLst/>
                          <a:latin typeface="Times New Roman"/>
                          <a:ea typeface="Calibri"/>
                          <a:cs typeface="Times New Roman"/>
                        </a:rPr>
                        <a:t> </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Thể loại</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 </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Ngôi kể</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 </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Người kể chuyện</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 </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Nhân vật</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US" sz="2800" b="1">
                          <a:solidFill>
                            <a:srgbClr val="000000"/>
                          </a:solidFill>
                          <a:effectLst/>
                          <a:latin typeface="Times New Roman"/>
                          <a:ea typeface="Calibri"/>
                          <a:cs typeface="Times New Roman"/>
                        </a:rPr>
                        <a:t> </a:t>
                      </a:r>
                      <a:endParaRPr lang="en-US" sz="2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14273">
                <a:tc>
                  <a:txBody>
                    <a:bodyPr/>
                    <a:lstStyle/>
                    <a:p>
                      <a:pPr algn="just">
                        <a:lnSpc>
                          <a:spcPct val="150000"/>
                        </a:lnSpc>
                        <a:spcAft>
                          <a:spcPts val="1000"/>
                        </a:spcAft>
                      </a:pPr>
                      <a:r>
                        <a:rPr lang="en-US" sz="2800" b="1" dirty="0" err="1">
                          <a:solidFill>
                            <a:srgbClr val="000000"/>
                          </a:solidFill>
                          <a:effectLst/>
                          <a:latin typeface="Times New Roman"/>
                          <a:ea typeface="Calibri"/>
                          <a:cs typeface="Times New Roman"/>
                        </a:rPr>
                        <a:t>Bố</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cục</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US" sz="2800" b="1" dirty="0">
                          <a:solidFill>
                            <a:srgbClr val="000000"/>
                          </a:solidFill>
                          <a:effectLst/>
                          <a:latin typeface="Times New Roman"/>
                          <a:ea typeface="Calibri"/>
                          <a:cs typeface="Times New Roman"/>
                        </a:rPr>
                        <a:t> </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2566717" y="71046"/>
            <a:ext cx="403244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PHIẾU HỌC TẬP SỐ 1</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9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23528" y="1103919"/>
            <a:ext cx="3833409" cy="669542"/>
          </a:xfrm>
          <a:prstGeom prst="rect">
            <a:avLst/>
          </a:prstGeom>
        </p:spPr>
        <p:txBody>
          <a:bodyPr wrap="square">
            <a:spAutoFit/>
          </a:bodyPr>
          <a:lstStyle/>
          <a:p>
            <a:pPr>
              <a:lnSpc>
                <a:spcPct val="150000"/>
              </a:lnSpc>
            </a:pP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Thể</a:t>
            </a:r>
            <a:r>
              <a:rPr lang="en-US" sz="2800" b="1" dirty="0" smtClean="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
        <p:nvSpPr>
          <p:cNvPr id="4" name="Rectangle 3"/>
          <p:cNvSpPr/>
          <p:nvPr/>
        </p:nvSpPr>
        <p:spPr>
          <a:xfrm>
            <a:off x="393304" y="260648"/>
            <a:ext cx="8211144" cy="954107"/>
          </a:xfrm>
          <a:prstGeom prst="rect">
            <a:avLst/>
          </a:prstGeom>
        </p:spPr>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Xuất xứ: </a:t>
            </a:r>
            <a:r>
              <a:rPr lang="en-US" sz="2800" dirty="0">
                <a:solidFill>
                  <a:prstClr val="black"/>
                </a:solidFill>
                <a:latin typeface="Times New Roman" panose="02020603050405020304" pitchFamily="18" charset="0"/>
                <a:cs typeface="Times New Roman" panose="02020603050405020304" pitchFamily="18" charset="0"/>
              </a:rPr>
              <a:t>Rút từ chương 5 của tập truyện: </a:t>
            </a:r>
            <a:r>
              <a:rPr lang="en-US" sz="2800" i="1" dirty="0">
                <a:solidFill>
                  <a:prstClr val="black"/>
                </a:solidFill>
                <a:latin typeface="Times New Roman" panose="02020603050405020304" pitchFamily="18" charset="0"/>
                <a:cs typeface="Times New Roman" panose="02020603050405020304" pitchFamily="18" charset="0"/>
              </a:rPr>
              <a:t>Vừa nhắm mắt vừa mở cửa sổ</a:t>
            </a:r>
            <a:r>
              <a:rPr lang="en-US" sz="2800" dirty="0">
                <a:solidFill>
                  <a:srgbClr val="70AD47">
                    <a:lumMod val="50000"/>
                  </a:srgbClr>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93304" y="1876211"/>
            <a:ext cx="396454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Ngôi kể: </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Ngôi thứ 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51" name="Rounded Rectangle 4"/>
          <p:cNvSpPr/>
          <p:nvPr/>
        </p:nvSpPr>
        <p:spPr>
          <a:xfrm>
            <a:off x="251519" y="2348880"/>
            <a:ext cx="2167943" cy="7539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*Nhân vật:</a:t>
            </a:r>
            <a:endParaRPr lang="en-US" sz="2800" b="1" kern="1200" dirty="0">
              <a:solidFill>
                <a:schemeClr val="tx1"/>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967775" y="3331889"/>
            <a:ext cx="843880" cy="42194"/>
            <a:chOff x="1504793" y="1966568"/>
            <a:chExt cx="843880" cy="42194"/>
          </a:xfrm>
          <a:solidFill>
            <a:schemeClr val="bg1"/>
          </a:solidFill>
        </p:grpSpPr>
        <p:sp>
          <p:nvSpPr>
            <p:cNvPr id="48" name="Straight Connector 5"/>
            <p:cNvSpPr/>
            <p:nvPr/>
          </p:nvSpPr>
          <p:spPr>
            <a:xfrm rot="19163933">
              <a:off x="1504793" y="1969929"/>
              <a:ext cx="843880" cy="35473"/>
            </a:xfrm>
            <a:custGeom>
              <a:avLst/>
              <a:gdLst/>
              <a:ahLst/>
              <a:cxnLst/>
              <a:rect l="0" t="0" r="0" b="0"/>
              <a:pathLst>
                <a:path>
                  <a:moveTo>
                    <a:pt x="0" y="17736"/>
                  </a:moveTo>
                  <a:lnTo>
                    <a:pt x="843880" y="17736"/>
                  </a:lnTo>
                </a:path>
              </a:pathLst>
            </a:custGeom>
            <a:grp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Straight Connector 6"/>
            <p:cNvSpPr/>
            <p:nvPr/>
          </p:nvSpPr>
          <p:spPr>
            <a:xfrm rot="19163933">
              <a:off x="1905636" y="1966568"/>
              <a:ext cx="42194" cy="42194"/>
            </a:xfrm>
            <a:prstGeom prst="rect">
              <a:avLst/>
            </a:prstGeom>
            <a:grp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2800" kern="1200">
                <a:solidFill>
                  <a:schemeClr val="tx1"/>
                </a:solidFill>
              </a:endParaRPr>
            </a:p>
          </p:txBody>
        </p:sp>
      </p:grpSp>
      <p:grpSp>
        <p:nvGrpSpPr>
          <p:cNvPr id="25" name="Group 24"/>
          <p:cNvGrpSpPr/>
          <p:nvPr/>
        </p:nvGrpSpPr>
        <p:grpSpPr>
          <a:xfrm>
            <a:off x="4181262" y="2789290"/>
            <a:ext cx="789053" cy="39452"/>
            <a:chOff x="3774739" y="1463085"/>
            <a:chExt cx="789053" cy="39452"/>
          </a:xfrm>
          <a:solidFill>
            <a:schemeClr val="bg1"/>
          </a:solidFill>
        </p:grpSpPr>
        <p:sp>
          <p:nvSpPr>
            <p:cNvPr id="44" name="Straight Connector 9"/>
            <p:cNvSpPr/>
            <p:nvPr/>
          </p:nvSpPr>
          <p:spPr>
            <a:xfrm rot="19457599">
              <a:off x="3774739" y="1465075"/>
              <a:ext cx="789053" cy="35473"/>
            </a:xfrm>
            <a:custGeom>
              <a:avLst/>
              <a:gdLst/>
              <a:ahLst/>
              <a:cxnLst/>
              <a:rect l="0" t="0" r="0" b="0"/>
              <a:pathLst>
                <a:path>
                  <a:moveTo>
                    <a:pt x="0" y="17736"/>
                  </a:moveTo>
                  <a:lnTo>
                    <a:pt x="789053" y="17736"/>
                  </a:lnTo>
                </a:path>
              </a:pathLst>
            </a:custGeom>
            <a:grpFill/>
            <a:ln>
              <a:solidFill>
                <a:schemeClr val="bg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Straight Connector 10"/>
            <p:cNvSpPr/>
            <p:nvPr/>
          </p:nvSpPr>
          <p:spPr>
            <a:xfrm rot="19457599">
              <a:off x="4149540" y="1463085"/>
              <a:ext cx="39452" cy="39452"/>
            </a:xfrm>
            <a:prstGeom prst="rect">
              <a:avLst/>
            </a:prstGeom>
            <a:grp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2800" kern="1200">
                <a:solidFill>
                  <a:schemeClr val="tx1"/>
                </a:solidFill>
              </a:endParaRPr>
            </a:p>
          </p:txBody>
        </p:sp>
      </p:grpSp>
      <p:sp>
        <p:nvSpPr>
          <p:cNvPr id="42" name="Rounded Rectangle 41"/>
          <p:cNvSpPr/>
          <p:nvPr/>
        </p:nvSpPr>
        <p:spPr>
          <a:xfrm>
            <a:off x="4896151" y="2394328"/>
            <a:ext cx="1601809" cy="800904"/>
          </a:xfrm>
          <a:prstGeom prst="roundRect">
            <a:avLst>
              <a:gd name="adj" fmla="val 10000"/>
            </a:avLst>
          </a:prstGeom>
          <a:solidFill>
            <a:schemeClr val="bg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7" name="Group 26"/>
          <p:cNvGrpSpPr/>
          <p:nvPr/>
        </p:nvGrpSpPr>
        <p:grpSpPr>
          <a:xfrm>
            <a:off x="4217934" y="3180848"/>
            <a:ext cx="715710" cy="35785"/>
            <a:chOff x="3811411" y="1854643"/>
            <a:chExt cx="715710" cy="35785"/>
          </a:xfrm>
          <a:solidFill>
            <a:schemeClr val="bg1"/>
          </a:solidFill>
        </p:grpSpPr>
        <p:sp>
          <p:nvSpPr>
            <p:cNvPr id="40" name="Straight Connector 13"/>
            <p:cNvSpPr/>
            <p:nvPr/>
          </p:nvSpPr>
          <p:spPr>
            <a:xfrm rot="1587744">
              <a:off x="3811411" y="1854799"/>
              <a:ext cx="715710" cy="35473"/>
            </a:xfrm>
            <a:custGeom>
              <a:avLst/>
              <a:gdLst/>
              <a:ahLst/>
              <a:cxnLst/>
              <a:rect l="0" t="0" r="0" b="0"/>
              <a:pathLst>
                <a:path>
                  <a:moveTo>
                    <a:pt x="0" y="17736"/>
                  </a:moveTo>
                  <a:lnTo>
                    <a:pt x="715710" y="17736"/>
                  </a:lnTo>
                </a:path>
              </a:pathLst>
            </a:custGeom>
            <a:grpFill/>
            <a:ln>
              <a:solidFill>
                <a:schemeClr val="bg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Straight Connector 14"/>
            <p:cNvSpPr/>
            <p:nvPr/>
          </p:nvSpPr>
          <p:spPr>
            <a:xfrm rot="1587744">
              <a:off x="4151373" y="1854643"/>
              <a:ext cx="35785" cy="35785"/>
            </a:xfrm>
            <a:prstGeom prst="rect">
              <a:avLst/>
            </a:prstGeom>
            <a:grp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2800" kern="1200">
                <a:solidFill>
                  <a:schemeClr val="tx1"/>
                </a:solidFill>
              </a:endParaRPr>
            </a:p>
          </p:txBody>
        </p:sp>
      </p:grpSp>
      <p:sp>
        <p:nvSpPr>
          <p:cNvPr id="38" name="Rounded Rectangle 37"/>
          <p:cNvSpPr/>
          <p:nvPr/>
        </p:nvSpPr>
        <p:spPr>
          <a:xfrm>
            <a:off x="4896151" y="2957752"/>
            <a:ext cx="1601809" cy="800904"/>
          </a:xfrm>
          <a:prstGeom prst="roundRect">
            <a:avLst>
              <a:gd name="adj" fmla="val 10000"/>
            </a:avLst>
          </a:prstGeom>
          <a:solidFill>
            <a:schemeClr val="bg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9" name="Group 28"/>
          <p:cNvGrpSpPr/>
          <p:nvPr/>
        </p:nvGrpSpPr>
        <p:grpSpPr>
          <a:xfrm>
            <a:off x="2363455" y="3479444"/>
            <a:ext cx="52520" cy="1050414"/>
            <a:chOff x="1900473" y="2153239"/>
            <a:chExt cx="52520" cy="1050414"/>
          </a:xfrm>
          <a:solidFill>
            <a:schemeClr val="bg1"/>
          </a:solidFill>
        </p:grpSpPr>
        <p:sp>
          <p:nvSpPr>
            <p:cNvPr id="36" name="Straight Connector 17"/>
            <p:cNvSpPr/>
            <p:nvPr/>
          </p:nvSpPr>
          <p:spPr>
            <a:xfrm rot="3144750">
              <a:off x="1401526" y="2660709"/>
              <a:ext cx="1050414" cy="35473"/>
            </a:xfrm>
            <a:custGeom>
              <a:avLst/>
              <a:gdLst/>
              <a:ahLst/>
              <a:cxnLst/>
              <a:rect l="0" t="0" r="0" b="0"/>
              <a:pathLst>
                <a:path>
                  <a:moveTo>
                    <a:pt x="0" y="17736"/>
                  </a:moveTo>
                  <a:lnTo>
                    <a:pt x="1050414" y="17736"/>
                  </a:lnTo>
                </a:path>
              </a:pathLst>
            </a:custGeom>
            <a:grp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Straight Connector 18"/>
            <p:cNvSpPr/>
            <p:nvPr/>
          </p:nvSpPr>
          <p:spPr>
            <a:xfrm rot="3144750">
              <a:off x="1900473" y="2652185"/>
              <a:ext cx="52520" cy="52520"/>
            </a:xfrm>
            <a:prstGeom prst="rect">
              <a:avLst/>
            </a:prstGeom>
            <a:grp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2800" kern="1200">
                <a:solidFill>
                  <a:schemeClr val="tx1"/>
                </a:solidFill>
              </a:endParaRPr>
            </a:p>
          </p:txBody>
        </p:sp>
      </p:grpSp>
      <p:grpSp>
        <p:nvGrpSpPr>
          <p:cNvPr id="30" name="Group 29"/>
          <p:cNvGrpSpPr/>
          <p:nvPr/>
        </p:nvGrpSpPr>
        <p:grpSpPr>
          <a:xfrm rot="579580">
            <a:off x="5365174" y="4397361"/>
            <a:ext cx="791001" cy="45719"/>
            <a:chOff x="3841175" y="3006099"/>
            <a:chExt cx="656182" cy="35473"/>
          </a:xfrm>
        </p:grpSpPr>
        <p:sp>
          <p:nvSpPr>
            <p:cNvPr id="34" name="Straight Connector 19"/>
            <p:cNvSpPr/>
            <p:nvPr/>
          </p:nvSpPr>
          <p:spPr>
            <a:xfrm rot="20852318">
              <a:off x="3841175" y="3006099"/>
              <a:ext cx="656182" cy="35473"/>
            </a:xfrm>
            <a:custGeom>
              <a:avLst/>
              <a:gdLst/>
              <a:ahLst/>
              <a:cxnLst/>
              <a:rect l="0" t="0" r="0" b="0"/>
              <a:pathLst>
                <a:path>
                  <a:moveTo>
                    <a:pt x="0" y="17736"/>
                  </a:moveTo>
                  <a:lnTo>
                    <a:pt x="656182" y="177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20"/>
            <p:cNvSpPr/>
            <p:nvPr/>
          </p:nvSpPr>
          <p:spPr>
            <a:xfrm rot="20852318">
              <a:off x="4152861" y="3007431"/>
              <a:ext cx="32809" cy="328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32" name="Rounded Rectangle 31"/>
          <p:cNvSpPr/>
          <p:nvPr/>
        </p:nvSpPr>
        <p:spPr>
          <a:xfrm>
            <a:off x="4894683" y="4072617"/>
            <a:ext cx="1601809" cy="800904"/>
          </a:xfrm>
          <a:prstGeom prst="roundRect">
            <a:avLst>
              <a:gd name="adj" fmla="val 10000"/>
            </a:avLst>
          </a:prstGeom>
          <a:solidFill>
            <a:schemeClr val="bg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ounded Rectangle 52"/>
          <p:cNvSpPr/>
          <p:nvPr/>
        </p:nvSpPr>
        <p:spPr>
          <a:xfrm>
            <a:off x="2785302" y="4130544"/>
            <a:ext cx="1601809" cy="800904"/>
          </a:xfrm>
          <a:prstGeom prst="roundRect">
            <a:avLst>
              <a:gd name="adj" fmla="val 10000"/>
            </a:avLst>
          </a:prstGeom>
          <a:solidFill>
            <a:schemeClr val="bg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8"/>
          <p:cNvSpPr/>
          <p:nvPr/>
        </p:nvSpPr>
        <p:spPr>
          <a:xfrm>
            <a:off x="2369035" y="2386980"/>
            <a:ext cx="1554893" cy="7539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Chính:</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55" name="Rounded Rectangle 22"/>
          <p:cNvSpPr/>
          <p:nvPr/>
        </p:nvSpPr>
        <p:spPr>
          <a:xfrm>
            <a:off x="3560523" y="3107060"/>
            <a:ext cx="2811677" cy="7539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Tí</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chú</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Hùng</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56" name="Rounded Rectangle 4"/>
          <p:cNvSpPr/>
          <p:nvPr/>
        </p:nvSpPr>
        <p:spPr>
          <a:xfrm>
            <a:off x="2369035" y="3140968"/>
            <a:ext cx="1554893" cy="7539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Phụ:</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57" name="Rounded Rectangle 12"/>
          <p:cNvSpPr/>
          <p:nvPr/>
        </p:nvSpPr>
        <p:spPr>
          <a:xfrm>
            <a:off x="3779912" y="2348880"/>
            <a:ext cx="1224136" cy="7539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Tôi,</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58" name="Rounded Rectangle 16"/>
          <p:cNvSpPr/>
          <p:nvPr/>
        </p:nvSpPr>
        <p:spPr>
          <a:xfrm>
            <a:off x="4745299" y="2348880"/>
            <a:ext cx="1554893" cy="7539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Bố</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tôi</a:t>
            </a:r>
            <a:endParaRPr lang="en-US" sz="28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5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1719</Words>
  <Application>Microsoft Office PowerPoint</Application>
  <PresentationFormat>On-screen Show (4:3)</PresentationFormat>
  <Paragraphs>138</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cp:revision>
  <dcterms:created xsi:type="dcterms:W3CDTF">2023-10-17T15:30:21Z</dcterms:created>
  <dcterms:modified xsi:type="dcterms:W3CDTF">2023-10-24T08:26:35Z</dcterms:modified>
</cp:coreProperties>
</file>