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05DA36-F200-462E-8627-EB47E8126821}"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436652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5DA36-F200-462E-8627-EB47E8126821}"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114205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5DA36-F200-462E-8627-EB47E8126821}"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3507123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5DA36-F200-462E-8627-EB47E8126821}"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301245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05DA36-F200-462E-8627-EB47E8126821}"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368731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05DA36-F200-462E-8627-EB47E8126821}"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2087999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05DA36-F200-462E-8627-EB47E8126821}" type="datetimeFigureOut">
              <a:rPr lang="en-US" smtClean="0"/>
              <a:t>11/27/2023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145532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05DA36-F200-462E-8627-EB47E8126821}"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4213091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5DA36-F200-462E-8627-EB47E8126821}" type="datetimeFigureOut">
              <a:rPr lang="en-US" smtClean="0"/>
              <a:t>11/27/2023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3826168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5DA36-F200-462E-8627-EB47E8126821}"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785477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5DA36-F200-462E-8627-EB47E8126821}"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49A25-22FC-4BA6-953C-F5926CB5671C}" type="slidenum">
              <a:rPr lang="en-US" smtClean="0"/>
              <a:t>‹#›</a:t>
            </a:fld>
            <a:endParaRPr lang="en-US"/>
          </a:p>
        </p:txBody>
      </p:sp>
    </p:spTree>
    <p:extLst>
      <p:ext uri="{BB962C8B-B14F-4D97-AF65-F5344CB8AC3E}">
        <p14:creationId xmlns:p14="http://schemas.microsoft.com/office/powerpoint/2010/main" val="1827211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5DA36-F200-462E-8627-EB47E8126821}" type="datetimeFigureOut">
              <a:rPr lang="en-US" smtClean="0"/>
              <a:t>11/27/2023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49A25-22FC-4BA6-953C-F5926CB5671C}" type="slidenum">
              <a:rPr lang="en-US" smtClean="0"/>
              <a:t>‹#›</a:t>
            </a:fld>
            <a:endParaRPr lang="en-US"/>
          </a:p>
        </p:txBody>
      </p:sp>
    </p:spTree>
    <p:extLst>
      <p:ext uri="{BB962C8B-B14F-4D97-AF65-F5344CB8AC3E}">
        <p14:creationId xmlns:p14="http://schemas.microsoft.com/office/powerpoint/2010/main" val="896810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7805" y="325314"/>
            <a:ext cx="8348651" cy="15915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FF00"/>
                </a:solidFill>
                <a:latin typeface="Times New Roman" panose="02020603050405020304" pitchFamily="18" charset="0"/>
                <a:cs typeface="Times New Roman" panose="02020603050405020304" pitchFamily="18" charset="0"/>
              </a:rPr>
              <a:t>BÀI THƠ : ĐƯỜNG NÚI”  CỦA </a:t>
            </a:r>
            <a:r>
              <a:rPr lang="en-US" sz="3200" b="1" dirty="0" smtClean="0">
                <a:solidFill>
                  <a:srgbClr val="FFFF00"/>
                </a:solidFill>
                <a:latin typeface="Times New Roman" panose="02020603050405020304" pitchFamily="18" charset="0"/>
                <a:cs typeface="Times New Roman" panose="02020603050405020304" pitchFamily="18" charset="0"/>
              </a:rPr>
              <a:t>NGUYỄNĐÌNH </a:t>
            </a:r>
            <a:r>
              <a:rPr lang="en-US" sz="3200" b="1" dirty="0">
                <a:solidFill>
                  <a:srgbClr val="FFFF00"/>
                </a:solidFill>
                <a:latin typeface="Times New Roman" panose="02020603050405020304" pitchFamily="18" charset="0"/>
                <a:cs typeface="Times New Roman" panose="02020603050405020304" pitchFamily="18" charset="0"/>
              </a:rPr>
              <a:t>THI</a:t>
            </a:r>
            <a:endParaRPr lang="en-US" sz="3200" dirty="0">
              <a:solidFill>
                <a:srgbClr val="FFFF00"/>
              </a:solidFill>
              <a:latin typeface="Times New Roman" panose="02020603050405020304" pitchFamily="18" charset="0"/>
              <a:cs typeface="Times New Roman" panose="02020603050405020304" pitchFamily="18" charset="0"/>
            </a:endParaRPr>
          </a:p>
          <a:p>
            <a:pPr algn="ctr"/>
            <a:r>
              <a:rPr lang="en-US" sz="3200" b="1" dirty="0" smtClean="0">
                <a:solidFill>
                  <a:srgbClr val="FFFF00"/>
                </a:solidFill>
                <a:latin typeface="Times New Roman" panose="02020603050405020304" pitchFamily="18" charset="0"/>
                <a:cs typeface="Times New Roman" panose="02020603050405020304" pitchFamily="18" charset="0"/>
              </a:rPr>
              <a:t>                                ( </a:t>
            </a:r>
            <a:r>
              <a:rPr lang="en-US" sz="3200" b="1" dirty="0">
                <a:solidFill>
                  <a:srgbClr val="FFFF00"/>
                </a:solidFill>
                <a:latin typeface="Times New Roman" panose="02020603050405020304" pitchFamily="18" charset="0"/>
                <a:cs typeface="Times New Roman" panose="02020603050405020304" pitchFamily="18" charset="0"/>
              </a:rPr>
              <a:t>VŨ QUẦN PHƯƠNG)</a:t>
            </a:r>
            <a:endParaRPr lang="en-US" sz="32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5523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1">
            <a:extLst>
              <a:ext uri="{FF2B5EF4-FFF2-40B4-BE49-F238E27FC236}">
                <a16:creationId xmlns="" xmlns:a16="http://schemas.microsoft.com/office/drawing/2014/main" id="{B9E90991-A0CC-14F5-F7A8-0C8DDA67F5A8}"/>
              </a:ext>
            </a:extLst>
          </p:cNvPr>
          <p:cNvSpPr/>
          <p:nvPr/>
        </p:nvSpPr>
        <p:spPr>
          <a:xfrm>
            <a:off x="35496" y="412955"/>
            <a:ext cx="11276730" cy="279236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107000"/>
              </a:lnSpc>
              <a:spcAft>
                <a:spcPts val="800"/>
              </a:spcAft>
            </a:pPr>
            <a:r>
              <a:rPr lang="en-US" sz="28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xét</a:t>
            </a: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khái</a:t>
            </a: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quát</a:t>
            </a: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trực</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nó</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ẩn</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nhịp</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điệu</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nhìn</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ngất</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ngây</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sương</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mây</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nghe</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rì</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rào</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suối</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Tức</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xúc</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ảnh</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âm</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điệu</a:t>
            </a:r>
            <a:r>
              <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5" name="Rectangle: Rounded Corners 2">
            <a:extLst>
              <a:ext uri="{FF2B5EF4-FFF2-40B4-BE49-F238E27FC236}">
                <a16:creationId xmlns="" xmlns:a16="http://schemas.microsoft.com/office/drawing/2014/main" id="{786B76B8-91AC-7F62-CE56-81E66B74807C}"/>
              </a:ext>
            </a:extLst>
          </p:cNvPr>
          <p:cNvSpPr/>
          <p:nvPr/>
        </p:nvSpPr>
        <p:spPr>
          <a:xfrm>
            <a:off x="872683" y="5024284"/>
            <a:ext cx="2743200" cy="63909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ảnh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6" name="Rectangle: Rounded Corners 3">
            <a:extLst>
              <a:ext uri="{FF2B5EF4-FFF2-40B4-BE49-F238E27FC236}">
                <a16:creationId xmlns="" xmlns:a16="http://schemas.microsoft.com/office/drawing/2014/main" id="{189D072D-B6D8-BF8E-CCD0-F63D40B1FE1D}"/>
              </a:ext>
            </a:extLst>
          </p:cNvPr>
          <p:cNvSpPr/>
          <p:nvPr/>
        </p:nvSpPr>
        <p:spPr>
          <a:xfrm>
            <a:off x="3825831" y="5024283"/>
            <a:ext cx="2743200" cy="63909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Times New Roman" panose="02020603050405020304" pitchFamily="18" charset="0"/>
                <a:cs typeface="Times New Roman" panose="02020603050405020304" pitchFamily="18" charset="0"/>
              </a:rPr>
              <a:t>Âm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điệu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7" name="Rectangle: Rounded Corners 4">
            <a:extLst>
              <a:ext uri="{FF2B5EF4-FFF2-40B4-BE49-F238E27FC236}">
                <a16:creationId xmlns="" xmlns:a16="http://schemas.microsoft.com/office/drawing/2014/main" id="{C2BD9E68-8B1F-E8A1-5230-AE0C3A8CCE28}"/>
              </a:ext>
            </a:extLst>
          </p:cNvPr>
          <p:cNvSpPr/>
          <p:nvPr/>
        </p:nvSpPr>
        <p:spPr>
          <a:xfrm>
            <a:off x="7124554" y="5019366"/>
            <a:ext cx="2743200" cy="63909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xúc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8" name="Arrow: Down 6">
            <a:extLst>
              <a:ext uri="{FF2B5EF4-FFF2-40B4-BE49-F238E27FC236}">
                <a16:creationId xmlns="" xmlns:a16="http://schemas.microsoft.com/office/drawing/2014/main" id="{8AAE2743-84FE-4EEB-4951-31FFE5B97258}"/>
              </a:ext>
            </a:extLst>
          </p:cNvPr>
          <p:cNvSpPr/>
          <p:nvPr/>
        </p:nvSpPr>
        <p:spPr>
          <a:xfrm>
            <a:off x="1746308" y="3205317"/>
            <a:ext cx="757084" cy="1818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Arrow: Down 7">
            <a:extLst>
              <a:ext uri="{FF2B5EF4-FFF2-40B4-BE49-F238E27FC236}">
                <a16:creationId xmlns="" xmlns:a16="http://schemas.microsoft.com/office/drawing/2014/main" id="{BB20D22E-30A6-C634-C898-D01ED38986C2}"/>
              </a:ext>
            </a:extLst>
          </p:cNvPr>
          <p:cNvSpPr/>
          <p:nvPr/>
        </p:nvSpPr>
        <p:spPr>
          <a:xfrm>
            <a:off x="8245431" y="3205316"/>
            <a:ext cx="757084" cy="1814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0" name="Arrow: Down 8">
            <a:extLst>
              <a:ext uri="{FF2B5EF4-FFF2-40B4-BE49-F238E27FC236}">
                <a16:creationId xmlns="" xmlns:a16="http://schemas.microsoft.com/office/drawing/2014/main" id="{478596C8-8500-4130-2439-E88CDC29B596}"/>
              </a:ext>
            </a:extLst>
          </p:cNvPr>
          <p:cNvSpPr/>
          <p:nvPr/>
        </p:nvSpPr>
        <p:spPr>
          <a:xfrm>
            <a:off x="4750063" y="3200400"/>
            <a:ext cx="757084" cy="1814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Tree>
    <p:extLst>
      <p:ext uri="{BB962C8B-B14F-4D97-AF65-F5344CB8AC3E}">
        <p14:creationId xmlns:p14="http://schemas.microsoft.com/office/powerpoint/2010/main" val="330617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ircle(in)">
                                      <p:cBhvr>
                                        <p:cTn id="18" dur="2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ircle(in)">
                                      <p:cBhvr>
                                        <p:cTn id="3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424265"/>
            <a:ext cx="9238891" cy="1384995"/>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PHIẾU HỌC TẬP SỐ 2:</a:t>
            </a:r>
            <a:r>
              <a:rPr lang="en-US"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Xác định </a:t>
            </a:r>
            <a:r>
              <a:rPr lang="vi-VN" sz="2800" b="1" dirty="0" smtClean="0">
                <a:latin typeface="Times New Roman" panose="02020603050405020304" pitchFamily="18" charset="0"/>
                <a:cs typeface="Times New Roman" panose="02020603050405020304" pitchFamily="18" charset="0"/>
              </a:rPr>
              <a:t>hệ </a:t>
            </a:r>
            <a:r>
              <a:rPr lang="vi-VN" sz="2800" b="1" dirty="0">
                <a:latin typeface="Times New Roman" panose="02020603050405020304" pitchFamily="18" charset="0"/>
                <a:cs typeface="Times New Roman" panose="02020603050405020304" pitchFamily="18" charset="0"/>
              </a:rPr>
              <a:t>thống lý lẽ</a:t>
            </a:r>
            <a:r>
              <a:rPr lang="en-US" sz="2800" b="1" dirty="0">
                <a:latin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cs typeface="Times New Roman" panose="02020603050405020304" pitchFamily="18" charset="0"/>
              </a:rPr>
              <a:t> bằng chứng trong văn bản. </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45238187"/>
              </p:ext>
            </p:extLst>
          </p:nvPr>
        </p:nvGraphicFramePr>
        <p:xfrm>
          <a:off x="107504" y="1556471"/>
          <a:ext cx="8856984" cy="4873117"/>
        </p:xfrm>
        <a:graphic>
          <a:graphicData uri="http://schemas.openxmlformats.org/drawingml/2006/table">
            <a:tbl>
              <a:tblPr firstRow="1" firstCol="1" bandRow="1">
                <a:tableStyleId>{5C22544A-7EE6-4342-B048-85BDC9FD1C3A}</a:tableStyleId>
              </a:tblPr>
              <a:tblGrid>
                <a:gridCol w="4818083">
                  <a:extLst>
                    <a:ext uri="{9D8B030D-6E8A-4147-A177-3AD203B41FA5}">
                      <a16:colId xmlns="" xmlns:a16="http://schemas.microsoft.com/office/drawing/2014/main" val="898447756"/>
                    </a:ext>
                  </a:extLst>
                </a:gridCol>
                <a:gridCol w="4038901">
                  <a:extLst>
                    <a:ext uri="{9D8B030D-6E8A-4147-A177-3AD203B41FA5}">
                      <a16:colId xmlns="" xmlns:a16="http://schemas.microsoft.com/office/drawing/2014/main" val="3057288632"/>
                    </a:ext>
                  </a:extLst>
                </a:gridCol>
              </a:tblGrid>
              <a:tr h="0">
                <a:tc>
                  <a:txBody>
                    <a:bodyPr/>
                    <a:lstStyle/>
                    <a:p>
                      <a:pPr algn="ctr">
                        <a:lnSpc>
                          <a:spcPct val="107000"/>
                        </a:lnSpc>
                        <a:spcAft>
                          <a:spcPts val="0"/>
                        </a:spcAft>
                      </a:pPr>
                      <a:r>
                        <a:rPr lang="en-US" sz="2800" kern="100" dirty="0">
                          <a:solidFill>
                            <a:schemeClr val="tx1"/>
                          </a:solidFill>
                          <a:effectLst/>
                          <a:latin typeface="Times New Roman" panose="02020603050405020304" pitchFamily="18" charset="0"/>
                          <a:cs typeface="Times New Roman" panose="02020603050405020304" pitchFamily="18" charset="0"/>
                        </a:rPr>
                        <a:t>Câu hỏi</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Câu trả lời</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 xmlns:a16="http://schemas.microsoft.com/office/drawing/2014/main" val="2542718309"/>
                  </a:ext>
                </a:extLst>
              </a:tr>
              <a:tr h="0">
                <a:tc>
                  <a:txBody>
                    <a:bodyPr/>
                    <a:lstStyle/>
                    <a:p>
                      <a:pPr marL="0" lvl="0" indent="0" algn="just">
                        <a:lnSpc>
                          <a:spcPct val="115000"/>
                        </a:lnSpc>
                        <a:spcAft>
                          <a:spcPts val="0"/>
                        </a:spcAft>
                        <a:buFont typeface="+mj-lt"/>
                        <a:buNone/>
                      </a:pPr>
                      <a:r>
                        <a:rPr lang="en-US" sz="2800" kern="100" smtClean="0">
                          <a:solidFill>
                            <a:schemeClr val="tx1"/>
                          </a:solidFill>
                          <a:effectLst/>
                          <a:latin typeface="Times New Roman" panose="02020603050405020304" pitchFamily="18" charset="0"/>
                          <a:cs typeface="Times New Roman" panose="02020603050405020304" pitchFamily="18" charset="0"/>
                        </a:rPr>
                        <a:t>2. C</a:t>
                      </a:r>
                      <a:r>
                        <a:rPr lang="vi-VN" sz="2800" kern="100">
                          <a:solidFill>
                            <a:schemeClr val="tx1"/>
                          </a:solidFill>
                          <a:effectLst/>
                          <a:latin typeface="Times New Roman" panose="02020603050405020304" pitchFamily="18" charset="0"/>
                          <a:cs typeface="Times New Roman" panose="02020603050405020304" pitchFamily="18" charset="0"/>
                        </a:rPr>
                        <a:t>hỉ ra các lý lẽ</a:t>
                      </a:r>
                      <a:r>
                        <a:rPr lang="en-US" sz="2800" kern="100">
                          <a:solidFill>
                            <a:schemeClr val="tx1"/>
                          </a:solidFill>
                          <a:effectLst/>
                          <a:latin typeface="Times New Roman" panose="02020603050405020304" pitchFamily="18" charset="0"/>
                          <a:cs typeface="Times New Roman" panose="02020603050405020304" pitchFamily="18" charset="0"/>
                        </a:rPr>
                        <a:t>,</a:t>
                      </a:r>
                      <a:r>
                        <a:rPr lang="vi-VN" sz="2800" kern="100">
                          <a:solidFill>
                            <a:schemeClr val="tx1"/>
                          </a:solidFill>
                          <a:effectLst/>
                          <a:latin typeface="Times New Roman" panose="02020603050405020304" pitchFamily="18" charset="0"/>
                          <a:cs typeface="Times New Roman" panose="02020603050405020304" pitchFamily="18" charset="0"/>
                        </a:rPr>
                        <a:t> bằng chứng được sử dụng để làm sáng tỏ các luận điểm của người viết</a:t>
                      </a:r>
                      <a:r>
                        <a:rPr lang="en-US" sz="2800" kern="100">
                          <a:solidFill>
                            <a:schemeClr val="tx1"/>
                          </a:solidFill>
                          <a:effectLst/>
                          <a:latin typeface="Times New Roman" panose="02020603050405020304" pitchFamily="18" charset="0"/>
                          <a:cs typeface="Times New Roman" panose="02020603050405020304" pitchFamily="18" charset="0"/>
                        </a:rPr>
                        <a:t>? E</a:t>
                      </a:r>
                      <a:r>
                        <a:rPr lang="vi-VN" sz="2800" kern="100">
                          <a:solidFill>
                            <a:schemeClr val="tx1"/>
                          </a:solidFill>
                          <a:effectLst/>
                          <a:latin typeface="Times New Roman" panose="02020603050405020304" pitchFamily="18" charset="0"/>
                          <a:cs typeface="Times New Roman" panose="02020603050405020304" pitchFamily="18" charset="0"/>
                        </a:rPr>
                        <a:t>m có nhận xét gì về cách triển khai l</a:t>
                      </a:r>
                      <a:r>
                        <a:rPr lang="en-US" sz="2800" kern="100">
                          <a:solidFill>
                            <a:schemeClr val="tx1"/>
                          </a:solidFill>
                          <a:effectLst/>
                          <a:latin typeface="Times New Roman" panose="02020603050405020304" pitchFamily="18" charset="0"/>
                          <a:cs typeface="Times New Roman" panose="02020603050405020304" pitchFamily="18" charset="0"/>
                        </a:rPr>
                        <a:t>í</a:t>
                      </a:r>
                      <a:r>
                        <a:rPr lang="vi-VN" sz="2800" kern="100">
                          <a:solidFill>
                            <a:schemeClr val="tx1"/>
                          </a:solidFill>
                          <a:effectLst/>
                          <a:latin typeface="Times New Roman" panose="02020603050405020304" pitchFamily="18" charset="0"/>
                          <a:cs typeface="Times New Roman" panose="02020603050405020304" pitchFamily="18" charset="0"/>
                        </a:rPr>
                        <a:t> lẽ</a:t>
                      </a:r>
                      <a:r>
                        <a:rPr lang="en-US" sz="2800" kern="100">
                          <a:solidFill>
                            <a:schemeClr val="tx1"/>
                          </a:solidFill>
                          <a:effectLst/>
                          <a:latin typeface="Times New Roman" panose="02020603050405020304" pitchFamily="18" charset="0"/>
                          <a:cs typeface="Times New Roman" panose="02020603050405020304" pitchFamily="18" charset="0"/>
                        </a:rPr>
                        <a:t>,</a:t>
                      </a:r>
                      <a:r>
                        <a:rPr lang="vi-VN" sz="2800" kern="100">
                          <a:solidFill>
                            <a:schemeClr val="tx1"/>
                          </a:solidFill>
                          <a:effectLst/>
                          <a:latin typeface="Times New Roman" panose="02020603050405020304" pitchFamily="18" charset="0"/>
                          <a:cs typeface="Times New Roman" panose="02020603050405020304" pitchFamily="18" charset="0"/>
                        </a:rPr>
                        <a:t> bằng chứng trong phần </a:t>
                      </a:r>
                      <a:r>
                        <a:rPr lang="en-US" sz="2800" kern="100">
                          <a:solidFill>
                            <a:schemeClr val="tx1"/>
                          </a:solidFill>
                          <a:effectLst/>
                          <a:latin typeface="Times New Roman" panose="02020603050405020304" pitchFamily="18" charset="0"/>
                          <a:cs typeface="Times New Roman" panose="02020603050405020304" pitchFamily="18" charset="0"/>
                        </a:rPr>
                        <a:t>2</a:t>
                      </a:r>
                      <a:r>
                        <a:rPr lang="vi-VN" sz="2800" kern="100">
                          <a:solidFill>
                            <a:schemeClr val="tx1"/>
                          </a:solidFill>
                          <a:effectLst/>
                          <a:latin typeface="Times New Roman" panose="02020603050405020304" pitchFamily="18" charset="0"/>
                          <a:cs typeface="Times New Roman" panose="02020603050405020304" pitchFamily="18" charset="0"/>
                        </a:rPr>
                        <a:t> của văn bản</a:t>
                      </a:r>
                      <a:r>
                        <a:rPr lang="en-US" sz="2800" kern="1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ct val="107000"/>
                        </a:lnSpc>
                        <a:spcAft>
                          <a:spcPts val="0"/>
                        </a:spcAft>
                      </a:pPr>
                      <a:r>
                        <a:rPr lang="vi-VN" sz="2800" kern="1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 xmlns:a16="http://schemas.microsoft.com/office/drawing/2014/main" val="3677430869"/>
                  </a:ext>
                </a:extLst>
              </a:tr>
              <a:tr h="0">
                <a:tc>
                  <a:txBody>
                    <a:bodyPr/>
                    <a:lstStyle/>
                    <a:p>
                      <a:pPr marL="0" lvl="0" indent="0" algn="just">
                        <a:lnSpc>
                          <a:spcPct val="115000"/>
                        </a:lnSpc>
                        <a:spcAft>
                          <a:spcPts val="0"/>
                        </a:spcAft>
                        <a:buFont typeface="+mj-lt"/>
                        <a:buNone/>
                      </a:pPr>
                      <a:r>
                        <a:rPr lang="en-US" sz="2800" kern="100" dirty="0" smtClean="0">
                          <a:solidFill>
                            <a:schemeClr val="tx1"/>
                          </a:solidFill>
                          <a:effectLst/>
                          <a:latin typeface="Times New Roman" panose="02020603050405020304" pitchFamily="18" charset="0"/>
                          <a:cs typeface="Times New Roman" panose="02020603050405020304" pitchFamily="18" charset="0"/>
                        </a:rPr>
                        <a:t>3. Ở</a:t>
                      </a:r>
                      <a:r>
                        <a:rPr lang="vi-VN" sz="2800" kern="100" dirty="0" smtClean="0">
                          <a:solidFill>
                            <a:schemeClr val="tx1"/>
                          </a:solidFill>
                          <a:effectLst/>
                          <a:latin typeface="Times New Roman" panose="02020603050405020304" pitchFamily="18" charset="0"/>
                          <a:cs typeface="Times New Roman" panose="02020603050405020304" pitchFamily="18" charset="0"/>
                        </a:rPr>
                        <a:t> </a:t>
                      </a:r>
                      <a:r>
                        <a:rPr lang="vi-VN" sz="2800" kern="100" dirty="0">
                          <a:solidFill>
                            <a:schemeClr val="tx1"/>
                          </a:solidFill>
                          <a:effectLst/>
                          <a:latin typeface="Times New Roman" panose="02020603050405020304" pitchFamily="18" charset="0"/>
                          <a:cs typeface="Times New Roman" panose="02020603050405020304" pitchFamily="18" charset="0"/>
                        </a:rPr>
                        <a:t>phần cuối của văn bản</a:t>
                      </a:r>
                      <a:r>
                        <a:rPr lang="en-US" sz="2800" kern="100" dirty="0">
                          <a:solidFill>
                            <a:schemeClr val="tx1"/>
                          </a:solidFill>
                          <a:effectLst/>
                          <a:latin typeface="Times New Roman" panose="02020603050405020304" pitchFamily="18" charset="0"/>
                          <a:cs typeface="Times New Roman" panose="02020603050405020304" pitchFamily="18" charset="0"/>
                        </a:rPr>
                        <a:t>,</a:t>
                      </a:r>
                      <a:r>
                        <a:rPr lang="vi-VN" sz="2800" kern="100" dirty="0">
                          <a:solidFill>
                            <a:schemeClr val="tx1"/>
                          </a:solidFill>
                          <a:effectLst/>
                          <a:latin typeface="Times New Roman" panose="02020603050405020304" pitchFamily="18" charset="0"/>
                          <a:cs typeface="Times New Roman" panose="02020603050405020304" pitchFamily="18" charset="0"/>
                        </a:rPr>
                        <a:t> tác giả Vũ </a:t>
                      </a:r>
                      <a:r>
                        <a:rPr lang="en-US" sz="2800" kern="100" dirty="0">
                          <a:solidFill>
                            <a:schemeClr val="tx1"/>
                          </a:solidFill>
                          <a:effectLst/>
                          <a:latin typeface="Times New Roman" panose="02020603050405020304" pitchFamily="18" charset="0"/>
                          <a:cs typeface="Times New Roman" panose="02020603050405020304" pitchFamily="18" charset="0"/>
                        </a:rPr>
                        <a:t>Q</a:t>
                      </a:r>
                      <a:r>
                        <a:rPr lang="vi-VN" sz="2800" kern="100" dirty="0">
                          <a:solidFill>
                            <a:schemeClr val="tx1"/>
                          </a:solidFill>
                          <a:effectLst/>
                          <a:latin typeface="Times New Roman" panose="02020603050405020304" pitchFamily="18" charset="0"/>
                          <a:cs typeface="Times New Roman" panose="02020603050405020304" pitchFamily="18" charset="0"/>
                        </a:rPr>
                        <a:t>uần Phương đã khẳng định lại điều gì</a:t>
                      </a:r>
                      <a:r>
                        <a:rPr lang="en-US" sz="2800" kern="1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ct val="107000"/>
                        </a:lnSpc>
                        <a:spcAft>
                          <a:spcPts val="0"/>
                        </a:spcAft>
                      </a:pPr>
                      <a:r>
                        <a:rPr lang="vi-VN" sz="2800" kern="1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 xmlns:a16="http://schemas.microsoft.com/office/drawing/2014/main" val="2583316393"/>
                  </a:ext>
                </a:extLst>
              </a:tr>
            </a:tbl>
          </a:graphicData>
        </a:graphic>
      </p:graphicFrame>
    </p:spTree>
    <p:extLst>
      <p:ext uri="{BB962C8B-B14F-4D97-AF65-F5344CB8AC3E}">
        <p14:creationId xmlns:p14="http://schemas.microsoft.com/office/powerpoint/2010/main" val="1567520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2">
            <a:extLst>
              <a:ext uri="{FF2B5EF4-FFF2-40B4-BE49-F238E27FC236}">
                <a16:creationId xmlns="" xmlns:a16="http://schemas.microsoft.com/office/drawing/2014/main" id="{B91D031B-DA59-B4C8-E4EF-168D246AD69A}"/>
              </a:ext>
            </a:extLst>
          </p:cNvPr>
          <p:cNvSpPr/>
          <p:nvPr/>
        </p:nvSpPr>
        <p:spPr>
          <a:xfrm>
            <a:off x="372514" y="319548"/>
            <a:ext cx="8445910" cy="1381433"/>
          </a:xfrm>
          <a:prstGeom prst="round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*Lí lẽ:Từ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đó, người viết nhận định “Trong hình ảnh có tiếng reo vui lặng thầm”, “tác giả không reo thành lời nhưng cảnh sắc reo trong mắt anh.”</a:t>
            </a:r>
          </a:p>
        </p:txBody>
      </p:sp>
      <p:sp>
        <p:nvSpPr>
          <p:cNvPr id="5" name="Rectangle: Rounded Corners 8">
            <a:extLst>
              <a:ext uri="{FF2B5EF4-FFF2-40B4-BE49-F238E27FC236}">
                <a16:creationId xmlns="" xmlns:a16="http://schemas.microsoft.com/office/drawing/2014/main" id="{179E7A07-AA09-7961-2F76-2F92C5B2864B}"/>
              </a:ext>
            </a:extLst>
          </p:cNvPr>
          <p:cNvSpPr/>
          <p:nvPr/>
        </p:nvSpPr>
        <p:spPr>
          <a:xfrm>
            <a:off x="395536" y="1700808"/>
            <a:ext cx="8496944" cy="2028780"/>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nSpc>
                <a:spcPct val="107000"/>
              </a:lnSpc>
              <a:spcAft>
                <a:spcPts val="800"/>
              </a:spcAft>
            </a:pP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4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Ôi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vạt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ruộng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vàng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nay rung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rinh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lúa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ngả</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Dải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áo</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chàm</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bay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múa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ai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hát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mương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6" name="Rectangle: Rounded Corners 9">
            <a:extLst>
              <a:ext uri="{FF2B5EF4-FFF2-40B4-BE49-F238E27FC236}">
                <a16:creationId xmlns="" xmlns:a16="http://schemas.microsoft.com/office/drawing/2014/main" id="{23773282-5F57-DF3A-0B5B-BEF493E4B075}"/>
              </a:ext>
            </a:extLst>
          </p:cNvPr>
          <p:cNvSpPr/>
          <p:nvPr/>
        </p:nvSpPr>
        <p:spPr>
          <a:xfrm>
            <a:off x="179512" y="3645024"/>
            <a:ext cx="8839200" cy="1976283"/>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nSpc>
                <a:spcPct val="107000"/>
              </a:lnSpc>
              <a:spcAft>
                <a:spcPts val="800"/>
              </a:spcAft>
            </a:pP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Bốn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tái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thanh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âm</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khung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yên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nơi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rừng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Nhưn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cái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yên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lặng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lẽ</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xuống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nhìn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lúa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“rung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rinh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ngả</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áo</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chàm</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“bay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úa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nghe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thanh</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âm</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hát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nương</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09348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2">
            <a:extLst>
              <a:ext uri="{FF2B5EF4-FFF2-40B4-BE49-F238E27FC236}">
                <a16:creationId xmlns="" xmlns:a16="http://schemas.microsoft.com/office/drawing/2014/main" id="{B91D031B-DA59-B4C8-E4EF-168D246AD69A}"/>
              </a:ext>
            </a:extLst>
          </p:cNvPr>
          <p:cNvSpPr/>
          <p:nvPr/>
        </p:nvSpPr>
        <p:spPr>
          <a:xfrm>
            <a:off x="84481" y="44624"/>
            <a:ext cx="9059519" cy="1381433"/>
          </a:xfrm>
          <a:prstGeom prst="round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r>
              <a:rPr lang="en-US" sz="2800" dirty="0"/>
              <a:t> </a:t>
            </a:r>
            <a:r>
              <a:rPr lang="en-US" sz="2800" dirty="0" smtClean="0"/>
              <a:t>*Lí lẽ:“</a:t>
            </a:r>
            <a:r>
              <a:rPr lang="en-US" sz="2800" dirty="0" smtClean="0">
                <a:latin typeface="Times New Roman" panose="02020603050405020304" pitchFamily="18" charset="0"/>
                <a:cs typeface="Times New Roman" panose="02020603050405020304" pitchFamily="18" charset="0"/>
              </a:rPr>
              <a:t>Âm </a:t>
            </a:r>
            <a:r>
              <a:rPr lang="en-US" sz="2800" dirty="0">
                <a:latin typeface="Times New Roman" panose="02020603050405020304" pitchFamily="18" charset="0"/>
                <a:cs typeface="Times New Roman" panose="02020603050405020304" pitchFamily="18" charset="0"/>
              </a:rPr>
              <a:t>điệu câu thơ là âm điệu của nội tâm, vần bị bỏ rơi.” </a:t>
            </a:r>
          </a:p>
        </p:txBody>
      </p:sp>
      <p:sp>
        <p:nvSpPr>
          <p:cNvPr id="5" name="Rectangle: Rounded Corners 8">
            <a:extLst>
              <a:ext uri="{FF2B5EF4-FFF2-40B4-BE49-F238E27FC236}">
                <a16:creationId xmlns="" xmlns:a16="http://schemas.microsoft.com/office/drawing/2014/main" id="{179E7A07-AA09-7961-2F76-2F92C5B2864B}"/>
              </a:ext>
            </a:extLst>
          </p:cNvPr>
          <p:cNvSpPr/>
          <p:nvPr/>
        </p:nvSpPr>
        <p:spPr>
          <a:xfrm>
            <a:off x="-2156" y="1340768"/>
            <a:ext cx="8925836" cy="2016224"/>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nSpc>
                <a:spcPct val="107000"/>
              </a:lnSpc>
              <a:spcAft>
                <a:spcPts val="8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6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xen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5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Bờ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a:t>
            </a:r>
          </a:p>
          <a:p>
            <a:pPr>
              <a:lnSpc>
                <a:spcPct val="107000"/>
              </a:lnSpc>
              <a:spcAft>
                <a:spcPts val="80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Rounded Corners 9">
            <a:extLst>
              <a:ext uri="{FF2B5EF4-FFF2-40B4-BE49-F238E27FC236}">
                <a16:creationId xmlns="" xmlns:a16="http://schemas.microsoft.com/office/drawing/2014/main" id="{23773282-5F57-DF3A-0B5B-BEF493E4B075}"/>
              </a:ext>
            </a:extLst>
          </p:cNvPr>
          <p:cNvSpPr/>
          <p:nvPr/>
        </p:nvSpPr>
        <p:spPr>
          <a:xfrm>
            <a:off x="84481" y="2996952"/>
            <a:ext cx="8876818" cy="1310354"/>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Hai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kéo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dài</a:t>
            </a:r>
            <a:r>
              <a:rPr lang="en-US" sz="2800" dirty="0">
                <a:latin typeface="Times New Roman" panose="02020603050405020304" pitchFamily="18" charset="0"/>
                <a:cs typeface="Times New Roman" panose="02020603050405020304" pitchFamily="18" charset="0"/>
              </a:rPr>
              <a:t> 7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1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2">
            <a:extLst>
              <a:ext uri="{FF2B5EF4-FFF2-40B4-BE49-F238E27FC236}">
                <a16:creationId xmlns="" xmlns:a16="http://schemas.microsoft.com/office/drawing/2014/main" id="{B91D031B-DA59-B4C8-E4EF-168D246AD69A}"/>
              </a:ext>
            </a:extLst>
          </p:cNvPr>
          <p:cNvSpPr/>
          <p:nvPr/>
        </p:nvSpPr>
        <p:spPr>
          <a:xfrm>
            <a:off x="117919" y="44624"/>
            <a:ext cx="5978013" cy="945149"/>
          </a:xfrm>
          <a:prstGeom prst="round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r>
              <a:rPr lang="en-US" sz="2800" dirty="0"/>
              <a:t> </a:t>
            </a:r>
            <a:endParaRPr lang="en-US" sz="2800" dirty="0" smtClean="0"/>
          </a:p>
          <a:p>
            <a:r>
              <a:rPr lang="en-US" sz="2800" dirty="0" smtClean="0">
                <a:latin typeface="Times New Roman" panose="02020603050405020304" pitchFamily="18" charset="0"/>
                <a:cs typeface="Times New Roman" panose="02020603050405020304" pitchFamily="18" charset="0"/>
              </a:rPr>
              <a:t>*Lí lẽ 3:Cảm </a:t>
            </a:r>
            <a:r>
              <a:rPr lang="en-US" sz="2800" dirty="0">
                <a:latin typeface="Times New Roman" panose="02020603050405020304" pitchFamily="18" charset="0"/>
                <a:cs typeface="Times New Roman" panose="02020603050405020304" pitchFamily="18" charset="0"/>
              </a:rPr>
              <a:t>xúc thơ chi phối tất cả:</a:t>
            </a:r>
          </a:p>
          <a:p>
            <a:endParaRPr lang="en-US" sz="2800" dirty="0">
              <a:latin typeface="Times New Roman" panose="02020603050405020304" pitchFamily="18" charset="0"/>
              <a:cs typeface="Times New Roman" panose="02020603050405020304" pitchFamily="18" charset="0"/>
            </a:endParaRPr>
          </a:p>
        </p:txBody>
      </p:sp>
      <p:sp>
        <p:nvSpPr>
          <p:cNvPr id="5" name="Rectangle: Rounded Corners 8">
            <a:extLst>
              <a:ext uri="{FF2B5EF4-FFF2-40B4-BE49-F238E27FC236}">
                <a16:creationId xmlns="" xmlns:a16="http://schemas.microsoft.com/office/drawing/2014/main" id="{179E7A07-AA09-7961-2F76-2F92C5B2864B}"/>
              </a:ext>
            </a:extLst>
          </p:cNvPr>
          <p:cNvSpPr/>
          <p:nvPr/>
        </p:nvSpPr>
        <p:spPr>
          <a:xfrm>
            <a:off x="117919" y="764704"/>
            <a:ext cx="9026081" cy="1870631"/>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Cảnh </a:t>
            </a:r>
            <a:r>
              <a:rPr lang="en-US" sz="2800" dirty="0">
                <a:latin typeface="Times New Roman" panose="02020603050405020304" pitchFamily="18" charset="0"/>
                <a:cs typeface="Times New Roman" panose="02020603050405020304" pitchFamily="18" charset="0"/>
              </a:rPr>
              <a:t>được vẽ bằng bút pháp chấm phá, chỉ với vài nét vẽ đơn sơ, tốc độ chuyển cảnh nhanh, cảm giác như không liền mạch.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pPr>
              <a:lnSpc>
                <a:spcPct val="107000"/>
              </a:lnSpc>
              <a:spcAft>
                <a:spcPts val="80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Rounded Corners 9">
            <a:extLst>
              <a:ext uri="{FF2B5EF4-FFF2-40B4-BE49-F238E27FC236}">
                <a16:creationId xmlns="" xmlns:a16="http://schemas.microsoft.com/office/drawing/2014/main" id="{23773282-5F57-DF3A-0B5B-BEF493E4B075}"/>
              </a:ext>
            </a:extLst>
          </p:cNvPr>
          <p:cNvSpPr/>
          <p:nvPr/>
        </p:nvSpPr>
        <p:spPr>
          <a:xfrm>
            <a:off x="179512" y="2492896"/>
            <a:ext cx="8352927" cy="1975534"/>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say </a:t>
            </a:r>
            <a:r>
              <a:rPr lang="en-US" sz="2800" dirty="0" err="1">
                <a:latin typeface="Times New Roman" panose="02020603050405020304" pitchFamily="18" charset="0"/>
                <a:cs typeface="Times New Roman" panose="02020603050405020304" pitchFamily="18" charset="0"/>
              </a:rPr>
              <a:t>đắm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non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7696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randombar(horizont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77389" y="175846"/>
            <a:ext cx="7271238" cy="61193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tx1"/>
                </a:solidFill>
                <a:latin typeface="Times New Roman" panose="02020603050405020304" pitchFamily="18" charset="0"/>
                <a:cs typeface="Times New Roman" panose="02020603050405020304" pitchFamily="18" charset="0"/>
              </a:rPr>
              <a:t>Khẳng định lại luận điểm.</a:t>
            </a:r>
            <a:endParaRPr lang="en-US" sz="3200">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111398" y="764704"/>
            <a:ext cx="9032602" cy="1960685"/>
          </a:xfrm>
          <a:prstGeom prst="round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r>
              <a:rPr lang="en-US" sz="3000" dirty="0">
                <a:solidFill>
                  <a:schemeClr val="tx1"/>
                </a:solidFill>
                <a:latin typeface="Times New Roman" panose="02020603050405020304" pitchFamily="18" charset="0"/>
                <a:cs typeface="Times New Roman" panose="02020603050405020304" pitchFamily="18" charset="0"/>
              </a:rPr>
              <a:t>Cái tài của Nguyễn đình Thi ở bài thơ này là tạo được một luôn không khí thân yêu, trong trẻo run rẩy phủ lấy phong cảnh”</a:t>
            </a:r>
          </a:p>
          <a:p>
            <a:r>
              <a:rPr lang="en-US" sz="3000" dirty="0">
                <a:solidFill>
                  <a:schemeClr val="tx1"/>
                </a:solidFill>
                <a:latin typeface="Times New Roman" panose="02020603050405020304" pitchFamily="18" charset="0"/>
                <a:cs typeface="Times New Roman" panose="02020603050405020304" pitchFamily="18" charset="0"/>
              </a:rPr>
              <a:t>=&gt; Khẳng định tài năng của nhà thơ. </a:t>
            </a:r>
          </a:p>
        </p:txBody>
      </p:sp>
      <p:sp>
        <p:nvSpPr>
          <p:cNvPr id="6" name="Rounded Rectangle 5"/>
          <p:cNvSpPr/>
          <p:nvPr/>
        </p:nvSpPr>
        <p:spPr>
          <a:xfrm>
            <a:off x="35496" y="2708920"/>
            <a:ext cx="9001000" cy="1410554"/>
          </a:xfrm>
          <a:prstGeom prst="round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US" sz="3000" dirty="0">
                <a:solidFill>
                  <a:schemeClr val="tx1"/>
                </a:solidFill>
                <a:latin typeface="Times New Roman" panose="02020603050405020304" pitchFamily="18" charset="0"/>
                <a:cs typeface="Times New Roman" panose="02020603050405020304" pitchFamily="18" charset="0"/>
              </a:rPr>
              <a:t>Phong cảnh bỗng mang vị tâm hồn tác giả. Đường vắng mà làng vui. Đi một mình </a:t>
            </a:r>
            <a:r>
              <a:rPr lang="en-US" sz="3000" dirty="0" smtClean="0">
                <a:solidFill>
                  <a:schemeClr val="tx1"/>
                </a:solidFill>
                <a:latin typeface="Times New Roman" panose="02020603050405020304" pitchFamily="18" charset="0"/>
                <a:cs typeface="Times New Roman" panose="02020603050405020304" pitchFamily="18" charset="0"/>
              </a:rPr>
              <a:t>mà </a:t>
            </a:r>
            <a:r>
              <a:rPr lang="en-US" sz="3000" dirty="0">
                <a:solidFill>
                  <a:schemeClr val="tx1"/>
                </a:solidFill>
                <a:latin typeface="Times New Roman" panose="02020603050405020304" pitchFamily="18" charset="0"/>
                <a:cs typeface="Times New Roman" panose="02020603050405020304" pitchFamily="18" charset="0"/>
              </a:rPr>
              <a:t>lòng như ca hát”.</a:t>
            </a:r>
          </a:p>
          <a:p>
            <a:pPr lvl="0"/>
            <a:r>
              <a:rPr lang="en-US" sz="3000" dirty="0">
                <a:solidFill>
                  <a:schemeClr val="tx1"/>
                </a:solidFill>
                <a:latin typeface="Times New Roman" panose="02020603050405020304" pitchFamily="18" charset="0"/>
                <a:cs typeface="Times New Roman" panose="02020603050405020304" pitchFamily="18" charset="0"/>
              </a:rPr>
              <a:t> </a:t>
            </a:r>
            <a:r>
              <a:rPr lang="en-US" sz="3000" dirty="0" smtClean="0">
                <a:solidFill>
                  <a:schemeClr val="tx1"/>
                </a:solidFill>
                <a:latin typeface="Times New Roman" panose="02020603050405020304" pitchFamily="18" charset="0"/>
                <a:cs typeface="Times New Roman" panose="02020603050405020304" pitchFamily="18" charset="0"/>
              </a:rPr>
              <a:t>=&gt; Nêu </a:t>
            </a:r>
            <a:r>
              <a:rPr lang="en-US" sz="3000" dirty="0">
                <a:solidFill>
                  <a:schemeClr val="tx1"/>
                </a:solidFill>
                <a:latin typeface="Times New Roman" panose="02020603050405020304" pitchFamily="18" charset="0"/>
                <a:cs typeface="Times New Roman" panose="02020603050405020304" pitchFamily="18" charset="0"/>
              </a:rPr>
              <a:t>bật nét độc đá,o thú vị của bài </a:t>
            </a:r>
            <a:r>
              <a:rPr lang="en-US" sz="3000" dirty="0" smtClean="0">
                <a:solidFill>
                  <a:schemeClr val="tx1"/>
                </a:solidFill>
                <a:latin typeface="Times New Roman" panose="02020603050405020304" pitchFamily="18" charset="0"/>
                <a:cs typeface="Times New Roman" panose="02020603050405020304" pitchFamily="18" charset="0"/>
              </a:rPr>
              <a:t>thơ </a:t>
            </a:r>
            <a:endParaRPr lang="en-US" sz="3000" dirty="0">
              <a:solidFill>
                <a:schemeClr val="tx1"/>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35225" y="4416643"/>
            <a:ext cx="9108775" cy="1077218"/>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3200" dirty="0">
                <a:latin typeface="Times New Roman" panose="02020603050405020304" pitchFamily="18" charset="0"/>
                <a:cs typeface="Times New Roman" panose="02020603050405020304" pitchFamily="18" charset="0"/>
              </a:rPr>
              <a:t>Nhận định đã nêu khái quát và nâng cao luận điểm vốn đã được trình bày ở phần đầu bài viết.</a:t>
            </a:r>
          </a:p>
        </p:txBody>
      </p:sp>
    </p:spTree>
    <p:extLst>
      <p:ext uri="{BB962C8B-B14F-4D97-AF65-F5344CB8AC3E}">
        <p14:creationId xmlns:p14="http://schemas.microsoft.com/office/powerpoint/2010/main" val="128125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520" y="188640"/>
            <a:ext cx="8631496" cy="4633547"/>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US" sz="2800" dirty="0" smtClean="0">
                <a:latin typeface="Times New Roman" panose="02020603050405020304" pitchFamily="18" charset="0"/>
                <a:cs typeface="Times New Roman" panose="02020603050405020304" pitchFamily="18" charset="0"/>
              </a:rPr>
              <a:t>Lí </a:t>
            </a:r>
            <a:r>
              <a:rPr lang="en-US" sz="2800" dirty="0">
                <a:latin typeface="Times New Roman" panose="02020603050405020304" pitchFamily="18" charset="0"/>
                <a:cs typeface="Times New Roman" panose="02020603050405020304" pitchFamily="18" charset="0"/>
              </a:rPr>
              <a:t>lẽ</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của người viết đều xuất phát từ việc cảm nhận, phân tích những nét đặc sắc trong nội dung, nghệ thuật của tác phẩm. Những lý lẽ ấy vừa chính xác, vừa sắc bén, nêu bật được cái hay, cái đẹp, cái độc đáo của bài thơ. Chỉ qua hai phương diện hình thức là âm điệu và hình ảnh thơ,  người viết đã khám phá ra nội dung cảm xúc mà tác giả gửi gắm trong bài thơ và chỉ rõ nét độc đáo trong bút pháp tả cảnh, tả tình của bài thơ.</a:t>
            </a:r>
          </a:p>
        </p:txBody>
      </p:sp>
    </p:spTree>
    <p:extLst>
      <p:ext uri="{BB962C8B-B14F-4D97-AF65-F5344CB8AC3E}">
        <p14:creationId xmlns:p14="http://schemas.microsoft.com/office/powerpoint/2010/main" val="3147295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057073" y="175846"/>
            <a:ext cx="7271238" cy="611937"/>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tx1"/>
                </a:solidFill>
                <a:latin typeface="Times New Roman" panose="02020603050405020304" pitchFamily="18" charset="0"/>
                <a:cs typeface="Times New Roman" panose="02020603050405020304" pitchFamily="18" charset="0"/>
              </a:rPr>
              <a:t>Khẳng định lại luận điểm.</a:t>
            </a:r>
            <a:endParaRPr lang="en-US" sz="3200">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35496" y="1345863"/>
            <a:ext cx="9036496" cy="19958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3200" dirty="0">
                <a:latin typeface="Times New Roman" panose="02020603050405020304" pitchFamily="18" charset="0"/>
                <a:cs typeface="Times New Roman" panose="02020603050405020304" pitchFamily="18" charset="0"/>
              </a:rPr>
              <a:t>B</a:t>
            </a:r>
            <a:r>
              <a:rPr lang="en-US" sz="3200" dirty="0" smtClean="0">
                <a:latin typeface="Times New Roman" panose="02020603050405020304" pitchFamily="18" charset="0"/>
                <a:cs typeface="Times New Roman" panose="02020603050405020304" pitchFamily="18" charset="0"/>
              </a:rPr>
              <a:t>ằng </a:t>
            </a:r>
            <a:r>
              <a:rPr lang="en-US" sz="3200" dirty="0">
                <a:latin typeface="Times New Roman" panose="02020603050405020304" pitchFamily="18" charset="0"/>
                <a:cs typeface="Times New Roman" panose="02020603050405020304" pitchFamily="18" charset="0"/>
              </a:rPr>
              <a:t>chứng đều là những câu thơ tiêu biểu trong bài thơ. Người viết đã lựa chọn những câu thơ phù hợp với lí lẽ, lại có sự phân tích thơ ngắn gọn, sâu sắc để làm rõ cho các lí lẽ. </a:t>
            </a:r>
          </a:p>
        </p:txBody>
      </p:sp>
      <p:sp>
        <p:nvSpPr>
          <p:cNvPr id="6" name="Rounded Rectangle 5"/>
          <p:cNvSpPr/>
          <p:nvPr/>
        </p:nvSpPr>
        <p:spPr>
          <a:xfrm>
            <a:off x="35496" y="3748453"/>
            <a:ext cx="8890040" cy="19958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3200" dirty="0">
                <a:latin typeface="Times New Roman" panose="02020603050405020304" pitchFamily="18" charset="0"/>
                <a:cs typeface="Times New Roman" panose="02020603050405020304" pitchFamily="18" charset="0"/>
              </a:rPr>
              <a:t>Cách trình bày, sắp xếp các lí lẽ, bằng chứng rất logic, mạch lạc. Giữa các phần có sự chuyển ý linh hoạt, tự nhiên. Lời bình ngắn gọn, khúc chiết.</a:t>
            </a:r>
          </a:p>
        </p:txBody>
      </p:sp>
    </p:spTree>
    <p:extLst>
      <p:ext uri="{BB962C8B-B14F-4D97-AF65-F5344CB8AC3E}">
        <p14:creationId xmlns:p14="http://schemas.microsoft.com/office/powerpoint/2010/main" val="232027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4612" y="1063870"/>
            <a:ext cx="8440615" cy="181588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Người bình thơ cảm nhận, thấu hiểu được những rung động, tình cảm tinh tế, kín đáo của nhà thơ dành cho thiên nhiên, con người nơi đây.</a:t>
            </a:r>
          </a:p>
          <a:p>
            <a:endParaRPr lang="en-US"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74612" y="2420888"/>
            <a:ext cx="8704384" cy="187743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Người viết còn có phát hiện rất tinh tế về âm điệu,  âm điệu câu thơ chính là âm điệu của nội tâm chứ không phải cắm điện được tạo nên bởi cách hiệp vần. </a:t>
            </a:r>
          </a:p>
          <a:p>
            <a:endParaRPr lang="en-US" sz="32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95536" y="3717032"/>
            <a:ext cx="8150469" cy="181588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Cảnh vật trong bài thơ được điểm xuyết, lướt qua khá nhanh và vội,  cái tạo nên tính liền mạch ở đây chính là cảm xúc của người viết.</a:t>
            </a:r>
          </a:p>
          <a:p>
            <a:endParaRPr lang="en-US" sz="2800" dirty="0">
              <a:latin typeface="Times New Roman" panose="02020603050405020304" pitchFamily="18" charset="0"/>
              <a:cs typeface="Times New Roman" panose="02020603050405020304" pitchFamily="18" charset="0"/>
            </a:endParaRPr>
          </a:p>
        </p:txBody>
      </p:sp>
      <p:sp>
        <p:nvSpPr>
          <p:cNvPr id="7" name="Oval 6"/>
          <p:cNvSpPr/>
          <p:nvPr/>
        </p:nvSpPr>
        <p:spPr>
          <a:xfrm>
            <a:off x="562491" y="215463"/>
            <a:ext cx="7033845" cy="443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latin typeface="Times New Roman" panose="02020603050405020304" pitchFamily="18" charset="0"/>
                <a:cs typeface="Times New Roman" panose="02020603050405020304" pitchFamily="18" charset="0"/>
              </a:rPr>
              <a:t>Sự đồng cảm của nhà phê bình</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102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496" y="-27384"/>
            <a:ext cx="9073008" cy="10480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2800" b="1" dirty="0">
                <a:latin typeface="Times New Roman" panose="02020603050405020304" pitchFamily="18" charset="0"/>
                <a:cs typeface="Times New Roman" panose="02020603050405020304" pitchFamily="18" charset="0"/>
              </a:rPr>
              <a:t>Ý nghĩa sự đồng cảm của nhà phê bình với tác phẩm thơ:</a:t>
            </a:r>
            <a:endParaRPr lang="en-US"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457" y="1063870"/>
            <a:ext cx="8889023" cy="2246769"/>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Sự đồng cảm của nhà phê bình thơ có ý nghĩa quan trọng, nó giúp nhà phê bình có thể cảm nhận một cách sâu sắc, tinh tế những tư tưởng, cảm xúc của nhà thơ gửi gắm trong bài thơ, từ đó lan tỏa tình cảm này đến với người đọc. </a:t>
            </a:r>
          </a:p>
          <a:p>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5496" y="2780928"/>
            <a:ext cx="8704384" cy="2677656"/>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Ngoài ra đọc bài phê bình của Vũ quần Phương ta không chỉ nhận ra sự </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tài hoa tinh tế trong cách cảm nhận thương của ông mà còn cảm nhận được tình yêu tha thiết với thiên nhiên, quê hương đất nước. Bởi có như vậy ông mới có được những rung động mãnh liệt với những vần thơ tài hoa của Nguyễn Đình Thi.</a:t>
            </a:r>
          </a:p>
        </p:txBody>
      </p:sp>
    </p:spTree>
    <p:extLst>
      <p:ext uri="{BB962C8B-B14F-4D97-AF65-F5344CB8AC3E}">
        <p14:creationId xmlns:p14="http://schemas.microsoft.com/office/powerpoint/2010/main" val="143684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52401704"/>
              </p:ext>
            </p:extLst>
          </p:nvPr>
        </p:nvGraphicFramePr>
        <p:xfrm>
          <a:off x="755576" y="2132856"/>
          <a:ext cx="7361711" cy="2919984"/>
        </p:xfrm>
        <a:graphic>
          <a:graphicData uri="http://schemas.openxmlformats.org/drawingml/2006/table">
            <a:tbl>
              <a:tblPr firstRow="1" firstCol="1" bandRow="1">
                <a:tableStyleId>{5C22544A-7EE6-4342-B048-85BDC9FD1C3A}</a:tableStyleId>
              </a:tblPr>
              <a:tblGrid>
                <a:gridCol w="2068934">
                  <a:extLst>
                    <a:ext uri="{9D8B030D-6E8A-4147-A177-3AD203B41FA5}">
                      <a16:colId xmlns="" xmlns:a16="http://schemas.microsoft.com/office/drawing/2014/main" val="325686065"/>
                    </a:ext>
                  </a:extLst>
                </a:gridCol>
                <a:gridCol w="5292777">
                  <a:extLst>
                    <a:ext uri="{9D8B030D-6E8A-4147-A177-3AD203B41FA5}">
                      <a16:colId xmlns="" xmlns:a16="http://schemas.microsoft.com/office/drawing/2014/main" val="128818261"/>
                    </a:ext>
                  </a:extLst>
                </a:gridCol>
              </a:tblGrid>
              <a:tr h="0">
                <a:tc>
                  <a:txBody>
                    <a:bodyPr/>
                    <a:lstStyle/>
                    <a:p>
                      <a:pPr algn="just">
                        <a:lnSpc>
                          <a:spcPct val="107000"/>
                        </a:lnSpc>
                        <a:spcAft>
                          <a:spcPts val="0"/>
                        </a:spcAft>
                      </a:pPr>
                      <a:r>
                        <a:rPr lang="en-US" sz="3200" kern="100" dirty="0">
                          <a:solidFill>
                            <a:schemeClr val="tx1"/>
                          </a:solidFill>
                          <a:effectLst/>
                          <a:latin typeface="Times New Roman" panose="02020603050405020304" pitchFamily="18" charset="0"/>
                          <a:cs typeface="Times New Roman" panose="02020603050405020304" pitchFamily="18" charset="0"/>
                        </a:rPr>
                        <a:t>Tác giả</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3200" kern="1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80599597"/>
                  </a:ext>
                </a:extLst>
              </a:tr>
              <a:tr h="0">
                <a:tc>
                  <a:txBody>
                    <a:bodyPr/>
                    <a:lstStyle/>
                    <a:p>
                      <a:pPr algn="just">
                        <a:lnSpc>
                          <a:spcPct val="107000"/>
                        </a:lnSpc>
                        <a:spcAft>
                          <a:spcPts val="0"/>
                        </a:spcAft>
                      </a:pPr>
                      <a:r>
                        <a:rPr lang="en-US" sz="3200" kern="100" dirty="0">
                          <a:solidFill>
                            <a:schemeClr val="tx1"/>
                          </a:solidFill>
                          <a:effectLst/>
                          <a:latin typeface="Times New Roman" panose="02020603050405020304" pitchFamily="18" charset="0"/>
                          <a:cs typeface="Times New Roman" panose="02020603050405020304" pitchFamily="18" charset="0"/>
                        </a:rPr>
                        <a:t>Thể thơ</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3200" kern="1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971922122"/>
                  </a:ext>
                </a:extLst>
              </a:tr>
              <a:tr h="0">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Gieo vần</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3200" kern="1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67133549"/>
                  </a:ext>
                </a:extLst>
              </a:tr>
              <a:tr h="0">
                <a:tc>
                  <a:txBody>
                    <a:bodyPr/>
                    <a:lstStyle/>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Nhịp thơ</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3200" kern="1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894518000"/>
                  </a:ext>
                </a:extLst>
              </a:tr>
              <a:tr h="0">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Nội dung</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3200" kern="1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784319127"/>
                  </a:ext>
                </a:extLst>
              </a:tr>
              <a:tr h="0">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Bố cục</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3200" kern="1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800031902"/>
                  </a:ext>
                </a:extLst>
              </a:tr>
            </a:tbl>
          </a:graphicData>
        </a:graphic>
      </p:graphicFrame>
      <p:sp>
        <p:nvSpPr>
          <p:cNvPr id="5" name="Oval 4"/>
          <p:cNvSpPr/>
          <p:nvPr/>
        </p:nvSpPr>
        <p:spPr>
          <a:xfrm>
            <a:off x="1003212" y="341784"/>
            <a:ext cx="6953164" cy="1143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Times New Roman" panose="02020603050405020304" pitchFamily="18" charset="0"/>
                <a:cs typeface="Times New Roman" panose="02020603050405020304" pitchFamily="18" charset="0"/>
              </a:rPr>
              <a:t>PHIẾU HỌC TẬP SỐ 1:</a:t>
            </a:r>
            <a:r>
              <a:rPr lang="en-US" sz="3200" dirty="0">
                <a:solidFill>
                  <a:schemeClr val="tx1"/>
                </a:solidFill>
                <a:latin typeface="Times New Roman" panose="02020603050405020304" pitchFamily="18" charset="0"/>
                <a:cs typeface="Times New Roman" panose="02020603050405020304" pitchFamily="18" charset="0"/>
              </a:rPr>
              <a:t> </a:t>
            </a:r>
            <a:endParaRPr lang="en-US" sz="32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547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83" y="984738"/>
            <a:ext cx="8858655" cy="1011116"/>
          </a:xfrm>
          <a:prstGeom prst="roundRect">
            <a:avLst/>
          </a:prstGeom>
          <a:solidFill>
            <a:srgbClr val="FFC0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Luận điểm:</a:t>
            </a:r>
            <a:r>
              <a:rPr lang="en-US" sz="2000" dirty="0">
                <a:solidFill>
                  <a:schemeClr val="tx1"/>
                </a:solidFill>
                <a:latin typeface="Times New Roman" panose="02020603050405020304" pitchFamily="18" charset="0"/>
                <a:cs typeface="Times New Roman" panose="02020603050405020304" pitchFamily="18" charset="0"/>
              </a:rPr>
              <a:t> Bài thơ “Đường núi” như một bức tranh về cảnh rừng chiều nhưng bức tranh chỉ có vài nét chấm phá để từ đó tác giả làm nổi bật tình yêu dành cho quê hương làng bản.</a:t>
            </a:r>
          </a:p>
        </p:txBody>
      </p:sp>
      <p:sp>
        <p:nvSpPr>
          <p:cNvPr id="5" name="Rounded Rectangle 4"/>
          <p:cNvSpPr/>
          <p:nvPr/>
        </p:nvSpPr>
        <p:spPr>
          <a:xfrm>
            <a:off x="-108520" y="2347546"/>
            <a:ext cx="2603143" cy="200464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2000" b="1">
                <a:solidFill>
                  <a:schemeClr val="tx1"/>
                </a:solidFill>
                <a:latin typeface="Times New Roman" panose="02020603050405020304" pitchFamily="18" charset="0"/>
                <a:ea typeface="Calibri" panose="020F0502020204030204" pitchFamily="34" charset="0"/>
                <a:cs typeface="Times New Roman" panose="02020603050405020304" pitchFamily="18" charset="0"/>
              </a:rPr>
              <a:t>Lí lẽ 1</a:t>
            </a:r>
            <a:r>
              <a:rPr lang="en-US" sz="2000" b="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Hình ảnh thơ gợi lên khung cảnh bình yên nhưng vẫn chất chứa tiếng reo vui trong lòng nhà thơ. </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2915816" y="2426677"/>
            <a:ext cx="2430485" cy="174673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Lí lẽ </a:t>
            </a:r>
            <a:r>
              <a:rPr lang="en-US" sz="20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2: Âm điệu thơ là âm điệu của nội tâm, vần bị bỏ rơi.</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5868144" y="2347546"/>
            <a:ext cx="3048068" cy="177018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Lí lẽ 3</a:t>
            </a:r>
            <a:r>
              <a:rPr lang="en-US" sz="20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Cảm xúc thơ đã chi phối mọi cảnh sức trong bài thơ. Đó là tình yêu với đồng đất, núi rừng, làng mạc.</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8" name="Rounded Rectangle 7"/>
          <p:cNvSpPr/>
          <p:nvPr/>
        </p:nvSpPr>
        <p:spPr>
          <a:xfrm>
            <a:off x="-38182" y="4352192"/>
            <a:ext cx="2463690" cy="184052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000">
                <a:solidFill>
                  <a:schemeClr val="tx1"/>
                </a:solidFill>
                <a:latin typeface="Times New Roman" panose="02020603050405020304" pitchFamily="18" charset="0"/>
                <a:ea typeface="Calibri" panose="020F0502020204030204" pitchFamily="34" charset="0"/>
                <a:cs typeface="Times New Roman" panose="02020603050405020304" pitchFamily="18" charset="0"/>
              </a:rPr>
              <a:t>Bằng chứng: </a:t>
            </a:r>
            <a:r>
              <a:rPr lang="en-US" sz="200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4 </a:t>
            </a:r>
            <a:r>
              <a:rPr lang="en-US" sz="200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câu thơ: “ Ôi những vạt ruộng vàng- </a:t>
            </a:r>
            <a:r>
              <a:rPr lang="en-US" sz="200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Tiếng </a:t>
            </a:r>
            <a:r>
              <a:rPr lang="en-US" sz="2000">
                <a:solidFill>
                  <a:schemeClr val="tx1"/>
                </a:solidFill>
                <a:latin typeface="Times New Roman" panose="02020603050405020304" pitchFamily="18" charset="0"/>
                <a:ea typeface="Calibri" panose="020F0502020204030204" pitchFamily="34" charset="0"/>
                <a:cs typeface="Times New Roman" panose="02020603050405020304" pitchFamily="18" charset="0"/>
              </a:rPr>
              <a:t>ai hát trên mương”.</a:t>
            </a:r>
            <a:endPar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Rounded Rectangle 8"/>
          <p:cNvSpPr/>
          <p:nvPr/>
        </p:nvSpPr>
        <p:spPr>
          <a:xfrm>
            <a:off x="2843808" y="4173414"/>
            <a:ext cx="2364079" cy="207498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000" dirty="0">
                <a:solidFill>
                  <a:schemeClr val="tx1"/>
                </a:solidFill>
                <a:latin typeface="Times New Roman" panose="02020603050405020304" pitchFamily="18" charset="0"/>
                <a:cs typeface="Times New Roman" panose="02020603050405020304" pitchFamily="18" charset="0"/>
              </a:rPr>
              <a:t>Trích dẫn hai câu thơ 6 chữ xen giữa  các câu thơ 5  </a:t>
            </a:r>
            <a:r>
              <a:rPr lang="en-US" sz="2000" dirty="0" smtClean="0">
                <a:solidFill>
                  <a:schemeClr val="tx1"/>
                </a:solidFill>
                <a:latin typeface="Times New Roman" panose="02020603050405020304" pitchFamily="18" charset="0"/>
                <a:cs typeface="Times New Roman" panose="02020603050405020304" pitchFamily="18" charset="0"/>
              </a:rPr>
              <a:t>chữ và hai câu thơ cuối với 7 âm tiết kéo dài.</a:t>
            </a:r>
            <a:endPar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Rounded Rectangle 9"/>
          <p:cNvSpPr/>
          <p:nvPr/>
        </p:nvSpPr>
        <p:spPr>
          <a:xfrm>
            <a:off x="5580112" y="4117732"/>
            <a:ext cx="3377888" cy="221273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Bằng chứng: </a:t>
            </a:r>
            <a:r>
              <a:rPr lang="en-US" sz="20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 Nếu tóm tắt bài thơ chỉ thấy một buổi chiều vùng núi, có lối mòn, có bản nhỏ, khói bếp, gió nổi trăng lên, áo chàm, tiếng hát, cánh đồng,...</a:t>
            </a:r>
            <a:endPar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358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555776" y="157942"/>
            <a:ext cx="3857106" cy="1346662"/>
          </a:xfrm>
          <a:prstGeom prst="ellipse">
            <a:avLst/>
          </a:prstGeom>
          <a:solidFill>
            <a:srgbClr val="FFFF00"/>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chemeClr val="tx1"/>
                </a:solidFill>
                <a:latin typeface="Times New Roman" panose="02020603050405020304" pitchFamily="18" charset="0"/>
                <a:cs typeface="Times New Roman" panose="02020603050405020304" pitchFamily="18" charset="0"/>
              </a:rPr>
              <a:t>LUYỆN TẬP</a:t>
            </a:r>
            <a:endParaRPr lang="en-US" sz="3200" b="1">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323528" y="2373924"/>
            <a:ext cx="8640960" cy="172329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smtClean="0">
              <a:solidFill>
                <a:schemeClr val="tx1"/>
              </a:solidFill>
              <a:latin typeface="Times New Roman" panose="02020603050405020304" pitchFamily="18" charset="0"/>
              <a:cs typeface="Times New Roman" panose="02020603050405020304" pitchFamily="18" charset="0"/>
            </a:endParaRPr>
          </a:p>
          <a:p>
            <a:r>
              <a:rPr lang="en-US" sz="3200" dirty="0" smtClean="0">
                <a:solidFill>
                  <a:schemeClr val="tx1"/>
                </a:solidFill>
                <a:latin typeface="Times New Roman" panose="02020603050405020304" pitchFamily="18" charset="0"/>
                <a:cs typeface="Times New Roman" panose="02020603050405020304" pitchFamily="18" charset="0"/>
              </a:rPr>
              <a:t>Nếu </a:t>
            </a:r>
            <a:r>
              <a:rPr lang="en-US" sz="3200" dirty="0">
                <a:solidFill>
                  <a:schemeClr val="tx1"/>
                </a:solidFill>
                <a:latin typeface="Times New Roman" panose="02020603050405020304" pitchFamily="18" charset="0"/>
                <a:cs typeface="Times New Roman" panose="02020603050405020304" pitchFamily="18" charset="0"/>
              </a:rPr>
              <a:t>được phép bổ sung cho nội dung bài bình thơ của Vũ Quần Phương, em sẽ bổ sung những gì?</a:t>
            </a:r>
          </a:p>
          <a:p>
            <a:r>
              <a:rPr lang="en-US" sz="32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9207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7505" y="116632"/>
            <a:ext cx="9000999" cy="6488723"/>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vi-VN" sz="2800" b="1" dirty="0">
                <a:solidFill>
                  <a:schemeClr val="tx1"/>
                </a:solidFill>
                <a:latin typeface="Times New Roman" panose="02020603050405020304" pitchFamily="18" charset="0"/>
                <a:cs typeface="Times New Roman" panose="02020603050405020304" pitchFamily="18" charset="0"/>
              </a:rPr>
              <a:t>Gợi ý: </a:t>
            </a:r>
            <a:r>
              <a:rPr lang="vi-VN" sz="2800" dirty="0">
                <a:solidFill>
                  <a:schemeClr val="tx1"/>
                </a:solidFill>
                <a:latin typeface="Times New Roman" panose="02020603050405020304" pitchFamily="18" charset="0"/>
                <a:cs typeface="Times New Roman" panose="02020603050405020304" pitchFamily="18" charset="0"/>
              </a:rPr>
              <a:t>Do đặc trưng của thể loại bình thơ, và cũng có thể do khuôn khổ hạn chế về dung lượng bài viết nên nhà phê bình Vũ Quần Phương mới chỉ đề cập đến một số nét đặc sắc tiêu biểu của bài thơ “Đường núi”. Ta có thể bổ sung thêm một số nét đặc</a:t>
            </a:r>
            <a:r>
              <a:rPr lang="vi-VN" sz="2800" b="1"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sắc như sau:</a:t>
            </a:r>
            <a:r>
              <a:rPr lang="vi-VN" sz="2800" b="1" dirty="0">
                <a:solidFill>
                  <a:schemeClr val="tx1"/>
                </a:solidFill>
                <a:latin typeface="Times New Roman" panose="02020603050405020304" pitchFamily="18" charset="0"/>
                <a:cs typeface="Times New Roman" panose="02020603050405020304" pitchFamily="18" charset="0"/>
              </a:rPr>
              <a:t> </a:t>
            </a:r>
            <a:endParaRPr lang="en-US" sz="2800" b="1" dirty="0" smtClean="0">
              <a:solidFill>
                <a:schemeClr val="tx1"/>
              </a:solidFill>
              <a:latin typeface="Times New Roman" panose="02020603050405020304" pitchFamily="18" charset="0"/>
              <a:cs typeface="Times New Roman" panose="02020603050405020304" pitchFamily="18" charset="0"/>
            </a:endParaRPr>
          </a:p>
          <a:p>
            <a:r>
              <a:rPr lang="en-US" sz="2800" b="1" dirty="0">
                <a:solidFill>
                  <a:schemeClr val="tx1"/>
                </a:solidFill>
                <a:latin typeface="Times New Roman" panose="02020603050405020304" pitchFamily="18" charset="0"/>
                <a:cs typeface="Times New Roman" panose="02020603050405020304" pitchFamily="18" charset="0"/>
              </a:rPr>
              <a:t>+ </a:t>
            </a:r>
            <a:r>
              <a:rPr lang="vi-VN" sz="2800" b="1" dirty="0">
                <a:solidFill>
                  <a:schemeClr val="tx1"/>
                </a:solidFill>
                <a:latin typeface="Times New Roman" panose="02020603050405020304" pitchFamily="18" charset="0"/>
                <a:cs typeface="Times New Roman" panose="02020603050405020304" pitchFamily="18" charset="0"/>
              </a:rPr>
              <a:t>Biện pháp tu từ nhân hóa</a:t>
            </a:r>
            <a:r>
              <a:rPr lang="vi-VN" sz="28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“Dải áo chàm bay múa, Bờ tre đang réo ánh lửa, Hươu gào xa văng vẳng</a:t>
            </a:r>
            <a:r>
              <a:rPr lang="en-US" sz="2800" dirty="0">
                <a:solidFill>
                  <a:schemeClr val="tx1"/>
                </a:solidFill>
                <a:latin typeface="Times New Roman" panose="02020603050405020304" pitchFamily="18" charset="0"/>
                <a:cs typeface="Times New Roman" panose="02020603050405020304" pitchFamily="18" charset="0"/>
              </a:rPr>
              <a:t>”=&gt;</a:t>
            </a:r>
            <a:r>
              <a:rPr lang="vi-VN" sz="2800" dirty="0">
                <a:solidFill>
                  <a:schemeClr val="tx1"/>
                </a:solidFill>
                <a:latin typeface="Times New Roman" panose="02020603050405020304" pitchFamily="18" charset="0"/>
                <a:cs typeface="Times New Roman" panose="02020603050405020304" pitchFamily="18" charset="0"/>
              </a:rPr>
              <a:t>khiến cho cảnh vật thiên nhiên</a:t>
            </a:r>
            <a:r>
              <a:rPr lang="en-US" sz="2800" dirty="0">
                <a:solidFill>
                  <a:schemeClr val="tx1"/>
                </a:solidFill>
                <a:latin typeface="Times New Roman" panose="02020603050405020304" pitchFamily="18" charset="0"/>
                <a:cs typeface="Times New Roman" panose="02020603050405020304" pitchFamily="18" charset="0"/>
              </a:rPr>
              <a:t> vùng núi</a:t>
            </a:r>
            <a:r>
              <a:rPr lang="vi-VN" sz="2800" dirty="0">
                <a:solidFill>
                  <a:schemeClr val="tx1"/>
                </a:solidFill>
                <a:latin typeface="Times New Roman" panose="02020603050405020304" pitchFamily="18" charset="0"/>
                <a:cs typeface="Times New Roman" panose="02020603050405020304" pitchFamily="18" charset="0"/>
              </a:rPr>
              <a:t> trở nên gần gũi, </a:t>
            </a:r>
            <a:r>
              <a:rPr lang="en-US" sz="2800" dirty="0">
                <a:solidFill>
                  <a:schemeClr val="tx1"/>
                </a:solidFill>
                <a:latin typeface="Times New Roman" panose="02020603050405020304" pitchFamily="18" charset="0"/>
                <a:cs typeface="Times New Roman" panose="02020603050405020304" pitchFamily="18" charset="0"/>
              </a:rPr>
              <a:t>gi</a:t>
            </a:r>
            <a:r>
              <a:rPr lang="vi-VN" sz="2800" dirty="0">
                <a:solidFill>
                  <a:schemeClr val="tx1"/>
                </a:solidFill>
                <a:latin typeface="Times New Roman" panose="02020603050405020304" pitchFamily="18" charset="0"/>
                <a:cs typeface="Times New Roman" panose="02020603050405020304" pitchFamily="18" charset="0"/>
              </a:rPr>
              <a:t>ầu sức sống. </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 </a:t>
            </a:r>
            <a:r>
              <a:rPr lang="vi-VN" sz="2800" b="1" dirty="0">
                <a:solidFill>
                  <a:schemeClr val="tx1"/>
                </a:solidFill>
                <a:latin typeface="Times New Roman" panose="02020603050405020304" pitchFamily="18" charset="0"/>
                <a:cs typeface="Times New Roman" panose="02020603050405020304" pitchFamily="18" charset="0"/>
              </a:rPr>
              <a:t>Nghệ thuật sử dụng từ láy</a:t>
            </a:r>
            <a:r>
              <a:rPr lang="en-US" sz="2800" dirty="0">
                <a:solidFill>
                  <a:schemeClr val="tx1"/>
                </a:solidFill>
                <a:latin typeface="Times New Roman" panose="02020603050405020304" pitchFamily="18" charset="0"/>
                <a:cs typeface="Times New Roman" panose="02020603050405020304" pitchFamily="18" charset="0"/>
              </a:rPr>
              <a:t>: nhạt nhạt, rì rào, rung rinh, văng vẳng, chập chùng.</a:t>
            </a:r>
          </a:p>
          <a:p>
            <a:pPr lvl="0"/>
            <a:r>
              <a:rPr lang="en-US" sz="2800" dirty="0">
                <a:solidFill>
                  <a:schemeClr val="tx1"/>
                </a:solidFill>
                <a:latin typeface="Times New Roman" panose="02020603050405020304" pitchFamily="18" charset="0"/>
                <a:cs typeface="Times New Roman" panose="02020603050405020304" pitchFamily="18" charset="0"/>
              </a:rPr>
              <a:t>Những từ láy có tác dụng gợi hình, gợi cảm.</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Lựa chọn thời gian nghệ thuật của bài thơ</a:t>
            </a:r>
            <a:r>
              <a:rPr lang="en-US" sz="28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buổi chiều nơi xóm núi</a:t>
            </a:r>
            <a:r>
              <a:rPr lang="en-US" sz="2800" dirty="0">
                <a:solidFill>
                  <a:schemeClr val="tx1"/>
                </a:solidFill>
                <a:latin typeface="Times New Roman" panose="02020603050405020304" pitchFamily="18" charset="0"/>
                <a:cs typeface="Times New Roman" panose="02020603050405020304" pitchFamily="18" charset="0"/>
              </a:rPr>
              <a:t>=&gt; thời gian gợi ra sự sum họp, ấm áp của một gia đình, vì vậy nó đã khơi gợi mạnh mẽ dòng cảm xúc của nhân vật trữ tình.</a:t>
            </a:r>
          </a:p>
        </p:txBody>
      </p:sp>
    </p:spTree>
    <p:extLst>
      <p:ext uri="{BB962C8B-B14F-4D97-AF65-F5344CB8AC3E}">
        <p14:creationId xmlns:p14="http://schemas.microsoft.com/office/powerpoint/2010/main" val="2923639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600" y="250165"/>
            <a:ext cx="6705597" cy="767752"/>
          </a:xfrm>
          <a:prstGeom prst="rect">
            <a:avLst/>
          </a:prstGeom>
          <a:solidFill>
            <a:schemeClr val="accent2"/>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smtClean="0">
                <a:latin typeface="Times New Roman" panose="02020603050405020304" pitchFamily="18" charset="0"/>
                <a:cs typeface="Times New Roman" panose="02020603050405020304" pitchFamily="18" charset="0"/>
              </a:rPr>
              <a:t>HAI TÁC GIẢ HAI VĂN BẢN</a:t>
            </a:r>
            <a:endParaRPr lang="en-US" sz="2800" b="1"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25704" y="1052736"/>
            <a:ext cx="8938784" cy="2191109"/>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US" sz="2800" dirty="0" smtClean="0">
                <a:latin typeface="Times New Roman" panose="02020603050405020304" pitchFamily="18" charset="0"/>
                <a:cs typeface="Times New Roman" panose="02020603050405020304" pitchFamily="18" charset="0"/>
              </a:rPr>
              <a:t>+Nguyễn Đình Thi( 1924-2003) là một nhà văn, nhà phê bình văn học.</a:t>
            </a:r>
          </a:p>
          <a:p>
            <a:r>
              <a:rPr lang="en-US" sz="2800" dirty="0" smtClean="0">
                <a:latin typeface="Times New Roman" panose="02020603050405020304" pitchFamily="18" charset="0"/>
                <a:cs typeface="Times New Roman" panose="02020603050405020304" pitchFamily="18" charset="0"/>
              </a:rPr>
              <a:t>+ Tác giả của bài thơ “Đường núi”</a:t>
            </a:r>
          </a:p>
          <a:p>
            <a:r>
              <a:rPr lang="en-US" sz="2800" dirty="0" smtClean="0">
                <a:latin typeface="Times New Roman" panose="02020603050405020304" pitchFamily="18" charset="0"/>
                <a:cs typeface="Times New Roman" panose="02020603050405020304" pitchFamily="18" charset="0"/>
              </a:rPr>
              <a:t>+ Vai trò: nhà thơ.</a:t>
            </a:r>
            <a:endParaRPr lang="en-US"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6512" y="2924944"/>
            <a:ext cx="9001000" cy="2803585"/>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 Vũ Quần Phương(1940) là nhà thơ, nhà phê bình văn học nổi tiếng.</a:t>
            </a:r>
          </a:p>
          <a:p>
            <a:r>
              <a:rPr lang="en-US" sz="2800" dirty="0" smtClean="0">
                <a:latin typeface="Times New Roman" panose="02020603050405020304" pitchFamily="18" charset="0"/>
                <a:cs typeface="Times New Roman" panose="02020603050405020304" pitchFamily="18" charset="0"/>
              </a:rPr>
              <a:t>+ Tác giả của văn bản: “Bài thơ Đường núi của Nguyễn Đình Thi”</a:t>
            </a:r>
          </a:p>
          <a:p>
            <a:r>
              <a:rPr lang="en-US" sz="2800" dirty="0">
                <a:latin typeface="Times New Roman" panose="02020603050405020304" pitchFamily="18" charset="0"/>
                <a:cs typeface="Times New Roman" panose="02020603050405020304" pitchFamily="18" charset="0"/>
              </a:rPr>
              <a:t>+ Vai trò: nhà </a:t>
            </a:r>
            <a:r>
              <a:rPr lang="en-US" sz="2800" dirty="0" smtClean="0">
                <a:latin typeface="Times New Roman" panose="02020603050405020304" pitchFamily="18" charset="0"/>
                <a:cs typeface="Times New Roman" panose="02020603050405020304" pitchFamily="18" charset="0"/>
              </a:rPr>
              <a:t>phê bình văn học.</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574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250167"/>
            <a:ext cx="8876582" cy="1130060"/>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US" sz="2800" b="1" dirty="0" smtClean="0">
                <a:solidFill>
                  <a:schemeClr val="tx1"/>
                </a:solidFill>
                <a:latin typeface="Times New Roman" panose="02020603050405020304" pitchFamily="18" charset="0"/>
                <a:cs typeface="Times New Roman" panose="02020603050405020304" pitchFamily="18" charset="0"/>
              </a:rPr>
              <a:t>*</a:t>
            </a:r>
            <a:r>
              <a:rPr lang="vi-VN" sz="2800" b="1" dirty="0" smtClean="0">
                <a:solidFill>
                  <a:schemeClr val="tx1"/>
                </a:solidFill>
                <a:latin typeface="Times New Roman" panose="02020603050405020304" pitchFamily="18" charset="0"/>
                <a:cs typeface="Times New Roman" panose="02020603050405020304" pitchFamily="18" charset="0"/>
              </a:rPr>
              <a:t>Khái </a:t>
            </a:r>
            <a:r>
              <a:rPr lang="vi-VN" sz="2800" b="1" dirty="0">
                <a:solidFill>
                  <a:schemeClr val="tx1"/>
                </a:solidFill>
                <a:latin typeface="Times New Roman" panose="02020603050405020304" pitchFamily="18" charset="0"/>
                <a:cs typeface="Times New Roman" panose="02020603050405020304" pitchFamily="18" charset="0"/>
              </a:rPr>
              <a:t>niệm</a:t>
            </a:r>
            <a:r>
              <a:rPr lang="vi-VN" sz="2800" dirty="0">
                <a:solidFill>
                  <a:schemeClr val="tx1"/>
                </a:solidFill>
                <a:latin typeface="Times New Roman" panose="02020603050405020304" pitchFamily="18" charset="0"/>
                <a:cs typeface="Times New Roman" panose="02020603050405020304" pitchFamily="18" charset="0"/>
              </a:rPr>
              <a:t>: văn bản nghị luận văn học là văn bản nghị luận bàn về các vấn đề văn học.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36512" y="1268760"/>
            <a:ext cx="8927578" cy="524486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latin typeface="Times New Roman" panose="02020603050405020304" pitchFamily="18" charset="0"/>
                <a:cs typeface="Times New Roman" panose="02020603050405020304" pitchFamily="18" charset="0"/>
              </a:rPr>
              <a:t>*</a:t>
            </a:r>
            <a:r>
              <a:rPr lang="vi-VN" sz="2800" b="1" dirty="0" smtClean="0">
                <a:solidFill>
                  <a:schemeClr val="tx1"/>
                </a:solidFill>
                <a:latin typeface="Times New Roman" panose="02020603050405020304" pitchFamily="18" charset="0"/>
                <a:cs typeface="Times New Roman" panose="02020603050405020304" pitchFamily="18" charset="0"/>
              </a:rPr>
              <a:t>Mục </a:t>
            </a:r>
            <a:r>
              <a:rPr lang="vi-VN" sz="2800" b="1" dirty="0">
                <a:solidFill>
                  <a:schemeClr val="tx1"/>
                </a:solidFill>
                <a:latin typeface="Times New Roman" panose="02020603050405020304" pitchFamily="18" charset="0"/>
                <a:cs typeface="Times New Roman" panose="02020603050405020304" pitchFamily="18" charset="0"/>
              </a:rPr>
              <a:t>đích của văn bản nghị luận văn học: </a:t>
            </a:r>
            <a:r>
              <a:rPr lang="vi-VN" sz="2800" dirty="0">
                <a:solidFill>
                  <a:schemeClr val="tx1"/>
                </a:solidFill>
                <a:latin typeface="Times New Roman" panose="02020603050405020304" pitchFamily="18" charset="0"/>
                <a:cs typeface="Times New Roman" panose="02020603050405020304" pitchFamily="18" charset="0"/>
              </a:rPr>
              <a:t>thuyết phục người đọc người nghe vì ý kiến quan điểm của người viết trước một tác phẩm văn học. Từ đó giúp người đọc nhận ra những nét độc đáo của tác phẩm gợi mở thêm những hướng tiếp cận lý </a:t>
            </a:r>
            <a:r>
              <a:rPr lang="vi-VN" sz="2800" dirty="0" smtClean="0">
                <a:solidFill>
                  <a:schemeClr val="tx1"/>
                </a:solidFill>
                <a:latin typeface="Times New Roman" panose="02020603050405020304" pitchFamily="18" charset="0"/>
                <a:cs typeface="Times New Roman" panose="02020603050405020304" pitchFamily="18" charset="0"/>
              </a:rPr>
              <a:t>giải</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cảm nhận mới </a:t>
            </a:r>
            <a:r>
              <a:rPr lang="vi-VN" sz="2800" dirty="0" smtClean="0">
                <a:solidFill>
                  <a:schemeClr val="tx1"/>
                </a:solidFill>
                <a:latin typeface="Times New Roman" panose="02020603050405020304" pitchFamily="18" charset="0"/>
                <a:cs typeface="Times New Roman" panose="02020603050405020304" pitchFamily="18" charset="0"/>
              </a:rPr>
              <a:t>mẻ</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sâu sắc về tác phẩm. </a:t>
            </a:r>
            <a:endParaRPr lang="en-US" sz="2800" dirty="0" smtClean="0">
              <a:solidFill>
                <a:schemeClr val="tx1"/>
              </a:solidFill>
              <a:latin typeface="Times New Roman" panose="02020603050405020304" pitchFamily="18" charset="0"/>
              <a:cs typeface="Times New Roman" panose="02020603050405020304" pitchFamily="18" charset="0"/>
            </a:endParaRPr>
          </a:p>
          <a:p>
            <a:r>
              <a:rPr lang="en-US" sz="2800" b="1" dirty="0" smtClean="0">
                <a:solidFill>
                  <a:schemeClr val="tx1"/>
                </a:solidFill>
                <a:latin typeface="Times New Roman" panose="02020603050405020304" pitchFamily="18" charset="0"/>
                <a:cs typeface="Times New Roman" panose="02020603050405020304" pitchFamily="18" charset="0"/>
              </a:rPr>
              <a:t>*</a:t>
            </a:r>
            <a:r>
              <a:rPr lang="vi-VN" sz="2800" b="1" dirty="0" smtClean="0">
                <a:solidFill>
                  <a:schemeClr val="tx1"/>
                </a:solidFill>
                <a:latin typeface="Times New Roman" panose="02020603050405020304" pitchFamily="18" charset="0"/>
                <a:cs typeface="Times New Roman" panose="02020603050405020304" pitchFamily="18" charset="0"/>
              </a:rPr>
              <a:t>Nội </a:t>
            </a:r>
            <a:r>
              <a:rPr lang="vi-VN" sz="2800" b="1" dirty="0">
                <a:solidFill>
                  <a:schemeClr val="tx1"/>
                </a:solidFill>
                <a:latin typeface="Times New Roman" panose="02020603050405020304" pitchFamily="18" charset="0"/>
                <a:cs typeface="Times New Roman" panose="02020603050405020304" pitchFamily="18" charset="0"/>
              </a:rPr>
              <a:t>dung của văn bản nghị luận văn học: </a:t>
            </a:r>
            <a:r>
              <a:rPr lang="vi-VN" sz="2800" dirty="0">
                <a:solidFill>
                  <a:schemeClr val="tx1"/>
                </a:solidFill>
                <a:latin typeface="Times New Roman" panose="02020603050405020304" pitchFamily="18" charset="0"/>
                <a:cs typeface="Times New Roman" panose="02020603050405020304" pitchFamily="18" charset="0"/>
              </a:rPr>
              <a:t>người viết trình bày cách cảm </a:t>
            </a:r>
            <a:r>
              <a:rPr lang="vi-VN" sz="2800" dirty="0" smtClean="0">
                <a:solidFill>
                  <a:schemeClr val="tx1"/>
                </a:solidFill>
                <a:latin typeface="Times New Roman" panose="02020603050405020304" pitchFamily="18" charset="0"/>
                <a:cs typeface="Times New Roman" panose="02020603050405020304" pitchFamily="18" charset="0"/>
              </a:rPr>
              <a:t>nhận</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suy </a:t>
            </a:r>
            <a:r>
              <a:rPr lang="vi-VN" sz="2800" dirty="0" smtClean="0">
                <a:solidFill>
                  <a:schemeClr val="tx1"/>
                </a:solidFill>
                <a:latin typeface="Times New Roman" panose="02020603050405020304" pitchFamily="18" charset="0"/>
                <a:cs typeface="Times New Roman" panose="02020603050405020304" pitchFamily="18" charset="0"/>
              </a:rPr>
              <a:t>nghĩ</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đánh giá của bản thân về một tác phẩm văn học </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về </a:t>
            </a:r>
            <a:r>
              <a:rPr lang="vi-VN" sz="2800" dirty="0">
                <a:solidFill>
                  <a:schemeClr val="tx1"/>
                </a:solidFill>
                <a:latin typeface="Times New Roman" panose="02020603050405020304" pitchFamily="18" charset="0"/>
                <a:cs typeface="Times New Roman" panose="02020603050405020304" pitchFamily="18" charset="0"/>
              </a:rPr>
              <a:t>hình </a:t>
            </a:r>
            <a:r>
              <a:rPr lang="vi-VN" sz="2800" dirty="0" smtClean="0">
                <a:solidFill>
                  <a:schemeClr val="tx1"/>
                </a:solidFill>
                <a:latin typeface="Times New Roman" panose="02020603050405020304" pitchFamily="18" charset="0"/>
                <a:cs typeface="Times New Roman" panose="02020603050405020304" pitchFamily="18" charset="0"/>
              </a:rPr>
              <a:t>ảnh</a:t>
            </a:r>
            <a:r>
              <a:rPr lang="en-US" sz="2800" dirty="0" smtClean="0">
                <a:solidFill>
                  <a:schemeClr val="tx1"/>
                </a:solidFill>
                <a:latin typeface="Times New Roman" panose="02020603050405020304" pitchFamily="18" charset="0"/>
                <a:cs typeface="Times New Roman" panose="02020603050405020304" pitchFamily="18" charset="0"/>
              </a:rPr>
              <a:t>, vần, nhịp </a:t>
            </a:r>
            <a:r>
              <a:rPr lang="vi-VN" sz="2800" dirty="0" smtClean="0">
                <a:solidFill>
                  <a:schemeClr val="tx1"/>
                </a:solidFill>
                <a:latin typeface="Times New Roman" panose="02020603050405020304" pitchFamily="18" charset="0"/>
                <a:cs typeface="Times New Roman" panose="02020603050405020304" pitchFamily="18" charset="0"/>
              </a:rPr>
              <a:t>của </a:t>
            </a:r>
            <a:r>
              <a:rPr lang="vi-VN" sz="2800" dirty="0">
                <a:solidFill>
                  <a:schemeClr val="tx1"/>
                </a:solidFill>
                <a:latin typeface="Times New Roman" panose="02020603050405020304" pitchFamily="18" charset="0"/>
                <a:cs typeface="Times New Roman" panose="02020603050405020304" pitchFamily="18" charset="0"/>
              </a:rPr>
              <a:t>một bài </a:t>
            </a:r>
            <a:r>
              <a:rPr lang="vi-VN" sz="2800" dirty="0" smtClean="0">
                <a:solidFill>
                  <a:schemeClr val="tx1"/>
                </a:solidFill>
                <a:latin typeface="Times New Roman" panose="02020603050405020304" pitchFamily="18" charset="0"/>
                <a:cs typeface="Times New Roman" panose="02020603050405020304" pitchFamily="18" charset="0"/>
              </a:rPr>
              <a:t>thơ</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về nhân </a:t>
            </a:r>
            <a:r>
              <a:rPr lang="vi-VN" sz="2800" dirty="0" smtClean="0">
                <a:solidFill>
                  <a:schemeClr val="tx1"/>
                </a:solidFill>
                <a:latin typeface="Times New Roman" panose="02020603050405020304" pitchFamily="18" charset="0"/>
                <a:cs typeface="Times New Roman" panose="02020603050405020304" pitchFamily="18" charset="0"/>
              </a:rPr>
              <a:t>vật</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cốt </a:t>
            </a:r>
            <a:r>
              <a:rPr lang="vi-VN" sz="2800" dirty="0" smtClean="0">
                <a:solidFill>
                  <a:schemeClr val="tx1"/>
                </a:solidFill>
                <a:latin typeface="Times New Roman" panose="02020603050405020304" pitchFamily="18" charset="0"/>
                <a:cs typeface="Times New Roman" panose="02020603050405020304" pitchFamily="18" charset="0"/>
              </a:rPr>
              <a:t>truyện</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chi tiết nghệ </a:t>
            </a:r>
            <a:r>
              <a:rPr lang="vi-VN" sz="2800" dirty="0" smtClean="0">
                <a:solidFill>
                  <a:schemeClr val="tx1"/>
                </a:solidFill>
                <a:latin typeface="Times New Roman" panose="02020603050405020304" pitchFamily="18" charset="0"/>
                <a:cs typeface="Times New Roman" panose="02020603050405020304" pitchFamily="18" charset="0"/>
              </a:rPr>
              <a:t>thuật</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đề </a:t>
            </a:r>
            <a:r>
              <a:rPr lang="vi-VN" sz="2800" dirty="0" smtClean="0">
                <a:solidFill>
                  <a:schemeClr val="tx1"/>
                </a:solidFill>
                <a:latin typeface="Times New Roman" panose="02020603050405020304" pitchFamily="18" charset="0"/>
                <a:cs typeface="Times New Roman" panose="02020603050405020304" pitchFamily="18" charset="0"/>
              </a:rPr>
              <a:t>tài</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của một tác phẩm </a:t>
            </a:r>
            <a:r>
              <a:rPr lang="vi-VN" sz="2800" dirty="0" smtClean="0">
                <a:solidFill>
                  <a:schemeClr val="tx1"/>
                </a:solidFill>
                <a:latin typeface="Times New Roman" panose="02020603050405020304" pitchFamily="18" charset="0"/>
                <a:cs typeface="Times New Roman" panose="02020603050405020304" pitchFamily="18" charset="0"/>
              </a:rPr>
              <a:t>truyện</a:t>
            </a:r>
            <a:r>
              <a:rPr lang="en-US" sz="2800" dirty="0" smtClean="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404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116632"/>
            <a:ext cx="9180512" cy="4235569"/>
          </a:xfrm>
          <a:prstGeom prst="round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US" sz="3200" dirty="0" smtClean="0">
                <a:solidFill>
                  <a:srgbClr val="FF0000"/>
                </a:solidFill>
                <a:latin typeface="Times New Roman" panose="02020603050405020304" pitchFamily="18" charset="0"/>
                <a:cs typeface="Times New Roman" panose="02020603050405020304" pitchFamily="18" charset="0"/>
              </a:rPr>
              <a:t>*</a:t>
            </a:r>
            <a:r>
              <a:rPr lang="vi-VN" sz="3200" dirty="0" smtClean="0">
                <a:solidFill>
                  <a:srgbClr val="FF0000"/>
                </a:solidFill>
                <a:latin typeface="Times New Roman" panose="02020603050405020304" pitchFamily="18" charset="0"/>
                <a:cs typeface="Times New Roman" panose="02020603050405020304" pitchFamily="18" charset="0"/>
              </a:rPr>
              <a:t>Yêu </a:t>
            </a:r>
            <a:r>
              <a:rPr lang="vi-VN" sz="3200" dirty="0">
                <a:solidFill>
                  <a:srgbClr val="FF0000"/>
                </a:solidFill>
                <a:latin typeface="Times New Roman" panose="02020603050405020304" pitchFamily="18" charset="0"/>
                <a:cs typeface="Times New Roman" panose="02020603050405020304" pitchFamily="18" charset="0"/>
              </a:rPr>
              <a:t>cầu của văn bản nghị luận văn học</a:t>
            </a:r>
            <a:r>
              <a:rPr lang="vi-VN" sz="3200" dirty="0" smtClean="0">
                <a:solidFill>
                  <a:srgbClr val="FF0000"/>
                </a:solidFill>
                <a:latin typeface="Times New Roman" panose="02020603050405020304" pitchFamily="18" charset="0"/>
                <a:cs typeface="Times New Roman" panose="02020603050405020304" pitchFamily="18" charset="0"/>
              </a:rPr>
              <a:t>:</a:t>
            </a:r>
            <a:endParaRPr lang="en-US" sz="3200" dirty="0" smtClean="0">
              <a:solidFill>
                <a:srgbClr val="FF0000"/>
              </a:solidFill>
              <a:latin typeface="Times New Roman" panose="02020603050405020304" pitchFamily="18" charset="0"/>
              <a:cs typeface="Times New Roman" panose="02020603050405020304" pitchFamily="18" charset="0"/>
            </a:endParaRPr>
          </a:p>
          <a:p>
            <a:r>
              <a:rPr lang="en-US" sz="3200" dirty="0" smtClean="0">
                <a:solidFill>
                  <a:srgbClr val="FF0000"/>
                </a:solidFill>
                <a:latin typeface="Times New Roman" panose="02020603050405020304" pitchFamily="18" charset="0"/>
                <a:cs typeface="Times New Roman" panose="02020603050405020304" pitchFamily="18" charset="0"/>
              </a:rPr>
              <a:t>+ Ý</a:t>
            </a:r>
            <a:r>
              <a:rPr lang="vi-VN" sz="3200" dirty="0" smtClean="0">
                <a:solidFill>
                  <a:srgbClr val="FF0000"/>
                </a:solidFill>
                <a:latin typeface="Times New Roman" panose="02020603050405020304" pitchFamily="18" charset="0"/>
                <a:cs typeface="Times New Roman" panose="02020603050405020304" pitchFamily="18" charset="0"/>
              </a:rPr>
              <a:t> </a:t>
            </a:r>
            <a:r>
              <a:rPr lang="vi-VN" sz="3200" dirty="0">
                <a:solidFill>
                  <a:srgbClr val="FF0000"/>
                </a:solidFill>
                <a:latin typeface="Times New Roman" panose="02020603050405020304" pitchFamily="18" charset="0"/>
                <a:cs typeface="Times New Roman" panose="02020603050405020304" pitchFamily="18" charset="0"/>
              </a:rPr>
              <a:t>kiến </a:t>
            </a:r>
            <a:r>
              <a:rPr lang="en-US" sz="3200" dirty="0" smtClean="0">
                <a:solidFill>
                  <a:srgbClr val="FF0000"/>
                </a:solidFill>
                <a:latin typeface="Times New Roman" panose="02020603050405020304" pitchFamily="18" charset="0"/>
                <a:cs typeface="Times New Roman" panose="02020603050405020304" pitchFamily="18" charset="0"/>
              </a:rPr>
              <a:t>(</a:t>
            </a:r>
            <a:r>
              <a:rPr lang="vi-VN" sz="3200" dirty="0" smtClean="0">
                <a:solidFill>
                  <a:srgbClr val="FF0000"/>
                </a:solidFill>
                <a:latin typeface="Times New Roman" panose="02020603050405020304" pitchFamily="18" charset="0"/>
                <a:cs typeface="Times New Roman" panose="02020603050405020304" pitchFamily="18" charset="0"/>
              </a:rPr>
              <a:t>luận điểm</a:t>
            </a:r>
            <a:r>
              <a:rPr lang="en-US" sz="3200" dirty="0">
                <a:solidFill>
                  <a:srgbClr val="FF0000"/>
                </a:solidFill>
                <a:latin typeface="Times New Roman" panose="02020603050405020304" pitchFamily="18" charset="0"/>
                <a:cs typeface="Times New Roman" panose="02020603050405020304" pitchFamily="18" charset="0"/>
              </a:rPr>
              <a:t>)</a:t>
            </a:r>
            <a:r>
              <a:rPr lang="vi-VN" sz="3200" dirty="0" smtClean="0">
                <a:solidFill>
                  <a:schemeClr val="tx1"/>
                </a:solidFill>
                <a:latin typeface="Times New Roman" panose="02020603050405020304" pitchFamily="18" charset="0"/>
                <a:cs typeface="Times New Roman" panose="02020603050405020304" pitchFamily="18" charset="0"/>
              </a:rPr>
              <a:t>: </a:t>
            </a:r>
            <a:r>
              <a:rPr lang="vi-VN" sz="3200" dirty="0">
                <a:solidFill>
                  <a:schemeClr val="tx1"/>
                </a:solidFill>
                <a:latin typeface="Times New Roman" panose="02020603050405020304" pitchFamily="18" charset="0"/>
                <a:cs typeface="Times New Roman" panose="02020603050405020304" pitchFamily="18" charset="0"/>
              </a:rPr>
              <a:t>nêu được cảm </a:t>
            </a:r>
            <a:r>
              <a:rPr lang="vi-VN" sz="3200" dirty="0" smtClean="0">
                <a:solidFill>
                  <a:schemeClr val="tx1"/>
                </a:solidFill>
                <a:latin typeface="Times New Roman" panose="02020603050405020304" pitchFamily="18" charset="0"/>
                <a:cs typeface="Times New Roman" panose="02020603050405020304" pitchFamily="18" charset="0"/>
              </a:rPr>
              <a:t>nhận</a:t>
            </a:r>
            <a:r>
              <a:rPr lang="en-US" sz="3200" dirty="0" smtClean="0">
                <a:solidFill>
                  <a:schemeClr val="tx1"/>
                </a:solidFill>
                <a:latin typeface="Times New Roman" panose="02020603050405020304" pitchFamily="18" charset="0"/>
                <a:cs typeface="Times New Roman" panose="02020603050405020304" pitchFamily="18" charset="0"/>
              </a:rPr>
              <a:t>,</a:t>
            </a:r>
            <a:r>
              <a:rPr lang="vi-VN" sz="3200" dirty="0" smtClean="0">
                <a:solidFill>
                  <a:schemeClr val="tx1"/>
                </a:solidFill>
                <a:latin typeface="Times New Roman" panose="02020603050405020304" pitchFamily="18" charset="0"/>
                <a:cs typeface="Times New Roman" panose="02020603050405020304" pitchFamily="18" charset="0"/>
              </a:rPr>
              <a:t> </a:t>
            </a:r>
            <a:r>
              <a:rPr lang="vi-VN" sz="3200" dirty="0">
                <a:solidFill>
                  <a:schemeClr val="tx1"/>
                </a:solidFill>
                <a:latin typeface="Times New Roman" panose="02020603050405020304" pitchFamily="18" charset="0"/>
                <a:cs typeface="Times New Roman" panose="02020603050405020304" pitchFamily="18" charset="0"/>
              </a:rPr>
              <a:t>suy </a:t>
            </a:r>
            <a:r>
              <a:rPr lang="vi-VN" sz="3200" dirty="0" smtClean="0">
                <a:solidFill>
                  <a:schemeClr val="tx1"/>
                </a:solidFill>
                <a:latin typeface="Times New Roman" panose="02020603050405020304" pitchFamily="18" charset="0"/>
                <a:cs typeface="Times New Roman" panose="02020603050405020304" pitchFamily="18" charset="0"/>
              </a:rPr>
              <a:t>nghĩ</a:t>
            </a:r>
            <a:r>
              <a:rPr lang="en-US" sz="3200" dirty="0" smtClean="0">
                <a:solidFill>
                  <a:schemeClr val="tx1"/>
                </a:solidFill>
                <a:latin typeface="Times New Roman" panose="02020603050405020304" pitchFamily="18" charset="0"/>
                <a:cs typeface="Times New Roman" panose="02020603050405020304" pitchFamily="18" charset="0"/>
              </a:rPr>
              <a:t>,</a:t>
            </a:r>
            <a:r>
              <a:rPr lang="vi-VN" sz="3200" dirty="0" smtClean="0">
                <a:solidFill>
                  <a:schemeClr val="tx1"/>
                </a:solidFill>
                <a:latin typeface="Times New Roman" panose="02020603050405020304" pitchFamily="18" charset="0"/>
                <a:cs typeface="Times New Roman" panose="02020603050405020304" pitchFamily="18" charset="0"/>
              </a:rPr>
              <a:t> </a:t>
            </a:r>
            <a:r>
              <a:rPr lang="vi-VN" sz="3200" dirty="0">
                <a:solidFill>
                  <a:schemeClr val="tx1"/>
                </a:solidFill>
                <a:latin typeface="Times New Roman" panose="02020603050405020304" pitchFamily="18" charset="0"/>
                <a:cs typeface="Times New Roman" panose="02020603050405020304" pitchFamily="18" charset="0"/>
              </a:rPr>
              <a:t>đánh giá về tác phẩm</a:t>
            </a:r>
            <a:r>
              <a:rPr lang="vi-VN" sz="3200" dirty="0" smtClean="0">
                <a:solidFill>
                  <a:schemeClr val="tx1"/>
                </a:solidFill>
                <a:latin typeface="Times New Roman" panose="02020603050405020304" pitchFamily="18" charset="0"/>
                <a:cs typeface="Times New Roman" panose="02020603050405020304" pitchFamily="18" charset="0"/>
              </a:rPr>
              <a:t>.</a:t>
            </a:r>
            <a:endParaRPr lang="en-US" sz="3200" dirty="0" smtClean="0">
              <a:solidFill>
                <a:schemeClr val="tx1"/>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a:t>
            </a:r>
            <a:r>
              <a:rPr lang="vi-VN" sz="3200" dirty="0" smtClean="0">
                <a:solidFill>
                  <a:srgbClr val="FF0000"/>
                </a:solidFill>
                <a:latin typeface="Times New Roman" panose="02020603050405020304" pitchFamily="18" charset="0"/>
                <a:cs typeface="Times New Roman" panose="02020603050405020304" pitchFamily="18" charset="0"/>
              </a:rPr>
              <a:t> </a:t>
            </a:r>
            <a:r>
              <a:rPr lang="vi-VN" sz="3200" dirty="0">
                <a:solidFill>
                  <a:srgbClr val="FF0000"/>
                </a:solidFill>
                <a:latin typeface="Times New Roman" panose="02020603050405020304" pitchFamily="18" charset="0"/>
                <a:cs typeface="Times New Roman" panose="02020603050405020304" pitchFamily="18" charset="0"/>
              </a:rPr>
              <a:t>Lý lẽ: </a:t>
            </a:r>
            <a:r>
              <a:rPr lang="vi-VN" sz="3200" dirty="0">
                <a:solidFill>
                  <a:schemeClr val="tx1"/>
                </a:solidFill>
                <a:latin typeface="Times New Roman" panose="02020603050405020304" pitchFamily="18" charset="0"/>
                <a:cs typeface="Times New Roman" panose="02020603050405020304" pitchFamily="18" charset="0"/>
              </a:rPr>
              <a:t>là các đặc điểm </a:t>
            </a:r>
            <a:r>
              <a:rPr lang="en-US" sz="3200" dirty="0" smtClean="0">
                <a:solidFill>
                  <a:schemeClr val="tx1"/>
                </a:solidFill>
                <a:latin typeface="Times New Roman" panose="02020603050405020304" pitchFamily="18" charset="0"/>
                <a:cs typeface="Times New Roman" panose="02020603050405020304" pitchFamily="18" charset="0"/>
              </a:rPr>
              <a:t>(</a:t>
            </a:r>
            <a:r>
              <a:rPr lang="vi-VN" sz="3200" dirty="0" smtClean="0">
                <a:solidFill>
                  <a:schemeClr val="tx1"/>
                </a:solidFill>
                <a:latin typeface="Times New Roman" panose="02020603050405020304" pitchFamily="18" charset="0"/>
                <a:cs typeface="Times New Roman" panose="02020603050405020304" pitchFamily="18" charset="0"/>
              </a:rPr>
              <a:t>về </a:t>
            </a:r>
            <a:r>
              <a:rPr lang="vi-VN" sz="3200" dirty="0">
                <a:solidFill>
                  <a:schemeClr val="tx1"/>
                </a:solidFill>
                <a:latin typeface="Times New Roman" panose="02020603050405020304" pitchFamily="18" charset="0"/>
                <a:cs typeface="Times New Roman" panose="02020603050405020304" pitchFamily="18" charset="0"/>
              </a:rPr>
              <a:t>nội </a:t>
            </a:r>
            <a:r>
              <a:rPr lang="vi-VN" sz="3200" dirty="0" smtClean="0">
                <a:solidFill>
                  <a:schemeClr val="tx1"/>
                </a:solidFill>
                <a:latin typeface="Times New Roman" panose="02020603050405020304" pitchFamily="18" charset="0"/>
                <a:cs typeface="Times New Roman" panose="02020603050405020304" pitchFamily="18" charset="0"/>
              </a:rPr>
              <a:t>dung</a:t>
            </a:r>
            <a:r>
              <a:rPr lang="en-US" sz="3200" dirty="0" smtClean="0">
                <a:solidFill>
                  <a:schemeClr val="tx1"/>
                </a:solidFill>
                <a:latin typeface="Times New Roman" panose="02020603050405020304" pitchFamily="18" charset="0"/>
                <a:cs typeface="Times New Roman" panose="02020603050405020304" pitchFamily="18" charset="0"/>
              </a:rPr>
              <a:t>,</a:t>
            </a:r>
            <a:r>
              <a:rPr lang="vi-VN" sz="3200" dirty="0" smtClean="0">
                <a:solidFill>
                  <a:schemeClr val="tx1"/>
                </a:solidFill>
                <a:latin typeface="Times New Roman" panose="02020603050405020304" pitchFamily="18" charset="0"/>
                <a:cs typeface="Times New Roman" panose="02020603050405020304" pitchFamily="18" charset="0"/>
              </a:rPr>
              <a:t> </a:t>
            </a:r>
            <a:r>
              <a:rPr lang="vi-VN" sz="3200" dirty="0">
                <a:solidFill>
                  <a:schemeClr val="tx1"/>
                </a:solidFill>
                <a:latin typeface="Times New Roman" panose="02020603050405020304" pitchFamily="18" charset="0"/>
                <a:cs typeface="Times New Roman" panose="02020603050405020304" pitchFamily="18" charset="0"/>
              </a:rPr>
              <a:t>hình </a:t>
            </a:r>
            <a:r>
              <a:rPr lang="vi-VN" sz="3200" dirty="0" smtClean="0">
                <a:solidFill>
                  <a:schemeClr val="tx1"/>
                </a:solidFill>
                <a:latin typeface="Times New Roman" panose="02020603050405020304" pitchFamily="18" charset="0"/>
                <a:cs typeface="Times New Roman" panose="02020603050405020304" pitchFamily="18" charset="0"/>
              </a:rPr>
              <a:t>thức</a:t>
            </a:r>
            <a:r>
              <a:rPr lang="en-US" sz="3200" dirty="0" smtClean="0">
                <a:solidFill>
                  <a:schemeClr val="tx1"/>
                </a:solidFill>
                <a:latin typeface="Times New Roman" panose="02020603050405020304" pitchFamily="18" charset="0"/>
                <a:cs typeface="Times New Roman" panose="02020603050405020304" pitchFamily="18" charset="0"/>
              </a:rPr>
              <a:t>)</a:t>
            </a:r>
            <a:r>
              <a:rPr lang="vi-VN" sz="3200" dirty="0" smtClean="0">
                <a:solidFill>
                  <a:schemeClr val="tx1"/>
                </a:solidFill>
                <a:latin typeface="Times New Roman" panose="02020603050405020304" pitchFamily="18" charset="0"/>
                <a:cs typeface="Times New Roman" panose="02020603050405020304" pitchFamily="18" charset="0"/>
              </a:rPr>
              <a:t> </a:t>
            </a:r>
            <a:r>
              <a:rPr lang="vi-VN" sz="3200" dirty="0">
                <a:solidFill>
                  <a:schemeClr val="tx1"/>
                </a:solidFill>
                <a:latin typeface="Times New Roman" panose="02020603050405020304" pitchFamily="18" charset="0"/>
                <a:cs typeface="Times New Roman" panose="02020603050405020304" pitchFamily="18" charset="0"/>
              </a:rPr>
              <a:t>của tác phẩm nhằm làm sáng tỏ cho ý kiến. </a:t>
            </a:r>
            <a:endParaRPr lang="en-US" sz="3200" dirty="0" smtClean="0">
              <a:solidFill>
                <a:schemeClr val="tx1"/>
              </a:solidFill>
              <a:latin typeface="Times New Roman" panose="02020603050405020304" pitchFamily="18" charset="0"/>
              <a:cs typeface="Times New Roman" panose="02020603050405020304" pitchFamily="18" charset="0"/>
            </a:endParaRPr>
          </a:p>
          <a:p>
            <a:r>
              <a:rPr lang="en-US" sz="3200" dirty="0" smtClean="0">
                <a:solidFill>
                  <a:srgbClr val="FF0000"/>
                </a:solidFill>
                <a:latin typeface="Times New Roman" panose="02020603050405020304" pitchFamily="18" charset="0"/>
                <a:cs typeface="Times New Roman" panose="02020603050405020304" pitchFamily="18" charset="0"/>
              </a:rPr>
              <a:t>+ </a:t>
            </a:r>
            <a:r>
              <a:rPr lang="vi-VN" sz="3200" dirty="0" smtClean="0">
                <a:solidFill>
                  <a:srgbClr val="FF0000"/>
                </a:solidFill>
                <a:latin typeface="Times New Roman" panose="02020603050405020304" pitchFamily="18" charset="0"/>
                <a:cs typeface="Times New Roman" panose="02020603050405020304" pitchFamily="18" charset="0"/>
              </a:rPr>
              <a:t>Bằng </a:t>
            </a:r>
            <a:r>
              <a:rPr lang="vi-VN" sz="3200" dirty="0">
                <a:solidFill>
                  <a:srgbClr val="FF0000"/>
                </a:solidFill>
                <a:latin typeface="Times New Roman" panose="02020603050405020304" pitchFamily="18" charset="0"/>
                <a:cs typeface="Times New Roman" panose="02020603050405020304" pitchFamily="18" charset="0"/>
              </a:rPr>
              <a:t>chứng</a:t>
            </a:r>
            <a:r>
              <a:rPr lang="vi-VN" sz="3200" dirty="0">
                <a:solidFill>
                  <a:schemeClr val="tx1"/>
                </a:solidFill>
                <a:latin typeface="Times New Roman" panose="02020603050405020304" pitchFamily="18" charset="0"/>
                <a:cs typeface="Times New Roman" panose="02020603050405020304" pitchFamily="18" charset="0"/>
              </a:rPr>
              <a:t>: từ tác phẩm đang nghị luận</a:t>
            </a:r>
            <a:r>
              <a:rPr lang="vi-VN" sz="3200" dirty="0" smtClean="0">
                <a:solidFill>
                  <a:schemeClr val="tx1"/>
                </a:solidFill>
                <a:latin typeface="Times New Roman" panose="02020603050405020304" pitchFamily="18" charset="0"/>
                <a:cs typeface="Times New Roman" panose="02020603050405020304" pitchFamily="18" charset="0"/>
              </a:rPr>
              <a:t>.</a:t>
            </a:r>
            <a:endParaRPr lang="en-US" sz="3200" dirty="0" smtClean="0">
              <a:solidFill>
                <a:schemeClr val="tx1"/>
              </a:solidFill>
              <a:latin typeface="Times New Roman" panose="02020603050405020304" pitchFamily="18" charset="0"/>
              <a:cs typeface="Times New Roman" panose="02020603050405020304" pitchFamily="18" charset="0"/>
            </a:endParaRPr>
          </a:p>
          <a:p>
            <a:r>
              <a:rPr lang="en-US" sz="3200" dirty="0" smtClean="0">
                <a:solidFill>
                  <a:srgbClr val="FF0000"/>
                </a:solidFill>
                <a:latin typeface="Times New Roman" panose="02020603050405020304" pitchFamily="18" charset="0"/>
                <a:cs typeface="Times New Roman" panose="02020603050405020304" pitchFamily="18" charset="0"/>
              </a:rPr>
              <a:t>+ </a:t>
            </a:r>
            <a:r>
              <a:rPr lang="vi-VN" sz="3200" dirty="0" smtClean="0">
                <a:solidFill>
                  <a:srgbClr val="FF0000"/>
                </a:solidFill>
                <a:latin typeface="Times New Roman" panose="02020603050405020304" pitchFamily="18" charset="0"/>
                <a:cs typeface="Times New Roman" panose="02020603050405020304" pitchFamily="18" charset="0"/>
              </a:rPr>
              <a:t> </a:t>
            </a:r>
            <a:r>
              <a:rPr lang="vi-VN" sz="3200" dirty="0">
                <a:solidFill>
                  <a:srgbClr val="FF0000"/>
                </a:solidFill>
                <a:latin typeface="Times New Roman" panose="02020603050405020304" pitchFamily="18" charset="0"/>
                <a:cs typeface="Times New Roman" panose="02020603050405020304" pitchFamily="18" charset="0"/>
              </a:rPr>
              <a:t>Lập luận: </a:t>
            </a:r>
            <a:r>
              <a:rPr lang="vi-VN" sz="3200" dirty="0">
                <a:solidFill>
                  <a:schemeClr val="tx1"/>
                </a:solidFill>
                <a:latin typeface="Times New Roman" panose="02020603050405020304" pitchFamily="18" charset="0"/>
                <a:cs typeface="Times New Roman" panose="02020603050405020304" pitchFamily="18" charset="0"/>
              </a:rPr>
              <a:t>chặt </a:t>
            </a:r>
            <a:r>
              <a:rPr lang="vi-VN" sz="3200" dirty="0" smtClean="0">
                <a:solidFill>
                  <a:schemeClr val="tx1"/>
                </a:solidFill>
                <a:latin typeface="Times New Roman" panose="02020603050405020304" pitchFamily="18" charset="0"/>
                <a:cs typeface="Times New Roman" panose="02020603050405020304" pitchFamily="18" charset="0"/>
              </a:rPr>
              <a:t>chẽ</a:t>
            </a:r>
            <a:r>
              <a:rPr lang="en-US" sz="3200" dirty="0" smtClean="0">
                <a:solidFill>
                  <a:schemeClr val="tx1"/>
                </a:solidFill>
                <a:latin typeface="Times New Roman" panose="02020603050405020304" pitchFamily="18" charset="0"/>
                <a:cs typeface="Times New Roman" panose="02020603050405020304" pitchFamily="18" charset="0"/>
              </a:rPr>
              <a:t>,</a:t>
            </a:r>
            <a:r>
              <a:rPr lang="vi-VN" sz="3200" dirty="0" smtClean="0">
                <a:solidFill>
                  <a:schemeClr val="tx1"/>
                </a:solidFill>
                <a:latin typeface="Times New Roman" panose="02020603050405020304" pitchFamily="18" charset="0"/>
                <a:cs typeface="Times New Roman" panose="02020603050405020304" pitchFamily="18" charset="0"/>
              </a:rPr>
              <a:t> </a:t>
            </a:r>
            <a:r>
              <a:rPr lang="vi-VN" sz="3200" dirty="0">
                <a:solidFill>
                  <a:schemeClr val="tx1"/>
                </a:solidFill>
                <a:latin typeface="Times New Roman" panose="02020603050405020304" pitchFamily="18" charset="0"/>
                <a:cs typeface="Times New Roman" panose="02020603050405020304" pitchFamily="18" charset="0"/>
              </a:rPr>
              <a:t>logic có cảm xúc và </a:t>
            </a:r>
            <a:r>
              <a:rPr lang="en-US" sz="3200" dirty="0" smtClean="0">
                <a:solidFill>
                  <a:schemeClr val="tx1"/>
                </a:solidFill>
                <a:latin typeface="Times New Roman" panose="02020603050405020304" pitchFamily="18" charset="0"/>
                <a:cs typeface="Times New Roman" panose="02020603050405020304" pitchFamily="18" charset="0"/>
              </a:rPr>
              <a:t>gi</a:t>
            </a:r>
            <a:r>
              <a:rPr lang="vi-VN" sz="3200" dirty="0" smtClean="0">
                <a:solidFill>
                  <a:schemeClr val="tx1"/>
                </a:solidFill>
                <a:latin typeface="Times New Roman" panose="02020603050405020304" pitchFamily="18" charset="0"/>
                <a:cs typeface="Times New Roman" panose="02020603050405020304" pitchFamily="18" charset="0"/>
              </a:rPr>
              <a:t>ầu </a:t>
            </a:r>
            <a:r>
              <a:rPr lang="vi-VN" sz="3200" dirty="0">
                <a:solidFill>
                  <a:schemeClr val="tx1"/>
                </a:solidFill>
                <a:latin typeface="Times New Roman" panose="02020603050405020304" pitchFamily="18" charset="0"/>
                <a:cs typeface="Times New Roman" panose="02020603050405020304" pitchFamily="18" charset="0"/>
              </a:rPr>
              <a:t>sức thuyết </a:t>
            </a:r>
            <a:r>
              <a:rPr lang="vi-VN" sz="3200" dirty="0" smtClean="0">
                <a:solidFill>
                  <a:schemeClr val="tx1"/>
                </a:solidFill>
                <a:latin typeface="Times New Roman" panose="02020603050405020304" pitchFamily="18" charset="0"/>
                <a:cs typeface="Times New Roman" panose="02020603050405020304" pitchFamily="18" charset="0"/>
              </a:rPr>
              <a:t>phục</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8725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772" y="1478528"/>
            <a:ext cx="4464220" cy="483079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sz="2800" dirty="0" smtClean="0">
              <a:solidFill>
                <a:srgbClr val="050505"/>
              </a:solidFill>
              <a:latin typeface="Times New Roman" panose="02020603050405020304" pitchFamily="18" charset="0"/>
              <a:cs typeface="Times New Roman" panose="02020603050405020304" pitchFamily="18" charset="0"/>
            </a:endParaRPr>
          </a:p>
          <a:p>
            <a:endParaRPr lang="en-US" sz="2800" dirty="0">
              <a:solidFill>
                <a:srgbClr val="050505"/>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Chiều nhạt nhạt về nơi nào xa lắm</a:t>
            </a:r>
          </a:p>
          <a:p>
            <a:r>
              <a:rPr lang="en-US" sz="2800" dirty="0">
                <a:latin typeface="Times New Roman" panose="02020603050405020304" pitchFamily="18" charset="0"/>
                <a:cs typeface="Times New Roman" panose="02020603050405020304" pitchFamily="18" charset="0"/>
              </a:rPr>
              <a:t> Ngây ngất sương mây</a:t>
            </a:r>
          </a:p>
          <a:p>
            <a:r>
              <a:rPr lang="en-US" sz="2800" dirty="0">
                <a:latin typeface="Times New Roman" panose="02020603050405020304" pitchFamily="18" charset="0"/>
                <a:cs typeface="Times New Roman" panose="02020603050405020304" pitchFamily="18" charset="0"/>
              </a:rPr>
              <a:t> Lối mòn không dấu chân</a:t>
            </a:r>
          </a:p>
          <a:p>
            <a:r>
              <a:rPr lang="en-US" sz="2800" dirty="0">
                <a:latin typeface="Times New Roman" panose="02020603050405020304" pitchFamily="18" charset="0"/>
                <a:cs typeface="Times New Roman" panose="02020603050405020304" pitchFamily="18" charset="0"/>
              </a:rPr>
              <a:t> Gió nổi</a:t>
            </a:r>
          </a:p>
          <a:p>
            <a:r>
              <a:rPr lang="en-US" sz="2800" dirty="0">
                <a:latin typeface="Times New Roman" panose="02020603050405020304" pitchFamily="18" charset="0"/>
                <a:cs typeface="Times New Roman" panose="02020603050405020304" pitchFamily="18" charset="0"/>
              </a:rPr>
              <a:t> Đâu đây tiếng suối rì rào</a:t>
            </a:r>
          </a:p>
          <a:p>
            <a:r>
              <a:rPr lang="en-US" sz="2800" dirty="0">
                <a:latin typeface="Times New Roman" panose="02020603050405020304" pitchFamily="18" charset="0"/>
                <a:cs typeface="Times New Roman" panose="02020603050405020304" pitchFamily="18" charset="0"/>
              </a:rPr>
              <a:t> Ôi những vạt ruộng vàng</a:t>
            </a:r>
          </a:p>
          <a:p>
            <a:r>
              <a:rPr lang="en-US" sz="2800" dirty="0">
                <a:latin typeface="Times New Roman" panose="02020603050405020304" pitchFamily="18" charset="0"/>
                <a:cs typeface="Times New Roman" panose="02020603050405020304" pitchFamily="18" charset="0"/>
              </a:rPr>
              <a:t> Chiều nay rung rinh lúa </a:t>
            </a:r>
            <a:r>
              <a:rPr lang="en-US" sz="2800" dirty="0" smtClean="0">
                <a:latin typeface="Times New Roman" panose="02020603050405020304" pitchFamily="18" charset="0"/>
                <a:cs typeface="Times New Roman" panose="02020603050405020304" pitchFamily="18" charset="0"/>
              </a:rPr>
              <a:t>ngả</a:t>
            </a:r>
          </a:p>
          <a:p>
            <a:r>
              <a:rPr lang="en-US" sz="2800" dirty="0">
                <a:latin typeface="Times New Roman" panose="02020603050405020304" pitchFamily="18" charset="0"/>
                <a:cs typeface="Times New Roman" panose="02020603050405020304" pitchFamily="18" charset="0"/>
              </a:rPr>
              <a:t>Dải áo chàm bay múa</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endParaRPr lang="vi-VN" sz="2800" dirty="0">
              <a:solidFill>
                <a:srgbClr val="050505"/>
              </a:solidFill>
              <a:latin typeface="Times New Roman" panose="02020603050405020304" pitchFamily="18" charset="0"/>
              <a:cs typeface="Times New Roman" panose="02020603050405020304" pitchFamily="18" charset="0"/>
            </a:endParaRPr>
          </a:p>
        </p:txBody>
      </p:sp>
      <p:sp>
        <p:nvSpPr>
          <p:cNvPr id="5" name="Oval 4"/>
          <p:cNvSpPr/>
          <p:nvPr/>
        </p:nvSpPr>
        <p:spPr>
          <a:xfrm>
            <a:off x="2052271" y="217752"/>
            <a:ext cx="3743865" cy="62388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latin typeface="Times New Roman" panose="02020603050405020304" pitchFamily="18" charset="0"/>
                <a:cs typeface="Times New Roman" panose="02020603050405020304" pitchFamily="18" charset="0"/>
              </a:rPr>
              <a:t>ĐƯỜNG NÚI</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6012160" y="467918"/>
            <a:ext cx="339880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Nguyễn Đình Thi</a:t>
            </a:r>
            <a:endParaRPr lang="en-US"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4499992" y="1455645"/>
            <a:ext cx="4232465" cy="49256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Tiếng </a:t>
            </a:r>
            <a:r>
              <a:rPr lang="en-US" sz="2800" dirty="0">
                <a:latin typeface="Times New Roman" panose="02020603050405020304" pitchFamily="18" charset="0"/>
                <a:cs typeface="Times New Roman" panose="02020603050405020304" pitchFamily="18" charset="0"/>
              </a:rPr>
              <a:t>ai hát trên nương</a:t>
            </a:r>
          </a:p>
          <a:p>
            <a:r>
              <a:rPr lang="en-US" sz="2800" dirty="0">
                <a:latin typeface="Times New Roman" panose="02020603050405020304" pitchFamily="18" charset="0"/>
                <a:cs typeface="Times New Roman" panose="02020603050405020304" pitchFamily="18" charset="0"/>
              </a:rPr>
              <a:t>Bờ tre đang réo ánh lửa </a:t>
            </a:r>
          </a:p>
          <a:p>
            <a:r>
              <a:rPr lang="en-US" sz="2800" dirty="0">
                <a:latin typeface="Times New Roman" panose="02020603050405020304" pitchFamily="18" charset="0"/>
                <a:cs typeface="Times New Roman" panose="02020603050405020304" pitchFamily="18" charset="0"/>
              </a:rPr>
              <a:t>Mái nhà sàn toả khói xanh</a:t>
            </a:r>
          </a:p>
          <a:p>
            <a:r>
              <a:rPr lang="en-US" sz="2800" dirty="0">
                <a:latin typeface="Times New Roman" panose="02020603050405020304" pitchFamily="18" charset="0"/>
                <a:cs typeface="Times New Roman" panose="02020603050405020304" pitchFamily="18" charset="0"/>
              </a:rPr>
              <a:t>Hươu gào xa văng vẳng</a:t>
            </a:r>
          </a:p>
          <a:p>
            <a:r>
              <a:rPr lang="en-US" sz="2800" dirty="0">
                <a:latin typeface="Times New Roman" panose="02020603050405020304" pitchFamily="18" charset="0"/>
                <a:cs typeface="Times New Roman" panose="02020603050405020304" pitchFamily="18" charset="0"/>
              </a:rPr>
              <a:t> Một mảnh trăng dốc ngả chập chùng</a:t>
            </a:r>
          </a:p>
          <a:p>
            <a:r>
              <a:rPr lang="en-US" sz="2800" dirty="0">
                <a:latin typeface="Times New Roman" panose="02020603050405020304" pitchFamily="18" charset="0"/>
                <a:cs typeface="Times New Roman" panose="02020603050405020304" pitchFamily="18" charset="0"/>
              </a:rPr>
              <a:t> Bước chân bóng động nghiêng bờ núi.</a:t>
            </a:r>
          </a:p>
          <a:p>
            <a:endParaRPr lang="vi-VN" sz="2800" dirty="0">
              <a:solidFill>
                <a:srgbClr val="050505"/>
              </a:solidFill>
              <a:latin typeface="Times New Roman" panose="02020603050405020304" pitchFamily="18" charset="0"/>
              <a:cs typeface="Times New Roman" panose="02020603050405020304" pitchFamily="18" charset="0"/>
            </a:endParaRPr>
          </a:p>
          <a:p>
            <a:endParaRPr lang="vi-VN" sz="2800" dirty="0">
              <a:solidFill>
                <a:srgbClr val="050505"/>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721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707904" y="103518"/>
            <a:ext cx="2088232" cy="8971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latin typeface="Times New Roman" panose="02020603050405020304" pitchFamily="18" charset="0"/>
                <a:cs typeface="Times New Roman" panose="02020603050405020304" pitchFamily="18" charset="0"/>
              </a:rPr>
              <a:t>Bố </a:t>
            </a:r>
            <a:r>
              <a:rPr lang="en-US" sz="2800" b="1" dirty="0">
                <a:solidFill>
                  <a:schemeClr val="tx1"/>
                </a:solidFill>
                <a:latin typeface="Times New Roman" panose="02020603050405020304" pitchFamily="18" charset="0"/>
                <a:cs typeface="Times New Roman" panose="02020603050405020304" pitchFamily="18" charset="0"/>
              </a:rPr>
              <a:t>cục:</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107504" y="1196752"/>
            <a:ext cx="8341744" cy="966158"/>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r>
              <a:rPr lang="en-US" sz="2800" b="1" dirty="0" smtClean="0">
                <a:solidFill>
                  <a:schemeClr val="tx1"/>
                </a:solidFill>
                <a:latin typeface="Times New Roman" panose="02020603050405020304" pitchFamily="18" charset="0"/>
                <a:cs typeface="Times New Roman" panose="02020603050405020304" pitchFamily="18" charset="0"/>
              </a:rPr>
              <a:t>-Phần </a:t>
            </a:r>
            <a:r>
              <a:rPr lang="en-US" sz="2800" b="1" dirty="0">
                <a:solidFill>
                  <a:schemeClr val="tx1"/>
                </a:solidFill>
                <a:latin typeface="Times New Roman" panose="02020603050405020304" pitchFamily="18" charset="0"/>
                <a:cs typeface="Times New Roman" panose="02020603050405020304" pitchFamily="18" charset="0"/>
              </a:rPr>
              <a:t>1:</a:t>
            </a:r>
            <a:r>
              <a:rPr lang="en-US" sz="2800" dirty="0">
                <a:solidFill>
                  <a:schemeClr val="tx1"/>
                </a:solidFill>
                <a:latin typeface="Times New Roman" panose="02020603050405020304" pitchFamily="18" charset="0"/>
                <a:cs typeface="Times New Roman" panose="02020603050405020304" pitchFamily="18" charset="0"/>
              </a:rPr>
              <a:t> Nêu luận điểm( câu văn đầu tiên)</a:t>
            </a:r>
          </a:p>
        </p:txBody>
      </p:sp>
      <p:sp>
        <p:nvSpPr>
          <p:cNvPr id="6" name="Rounded Rectangle 5"/>
          <p:cNvSpPr/>
          <p:nvPr/>
        </p:nvSpPr>
        <p:spPr>
          <a:xfrm>
            <a:off x="27159" y="1844824"/>
            <a:ext cx="9116841" cy="1974270"/>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US" sz="2800" b="1" dirty="0" smtClean="0">
                <a:solidFill>
                  <a:schemeClr val="tx1"/>
                </a:solidFill>
                <a:latin typeface="Times New Roman" panose="02020603050405020304" pitchFamily="18" charset="0"/>
                <a:cs typeface="Times New Roman" panose="02020603050405020304" pitchFamily="18" charset="0"/>
              </a:rPr>
              <a:t>-Phần </a:t>
            </a:r>
            <a:r>
              <a:rPr lang="en-US" sz="2800" b="1" dirty="0">
                <a:solidFill>
                  <a:schemeClr val="tx1"/>
                </a:solidFill>
                <a:latin typeface="Times New Roman" panose="02020603050405020304" pitchFamily="18" charset="0"/>
                <a:cs typeface="Times New Roman" panose="02020603050405020304" pitchFamily="18" charset="0"/>
              </a:rPr>
              <a:t>2:</a:t>
            </a:r>
            <a:r>
              <a:rPr lang="en-US" sz="2800" dirty="0">
                <a:solidFill>
                  <a:schemeClr val="tx1"/>
                </a:solidFill>
                <a:latin typeface="Times New Roman" panose="02020603050405020304" pitchFamily="18" charset="0"/>
                <a:cs typeface="Times New Roman" panose="02020603050405020304" pitchFamily="18" charset="0"/>
              </a:rPr>
              <a:t>  Trình bày các lí lẽ, bằng chứng.</a:t>
            </a:r>
          </a:p>
          <a:p>
            <a:r>
              <a:rPr lang="en-US" sz="2800" b="1" dirty="0" smtClean="0">
                <a:solidFill>
                  <a:schemeClr val="tx1"/>
                </a:solidFill>
                <a:latin typeface="Times New Roman" panose="02020603050405020304" pitchFamily="18" charset="0"/>
                <a:cs typeface="Times New Roman" panose="02020603050405020304" pitchFamily="18" charset="0"/>
              </a:rPr>
              <a:t>   Lí </a:t>
            </a:r>
            <a:r>
              <a:rPr lang="en-US" sz="2800" b="1" dirty="0">
                <a:solidFill>
                  <a:schemeClr val="tx1"/>
                </a:solidFill>
                <a:latin typeface="Times New Roman" panose="02020603050405020304" pitchFamily="18" charset="0"/>
                <a:cs typeface="Times New Roman" panose="02020603050405020304" pitchFamily="18" charset="0"/>
              </a:rPr>
              <a:t>lẽ 1:</a:t>
            </a:r>
            <a:r>
              <a:rPr lang="en-US" sz="2800" dirty="0">
                <a:solidFill>
                  <a:schemeClr val="tx1"/>
                </a:solidFill>
                <a:latin typeface="Times New Roman" panose="02020603050405020304" pitchFamily="18" charset="0"/>
                <a:cs typeface="Times New Roman" panose="02020603050405020304" pitchFamily="18" charset="0"/>
              </a:rPr>
              <a:t> Tình yêu làng bản thể hiện trong các hình ảnh thơ.</a:t>
            </a:r>
          </a:p>
          <a:p>
            <a:r>
              <a:rPr lang="en-US" sz="2800" b="1" dirty="0" smtClean="0">
                <a:solidFill>
                  <a:schemeClr val="tx1"/>
                </a:solidFill>
                <a:latin typeface="Times New Roman" panose="02020603050405020304" pitchFamily="18" charset="0"/>
                <a:cs typeface="Times New Roman" panose="02020603050405020304" pitchFamily="18" charset="0"/>
              </a:rPr>
              <a:t>   Lí </a:t>
            </a:r>
            <a:r>
              <a:rPr lang="en-US" sz="2800" b="1" dirty="0">
                <a:solidFill>
                  <a:schemeClr val="tx1"/>
                </a:solidFill>
                <a:latin typeface="Times New Roman" panose="02020603050405020304" pitchFamily="18" charset="0"/>
                <a:cs typeface="Times New Roman" panose="02020603050405020304" pitchFamily="18" charset="0"/>
              </a:rPr>
              <a:t>lẽ 2:</a:t>
            </a:r>
            <a:r>
              <a:rPr lang="en-US" sz="2800" dirty="0">
                <a:solidFill>
                  <a:schemeClr val="tx1"/>
                </a:solidFill>
                <a:latin typeface="Times New Roman" panose="02020603050405020304" pitchFamily="18" charset="0"/>
                <a:cs typeface="Times New Roman" panose="02020603050405020304" pitchFamily="18" charset="0"/>
              </a:rPr>
              <a:t>  Tình yêu làng bản trong âm điệu câu thơ</a:t>
            </a:r>
          </a:p>
          <a:p>
            <a:r>
              <a:rPr lang="en-US" sz="2800" b="1" dirty="0" smtClean="0">
                <a:solidFill>
                  <a:schemeClr val="tx1"/>
                </a:solidFill>
                <a:latin typeface="Times New Roman" panose="02020603050405020304" pitchFamily="18" charset="0"/>
                <a:cs typeface="Times New Roman" panose="02020603050405020304" pitchFamily="18" charset="0"/>
              </a:rPr>
              <a:t>   Lí </a:t>
            </a:r>
            <a:r>
              <a:rPr lang="en-US" sz="2800" b="1" dirty="0">
                <a:solidFill>
                  <a:schemeClr val="tx1"/>
                </a:solidFill>
                <a:latin typeface="Times New Roman" panose="02020603050405020304" pitchFamily="18" charset="0"/>
                <a:cs typeface="Times New Roman" panose="02020603050405020304" pitchFamily="18" charset="0"/>
              </a:rPr>
              <a:t>lẽ 3:</a:t>
            </a:r>
            <a:r>
              <a:rPr lang="en-US" sz="2800" dirty="0">
                <a:solidFill>
                  <a:schemeClr val="tx1"/>
                </a:solidFill>
                <a:latin typeface="Times New Roman" panose="02020603050405020304" pitchFamily="18" charset="0"/>
                <a:cs typeface="Times New Roman" panose="02020603050405020304" pitchFamily="18" charset="0"/>
              </a:rPr>
              <a:t> Cảm xúc thơ chi phối toàn bộ hình thức bài thơ.</a:t>
            </a:r>
          </a:p>
        </p:txBody>
      </p:sp>
      <p:sp>
        <p:nvSpPr>
          <p:cNvPr id="7" name="Rounded Rectangle 6"/>
          <p:cNvSpPr/>
          <p:nvPr/>
        </p:nvSpPr>
        <p:spPr>
          <a:xfrm>
            <a:off x="27158" y="3645024"/>
            <a:ext cx="7641185" cy="767751"/>
          </a:xfrm>
          <a:prstGeom prst="round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smtClean="0">
                <a:solidFill>
                  <a:schemeClr val="tx1"/>
                </a:solidFill>
                <a:latin typeface="Times New Roman" panose="02020603050405020304" pitchFamily="18" charset="0"/>
                <a:cs typeface="Times New Roman" panose="02020603050405020304" pitchFamily="18" charset="0"/>
              </a:rPr>
              <a:t>-Phần </a:t>
            </a:r>
            <a:r>
              <a:rPr lang="en-US" sz="2800" b="1" dirty="0">
                <a:solidFill>
                  <a:schemeClr val="tx1"/>
                </a:solidFill>
                <a:latin typeface="Times New Roman" panose="02020603050405020304" pitchFamily="18" charset="0"/>
                <a:cs typeface="Times New Roman" panose="02020603050405020304" pitchFamily="18" charset="0"/>
              </a:rPr>
              <a:t>3:</a:t>
            </a:r>
            <a:r>
              <a:rPr lang="en-US" sz="2800" dirty="0">
                <a:solidFill>
                  <a:schemeClr val="tx1"/>
                </a:solidFill>
                <a:latin typeface="Times New Roman" panose="02020603050405020304" pitchFamily="18" charset="0"/>
                <a:cs typeface="Times New Roman" panose="02020603050405020304" pitchFamily="18" charset="0"/>
              </a:rPr>
              <a:t> Khẳng định </a:t>
            </a:r>
            <a:r>
              <a:rPr lang="en-US" sz="2800" dirty="0" smtClean="0">
                <a:solidFill>
                  <a:schemeClr val="tx1"/>
                </a:solidFill>
                <a:latin typeface="Times New Roman" panose="02020603050405020304" pitchFamily="18" charset="0"/>
                <a:cs typeface="Times New Roman" panose="02020603050405020304" pitchFamily="18" charset="0"/>
              </a:rPr>
              <a:t>luận </a:t>
            </a:r>
            <a:r>
              <a:rPr lang="en-US" sz="2800" dirty="0">
                <a:solidFill>
                  <a:schemeClr val="tx1"/>
                </a:solidFill>
                <a:latin typeface="Times New Roman" panose="02020603050405020304" pitchFamily="18" charset="0"/>
                <a:cs typeface="Times New Roman" panose="02020603050405020304" pitchFamily="18" charset="0"/>
              </a:rPr>
              <a:t>điểm( bốn câu văn cuối) </a:t>
            </a:r>
            <a:r>
              <a:rPr lang="en-US" sz="2800" dirty="0" smtClean="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495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randombar(horizont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anim calcmode="lin" valueType="num">
                                      <p:cBhvr>
                                        <p:cTn id="28" dur="2000" fill="hold"/>
                                        <p:tgtEl>
                                          <p:spTgt spid="7"/>
                                        </p:tgtEl>
                                        <p:attrNameLst>
                                          <p:attrName>ppt_w</p:attrName>
                                        </p:attrNameLst>
                                      </p:cBhvr>
                                      <p:tavLst>
                                        <p:tav tm="0" fmla="#ppt_w*sin(2.5*pi*$)">
                                          <p:val>
                                            <p:fltVal val="0"/>
                                          </p:val>
                                        </p:tav>
                                        <p:tav tm="100000">
                                          <p:val>
                                            <p:fltVal val="1"/>
                                          </p:val>
                                        </p:tav>
                                      </p:tavLst>
                                    </p:anim>
                                    <p:anim calcmode="lin" valueType="num">
                                      <p:cBhvr>
                                        <p:cTn id="2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414068"/>
            <a:ext cx="9238891" cy="1384995"/>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PHIẾU HỌC TẬP SỐ 2:</a:t>
            </a:r>
            <a:r>
              <a:rPr lang="en-US"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Xác định luận điểm </a:t>
            </a:r>
            <a:r>
              <a:rPr lang="vi-VN" sz="2800" b="1" dirty="0" smtClean="0">
                <a:latin typeface="Times New Roman" panose="02020603050405020304" pitchFamily="18" charset="0"/>
                <a:cs typeface="Times New Roman" panose="02020603050405020304" pitchFamily="18" charset="0"/>
              </a:rPr>
              <a:t>trong </a:t>
            </a:r>
            <a:r>
              <a:rPr lang="vi-VN" sz="2800" b="1" dirty="0">
                <a:latin typeface="Times New Roman" panose="02020603050405020304" pitchFamily="18" charset="0"/>
                <a:cs typeface="Times New Roman" panose="02020603050405020304" pitchFamily="18" charset="0"/>
              </a:rPr>
              <a:t>văn bản. </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54336413"/>
              </p:ext>
            </p:extLst>
          </p:nvPr>
        </p:nvGraphicFramePr>
        <p:xfrm>
          <a:off x="179512" y="1657595"/>
          <a:ext cx="8784976" cy="2419477"/>
        </p:xfrm>
        <a:graphic>
          <a:graphicData uri="http://schemas.openxmlformats.org/drawingml/2006/table">
            <a:tbl>
              <a:tblPr firstRow="1" firstCol="1" bandRow="1">
                <a:tableStyleId>{5C22544A-7EE6-4342-B048-85BDC9FD1C3A}</a:tableStyleId>
              </a:tblPr>
              <a:tblGrid>
                <a:gridCol w="6277732">
                  <a:extLst>
                    <a:ext uri="{9D8B030D-6E8A-4147-A177-3AD203B41FA5}">
                      <a16:colId xmlns="" xmlns:a16="http://schemas.microsoft.com/office/drawing/2014/main" val="898447756"/>
                    </a:ext>
                  </a:extLst>
                </a:gridCol>
                <a:gridCol w="2507244">
                  <a:extLst>
                    <a:ext uri="{9D8B030D-6E8A-4147-A177-3AD203B41FA5}">
                      <a16:colId xmlns="" xmlns:a16="http://schemas.microsoft.com/office/drawing/2014/main" val="3057288632"/>
                    </a:ext>
                  </a:extLst>
                </a:gridCol>
              </a:tblGrid>
              <a:tr h="0">
                <a:tc>
                  <a:txBody>
                    <a:bodyPr/>
                    <a:lstStyle/>
                    <a:p>
                      <a:pPr algn="ctr">
                        <a:lnSpc>
                          <a:spcPct val="107000"/>
                        </a:lnSpc>
                        <a:spcAft>
                          <a:spcPts val="0"/>
                        </a:spcAft>
                      </a:pPr>
                      <a:r>
                        <a:rPr lang="en-US" sz="2800" kern="100" dirty="0">
                          <a:solidFill>
                            <a:schemeClr val="tx1"/>
                          </a:solidFill>
                          <a:effectLst/>
                          <a:latin typeface="Times New Roman" panose="02020603050405020304" pitchFamily="18" charset="0"/>
                          <a:cs typeface="Times New Roman" panose="02020603050405020304" pitchFamily="18" charset="0"/>
                        </a:rPr>
                        <a:t>Câu hỏi</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Câu trả lời</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 xmlns:a16="http://schemas.microsoft.com/office/drawing/2014/main" val="2542718309"/>
                  </a:ext>
                </a:extLst>
              </a:tr>
              <a:tr h="0">
                <a:tc>
                  <a:txBody>
                    <a:bodyPr/>
                    <a:lstStyle/>
                    <a:p>
                      <a:pPr marL="342900" lvl="0" indent="-342900" algn="just">
                        <a:lnSpc>
                          <a:spcPct val="115000"/>
                        </a:lnSpc>
                        <a:spcAft>
                          <a:spcPts val="0"/>
                        </a:spcAft>
                        <a:buFont typeface="+mj-lt"/>
                        <a:buAutoNum type="arabicPeriod"/>
                      </a:pPr>
                      <a:r>
                        <a:rPr lang="en-US" sz="2800" kern="100" dirty="0">
                          <a:solidFill>
                            <a:schemeClr val="tx1"/>
                          </a:solidFill>
                          <a:effectLst/>
                          <a:latin typeface="Times New Roman" panose="02020603050405020304" pitchFamily="18" charset="0"/>
                          <a:cs typeface="Times New Roman" panose="02020603050405020304" pitchFamily="18" charset="0"/>
                        </a:rPr>
                        <a:t>X</a:t>
                      </a:r>
                      <a:r>
                        <a:rPr lang="vi-VN" sz="2800" kern="100" dirty="0">
                          <a:solidFill>
                            <a:schemeClr val="tx1"/>
                          </a:solidFill>
                          <a:effectLst/>
                          <a:latin typeface="Times New Roman" panose="02020603050405020304" pitchFamily="18" charset="0"/>
                          <a:cs typeface="Times New Roman" panose="02020603050405020304" pitchFamily="18" charset="0"/>
                        </a:rPr>
                        <a:t>ác định câu văn nêu ra ý kiến</a:t>
                      </a:r>
                      <a:r>
                        <a:rPr lang="en-US" sz="2800" kern="100" dirty="0">
                          <a:solidFill>
                            <a:schemeClr val="tx1"/>
                          </a:solidFill>
                          <a:effectLst/>
                          <a:latin typeface="Times New Roman" panose="02020603050405020304" pitchFamily="18" charset="0"/>
                          <a:cs typeface="Times New Roman" panose="02020603050405020304" pitchFamily="18" charset="0"/>
                        </a:rPr>
                        <a:t>(</a:t>
                      </a:r>
                      <a:r>
                        <a:rPr lang="vi-VN" sz="2800" kern="100" dirty="0">
                          <a:solidFill>
                            <a:schemeClr val="tx1"/>
                          </a:solidFill>
                          <a:effectLst/>
                          <a:latin typeface="Times New Roman" panose="02020603050405020304" pitchFamily="18" charset="0"/>
                          <a:cs typeface="Times New Roman" panose="02020603050405020304" pitchFamily="18" charset="0"/>
                        </a:rPr>
                        <a:t> luận điểm</a:t>
                      </a:r>
                      <a:r>
                        <a:rPr lang="en-US" sz="2800" kern="100" dirty="0">
                          <a:solidFill>
                            <a:schemeClr val="tx1"/>
                          </a:solidFill>
                          <a:effectLst/>
                          <a:latin typeface="Times New Roman" panose="02020603050405020304" pitchFamily="18" charset="0"/>
                          <a:cs typeface="Times New Roman" panose="02020603050405020304" pitchFamily="18" charset="0"/>
                        </a:rPr>
                        <a:t>)</a:t>
                      </a:r>
                      <a:r>
                        <a:rPr lang="vi-VN" sz="2800" kern="100" dirty="0">
                          <a:solidFill>
                            <a:schemeClr val="tx1"/>
                          </a:solidFill>
                          <a:effectLst/>
                          <a:latin typeface="Times New Roman" panose="02020603050405020304" pitchFamily="18" charset="0"/>
                          <a:cs typeface="Times New Roman" panose="02020603050405020304" pitchFamily="18" charset="0"/>
                        </a:rPr>
                        <a:t> của người viết về bài thơ </a:t>
                      </a:r>
                      <a:r>
                        <a:rPr lang="en-US" sz="2800" kern="100" dirty="0">
                          <a:solidFill>
                            <a:schemeClr val="tx1"/>
                          </a:solidFill>
                          <a:effectLst/>
                          <a:latin typeface="Times New Roman" panose="02020603050405020304" pitchFamily="18" charset="0"/>
                          <a:cs typeface="Times New Roman" panose="02020603050405020304" pitchFamily="18" charset="0"/>
                        </a:rPr>
                        <a:t>“Đ</a:t>
                      </a:r>
                      <a:r>
                        <a:rPr lang="vi-VN" sz="2800" kern="100" dirty="0">
                          <a:solidFill>
                            <a:schemeClr val="tx1"/>
                          </a:solidFill>
                          <a:effectLst/>
                          <a:latin typeface="Times New Roman" panose="02020603050405020304" pitchFamily="18" charset="0"/>
                          <a:cs typeface="Times New Roman" panose="02020603050405020304" pitchFamily="18" charset="0"/>
                        </a:rPr>
                        <a:t>ường núi</a:t>
                      </a:r>
                      <a:r>
                        <a:rPr lang="en-US" sz="2800" kern="100" dirty="0">
                          <a:solidFill>
                            <a:schemeClr val="tx1"/>
                          </a:solidFill>
                          <a:effectLst/>
                          <a:latin typeface="Times New Roman" panose="02020603050405020304" pitchFamily="18" charset="0"/>
                          <a:cs typeface="Times New Roman" panose="02020603050405020304" pitchFamily="18" charset="0"/>
                        </a:rPr>
                        <a:t>”? E</a:t>
                      </a:r>
                      <a:r>
                        <a:rPr lang="vi-VN" sz="2800" kern="100" dirty="0">
                          <a:solidFill>
                            <a:schemeClr val="tx1"/>
                          </a:solidFill>
                          <a:effectLst/>
                          <a:latin typeface="Times New Roman" panose="02020603050405020304" pitchFamily="18" charset="0"/>
                          <a:cs typeface="Times New Roman" panose="02020603050405020304" pitchFamily="18" charset="0"/>
                        </a:rPr>
                        <a:t>m có nhận xét gì về ý kiến này</a:t>
                      </a:r>
                      <a:r>
                        <a:rPr lang="en-US" sz="2800" kern="1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ct val="107000"/>
                        </a:lnSpc>
                        <a:spcAft>
                          <a:spcPts val="0"/>
                        </a:spcAft>
                      </a:pPr>
                      <a:r>
                        <a:rPr lang="vi-VN" sz="2800" kern="1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 xmlns:a16="http://schemas.microsoft.com/office/drawing/2014/main" val="769629160"/>
                  </a:ext>
                </a:extLst>
              </a:tr>
            </a:tbl>
          </a:graphicData>
        </a:graphic>
      </p:graphicFrame>
    </p:spTree>
    <p:extLst>
      <p:ext uri="{BB962C8B-B14F-4D97-AF65-F5344CB8AC3E}">
        <p14:creationId xmlns:p14="http://schemas.microsoft.com/office/powerpoint/2010/main" val="131599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1">
            <a:extLst>
              <a:ext uri="{FF2B5EF4-FFF2-40B4-BE49-F238E27FC236}">
                <a16:creationId xmlns="" xmlns:a16="http://schemas.microsoft.com/office/drawing/2014/main" id="{1D70C005-B5CB-5CE0-DDAE-D2D0243A8FF4}"/>
              </a:ext>
            </a:extLst>
          </p:cNvPr>
          <p:cNvSpPr/>
          <p:nvPr/>
        </p:nvSpPr>
        <p:spPr>
          <a:xfrm>
            <a:off x="179513" y="188640"/>
            <a:ext cx="8712968" cy="207460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107000"/>
              </a:lnSpc>
              <a:spcAft>
                <a:spcPts val="800"/>
              </a:spcAft>
            </a:pPr>
            <a:r>
              <a:rPr lang="en-US" sz="32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3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3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bức</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tranh</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chấm</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phá</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vài</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nét</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rừng</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kiệm</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nét</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lẫn</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màu</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nổi</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rõ</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lên</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lòng</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đai</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thôn</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say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đắm</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605145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2117</Words>
  <Application>Microsoft Office PowerPoint</Application>
  <PresentationFormat>On-screen Show (4:3)</PresentationFormat>
  <Paragraphs>120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13</cp:revision>
  <dcterms:created xsi:type="dcterms:W3CDTF">2023-11-27T04:41:52Z</dcterms:created>
  <dcterms:modified xsi:type="dcterms:W3CDTF">2023-11-27T07:10:36Z</dcterms:modified>
</cp:coreProperties>
</file>