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8.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3842" r:id="rId8"/>
    <p:sldMasterId id="2147483866" r:id="rId9"/>
    <p:sldMasterId id="2147483878" r:id="rId10"/>
  </p:sldMasterIdLst>
  <p:notesMasterIdLst>
    <p:notesMasterId r:id="rId25"/>
  </p:notesMasterIdLst>
  <p:sldIdLst>
    <p:sldId id="612" r:id="rId11"/>
    <p:sldId id="386" r:id="rId12"/>
    <p:sldId id="619" r:id="rId13"/>
    <p:sldId id="620" r:id="rId14"/>
    <p:sldId id="621" r:id="rId15"/>
    <p:sldId id="624" r:id="rId16"/>
    <p:sldId id="629" r:id="rId17"/>
    <p:sldId id="628" r:id="rId18"/>
    <p:sldId id="260" r:id="rId19"/>
    <p:sldId id="467" r:id="rId20"/>
    <p:sldId id="614" r:id="rId21"/>
    <p:sldId id="615" r:id="rId22"/>
    <p:sldId id="617" r:id="rId23"/>
    <p:sldId id="618" r:id="rId24"/>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6F0"/>
    <a:srgbClr val="FF9966"/>
    <a:srgbClr val="FFCCCC"/>
    <a:srgbClr val="FFFFFF"/>
    <a:srgbClr val="F0ECF4"/>
    <a:srgbClr val="EDF6F9"/>
    <a:srgbClr val="E8F4F8"/>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16" autoAdjust="0"/>
  </p:normalViewPr>
  <p:slideViewPr>
    <p:cSldViewPr>
      <p:cViewPr varScale="1">
        <p:scale>
          <a:sx n="79" d="100"/>
          <a:sy n="79" d="100"/>
        </p:scale>
        <p:origin x="-888"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11/16/2023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a:t>
            </a:fld>
            <a:endParaRPr lang="en-US"/>
          </a:p>
        </p:txBody>
      </p:sp>
    </p:spTree>
    <p:extLst>
      <p:ext uri="{BB962C8B-B14F-4D97-AF65-F5344CB8AC3E}">
        <p14:creationId xmlns:p14="http://schemas.microsoft.com/office/powerpoint/2010/main" val="1161803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917194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331480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171778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713713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972472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22050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480614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680046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194932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174198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9</a:t>
            </a:fld>
            <a:endParaRPr lang="en-US"/>
          </a:p>
        </p:txBody>
      </p:sp>
    </p:spTree>
    <p:extLst>
      <p:ext uri="{BB962C8B-B14F-4D97-AF65-F5344CB8AC3E}">
        <p14:creationId xmlns:p14="http://schemas.microsoft.com/office/powerpoint/2010/main" val="593918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10</a:t>
            </a:fld>
            <a:endParaRPr lang="en-US"/>
          </a:p>
        </p:txBody>
      </p:sp>
    </p:spTree>
    <p:extLst>
      <p:ext uri="{BB962C8B-B14F-4D97-AF65-F5344CB8AC3E}">
        <p14:creationId xmlns:p14="http://schemas.microsoft.com/office/powerpoint/2010/main" val="1411032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11/16/2023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6022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6069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456780"/>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11/16/2023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06543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11/16/2023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14536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11/16/2023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8539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2521CF-0CB3-498F-9CE5-9316C7EDCE33}" type="datetimeFigureOut">
              <a:rPr lang="en-US" smtClean="0">
                <a:solidFill>
                  <a:prstClr val="black">
                    <a:tint val="75000"/>
                  </a:prstClr>
                </a:solidFill>
              </a:rPr>
              <a:pPr/>
              <a:t>11/16/2023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676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2521CF-0CB3-498F-9CE5-9316C7EDCE33}" type="datetimeFigureOut">
              <a:rPr lang="en-US" smtClean="0">
                <a:solidFill>
                  <a:prstClr val="black">
                    <a:tint val="75000"/>
                  </a:prstClr>
                </a:solidFill>
              </a:rPr>
              <a:pPr/>
              <a:t>11/16/2023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3485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2521CF-0CB3-498F-9CE5-9316C7EDCE33}" type="datetimeFigureOut">
              <a:rPr lang="en-US" smtClean="0">
                <a:solidFill>
                  <a:prstClr val="black">
                    <a:tint val="75000"/>
                  </a:prstClr>
                </a:solidFill>
              </a:rPr>
              <a:pPr/>
              <a:t>11/16/2023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6462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solidFill>
                  <a:prstClr val="black">
                    <a:tint val="75000"/>
                  </a:prstClr>
                </a:solidFill>
              </a:rPr>
              <a:pPr/>
              <a:t>11/16/2023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2883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solidFill>
                  <a:prstClr val="black">
                    <a:tint val="75000"/>
                  </a:prstClr>
                </a:solidFill>
              </a:rPr>
              <a:pPr/>
              <a:t>11/16/2023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33501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solidFill>
                  <a:prstClr val="black">
                    <a:tint val="75000"/>
                  </a:prstClr>
                </a:solidFill>
              </a:rPr>
              <a:pPr/>
              <a:t>11/16/2023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699819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11/16/2023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4967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11/16/2023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6836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11/16/2023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8914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11/16/2023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6477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11/16/2023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817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60CF9D-7CE7-42EA-956C-01F8E6F05E21}" type="datetimeFigureOut">
              <a:rPr lang="en-US" smtClean="0">
                <a:solidFill>
                  <a:prstClr val="black">
                    <a:tint val="75000"/>
                  </a:prstClr>
                </a:solidFill>
              </a:rPr>
              <a:pPr/>
              <a:t>11/16/2023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7934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60CF9D-7CE7-42EA-956C-01F8E6F05E21}" type="datetimeFigureOut">
              <a:rPr lang="en-US" smtClean="0">
                <a:solidFill>
                  <a:prstClr val="black">
                    <a:tint val="75000"/>
                  </a:prstClr>
                </a:solidFill>
              </a:rPr>
              <a:pPr/>
              <a:t>11/16/2023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9935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60CF9D-7CE7-42EA-956C-01F8E6F05E21}" type="datetimeFigureOut">
              <a:rPr lang="en-US" smtClean="0">
                <a:solidFill>
                  <a:prstClr val="black">
                    <a:tint val="75000"/>
                  </a:prstClr>
                </a:solidFill>
              </a:rPr>
              <a:pPr/>
              <a:t>11/16/2023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57921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60CF9D-7CE7-42EA-956C-01F8E6F05E21}" type="datetimeFigureOut">
              <a:rPr lang="en-US" smtClean="0">
                <a:solidFill>
                  <a:prstClr val="black">
                    <a:tint val="75000"/>
                  </a:prstClr>
                </a:solidFill>
              </a:rPr>
              <a:pPr/>
              <a:t>11/16/2023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4219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660CF9D-7CE7-42EA-956C-01F8E6F05E21}" type="datetimeFigureOut">
              <a:rPr lang="en-US" smtClean="0">
                <a:solidFill>
                  <a:prstClr val="black">
                    <a:tint val="75000"/>
                  </a:prstClr>
                </a:solidFill>
              </a:rPr>
              <a:pPr/>
              <a:t>11/16/2023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8103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660CF9D-7CE7-42EA-956C-01F8E6F05E21}" type="datetimeFigureOut">
              <a:rPr lang="en-US" smtClean="0">
                <a:solidFill>
                  <a:prstClr val="black">
                    <a:tint val="75000"/>
                  </a:prstClr>
                </a:solidFill>
              </a:rPr>
              <a:pPr/>
              <a:t>11/16/2023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47569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11/16/2023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178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11/16/2023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327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11/16/2023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3527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4108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558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0.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emf"/><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heme" Target="../theme/theme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theme" Target="../theme/theme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image" Target="../media/image6.emf"/><Relationship Id="rId5" Type="http://schemas.openxmlformats.org/officeDocument/2006/relationships/slideLayout" Target="../slideLayouts/slideLayout129.xml"/><Relationship Id="rId10" Type="http://schemas.openxmlformats.org/officeDocument/2006/relationships/theme" Target="../theme/theme7.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theme" Target="../theme/theme8.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9.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660CF9D-7CE7-42EA-956C-01F8E6F05E21}" type="datetimeFigureOut">
              <a:rPr lang="en-US" smtClean="0">
                <a:solidFill>
                  <a:prstClr val="black">
                    <a:tint val="75000"/>
                  </a:prstClr>
                </a:solidFill>
              </a:rPr>
              <a:pPr defTabSz="685800"/>
              <a:t>11/16/2023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C877598-2019-4299-8E0E-1EAD5282E95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69416937"/>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iming>
    <p:tnLst>
      <p:par>
        <p:cTn id="1" dur="indefinite" restart="never" nodeType="tmRoot"/>
      </p:par>
    </p:tnLst>
  </p:timing>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2" r:id="rId19"/>
    <p:sldLayoutId id="2147483863" r:id="rId20"/>
    <p:sldLayoutId id="2147483864" r:id="rId21"/>
    <p:sldLayoutId id="2147483865"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42521CF-0CB3-498F-9CE5-9316C7EDCE33}" type="datetimeFigureOut">
              <a:rPr lang="en-US" smtClean="0">
                <a:solidFill>
                  <a:prstClr val="black">
                    <a:tint val="75000"/>
                  </a:prstClr>
                </a:solidFill>
              </a:rPr>
              <a:pPr defTabSz="914400"/>
              <a:t>11/16/2023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D52DFC4-0D33-4C53-B413-0D24347C2EF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137114125"/>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57.xml"/><Relationship Id="rId6" Type="http://schemas.microsoft.com/office/2007/relationships/hdphoto" Target="../media/hdphoto2.wdp"/><Relationship Id="rId5" Type="http://schemas.openxmlformats.org/officeDocument/2006/relationships/image" Target="../media/image25.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6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73.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73.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7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7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73.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bài 4.1 Đất nước - Phạm Minh Tuấn, Tạ Hữu Yê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35696" y="339502"/>
            <a:ext cx="6858000" cy="4572000"/>
          </a:xfrm>
          <a:prstGeom prst="rect">
            <a:avLst/>
          </a:prstGeom>
        </p:spPr>
      </p:pic>
      <p:pic>
        <p:nvPicPr>
          <p:cNvPr id="4" name="Picture 3"/>
          <p:cNvPicPr>
            <a:picLocks noChangeAspect="1"/>
          </p:cNvPicPr>
          <p:nvPr/>
        </p:nvPicPr>
        <p:blipFill>
          <a:blip r:embed="rId5"/>
          <a:stretch>
            <a:fillRect/>
          </a:stretch>
        </p:blipFill>
        <p:spPr>
          <a:xfrm>
            <a:off x="23374" y="421675"/>
            <a:ext cx="1800200" cy="4504175"/>
          </a:xfrm>
          <a:prstGeom prst="rect">
            <a:avLst/>
          </a:prstGeom>
        </p:spPr>
      </p:pic>
    </p:spTree>
    <p:extLst>
      <p:ext uri="{BB962C8B-B14F-4D97-AF65-F5344CB8AC3E}">
        <p14:creationId xmlns:p14="http://schemas.microsoft.com/office/powerpoint/2010/main" val="96172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37698017"/>
              </p:ext>
            </p:extLst>
          </p:nvPr>
        </p:nvGraphicFramePr>
        <p:xfrm>
          <a:off x="179512" y="1347614"/>
          <a:ext cx="8784976" cy="3628991"/>
        </p:xfrm>
        <a:graphic>
          <a:graphicData uri="http://schemas.openxmlformats.org/drawingml/2006/table">
            <a:tbl>
              <a:tblPr firstRow="1" firstCol="1" bandRow="1">
                <a:tableStyleId>{5940675A-B579-460E-94D1-54222C63F5DA}</a:tableStyleId>
              </a:tblPr>
              <a:tblGrid>
                <a:gridCol w="3959292"/>
                <a:gridCol w="4825684"/>
              </a:tblGrid>
              <a:tr h="662898">
                <a:tc>
                  <a:txBody>
                    <a:bodyPr/>
                    <a:lstStyle/>
                    <a:p>
                      <a:pPr algn="ctr">
                        <a:lnSpc>
                          <a:spcPts val="1800"/>
                        </a:lnSpc>
                        <a:spcAft>
                          <a:spcPts val="0"/>
                        </a:spcAft>
                      </a:pPr>
                      <a:r>
                        <a:rPr lang="en-US" sz="2400" b="1" i="0" dirty="0">
                          <a:effectLst/>
                          <a:latin typeface="Times New Roman" panose="02020603050405020304" pitchFamily="18" charset="0"/>
                          <a:cs typeface="Times New Roman" panose="02020603050405020304" pitchFamily="18" charset="0"/>
                        </a:rPr>
                        <a:t>CÁC YẾU TỐ</a:t>
                      </a:r>
                      <a:endParaRPr lang="en-US" sz="24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ts val="1800"/>
                        </a:lnSpc>
                        <a:spcAft>
                          <a:spcPts val="0"/>
                        </a:spcAft>
                      </a:pPr>
                      <a:r>
                        <a:rPr lang="en-US" sz="2400" b="1" i="0" dirty="0">
                          <a:effectLst/>
                          <a:latin typeface="Times New Roman" panose="02020603050405020304" pitchFamily="18" charset="0"/>
                          <a:cs typeface="Times New Roman" panose="02020603050405020304" pitchFamily="18" charset="0"/>
                        </a:rPr>
                        <a:t>ĐẶC ĐIỂM CHÍNH</a:t>
                      </a:r>
                      <a:endParaRPr lang="en-US" sz="24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r>
              <a:tr h="921278">
                <a:tc>
                  <a:txBody>
                    <a:bodyPr/>
                    <a:lstStyle/>
                    <a:p>
                      <a:pPr algn="just">
                        <a:lnSpc>
                          <a:spcPct val="100000"/>
                        </a:lnSpc>
                        <a:spcAft>
                          <a:spcPts val="0"/>
                        </a:spcAft>
                      </a:pPr>
                      <a:r>
                        <a:rPr lang="en-US" sz="2400" dirty="0">
                          <a:effectLst/>
                          <a:latin typeface="Times New Roman" panose="02020603050405020304" pitchFamily="18" charset="0"/>
                          <a:cs typeface="Times New Roman" panose="02020603050405020304" pitchFamily="18" charset="0"/>
                        </a:rPr>
                        <a:t>1. </a:t>
                      </a:r>
                      <a:r>
                        <a:rPr lang="en-US" sz="2400" dirty="0" err="1">
                          <a:effectLst/>
                          <a:latin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xúc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0480" marR="30480" algn="just">
                        <a:lnSpc>
                          <a:spcPts val="18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1381917">
                <a:tc>
                  <a:txBody>
                    <a:bodyPr/>
                    <a:lstStyle/>
                    <a:p>
                      <a:pPr algn="just">
                        <a:lnSpc>
                          <a:spcPts val="1800"/>
                        </a:lnSpc>
                        <a:spcAft>
                          <a:spcPts val="0"/>
                        </a:spcAft>
                      </a:pPr>
                      <a:r>
                        <a:rPr lang="en-US" sz="2400" dirty="0">
                          <a:effectLst/>
                          <a:latin typeface="Times New Roman" panose="02020603050405020304" pitchFamily="18" charset="0"/>
                          <a:cs typeface="Times New Roman" panose="02020603050405020304" pitchFamily="18" charset="0"/>
                        </a:rPr>
                        <a:t>2.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800"/>
                        </a:lnSpc>
                        <a:spcAft>
                          <a:spcPts val="0"/>
                        </a:spcAf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662898">
                <a:tc>
                  <a:txBody>
                    <a:bodyPr/>
                    <a:lstStyle/>
                    <a:p>
                      <a:pPr algn="just">
                        <a:lnSpc>
                          <a:spcPts val="1800"/>
                        </a:lnSpc>
                        <a:spcAft>
                          <a:spcPts val="0"/>
                        </a:spcAft>
                      </a:pPr>
                      <a:r>
                        <a:rPr lang="en-US" sz="2400" dirty="0">
                          <a:effectLst/>
                          <a:latin typeface="Times New Roman" panose="02020603050405020304" pitchFamily="18" charset="0"/>
                          <a:cs typeface="Times New Roman" panose="02020603050405020304" pitchFamily="18" charset="0"/>
                        </a:rPr>
                        <a:t>3. </a:t>
                      </a:r>
                      <a:r>
                        <a:rPr lang="en-US" sz="2400" dirty="0" err="1">
                          <a:effectLst/>
                          <a:latin typeface="Times New Roman" panose="02020603050405020304" pitchFamily="18" charset="0"/>
                          <a:cs typeface="Times New Roman" panose="02020603050405020304" pitchFamily="18" charset="0"/>
                        </a:rPr>
                        <a:t>Nhịp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8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3" name="Picture 2"/>
          <p:cNvPicPr>
            <a:picLocks noChangeAspect="1"/>
          </p:cNvPicPr>
          <p:nvPr/>
        </p:nvPicPr>
        <p:blipFill>
          <a:blip r:embed="rId3"/>
          <a:stretch>
            <a:fillRect/>
          </a:stretch>
        </p:blipFill>
        <p:spPr>
          <a:xfrm>
            <a:off x="395536" y="-164554"/>
            <a:ext cx="8455802" cy="2105142"/>
          </a:xfrm>
          <a:prstGeom prst="rect">
            <a:avLst/>
          </a:prstGeom>
        </p:spPr>
      </p:pic>
    </p:spTree>
    <p:extLst>
      <p:ext uri="{BB962C8B-B14F-4D97-AF65-F5344CB8AC3E}">
        <p14:creationId xmlns:p14="http://schemas.microsoft.com/office/powerpoint/2010/main" val="575602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30039414"/>
              </p:ext>
            </p:extLst>
          </p:nvPr>
        </p:nvGraphicFramePr>
        <p:xfrm>
          <a:off x="179512" y="123478"/>
          <a:ext cx="8784976" cy="4912996"/>
        </p:xfrm>
        <a:graphic>
          <a:graphicData uri="http://schemas.openxmlformats.org/drawingml/2006/table">
            <a:tbl>
              <a:tblPr firstRow="1" firstCol="1" bandRow="1">
                <a:tableStyleId>{5940675A-B579-460E-94D1-54222C63F5DA}</a:tableStyleId>
              </a:tblPr>
              <a:tblGrid>
                <a:gridCol w="1368152"/>
                <a:gridCol w="7416824"/>
              </a:tblGrid>
              <a:tr h="388172">
                <a:tc>
                  <a:txBody>
                    <a:bodyPr/>
                    <a:lstStyle/>
                    <a:p>
                      <a:pPr algn="ctr">
                        <a:lnSpc>
                          <a:spcPct val="100000"/>
                        </a:lnSpc>
                        <a:spcAft>
                          <a:spcPts val="0"/>
                        </a:spcAft>
                      </a:pPr>
                      <a:r>
                        <a:rPr lang="en-US" sz="1800" b="1" dirty="0">
                          <a:effectLst/>
                          <a:latin typeface="Times New Roman" panose="02020603050405020304" pitchFamily="18" charset="0"/>
                          <a:cs typeface="Times New Roman" panose="02020603050405020304" pitchFamily="18" charset="0"/>
                        </a:rPr>
                        <a:t>CÁC YẾU TỐ</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86" marR="44486" marT="0" marB="0" anchor="ctr">
                    <a:solidFill>
                      <a:schemeClr val="accent6">
                        <a:lumMod val="60000"/>
                        <a:lumOff val="40000"/>
                      </a:schemeClr>
                    </a:solidFill>
                  </a:tcPr>
                </a:tc>
                <a:tc>
                  <a:txBody>
                    <a:bodyPr/>
                    <a:lstStyle/>
                    <a:p>
                      <a:pPr algn="ctr">
                        <a:lnSpc>
                          <a:spcPct val="100000"/>
                        </a:lnSpc>
                        <a:spcAft>
                          <a:spcPts val="0"/>
                        </a:spcAft>
                      </a:pPr>
                      <a:r>
                        <a:rPr lang="en-US" sz="1800" b="1" dirty="0">
                          <a:effectLst/>
                          <a:latin typeface="Times New Roman" panose="02020603050405020304" pitchFamily="18" charset="0"/>
                          <a:cs typeface="Times New Roman" panose="02020603050405020304" pitchFamily="18" charset="0"/>
                        </a:rPr>
                        <a:t>ĐẶC ĐIỂM CHÍNH</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86" marR="44486" marT="0" marB="0" anchor="ctr">
                    <a:solidFill>
                      <a:schemeClr val="accent6">
                        <a:lumMod val="60000"/>
                        <a:lumOff val="40000"/>
                      </a:schemeClr>
                    </a:solidFill>
                  </a:tcPr>
                </a:tc>
              </a:tr>
              <a:tr h="1940858">
                <a:tc>
                  <a:txBody>
                    <a:bodyPr/>
                    <a:lstStyle/>
                    <a:p>
                      <a:pPr algn="just">
                        <a:lnSpc>
                          <a:spcPct val="100000"/>
                        </a:lnSpc>
                        <a:spcAft>
                          <a:spcPts val="0"/>
                        </a:spcAft>
                      </a:pPr>
                      <a:r>
                        <a:rPr lang="en-US" sz="1800">
                          <a:effectLst/>
                          <a:latin typeface="Times New Roman" panose="02020603050405020304" pitchFamily="18" charset="0"/>
                          <a:cs typeface="Times New Roman" panose="02020603050405020304" pitchFamily="18" charset="0"/>
                        </a:rPr>
                        <a:t>1. Tình cảm, cảm xúc trong thơ:</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86" marR="44486" marT="0" marB="0" anchor="ctr"/>
                </a:tc>
                <a:tc>
                  <a:txBody>
                    <a:bodyPr/>
                    <a:lstStyle/>
                    <a:p>
                      <a:pPr marL="30480" marR="30480" algn="just">
                        <a:lnSpc>
                          <a:spcPct val="100000"/>
                        </a:lnSpc>
                        <a:spcAft>
                          <a:spcPts val="0"/>
                        </a:spcAft>
                      </a:pPr>
                      <a:r>
                        <a:rPr lang="en-US" sz="1800">
                          <a:effectLst/>
                          <a:latin typeface="Times New Roman" panose="02020603050405020304" pitchFamily="18" charset="0"/>
                          <a:cs typeface="Times New Roman" panose="02020603050405020304" pitchFamily="18" charset="0"/>
                        </a:rPr>
                        <a:t>- Tình cảm chính là cội nguồn làm nên sức hấp dẫn đặc biệt của thơ trữ tình. Gốc của thơ là tình cảm, nội dung chủ yếu của thơ là tình cảm, cảm xúc của nhà thơ trước cuộc đời. </a:t>
                      </a:r>
                    </a:p>
                    <a:p>
                      <a:pPr marL="30480" marR="30480" algn="just">
                        <a:lnSpc>
                          <a:spcPct val="100000"/>
                        </a:lnSpc>
                        <a:spcAft>
                          <a:spcPts val="0"/>
                        </a:spcAft>
                      </a:pPr>
                      <a:r>
                        <a:rPr lang="en-US" sz="1800">
                          <a:effectLst/>
                          <a:latin typeface="Times New Roman" panose="02020603050405020304" pitchFamily="18" charset="0"/>
                          <a:cs typeface="Times New Roman" panose="02020603050405020304" pitchFamily="18" charset="0"/>
                        </a:rPr>
                        <a:t>- Cảm xúc của nhà thơ trước cuộc đời thuộc thế giới tình cảm riêng, nhưng lại có những điểm đồng điệu với cảm xúc chung của nhiều người. Chính vì thế, người đọc đến với thơ để tìm sự đồng cảm, chia sẻ. Người đọc có thể cảm nhận như nhà thơ đang nói hộ nỗi lòng mình.</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86" marR="44486" marT="0" marB="0" anchor="ctr"/>
                </a:tc>
              </a:tr>
              <a:tr h="1164515">
                <a:tc>
                  <a:txBody>
                    <a:bodyPr/>
                    <a:lstStyle/>
                    <a:p>
                      <a:pPr algn="just">
                        <a:lnSpc>
                          <a:spcPct val="100000"/>
                        </a:lnSpc>
                        <a:spcAft>
                          <a:spcPts val="0"/>
                        </a:spcAft>
                      </a:pPr>
                      <a:r>
                        <a:rPr lang="en-US" sz="1800">
                          <a:effectLst/>
                          <a:latin typeface="Times New Roman" panose="02020603050405020304" pitchFamily="18" charset="0"/>
                          <a:cs typeface="Times New Roman" panose="02020603050405020304" pitchFamily="18" charset="0"/>
                        </a:rPr>
                        <a:t>2. Hình ảnh trong thơ</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86" marR="44486" marT="0" marB="0" anchor="ctr"/>
                </a:tc>
                <a:tc>
                  <a:txBody>
                    <a:bodyPr/>
                    <a:lstStyle/>
                    <a:p>
                      <a:pPr algn="just">
                        <a:lnSpc>
                          <a:spcPct val="100000"/>
                        </a:lnSpc>
                        <a:spcAft>
                          <a:spcPts val="0"/>
                        </a:spcAft>
                      </a:pPr>
                      <a:r>
                        <a:rPr lang="en-US" sz="1800">
                          <a:effectLst/>
                          <a:latin typeface="Times New Roman" panose="02020603050405020304" pitchFamily="18" charset="0"/>
                          <a:cs typeface="Times New Roman" panose="02020603050405020304" pitchFamily="18" charset="0"/>
                        </a:rPr>
                        <a:t>- Hình ảnh là một yếu tố quan trọng trong thơ trữ tình, là phương tiện để nhà thơ bộc lộ tình cảm, tư tưởng. Hình ảnh trong thơ có nguồn gốc từ đời sống (con người, thiên nhiên,...) nhưng luôn mang dấu ấn của sự hư cấu, tưởng tượng, in đậm tình cảm, cảm xúc chủ quan của nhà thơ.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86" marR="44486" marT="0" marB="0" anchor="ctr"/>
                </a:tc>
              </a:tr>
              <a:tr h="1258983">
                <a:tc>
                  <a:txBody>
                    <a:bodyPr/>
                    <a:lstStyle/>
                    <a:p>
                      <a:pPr algn="just">
                        <a:lnSpc>
                          <a:spcPct val="100000"/>
                        </a:lnSpc>
                        <a:spcAft>
                          <a:spcPts val="0"/>
                        </a:spcAft>
                      </a:pPr>
                      <a:r>
                        <a:rPr lang="en-US" sz="1800">
                          <a:effectLst/>
                          <a:latin typeface="Times New Roman" panose="02020603050405020304" pitchFamily="18" charset="0"/>
                          <a:cs typeface="Times New Roman" panose="02020603050405020304" pitchFamily="18" charset="0"/>
                        </a:rPr>
                        <a:t>3. Nhịp thơ</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86" marR="44486" marT="0" marB="0" anchor="ctr"/>
                </a:tc>
                <a:tc>
                  <a:txBody>
                    <a:bodyPr/>
                    <a:lstStyle/>
                    <a:p>
                      <a:pPr algn="just">
                        <a:lnSpc>
                          <a:spcPct val="100000"/>
                        </a:lnSpc>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Nhịp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phương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tiện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trọng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cấu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tạo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thức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nghệ</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thuật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đặc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thù</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văn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bản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Người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đọc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nhận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biết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nhịp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 qua </a:t>
                      </a:r>
                      <a:r>
                        <a:rPr lang="en-US" sz="1800" dirty="0" err="1">
                          <a:effectLst/>
                          <a:latin typeface="Times New Roman" panose="02020603050405020304" pitchFamily="18" charset="0"/>
                          <a:cs typeface="Times New Roman" panose="02020603050405020304" pitchFamily="18" charset="0"/>
                        </a:rPr>
                        <a:t>hệ</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thống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những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điểm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ngắt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ngừng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được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phân</a:t>
                      </a:r>
                      <a:r>
                        <a:rPr lang="en-US" sz="1800" dirty="0">
                          <a:effectLst/>
                          <a:latin typeface="Times New Roman" panose="02020603050405020304" pitchFamily="18" charset="0"/>
                          <a:cs typeface="Times New Roman" panose="02020603050405020304" pitchFamily="18" charset="0"/>
                        </a:rPr>
                        <a:t> cha </a:t>
                      </a:r>
                      <a:r>
                        <a:rPr lang="en-US" sz="1800" dirty="0" err="1">
                          <a:effectLst/>
                          <a:latin typeface="Times New Roman" panose="02020603050405020304" pitchFamily="18" charset="0"/>
                          <a:cs typeface="Times New Roman" panose="02020603050405020304" pitchFamily="18" charset="0"/>
                        </a:rPr>
                        <a:t>trên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dòng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hoặc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giữa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dòng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theo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sự</a:t>
                      </a:r>
                      <a:r>
                        <a:rPr lang="en-US" sz="1800" dirty="0">
                          <a:effectLst/>
                          <a:latin typeface="Times New Roman" panose="02020603050405020304" pitchFamily="18" charset="0"/>
                          <a:cs typeface="Times New Roman" panose="02020603050405020304" pitchFamily="18" charset="0"/>
                        </a:rPr>
                        <a:t> chi </a:t>
                      </a:r>
                      <a:r>
                        <a:rPr lang="en-US" sz="1800" dirty="0" err="1">
                          <a:effectLst/>
                          <a:latin typeface="Times New Roman" panose="02020603050405020304" pitchFamily="18" charset="0"/>
                          <a:cs typeface="Times New Roman" panose="02020603050405020304" pitchFamily="18" charset="0"/>
                        </a:rPr>
                        <a:t>phối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nội</a:t>
                      </a:r>
                      <a:r>
                        <a:rPr lang="en-US" sz="1800" dirty="0">
                          <a:effectLst/>
                          <a:latin typeface="Times New Roman" panose="02020603050405020304" pitchFamily="18" charset="0"/>
                          <a:cs typeface="Times New Roman" panose="02020603050405020304" pitchFamily="18" charset="0"/>
                        </a:rPr>
                        <a:t> dung </a:t>
                      </a:r>
                      <a:r>
                        <a:rPr lang="en-US" sz="1800" dirty="0" err="1">
                          <a:effectLst/>
                          <a:latin typeface="Times New Roman" panose="02020603050405020304" pitchFamily="18" charset="0"/>
                          <a:cs typeface="Times New Roman" panose="02020603050405020304" pitchFamily="18" charset="0"/>
                        </a:rPr>
                        <a:t>cảm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xúc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định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riêng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từng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86" marR="44486" marT="0" marB="0" anchor="ctr"/>
                </a:tc>
              </a:tr>
            </a:tbl>
          </a:graphicData>
        </a:graphic>
      </p:graphicFrame>
    </p:spTree>
    <p:extLst>
      <p:ext uri="{BB962C8B-B14F-4D97-AF65-F5344CB8AC3E}">
        <p14:creationId xmlns:p14="http://schemas.microsoft.com/office/powerpoint/2010/main" val="1882010911"/>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3999" cy="5262979"/>
          </a:xfrm>
          <a:prstGeom prst="rect">
            <a:avLst/>
          </a:prstGeom>
          <a:solidFill>
            <a:srgbClr val="FEF6F0"/>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1" y="0"/>
            <a:ext cx="9143999" cy="830997"/>
          </a:xfrm>
          <a:prstGeom prst="rect">
            <a:avLst/>
          </a:prstGeom>
          <a:solidFill>
            <a:schemeClr val="accent6">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403648" y="51470"/>
            <a:ext cx="5882561" cy="1167024"/>
          </a:xfrm>
          <a:prstGeom prst="rect">
            <a:avLst/>
          </a:prstGeom>
        </p:spPr>
      </p:pic>
      <p:pic>
        <p:nvPicPr>
          <p:cNvPr id="7" name="Picture 6"/>
          <p:cNvPicPr>
            <a:picLocks noChangeAspect="1"/>
          </p:cNvPicPr>
          <p:nvPr/>
        </p:nvPicPr>
        <p:blipFill>
          <a:blip r:embed="rId4"/>
          <a:stretch>
            <a:fillRect/>
          </a:stretch>
        </p:blipFill>
        <p:spPr>
          <a:xfrm>
            <a:off x="2483768" y="1246402"/>
            <a:ext cx="6382775" cy="3823891"/>
          </a:xfrm>
          <a:prstGeom prst="rect">
            <a:avLst/>
          </a:prstGeom>
        </p:spPr>
      </p:pic>
      <p:sp>
        <p:nvSpPr>
          <p:cNvPr id="11" name="TextBox 10"/>
          <p:cNvSpPr txBox="1"/>
          <p:nvPr/>
        </p:nvSpPr>
        <p:spPr>
          <a:xfrm>
            <a:off x="251520" y="742508"/>
            <a:ext cx="1900530" cy="4493538"/>
          </a:xfrm>
          <a:prstGeom prst="rect">
            <a:avLst/>
          </a:prstGeom>
          <a:solidFill>
            <a:schemeClr val="bg1"/>
          </a:solidFill>
          <a:ln w="28575">
            <a:solidFill>
              <a:schemeClr val="accent6">
                <a:lumMod val="75000"/>
              </a:schemeClr>
            </a:solidFill>
            <a:prstDash val="lgDash"/>
          </a:ln>
        </p:spPr>
        <p:txBody>
          <a:bodyPr wrap="square" rtlCol="0">
            <a:spAutoFit/>
          </a:bodyPr>
          <a:lstStyle/>
          <a:p>
            <a:pPr algn="just"/>
            <a:r>
              <a:rPr lang="en-US" sz="2200" b="1" dirty="0" err="1" smtClean="0">
                <a:solidFill>
                  <a:srgbClr val="FF0000"/>
                </a:solidFill>
                <a:latin typeface="Times New Roman" panose="02020603050405020304" pitchFamily="18" charset="0"/>
                <a:cs typeface="Times New Roman" panose="02020603050405020304" pitchFamily="18" charset="0"/>
              </a:rPr>
              <a:t>Hãy</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làm</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rõ</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các</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yếu</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tố</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tình</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cảm</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cảm</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xúc</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trong</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thơ</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hình</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ảnh</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trong</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thơ</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nhịp</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thơ</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trong</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văn</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bản</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Đồng</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dao</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mùa</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xuân</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của</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tác</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giả</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Nguyễn</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Khoa</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Điềm</a:t>
            </a:r>
            <a:endParaRPr lang="en-US" sz="2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96300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4341" y="2670550"/>
            <a:ext cx="4783683" cy="2676635"/>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4252813" y="2919451"/>
            <a:ext cx="4891187" cy="2676635"/>
          </a:xfrm>
          <a:prstGeom prst="rect">
            <a:avLst/>
          </a:prstGeom>
        </p:spPr>
      </p:pic>
      <p:pic>
        <p:nvPicPr>
          <p:cNvPr id="4" name="Picture 3"/>
          <p:cNvPicPr>
            <a:picLocks noChangeAspect="1"/>
          </p:cNvPicPr>
          <p:nvPr/>
        </p:nvPicPr>
        <p:blipFill>
          <a:blip r:embed="rId7"/>
          <a:stretch>
            <a:fillRect/>
          </a:stretch>
        </p:blipFill>
        <p:spPr>
          <a:xfrm>
            <a:off x="827584" y="146892"/>
            <a:ext cx="7128792" cy="881706"/>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202402742"/>
              </p:ext>
            </p:extLst>
          </p:nvPr>
        </p:nvGraphicFramePr>
        <p:xfrm>
          <a:off x="179512" y="843558"/>
          <a:ext cx="8784976" cy="2535106"/>
        </p:xfrm>
        <a:graphic>
          <a:graphicData uri="http://schemas.openxmlformats.org/drawingml/2006/table">
            <a:tbl>
              <a:tblPr firstRow="1" firstCol="1" bandRow="1">
                <a:tableStyleId>{5940675A-B579-460E-94D1-54222C63F5DA}</a:tableStyleId>
              </a:tblPr>
              <a:tblGrid>
                <a:gridCol w="2880320"/>
                <a:gridCol w="5904656"/>
              </a:tblGrid>
              <a:tr h="432048">
                <a:tc>
                  <a:txBody>
                    <a:bodyPr/>
                    <a:lstStyle/>
                    <a:p>
                      <a:pPr algn="ctr">
                        <a:lnSpc>
                          <a:spcPts val="1800"/>
                        </a:lnSpc>
                        <a:spcAft>
                          <a:spcPts val="0"/>
                        </a:spcAft>
                      </a:pPr>
                      <a:r>
                        <a:rPr lang="en-US" sz="2400" b="1" i="0" dirty="0">
                          <a:effectLst/>
                          <a:latin typeface="Times New Roman" panose="02020603050405020304" pitchFamily="18" charset="0"/>
                          <a:cs typeface="Times New Roman" panose="02020603050405020304" pitchFamily="18" charset="0"/>
                        </a:rPr>
                        <a:t>CÁC YẾU TỐ</a:t>
                      </a:r>
                      <a:endParaRPr lang="en-US" sz="24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ts val="1800"/>
                        </a:lnSpc>
                        <a:spcAft>
                          <a:spcPts val="0"/>
                        </a:spcAft>
                      </a:pPr>
                      <a:r>
                        <a:rPr lang="en-US" sz="2400" b="1" i="0" dirty="0">
                          <a:effectLst/>
                          <a:latin typeface="Times New Roman" panose="02020603050405020304" pitchFamily="18" charset="0"/>
                          <a:cs typeface="Times New Roman" panose="02020603050405020304" pitchFamily="18" charset="0"/>
                        </a:rPr>
                        <a:t>ĐẶC ĐIỂM CHÍNH</a:t>
                      </a:r>
                      <a:endParaRPr lang="en-US" sz="24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r>
              <a:tr h="792088">
                <a:tc>
                  <a:txBody>
                    <a:bodyPr/>
                    <a:lstStyle/>
                    <a:p>
                      <a:pPr algn="just">
                        <a:lnSpc>
                          <a:spcPct val="100000"/>
                        </a:lnSpc>
                        <a:spcAft>
                          <a:spcPts val="0"/>
                        </a:spcAft>
                      </a:pPr>
                      <a:r>
                        <a:rPr lang="en-US" sz="2400" dirty="0">
                          <a:effectLst/>
                          <a:latin typeface="Times New Roman" panose="02020603050405020304" pitchFamily="18" charset="0"/>
                          <a:cs typeface="Times New Roman" panose="02020603050405020304" pitchFamily="18" charset="0"/>
                        </a:rPr>
                        <a:t>1. </a:t>
                      </a:r>
                      <a:r>
                        <a:rPr lang="en-US" sz="2400" dirty="0" err="1">
                          <a:effectLst/>
                          <a:latin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xúc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30480" marR="30480" algn="just">
                        <a:lnSpc>
                          <a:spcPts val="18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tr>
              <a:tr h="648072">
                <a:tc>
                  <a:txBody>
                    <a:bodyPr/>
                    <a:lstStyle/>
                    <a:p>
                      <a:pPr algn="just">
                        <a:lnSpc>
                          <a:spcPts val="1800"/>
                        </a:lnSpc>
                        <a:spcAft>
                          <a:spcPts val="0"/>
                        </a:spcAft>
                      </a:pPr>
                      <a:r>
                        <a:rPr lang="en-US" sz="2400" dirty="0">
                          <a:effectLst/>
                          <a:latin typeface="Times New Roman" panose="02020603050405020304" pitchFamily="18" charset="0"/>
                          <a:cs typeface="Times New Roman" panose="02020603050405020304" pitchFamily="18" charset="0"/>
                        </a:rPr>
                        <a:t>2.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algn="just">
                        <a:lnSpc>
                          <a:spcPts val="18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tr>
              <a:tr h="662898">
                <a:tc>
                  <a:txBody>
                    <a:bodyPr/>
                    <a:lstStyle/>
                    <a:p>
                      <a:pPr algn="just">
                        <a:lnSpc>
                          <a:spcPts val="1800"/>
                        </a:lnSpc>
                        <a:spcAft>
                          <a:spcPts val="0"/>
                        </a:spcAft>
                      </a:pPr>
                      <a:r>
                        <a:rPr lang="en-US" sz="2400" dirty="0">
                          <a:effectLst/>
                          <a:latin typeface="Times New Roman" panose="02020603050405020304" pitchFamily="18" charset="0"/>
                          <a:cs typeface="Times New Roman" panose="02020603050405020304" pitchFamily="18" charset="0"/>
                        </a:rPr>
                        <a:t>3. </a:t>
                      </a:r>
                      <a:r>
                        <a:rPr lang="en-US" sz="2400" dirty="0" err="1">
                          <a:effectLst/>
                          <a:latin typeface="Times New Roman" panose="02020603050405020304" pitchFamily="18" charset="0"/>
                          <a:cs typeface="Times New Roman" panose="02020603050405020304" pitchFamily="18" charset="0"/>
                        </a:rPr>
                        <a:t>Nhịp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algn="just">
                        <a:lnSpc>
                          <a:spcPts val="18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tr>
            </a:tbl>
          </a:graphicData>
        </a:graphic>
      </p:graphicFrame>
      <p:sp>
        <p:nvSpPr>
          <p:cNvPr id="6" name="Rectangle 5"/>
          <p:cNvSpPr/>
          <p:nvPr/>
        </p:nvSpPr>
        <p:spPr>
          <a:xfrm>
            <a:off x="3131840" y="1308705"/>
            <a:ext cx="5760640" cy="830997"/>
          </a:xfrm>
          <a:prstGeom prst="rect">
            <a:avLst/>
          </a:prstGeom>
        </p:spPr>
        <p:txBody>
          <a:bodyPr wrap="square">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t>
            </a:r>
            <a:r>
              <a:rPr lang="en-US" sz="2400" dirty="0" err="1" smtClean="0">
                <a:latin typeface="Times New Roman" panose="02020603050405020304" pitchFamily="18" charset="0"/>
                <a:cs typeface="Times New Roman" panose="02020603050405020304" pitchFamily="18" charset="0"/>
              </a:rPr>
              <a:t>ỗi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lính</a:t>
            </a:r>
            <a:r>
              <a:rPr lang="en-US" sz="2400" dirty="0">
                <a:latin typeface="Times New Roman" panose="02020603050405020304" pitchFamily="18" charset="0"/>
                <a:cs typeface="Times New Roman" panose="02020603050405020304" pitchFamily="18" charset="0"/>
              </a:rPr>
              <a:t> </a:t>
            </a:r>
            <a:endParaRPr lang="en-US" sz="2400" dirty="0"/>
          </a:p>
        </p:txBody>
      </p:sp>
      <p:sp>
        <p:nvSpPr>
          <p:cNvPr id="13" name="Rectangle 12"/>
          <p:cNvSpPr/>
          <p:nvPr/>
        </p:nvSpPr>
        <p:spPr>
          <a:xfrm>
            <a:off x="3131840" y="2157770"/>
            <a:ext cx="5760640" cy="461665"/>
          </a:xfrm>
          <a:prstGeom prst="rect">
            <a:avLst/>
          </a:prstGeom>
        </p:spPr>
        <p:txBody>
          <a:bodyPr wrap="square">
            <a:spAutoFit/>
          </a:bodyPr>
          <a:lstStyle/>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Ngườ</a:t>
            </a:r>
            <a:r>
              <a:rPr lang="en-US" sz="2400" dirty="0" err="1" smtClean="0">
                <a:latin typeface="Times New Roman" panose="02020603050405020304" pitchFamily="18" charset="0"/>
                <a:cs typeface="Times New Roman" panose="02020603050405020304" pitchFamily="18" charset="0"/>
              </a:rPr>
              <a:t>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lính</a:t>
            </a:r>
            <a:endParaRPr lang="en-US" sz="2400" dirty="0"/>
          </a:p>
        </p:txBody>
      </p:sp>
      <p:sp>
        <p:nvSpPr>
          <p:cNvPr id="10" name="Rectangle 9"/>
          <p:cNvSpPr/>
          <p:nvPr/>
        </p:nvSpPr>
        <p:spPr>
          <a:xfrm>
            <a:off x="3131840" y="2840194"/>
            <a:ext cx="5601213" cy="461665"/>
          </a:xfrm>
          <a:prstGeom prst="rect">
            <a:avLst/>
          </a:prstGeom>
        </p:spPr>
        <p:txBody>
          <a:bodyPr wrap="none">
            <a:spAutoFit/>
          </a:bodyPr>
          <a:lstStyle/>
          <a:p>
            <a:pPr algn="just">
              <a:defRPr/>
            </a:pP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Chủ</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yếu</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nhịp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chẵn</a:t>
            </a:r>
            <a:r>
              <a:rPr lang="en-US" sz="2400" dirty="0">
                <a:solidFill>
                  <a:srgbClr val="000000"/>
                </a:solidFill>
                <a:latin typeface="Times New Roman" panose="02020603050405020304" pitchFamily="18" charset="0"/>
                <a:cs typeface="Times New Roman" panose="02020603050405020304" pitchFamily="18" charset="0"/>
              </a:rPr>
              <a:t> (2/2) </a:t>
            </a:r>
            <a:r>
              <a:rPr lang="en-US" sz="2400" dirty="0" err="1">
                <a:solidFill>
                  <a:srgbClr val="000000"/>
                </a:solidFill>
                <a:latin typeface="Times New Roman" panose="02020603050405020304" pitchFamily="18" charset="0"/>
                <a:cs typeface="Times New Roman" panose="02020603050405020304" pitchFamily="18" charset="0"/>
              </a:rPr>
              <a:t>kết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cs typeface="Times New Roman" panose="02020603050405020304" pitchFamily="18" charset="0"/>
              </a:rPr>
              <a:t> 1/3</a:t>
            </a: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804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3999" cy="5262979"/>
          </a:xfrm>
          <a:prstGeom prst="rect">
            <a:avLst/>
          </a:prstGeom>
          <a:solidFill>
            <a:srgbClr val="FEF6F0"/>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1" y="0"/>
            <a:ext cx="9143999" cy="830997"/>
          </a:xfrm>
          <a:prstGeom prst="rect">
            <a:avLst/>
          </a:prstGeom>
          <a:solidFill>
            <a:schemeClr val="accent6">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p:txBody>
      </p:sp>
      <p:pic>
        <p:nvPicPr>
          <p:cNvPr id="6" name="Picture 5" descr="22858PICdbgea5Gz679dY_PIC2018.png"/>
          <p:cNvPicPr>
            <a:picLocks noChangeAspect="1"/>
          </p:cNvPicPr>
          <p:nvPr/>
        </p:nvPicPr>
        <p:blipFill>
          <a:blip r:embed="rId3" cstate="print"/>
          <a:stretch>
            <a:fillRect/>
          </a:stretch>
        </p:blipFill>
        <p:spPr>
          <a:xfrm flipH="1">
            <a:off x="1115616" y="1514045"/>
            <a:ext cx="3542294" cy="3748934"/>
          </a:xfrm>
          <a:prstGeom prst="rect">
            <a:avLst/>
          </a:prstGeom>
        </p:spPr>
      </p:pic>
      <p:sp>
        <p:nvSpPr>
          <p:cNvPr id="3" name="Cloud Callout 2"/>
          <p:cNvSpPr/>
          <p:nvPr/>
        </p:nvSpPr>
        <p:spPr>
          <a:xfrm>
            <a:off x="3707904" y="415498"/>
            <a:ext cx="4248472" cy="3164364"/>
          </a:xfrm>
          <a:prstGeom prst="cloudCallou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068987" y="915566"/>
            <a:ext cx="3526305" cy="1938992"/>
          </a:xfrm>
          <a:prstGeom prst="rect">
            <a:avLst/>
          </a:prstGeom>
          <a:noFill/>
        </p:spPr>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Sưu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tầm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yếu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xúc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nhịp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51224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
        <p:nvSpPr>
          <p:cNvPr id="4" name="Rounded Rectangle 3"/>
          <p:cNvSpPr/>
          <p:nvPr/>
        </p:nvSpPr>
        <p:spPr>
          <a:xfrm>
            <a:off x="395536" y="1491630"/>
            <a:ext cx="4680520" cy="18722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202688" y="1543996"/>
            <a:ext cx="5066215" cy="1926503"/>
          </a:xfrm>
          <a:prstGeom prst="rect">
            <a:avLst/>
          </a:prstGeom>
        </p:spPr>
      </p:pic>
    </p:spTree>
    <p:extLst>
      <p:ext uri="{BB962C8B-B14F-4D97-AF65-F5344CB8AC3E}">
        <p14:creationId xmlns:p14="http://schemas.microsoft.com/office/powerpoint/2010/main" val="2230854556"/>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3"/>
          <a:srcRect/>
          <a:stretch>
            <a:fillRect/>
          </a:stretch>
        </p:blipFill>
        <p:spPr>
          <a:xfrm rot="10382809">
            <a:off x="3774712" y="1421986"/>
            <a:ext cx="5156256" cy="3686723"/>
          </a:xfrm>
          <a:prstGeom prst="rect">
            <a:avLst/>
          </a:prstGeom>
        </p:spPr>
      </p:pic>
      <p:sp>
        <p:nvSpPr>
          <p:cNvPr id="15" name="Rectangle 14"/>
          <p:cNvSpPr/>
          <p:nvPr/>
        </p:nvSpPr>
        <p:spPr>
          <a:xfrm>
            <a:off x="-124976" y="536362"/>
            <a:ext cx="9411166" cy="523220"/>
          </a:xfrm>
          <a:prstGeom prst="rect">
            <a:avLst/>
          </a:prstGeom>
        </p:spPr>
        <p:txBody>
          <a:bodyPr wrap="none">
            <a:spAutoFit/>
          </a:bodyPr>
          <a:lstStyle/>
          <a:p>
            <a:pPr algn="ctr" defTabSz="685800">
              <a:defRPr/>
            </a:pPr>
            <a:r>
              <a:rPr lang="en-US" altLang="zh-CN" sz="2800" b="1" dirty="0" err="1" smtClean="0">
                <a:solidFill>
                  <a:srgbClr val="FF0000"/>
                </a:solidFill>
                <a:latin typeface="Times New Roman" panose="02020603050405020304" pitchFamily="18" charset="0"/>
                <a:cs typeface="Times New Roman" panose="02020603050405020304" pitchFamily="18" charset="0"/>
              </a:rPr>
              <a:t>Tiết</a:t>
            </a:r>
            <a:r>
              <a:rPr lang="en-US" altLang="zh-CN" sz="2800" b="1" dirty="0">
                <a:solidFill>
                  <a:srgbClr val="FF0000"/>
                </a:solidFill>
                <a:latin typeface="Times New Roman" panose="02020603050405020304" pitchFamily="18" charset="0"/>
                <a:cs typeface="Times New Roman" panose="02020603050405020304" pitchFamily="18" charset="0"/>
              </a:rPr>
              <a:t> </a:t>
            </a:r>
            <a:r>
              <a:rPr lang="en-US" altLang="zh-CN" sz="2800" b="1" dirty="0" smtClean="0">
                <a:solidFill>
                  <a:srgbClr val="FF0000"/>
                </a:solidFill>
                <a:latin typeface="Times New Roman" panose="02020603050405020304" pitchFamily="18" charset="0"/>
                <a:cs typeface="Times New Roman" panose="02020603050405020304" pitchFamily="18" charset="0"/>
              </a:rPr>
              <a:t>45: GIỚI THIỆU BÀI HỌC VÀ TRI THỨC NGỮ VĂN</a:t>
            </a:r>
            <a:endParaRPr lang="en-US" altLang="zh-C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88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3"/>
          <a:srcRect l="7685" t="11029" r="51193"/>
          <a:stretch>
            <a:fillRect/>
          </a:stretch>
        </p:blipFill>
        <p:spPr>
          <a:xfrm rot="-5400000">
            <a:off x="3547966" y="-652688"/>
            <a:ext cx="4154363" cy="6426774"/>
          </a:xfrm>
          <a:prstGeom prst="rect">
            <a:avLst/>
          </a:prstGeom>
        </p:spPr>
      </p:pic>
      <p:pic>
        <p:nvPicPr>
          <p:cNvPr id="6" name="Picture 8"/>
          <p:cNvPicPr>
            <a:picLocks noChangeAspect="1"/>
          </p:cNvPicPr>
          <p:nvPr/>
        </p:nvPicPr>
        <p:blipFill>
          <a:blip r:embed="rId4"/>
          <a:srcRect/>
          <a:stretch>
            <a:fillRect/>
          </a:stretch>
        </p:blipFill>
        <p:spPr>
          <a:xfrm rot="1642654">
            <a:off x="6405446" y="1101485"/>
            <a:ext cx="2111224" cy="2640405"/>
          </a:xfrm>
          <a:prstGeom prst="rect">
            <a:avLst/>
          </a:prstGeom>
        </p:spPr>
      </p:pic>
      <p:sp>
        <p:nvSpPr>
          <p:cNvPr id="10" name="Rectangle 9"/>
          <p:cNvSpPr/>
          <p:nvPr/>
        </p:nvSpPr>
        <p:spPr>
          <a:xfrm>
            <a:off x="3296826" y="556180"/>
            <a:ext cx="3113353" cy="584775"/>
          </a:xfrm>
          <a:prstGeom prst="rect">
            <a:avLst/>
          </a:prstGeom>
        </p:spPr>
        <p:txBody>
          <a:bodyPr wrap="none">
            <a:spAutoFit/>
          </a:bodyPr>
          <a:lstStyle/>
          <a:p>
            <a:pPr defTabSz="685800" fontAlgn="base"/>
            <a:r>
              <a:rPr lang="en-US" sz="3200" b="1" dirty="0" err="1">
                <a:solidFill>
                  <a:prstClr val="black"/>
                </a:solidFill>
                <a:latin typeface="Times New Roman" panose="02020603050405020304" pitchFamily="18" charset="0"/>
                <a:cs typeface="Times New Roman" panose="02020603050405020304" pitchFamily="18" charset="0"/>
              </a:rPr>
              <a:t>Cấu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trúc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bài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học</a:t>
            </a:r>
            <a:endParaRPr lang="en-US" sz="3200" b="1" dirty="0">
              <a:solidFill>
                <a:srgbClr val="03121A"/>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051720" y="1095313"/>
            <a:ext cx="3682418" cy="584775"/>
          </a:xfrm>
          <a:prstGeom prst="rect">
            <a:avLst/>
          </a:prstGeom>
        </p:spPr>
        <p:txBody>
          <a:bodyPr wrap="none">
            <a:spAutoFit/>
          </a:bodyPr>
          <a:lstStyle/>
          <a:p>
            <a:pPr defTabSz="685800" fontAlgn="base"/>
            <a:r>
              <a:rPr lang="en-US" sz="3200" b="1" dirty="0">
                <a:solidFill>
                  <a:prstClr val="black"/>
                </a:solidFill>
                <a:latin typeface="Times New Roman" panose="02020603050405020304" pitchFamily="18" charset="0"/>
                <a:cs typeface="Times New Roman" panose="02020603050405020304" pitchFamily="18" charset="0"/>
              </a:rPr>
              <a:t>I. </a:t>
            </a:r>
            <a:r>
              <a:rPr lang="en-US" sz="3200" b="1" dirty="0" err="1">
                <a:solidFill>
                  <a:prstClr val="black"/>
                </a:solidFill>
                <a:latin typeface="Times New Roman" panose="02020603050405020304" pitchFamily="18" charset="0"/>
                <a:cs typeface="Times New Roman" panose="02020603050405020304" pitchFamily="18" charset="0"/>
              </a:rPr>
              <a:t>Giới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thiệu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bài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học</a:t>
            </a:r>
            <a:endParaRPr lang="en-US" sz="3200" b="1" dirty="0">
              <a:solidFill>
                <a:srgbClr val="03121A"/>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051720" y="1570959"/>
            <a:ext cx="3731086" cy="584775"/>
          </a:xfrm>
          <a:prstGeom prst="rect">
            <a:avLst/>
          </a:prstGeom>
        </p:spPr>
        <p:txBody>
          <a:bodyPr wrap="none">
            <a:spAutoFit/>
          </a:bodyPr>
          <a:lstStyle/>
          <a:p>
            <a:pPr defTabSz="685800" fontAlgn="base"/>
            <a:r>
              <a:rPr lang="en-US" sz="3200" b="1" dirty="0">
                <a:solidFill>
                  <a:prstClr val="black"/>
                </a:solidFill>
                <a:latin typeface="Times New Roman" panose="02020603050405020304" pitchFamily="18" charset="0"/>
                <a:cs typeface="Times New Roman" panose="02020603050405020304" pitchFamily="18" charset="0"/>
              </a:rPr>
              <a:t>II. Tri </a:t>
            </a:r>
            <a:r>
              <a:rPr lang="en-US" sz="3200" b="1" dirty="0" err="1">
                <a:solidFill>
                  <a:prstClr val="black"/>
                </a:solidFill>
                <a:latin typeface="Times New Roman" panose="02020603050405020304" pitchFamily="18" charset="0"/>
                <a:cs typeface="Times New Roman" panose="02020603050405020304" pitchFamily="18" charset="0"/>
              </a:rPr>
              <a:t>thức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Ngữ</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văn</a:t>
            </a:r>
            <a:endParaRPr lang="en-US" sz="3200" b="1" dirty="0">
              <a:solidFill>
                <a:srgbClr val="03121A"/>
              </a:solidFill>
              <a:latin typeface="Times New Roman" panose="02020603050405020304" pitchFamily="18" charset="0"/>
              <a:cs typeface="Times New Roman" panose="02020603050405020304" pitchFamily="18" charset="0"/>
            </a:endParaRPr>
          </a:p>
        </p:txBody>
      </p:sp>
      <p:pic>
        <p:nvPicPr>
          <p:cNvPr id="12" name="Picture 11" descr="22858PICdbgea5Gz679dY_PIC2018.png"/>
          <p:cNvPicPr>
            <a:picLocks noChangeAspect="1"/>
          </p:cNvPicPr>
          <p:nvPr/>
        </p:nvPicPr>
        <p:blipFill>
          <a:blip r:embed="rId5" cstate="print"/>
          <a:stretch>
            <a:fillRect/>
          </a:stretch>
        </p:blipFill>
        <p:spPr>
          <a:xfrm flipH="1">
            <a:off x="-2960" y="1654984"/>
            <a:ext cx="3315636" cy="3509054"/>
          </a:xfrm>
          <a:prstGeom prst="rect">
            <a:avLst/>
          </a:prstGeom>
        </p:spPr>
      </p:pic>
    </p:spTree>
    <p:extLst>
      <p:ext uri="{BB962C8B-B14F-4D97-AF65-F5344CB8AC3E}">
        <p14:creationId xmlns:p14="http://schemas.microsoft.com/office/powerpoint/2010/main" val="111704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p:cNvGrpSpPr>
            <a:grpSpLocks noChangeAspect="1"/>
          </p:cNvGrpSpPr>
          <p:nvPr/>
        </p:nvGrpSpPr>
        <p:grpSpPr>
          <a:xfrm rot="-366701">
            <a:off x="533074" y="502917"/>
            <a:ext cx="3289289" cy="4111958"/>
            <a:chOff x="0" y="0"/>
            <a:chExt cx="3365500" cy="5245100"/>
          </a:xfrm>
        </p:grpSpPr>
        <p:sp>
          <p:nvSpPr>
            <p:cNvPr id="4" name="Freeform 6"/>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3"/>
              <a:stretch>
                <a:fillRect l="-7567" t="-21944" r="-243901" b="-5555"/>
              </a:stretch>
            </a:blipFill>
          </p:spPr>
        </p:sp>
        <p:sp>
          <p:nvSpPr>
            <p:cNvPr id="5" name="Freeform 7"/>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4"/>
              <a:stretch>
                <a:fillRect t="-7825" b="-70087"/>
              </a:stretch>
            </a:blipFill>
          </p:spPr>
        </p:sp>
        <p:sp>
          <p:nvSpPr>
            <p:cNvPr id="6" name="Freeform 8"/>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5"/>
              <a:stretch>
                <a:fillRect t="-137943" b="-27056"/>
              </a:stretch>
            </a:blipFill>
          </p:spPr>
        </p:sp>
      </p:grpSp>
      <p:sp>
        <p:nvSpPr>
          <p:cNvPr id="8" name="Rectangle 7"/>
          <p:cNvSpPr/>
          <p:nvPr/>
        </p:nvSpPr>
        <p:spPr>
          <a:xfrm>
            <a:off x="4000502" y="1635646"/>
            <a:ext cx="6044106" cy="784830"/>
          </a:xfrm>
          <a:prstGeom prst="rect">
            <a:avLst/>
          </a:prstGeom>
        </p:spPr>
        <p:txBody>
          <a:bodyPr wrap="square">
            <a:spAutoFit/>
          </a:bodyPr>
          <a:lstStyle/>
          <a:p>
            <a:pPr defTabSz="685800">
              <a:defRPr/>
            </a:pPr>
            <a:r>
              <a:rPr lang="en-US" altLang="zh-CN" sz="4500" dirty="0">
                <a:solidFill>
                  <a:prstClr val="black"/>
                </a:solidFill>
                <a:latin typeface="Times New Roman" panose="02020603050405020304" pitchFamily="18" charset="0"/>
                <a:cs typeface="Times New Roman" panose="02020603050405020304" pitchFamily="18" charset="0"/>
              </a:rPr>
              <a:t>I. </a:t>
            </a:r>
            <a:r>
              <a:rPr lang="en-US" altLang="zh-CN" sz="4500" dirty="0" err="1">
                <a:solidFill>
                  <a:prstClr val="black"/>
                </a:solidFill>
                <a:latin typeface="Times New Roman" panose="02020603050405020304" pitchFamily="18" charset="0"/>
                <a:cs typeface="Times New Roman" panose="02020603050405020304" pitchFamily="18" charset="0"/>
              </a:rPr>
              <a:t>Giới</a:t>
            </a:r>
            <a:r>
              <a:rPr lang="en-US" altLang="zh-CN" sz="4500" dirty="0">
                <a:solidFill>
                  <a:prstClr val="black"/>
                </a:solidFill>
                <a:latin typeface="Times New Roman" panose="02020603050405020304" pitchFamily="18" charset="0"/>
                <a:cs typeface="Times New Roman" panose="02020603050405020304" pitchFamily="18" charset="0"/>
              </a:rPr>
              <a:t> </a:t>
            </a:r>
            <a:r>
              <a:rPr lang="en-US" altLang="zh-CN" sz="4500" dirty="0" err="1">
                <a:solidFill>
                  <a:prstClr val="black"/>
                </a:solidFill>
                <a:latin typeface="Times New Roman" panose="02020603050405020304" pitchFamily="18" charset="0"/>
                <a:cs typeface="Times New Roman" panose="02020603050405020304" pitchFamily="18" charset="0"/>
              </a:rPr>
              <a:t>thiệu</a:t>
            </a:r>
            <a:r>
              <a:rPr lang="en-US" altLang="zh-CN" sz="4500" dirty="0">
                <a:solidFill>
                  <a:prstClr val="black"/>
                </a:solidFill>
                <a:latin typeface="Times New Roman" panose="02020603050405020304" pitchFamily="18" charset="0"/>
                <a:cs typeface="Times New Roman" panose="02020603050405020304" pitchFamily="18" charset="0"/>
              </a:rPr>
              <a:t> </a:t>
            </a:r>
            <a:r>
              <a:rPr lang="en-US" altLang="zh-CN" sz="4500" dirty="0" err="1">
                <a:solidFill>
                  <a:prstClr val="black"/>
                </a:solidFill>
                <a:latin typeface="Times New Roman" panose="02020603050405020304" pitchFamily="18" charset="0"/>
                <a:cs typeface="Times New Roman" panose="02020603050405020304" pitchFamily="18" charset="0"/>
              </a:rPr>
              <a:t>bài</a:t>
            </a:r>
            <a:r>
              <a:rPr lang="en-US" altLang="zh-CN" sz="4500" dirty="0">
                <a:solidFill>
                  <a:prstClr val="black"/>
                </a:solidFill>
                <a:latin typeface="Times New Roman" panose="02020603050405020304" pitchFamily="18" charset="0"/>
                <a:cs typeface="Times New Roman" panose="02020603050405020304" pitchFamily="18" charset="0"/>
              </a:rPr>
              <a:t> </a:t>
            </a:r>
            <a:r>
              <a:rPr lang="en-US" altLang="zh-CN" sz="4500" dirty="0" err="1">
                <a:solidFill>
                  <a:prstClr val="black"/>
                </a:solidFill>
                <a:latin typeface="Times New Roman" panose="02020603050405020304" pitchFamily="18" charset="0"/>
                <a:cs typeface="Times New Roman" panose="02020603050405020304" pitchFamily="18" charset="0"/>
              </a:rPr>
              <a:t>học</a:t>
            </a:r>
            <a:endParaRPr lang="en-US" altLang="zh-CN" sz="45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737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910" y="0"/>
            <a:ext cx="5143500" cy="5143500"/>
          </a:xfrm>
          <a:prstGeom prst="rect">
            <a:avLst/>
          </a:prstGeom>
        </p:spPr>
      </p:pic>
      <p:sp>
        <p:nvSpPr>
          <p:cNvPr id="3" name="Rectangle 2"/>
          <p:cNvSpPr/>
          <p:nvPr/>
        </p:nvSpPr>
        <p:spPr>
          <a:xfrm>
            <a:off x="1038754" y="3195796"/>
            <a:ext cx="1968712" cy="507831"/>
          </a:xfrm>
          <a:prstGeom prst="rect">
            <a:avLst/>
          </a:prstGeom>
        </p:spPr>
        <p:txBody>
          <a:bodyPr wrap="square">
            <a:spAutoFit/>
          </a:bodyPr>
          <a:lstStyle/>
          <a:p>
            <a:pPr defTabSz="685800" fontAlgn="base"/>
            <a:r>
              <a:rPr lang="en-US" sz="2700" b="1" dirty="0" smtClean="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Chủ</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đề</a:t>
            </a:r>
            <a:endParaRPr lang="en-US" sz="2700" b="1" dirty="0">
              <a:solidFill>
                <a:srgbClr val="03121A"/>
              </a:solidFill>
              <a:latin typeface="Times New Roman" panose="02020603050405020304" pitchFamily="18" charset="0"/>
              <a:cs typeface="Times New Roman" panose="02020603050405020304" pitchFamily="18" charset="0"/>
            </a:endParaRPr>
          </a:p>
        </p:txBody>
      </p:sp>
      <p:sp>
        <p:nvSpPr>
          <p:cNvPr id="4" name="Rectangle 3"/>
          <p:cNvSpPr/>
          <p:nvPr/>
        </p:nvSpPr>
        <p:spPr>
          <a:xfrm>
            <a:off x="4147714" y="544035"/>
            <a:ext cx="4600750" cy="646331"/>
          </a:xfrm>
          <a:prstGeom prst="rect">
            <a:avLst/>
          </a:prstGeom>
        </p:spPr>
        <p:txBody>
          <a:bodyPr wrap="square">
            <a:spAutoFit/>
          </a:bodyPr>
          <a:lstStyle/>
          <a:p>
            <a:pPr defTabSz="685800" fontAlgn="base"/>
            <a:r>
              <a:rPr lang="en-US" sz="3600" b="1" dirty="0" smtClean="0">
                <a:solidFill>
                  <a:srgbClr val="FF0000"/>
                </a:solidFill>
                <a:latin typeface="Times New Roman" panose="02020603050405020304" pitchFamily="18" charset="0"/>
                <a:cs typeface="Times New Roman" panose="02020603050405020304" pitchFamily="18" charset="0"/>
              </a:rPr>
              <a:t>“</a:t>
            </a:r>
            <a:r>
              <a:rPr lang="en-US" sz="3600" b="1" dirty="0" err="1" smtClean="0">
                <a:solidFill>
                  <a:srgbClr val="FF0000"/>
                </a:solidFill>
                <a:latin typeface="Times New Roman" panose="02020603050405020304" pitchFamily="18" charset="0"/>
                <a:cs typeface="Times New Roman" panose="02020603050405020304" pitchFamily="18" charset="0"/>
              </a:rPr>
              <a:t>Giai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điệu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đất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nước</a:t>
            </a:r>
            <a:r>
              <a:rPr lang="en-US" sz="3600" b="1" dirty="0" smtClean="0">
                <a:solidFill>
                  <a:srgbClr val="FF0000"/>
                </a:solidFill>
                <a:latin typeface="Times New Roman" panose="02020603050405020304" pitchFamily="18" charset="0"/>
                <a:cs typeface="Times New Roman" panose="02020603050405020304" pitchFamily="18" charset="0"/>
              </a:rPr>
              <a:t>”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128242" y="1419622"/>
            <a:ext cx="4447646" cy="2677656"/>
          </a:xfrm>
          <a:prstGeom prst="rect">
            <a:avLst/>
          </a:prstGeom>
        </p:spPr>
        <p:txBody>
          <a:bodyPr wrap="square">
            <a:spAutoFit/>
          </a:bodyPr>
          <a:lstStyle/>
          <a:p>
            <a:pPr marL="342900" indent="-342900" algn="just" defTabSz="685800" fontAlgn="base">
              <a:buFont typeface="Wingdings" panose="05000000000000000000" pitchFamily="2" charset="2"/>
              <a:buChar char="à"/>
            </a:pP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nói</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gần</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gũi</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thiện</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bài</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ca</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giai</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điệu</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cùng</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năm</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tháng</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marL="342900" indent="-342900" algn="just" defTabSz="685800" fontAlgn="base">
              <a:buFont typeface="Wingdings" panose="05000000000000000000" pitchFamily="2" charset="2"/>
              <a:buChar char="à"/>
            </a:pP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Niềm</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tự</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hào</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truyền</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thống</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lịch</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sử</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hào</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hùng</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dân</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tộc</a:t>
            </a:r>
            <a:endParaRPr lang="en-US" sz="2400" dirty="0">
              <a:solidFill>
                <a:srgbClr val="03121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42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910" y="0"/>
            <a:ext cx="5143500" cy="5143500"/>
          </a:xfrm>
          <a:prstGeom prst="rect">
            <a:avLst/>
          </a:prstGeom>
        </p:spPr>
      </p:pic>
      <p:sp>
        <p:nvSpPr>
          <p:cNvPr id="3" name="Rectangle 2"/>
          <p:cNvSpPr/>
          <p:nvPr/>
        </p:nvSpPr>
        <p:spPr>
          <a:xfrm>
            <a:off x="1038754" y="3195796"/>
            <a:ext cx="1968712" cy="507831"/>
          </a:xfrm>
          <a:prstGeom prst="rect">
            <a:avLst/>
          </a:prstGeom>
        </p:spPr>
        <p:txBody>
          <a:bodyPr wrap="square">
            <a:spAutoFit/>
          </a:bodyPr>
          <a:lstStyle/>
          <a:p>
            <a:pPr defTabSz="685800" fontAlgn="base"/>
            <a:r>
              <a:rPr lang="en-US" sz="2700" b="1" dirty="0" err="1" smtClean="0">
                <a:solidFill>
                  <a:prstClr val="black"/>
                </a:solidFill>
                <a:latin typeface="Times New Roman" panose="02020603050405020304" pitchFamily="18" charset="0"/>
                <a:cs typeface="Times New Roman" panose="02020603050405020304" pitchFamily="18" charset="0"/>
              </a:rPr>
              <a:t>Thể</a:t>
            </a:r>
            <a:r>
              <a:rPr lang="en-US" sz="2700" b="1" dirty="0" smtClean="0">
                <a:solidFill>
                  <a:prstClr val="black"/>
                </a:solidFill>
                <a:latin typeface="Times New Roman" panose="02020603050405020304" pitchFamily="18" charset="0"/>
                <a:cs typeface="Times New Roman" panose="02020603050405020304" pitchFamily="18" charset="0"/>
              </a:rPr>
              <a:t> </a:t>
            </a:r>
            <a:r>
              <a:rPr lang="en-US" sz="2700" b="1" dirty="0" err="1" smtClean="0">
                <a:solidFill>
                  <a:prstClr val="black"/>
                </a:solidFill>
                <a:latin typeface="Times New Roman" panose="02020603050405020304" pitchFamily="18" charset="0"/>
                <a:cs typeface="Times New Roman" panose="02020603050405020304" pitchFamily="18" charset="0"/>
              </a:rPr>
              <a:t>loại</a:t>
            </a:r>
            <a:endParaRPr lang="en-US" sz="2700" b="1" dirty="0">
              <a:solidFill>
                <a:srgbClr val="03121A"/>
              </a:solidFill>
              <a:latin typeface="Times New Roman" panose="02020603050405020304" pitchFamily="18" charset="0"/>
              <a:cs typeface="Times New Roman" panose="02020603050405020304" pitchFamily="18" charset="0"/>
            </a:endParaRPr>
          </a:p>
        </p:txBody>
      </p:sp>
      <p:grpSp>
        <p:nvGrpSpPr>
          <p:cNvPr id="6" name="Group 22"/>
          <p:cNvGrpSpPr>
            <a:grpSpLocks noChangeAspect="1"/>
          </p:cNvGrpSpPr>
          <p:nvPr/>
        </p:nvGrpSpPr>
        <p:grpSpPr>
          <a:xfrm>
            <a:off x="4159639" y="483518"/>
            <a:ext cx="4045229" cy="3600400"/>
            <a:chOff x="0" y="0"/>
            <a:chExt cx="3429000" cy="2374900"/>
          </a:xfrm>
        </p:grpSpPr>
        <p:sp>
          <p:nvSpPr>
            <p:cNvPr id="7" name="Freeform 2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solidFill>
              <a:srgbClr val="FFFFFF"/>
            </a:solidFill>
            <a:ln>
              <a:solidFill>
                <a:srgbClr val="000000"/>
              </a:solidFill>
            </a:ln>
          </p:spPr>
        </p:sp>
        <p:sp>
          <p:nvSpPr>
            <p:cNvPr id="8" name="Freeform 2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9" name="Rectangle 8"/>
          <p:cNvSpPr/>
          <p:nvPr/>
        </p:nvSpPr>
        <p:spPr>
          <a:xfrm>
            <a:off x="4432938" y="982503"/>
            <a:ext cx="3456384" cy="2677656"/>
          </a:xfrm>
          <a:prstGeom prst="rect">
            <a:avLst/>
          </a:prstGeom>
        </p:spPr>
        <p:txBody>
          <a:bodyPr wrap="square">
            <a:spAutoFit/>
          </a:bodyPr>
          <a:lstStyle/>
          <a:p>
            <a:pPr defTabSz="685800" fontAlgn="base"/>
            <a:r>
              <a:rPr lang="en-US" sz="2400" b="1" dirty="0" err="1" smtClean="0">
                <a:solidFill>
                  <a:prstClr val="black"/>
                </a:solidFill>
                <a:latin typeface="Times New Roman" panose="02020603050405020304" pitchFamily="18" charset="0"/>
                <a:cs typeface="Times New Roman" panose="02020603050405020304" pitchFamily="18" charset="0"/>
              </a:rPr>
              <a:t>Thơ</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trữ</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tình</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hiện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đại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và</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văn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bản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khác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cùng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chủ</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đề</a:t>
            </a:r>
            <a:endParaRPr lang="en-US" sz="2400" b="1" dirty="0" smtClean="0">
              <a:solidFill>
                <a:prstClr val="black"/>
              </a:solidFill>
              <a:latin typeface="Times New Roman" panose="02020603050405020304" pitchFamily="18" charset="0"/>
              <a:cs typeface="Times New Roman" panose="02020603050405020304" pitchFamily="18" charset="0"/>
            </a:endParaRPr>
          </a:p>
          <a:p>
            <a:pPr marL="342900" indent="-342900" defTabSz="685800" fontAlgn="base">
              <a:buFontTx/>
              <a:buChar char="-"/>
            </a:pPr>
            <a:r>
              <a:rPr lang="en-US" sz="2400" dirty="0" err="1" smtClean="0">
                <a:solidFill>
                  <a:prstClr val="black"/>
                </a:solidFill>
                <a:latin typeface="Times New Roman" panose="02020603050405020304" pitchFamily="18" charset="0"/>
                <a:cs typeface="Times New Roman" panose="02020603050405020304" pitchFamily="18" charset="0"/>
              </a:rPr>
              <a:t>Mùa</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xuân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nho</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nhỏ</a:t>
            </a:r>
            <a:endParaRPr lang="en-US" sz="2400" dirty="0" smtClean="0">
              <a:solidFill>
                <a:prstClr val="black"/>
              </a:solidFill>
              <a:latin typeface="Times New Roman" panose="02020603050405020304" pitchFamily="18" charset="0"/>
              <a:cs typeface="Times New Roman" panose="02020603050405020304" pitchFamily="18" charset="0"/>
            </a:endParaRPr>
          </a:p>
          <a:p>
            <a:pPr marL="342900" indent="-342900" defTabSz="685800" fontAlgn="base">
              <a:buFontTx/>
              <a:buChar char="-"/>
            </a:pPr>
            <a:r>
              <a:rPr lang="en-US" sz="2400" dirty="0" err="1" smtClean="0">
                <a:solidFill>
                  <a:prstClr val="black"/>
                </a:solidFill>
                <a:latin typeface="Times New Roman" panose="02020603050405020304" pitchFamily="18" charset="0"/>
                <a:cs typeface="Times New Roman" panose="02020603050405020304" pitchFamily="18" charset="0"/>
              </a:rPr>
              <a:t>Gò</a:t>
            </a:r>
            <a:r>
              <a:rPr lang="en-US" sz="2400" dirty="0" smtClean="0">
                <a:solidFill>
                  <a:prstClr val="black"/>
                </a:solidFill>
                <a:latin typeface="Times New Roman" panose="02020603050405020304" pitchFamily="18" charset="0"/>
                <a:cs typeface="Times New Roman" panose="02020603050405020304" pitchFamily="18" charset="0"/>
              </a:rPr>
              <a:t> Me</a:t>
            </a:r>
          </a:p>
          <a:p>
            <a:pPr marL="342900" indent="-342900" defTabSz="685800" fontAlgn="base">
              <a:buFontTx/>
              <a:buChar char="-"/>
            </a:pPr>
            <a:r>
              <a:rPr lang="en-US" sz="2400" dirty="0" err="1" smtClean="0">
                <a:solidFill>
                  <a:prstClr val="black"/>
                </a:solidFill>
                <a:latin typeface="Times New Roman" panose="02020603050405020304" pitchFamily="18" charset="0"/>
                <a:cs typeface="Times New Roman" panose="02020603050405020304" pitchFamily="18" charset="0"/>
              </a:rPr>
              <a:t>Bài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thơ</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Đường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núi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của</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Nguyễn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Đình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Thi</a:t>
            </a:r>
            <a:endParaRPr lang="en-US" sz="2400"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22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p:cNvGrpSpPr>
            <a:grpSpLocks noChangeAspect="1"/>
          </p:cNvGrpSpPr>
          <p:nvPr/>
        </p:nvGrpSpPr>
        <p:grpSpPr>
          <a:xfrm rot="-366701">
            <a:off x="533074" y="502917"/>
            <a:ext cx="3289289" cy="4111958"/>
            <a:chOff x="0" y="0"/>
            <a:chExt cx="3365500" cy="5245100"/>
          </a:xfrm>
        </p:grpSpPr>
        <p:sp>
          <p:nvSpPr>
            <p:cNvPr id="4" name="Freeform 6"/>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3"/>
              <a:stretch>
                <a:fillRect l="-7567" t="-21944" r="-243901" b="-5555"/>
              </a:stretch>
            </a:blipFill>
          </p:spPr>
        </p:sp>
        <p:sp>
          <p:nvSpPr>
            <p:cNvPr id="5" name="Freeform 7"/>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4"/>
              <a:stretch>
                <a:fillRect t="-7825" b="-70087"/>
              </a:stretch>
            </a:blipFill>
          </p:spPr>
        </p:sp>
        <p:sp>
          <p:nvSpPr>
            <p:cNvPr id="6" name="Freeform 8"/>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5"/>
              <a:stretch>
                <a:fillRect t="-137943" b="-27056"/>
              </a:stretch>
            </a:blipFill>
          </p:spPr>
        </p:sp>
      </p:grpSp>
      <p:sp>
        <p:nvSpPr>
          <p:cNvPr id="8" name="Rectangle 7"/>
          <p:cNvSpPr/>
          <p:nvPr/>
        </p:nvSpPr>
        <p:spPr>
          <a:xfrm>
            <a:off x="4063951" y="1635646"/>
            <a:ext cx="5548609" cy="784830"/>
          </a:xfrm>
          <a:prstGeom prst="rect">
            <a:avLst/>
          </a:prstGeom>
        </p:spPr>
        <p:txBody>
          <a:bodyPr wrap="square">
            <a:spAutoFit/>
          </a:bodyPr>
          <a:lstStyle/>
          <a:p>
            <a:pPr defTabSz="685800">
              <a:defRPr/>
            </a:pPr>
            <a:r>
              <a:rPr lang="en-US" altLang="zh-CN" sz="4500" dirty="0" smtClean="0">
                <a:solidFill>
                  <a:prstClr val="black"/>
                </a:solidFill>
                <a:latin typeface="Times New Roman" panose="02020603050405020304" pitchFamily="18" charset="0"/>
                <a:cs typeface="Times New Roman" panose="02020603050405020304" pitchFamily="18" charset="0"/>
              </a:rPr>
              <a:t>II. Tri </a:t>
            </a:r>
            <a:r>
              <a:rPr lang="en-US" altLang="zh-CN" sz="4500" dirty="0" err="1" smtClean="0">
                <a:solidFill>
                  <a:prstClr val="black"/>
                </a:solidFill>
                <a:latin typeface="Times New Roman" panose="02020603050405020304" pitchFamily="18" charset="0"/>
                <a:cs typeface="Times New Roman" panose="02020603050405020304" pitchFamily="18" charset="0"/>
              </a:rPr>
              <a:t>thức</a:t>
            </a:r>
            <a:r>
              <a:rPr lang="en-US" altLang="zh-CN" sz="4500" dirty="0" smtClean="0">
                <a:solidFill>
                  <a:prstClr val="black"/>
                </a:solidFill>
                <a:latin typeface="Times New Roman" panose="02020603050405020304" pitchFamily="18" charset="0"/>
                <a:cs typeface="Times New Roman" panose="02020603050405020304" pitchFamily="18" charset="0"/>
              </a:rPr>
              <a:t> </a:t>
            </a:r>
            <a:r>
              <a:rPr lang="en-US" altLang="zh-CN" sz="4500" dirty="0" err="1" smtClean="0">
                <a:solidFill>
                  <a:prstClr val="black"/>
                </a:solidFill>
                <a:latin typeface="Times New Roman" panose="02020603050405020304" pitchFamily="18" charset="0"/>
                <a:cs typeface="Times New Roman" panose="02020603050405020304" pitchFamily="18" charset="0"/>
              </a:rPr>
              <a:t>ngữ</a:t>
            </a:r>
            <a:r>
              <a:rPr lang="en-US" altLang="zh-CN" sz="4500" dirty="0" smtClean="0">
                <a:solidFill>
                  <a:prstClr val="black"/>
                </a:solidFill>
                <a:latin typeface="Times New Roman" panose="02020603050405020304" pitchFamily="18" charset="0"/>
                <a:cs typeface="Times New Roman" panose="02020603050405020304" pitchFamily="18" charset="0"/>
              </a:rPr>
              <a:t> </a:t>
            </a:r>
            <a:r>
              <a:rPr lang="en-US" altLang="zh-CN" sz="4500" dirty="0" err="1" smtClean="0">
                <a:solidFill>
                  <a:prstClr val="black"/>
                </a:solidFill>
                <a:latin typeface="Times New Roman" panose="02020603050405020304" pitchFamily="18" charset="0"/>
                <a:cs typeface="Times New Roman" panose="02020603050405020304" pitchFamily="18" charset="0"/>
              </a:rPr>
              <a:t>văn</a:t>
            </a:r>
            <a:endParaRPr lang="en-US" altLang="zh-CN" sz="45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569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3999" cy="5262979"/>
          </a:xfrm>
          <a:prstGeom prst="rect">
            <a:avLst/>
          </a:prstGeom>
          <a:solidFill>
            <a:srgbClr val="FEF6F0"/>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1" y="0"/>
            <a:ext cx="9143999" cy="830997"/>
          </a:xfrm>
          <a:prstGeom prst="rect">
            <a:avLst/>
          </a:prstGeom>
          <a:solidFill>
            <a:schemeClr val="accent6">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475656" y="0"/>
            <a:ext cx="5976664" cy="1254487"/>
          </a:xfrm>
          <a:prstGeom prst="rect">
            <a:avLst/>
          </a:prstGeom>
        </p:spPr>
      </p:pic>
      <p:pic>
        <p:nvPicPr>
          <p:cNvPr id="6" name="Picture 5" descr="22858PICdbgea5Gz679dY_PIC2018.png"/>
          <p:cNvPicPr>
            <a:picLocks noChangeAspect="1"/>
          </p:cNvPicPr>
          <p:nvPr/>
        </p:nvPicPr>
        <p:blipFill>
          <a:blip r:embed="rId4" cstate="print"/>
          <a:stretch>
            <a:fillRect/>
          </a:stretch>
        </p:blipFill>
        <p:spPr>
          <a:xfrm flipH="1">
            <a:off x="-410454" y="2296619"/>
            <a:ext cx="2795387" cy="2958456"/>
          </a:xfrm>
          <a:prstGeom prst="rect">
            <a:avLst/>
          </a:prstGeom>
        </p:spPr>
      </p:pic>
      <p:sp>
        <p:nvSpPr>
          <p:cNvPr id="8" name="Rectangle 7"/>
          <p:cNvSpPr/>
          <p:nvPr/>
        </p:nvSpPr>
        <p:spPr>
          <a:xfrm rot="18998240">
            <a:off x="1673054" y="1616557"/>
            <a:ext cx="1788918" cy="1846875"/>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rot="18998240">
            <a:off x="4322512" y="1581344"/>
            <a:ext cx="1843065" cy="1904208"/>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rot="18998240">
            <a:off x="6954779" y="1400531"/>
            <a:ext cx="1834753" cy="2116905"/>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1819948" y="1779662"/>
            <a:ext cx="1527622" cy="1546577"/>
          </a:xfrm>
          <a:prstGeom prst="rect">
            <a:avLst/>
          </a:prstGeom>
          <a:noFill/>
        </p:spPr>
        <p:txBody>
          <a:bodyPr wrap="square" rtlCol="0">
            <a:spAutoFit/>
          </a:bodyPr>
          <a:lstStyle/>
          <a:p>
            <a:pPr algn="ctr" defTabSz="685800">
              <a:lnSpc>
                <a:spcPct val="150000"/>
              </a:lnSpc>
            </a:pPr>
            <a:r>
              <a:rPr lang="en-US" sz="2100" b="1" i="1" dirty="0" err="1" smtClean="0">
                <a:solidFill>
                  <a:prstClr val="black"/>
                </a:solidFill>
                <a:latin typeface="Times New Roman" panose="02020603050405020304" pitchFamily="18" charset="0"/>
                <a:cs typeface="Times New Roman" panose="02020603050405020304" pitchFamily="18" charset="0"/>
              </a:rPr>
              <a:t>Tình</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cảm</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cảm</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xúc</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trong</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thơ</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4463988" y="1995686"/>
            <a:ext cx="1527622" cy="1003736"/>
          </a:xfrm>
          <a:prstGeom prst="rect">
            <a:avLst/>
          </a:prstGeom>
          <a:noFill/>
        </p:spPr>
        <p:txBody>
          <a:bodyPr wrap="square" rtlCol="0">
            <a:spAutoFit/>
          </a:bodyPr>
          <a:lstStyle/>
          <a:p>
            <a:pPr algn="ctr" defTabSz="685800">
              <a:lnSpc>
                <a:spcPct val="150000"/>
              </a:lnSpc>
            </a:pPr>
            <a:r>
              <a:rPr lang="en-US" sz="2100" b="1" i="1" dirty="0" err="1" smtClean="0">
                <a:solidFill>
                  <a:prstClr val="black"/>
                </a:solidFill>
                <a:latin typeface="Times New Roman" panose="02020603050405020304" pitchFamily="18" charset="0"/>
                <a:cs typeface="Times New Roman" panose="02020603050405020304" pitchFamily="18" charset="0"/>
              </a:rPr>
              <a:t>Hình</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ảnh</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trong</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thơ</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020272" y="2124770"/>
            <a:ext cx="1527622" cy="518988"/>
          </a:xfrm>
          <a:prstGeom prst="rect">
            <a:avLst/>
          </a:prstGeom>
          <a:noFill/>
        </p:spPr>
        <p:txBody>
          <a:bodyPr wrap="square" rtlCol="0">
            <a:spAutoFit/>
          </a:bodyPr>
          <a:lstStyle/>
          <a:p>
            <a:pPr algn="ctr" defTabSz="685800">
              <a:lnSpc>
                <a:spcPct val="150000"/>
              </a:lnSpc>
            </a:pPr>
            <a:r>
              <a:rPr lang="en-US" sz="2100" b="1" i="1" dirty="0" err="1" smtClean="0">
                <a:solidFill>
                  <a:prstClr val="black"/>
                </a:solidFill>
                <a:latin typeface="Times New Roman" panose="02020603050405020304" pitchFamily="18" charset="0"/>
                <a:cs typeface="Times New Roman" panose="02020603050405020304" pitchFamily="18" charset="0"/>
              </a:rPr>
              <a:t>Nhịp</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thơ</a:t>
            </a:r>
            <a:endParaRPr lang="en-US" sz="2100" b="1"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59386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p:bldP spid="13" grpId="0"/>
      <p:bldP spid="14"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2902</TotalTime>
  <Words>509</Words>
  <Application>Microsoft Office PowerPoint</Application>
  <PresentationFormat>On-screen Show (16:9)</PresentationFormat>
  <Paragraphs>97</Paragraphs>
  <Slides>14</Slides>
  <Notes>13</Notes>
  <HiddenSlides>0</HiddenSlides>
  <MMClips>1</MMClips>
  <ScaleCrop>false</ScaleCrop>
  <HeadingPairs>
    <vt:vector size="4" baseType="variant">
      <vt:variant>
        <vt:lpstr>Theme</vt:lpstr>
      </vt:variant>
      <vt:variant>
        <vt:i4>10</vt:i4>
      </vt:variant>
      <vt:variant>
        <vt:lpstr>Slide Titles</vt:lpstr>
      </vt:variant>
      <vt:variant>
        <vt:i4>14</vt:i4>
      </vt:variant>
    </vt:vector>
  </HeadingPairs>
  <TitlesOfParts>
    <vt:vector size="24" baseType="lpstr">
      <vt:lpstr>https://freeppt7.com</vt:lpstr>
      <vt:lpstr>2_Office Theme</vt:lpstr>
      <vt:lpstr>1_https://freeppt7.com</vt:lpstr>
      <vt:lpstr>2_https://freeppt7.com</vt:lpstr>
      <vt:lpstr>3_https://freeppt7.com</vt:lpstr>
      <vt:lpstr>4_https://freeppt7.com</vt:lpstr>
      <vt:lpstr>3_Office Theme</vt:lpstr>
      <vt:lpstr>5_https://freeppt7.com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Welcome</cp:lastModifiedBy>
  <cp:revision>727</cp:revision>
  <dcterms:created xsi:type="dcterms:W3CDTF">2021-11-12T03:08:25Z</dcterms:created>
  <dcterms:modified xsi:type="dcterms:W3CDTF">2023-11-16T11:30:29Z</dcterms:modified>
</cp:coreProperties>
</file>