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sldIdLst>
    <p:sldId id="256" r:id="rId3"/>
    <p:sldId id="260" r:id="rId4"/>
    <p:sldId id="285" r:id="rId5"/>
    <p:sldId id="263" r:id="rId6"/>
    <p:sldId id="264" r:id="rId7"/>
    <p:sldId id="267" r:id="rId8"/>
    <p:sldId id="269" r:id="rId9"/>
    <p:sldId id="270" r:id="rId10"/>
    <p:sldId id="271" r:id="rId11"/>
    <p:sldId id="272" r:id="rId12"/>
    <p:sldId id="284" r:id="rId13"/>
    <p:sldId id="273" r:id="rId14"/>
    <p:sldId id="274" r:id="rId15"/>
    <p:sldId id="275" r:id="rId16"/>
    <p:sldId id="276" r:id="rId17"/>
    <p:sldId id="277" r:id="rId18"/>
    <p:sldId id="278" r:id="rId19"/>
    <p:sldId id="279" r:id="rId20"/>
    <p:sldId id="280" r:id="rId21"/>
    <p:sldId id="281"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3921D-1832-4E88-BD05-42B67D001468}"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3921D-1832-4E88-BD05-42B67D001468}"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3921D-1832-4E88-BD05-42B67D001468}"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201409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3700128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951264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3480499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685800"/>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257747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685800"/>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382292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685800"/>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14977131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319182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3921D-1832-4E88-BD05-42B67D001468}"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68580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19930072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23465126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6858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3977495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23921D-1832-4E88-BD05-42B67D001468}"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23921D-1832-4E88-BD05-42B67D001468}"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23921D-1832-4E88-BD05-42B67D001468}" type="datetimeFigureOut">
              <a:rPr lang="en-US" smtClean="0"/>
              <a:t>11/27/2023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23921D-1832-4E88-BD05-42B67D001468}"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3921D-1832-4E88-BD05-42B67D001468}" type="datetimeFigureOut">
              <a:rPr lang="en-US" smtClean="0"/>
              <a:t>11/27/2023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3921D-1832-4E88-BD05-42B67D001468}"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3921D-1832-4E88-BD05-42B67D001468}"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3183C-AD19-49C0-AFDA-34890EE1D9D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3921D-1832-4E88-BD05-42B67D001468}" type="datetimeFigureOut">
              <a:rPr lang="en-US" smtClean="0"/>
              <a:t>11/27/2023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3183C-AD19-49C0-AFDA-34890EE1D9D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FE6B86C5-FFFB-46D0-8DA6-7BE0970569BA}" type="datetimeFigureOut">
              <a:rPr lang="en-US" smtClean="0">
                <a:solidFill>
                  <a:prstClr val="black">
                    <a:tint val="75000"/>
                  </a:prstClr>
                </a:solidFill>
              </a:rPr>
              <a:pPr defTabSz="685800"/>
              <a:t>11/27/2023</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13915F93-D1FD-4DD5-856F-E9253BD407A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2706561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p Ribbon 3"/>
          <p:cNvSpPr/>
          <p:nvPr/>
        </p:nvSpPr>
        <p:spPr>
          <a:xfrm>
            <a:off x="18832" y="548680"/>
            <a:ext cx="9036496" cy="4104456"/>
          </a:xfrm>
          <a:prstGeom prst="ribbon2">
            <a:avLst>
              <a:gd name="adj1" fmla="val 16667"/>
              <a:gd name="adj2" fmla="val 6893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b="1" dirty="0" smtClean="0">
                <a:solidFill>
                  <a:schemeClr val="tx1"/>
                </a:solidFill>
                <a:latin typeface="Times New Roman" panose="02020603050405020304" pitchFamily="18" charset="0"/>
                <a:cs typeface="Times New Roman" panose="02020603050405020304" pitchFamily="18" charset="0"/>
              </a:rPr>
              <a:t>       </a:t>
            </a:r>
          </a:p>
          <a:p>
            <a:r>
              <a:rPr lang="en-US" sz="4800" b="1" dirty="0" smtClean="0">
                <a:solidFill>
                  <a:schemeClr val="tx1"/>
                </a:solidFill>
                <a:latin typeface="Times New Roman" panose="02020603050405020304" pitchFamily="18" charset="0"/>
                <a:cs typeface="Times New Roman" panose="02020603050405020304" pitchFamily="18" charset="0"/>
              </a:rPr>
              <a:t>VĂN </a:t>
            </a:r>
            <a:r>
              <a:rPr lang="en-US" sz="4800" b="1" dirty="0">
                <a:solidFill>
                  <a:schemeClr val="tx1"/>
                </a:solidFill>
                <a:latin typeface="Times New Roman" panose="02020603050405020304" pitchFamily="18" charset="0"/>
                <a:cs typeface="Times New Roman" panose="02020603050405020304" pitchFamily="18" charset="0"/>
              </a:rPr>
              <a:t>BẢN </a:t>
            </a:r>
            <a:r>
              <a:rPr lang="en-US" sz="4800" b="1" dirty="0" smtClean="0">
                <a:solidFill>
                  <a:schemeClr val="tx1"/>
                </a:solidFill>
                <a:latin typeface="Times New Roman" panose="02020603050405020304" pitchFamily="18" charset="0"/>
                <a:cs typeface="Times New Roman" panose="02020603050405020304" pitchFamily="18" charset="0"/>
              </a:rPr>
              <a:t>:</a:t>
            </a:r>
            <a:r>
              <a:rPr lang="en-US" sz="4800" b="1" dirty="0" smtClean="0">
                <a:solidFill>
                  <a:srgbClr val="FF0000"/>
                </a:solidFill>
                <a:latin typeface="Times New Roman" panose="02020603050405020304" pitchFamily="18" charset="0"/>
                <a:cs typeface="Times New Roman" panose="02020603050405020304" pitchFamily="18" charset="0"/>
              </a:rPr>
              <a:t> </a:t>
            </a:r>
            <a:r>
              <a:rPr lang="en-US" sz="4800" b="1" dirty="0">
                <a:solidFill>
                  <a:schemeClr val="tx1"/>
                </a:solidFill>
                <a:latin typeface="Times New Roman" panose="02020603050405020304" pitchFamily="18" charset="0"/>
                <a:cs typeface="Times New Roman" panose="02020603050405020304" pitchFamily="18" charset="0"/>
              </a:rPr>
              <a:t>GÒ ME</a:t>
            </a:r>
          </a:p>
          <a:p>
            <a:r>
              <a:rPr lang="en-US" sz="4000" b="1" dirty="0">
                <a:solidFill>
                  <a:schemeClr val="tx1"/>
                </a:solidFill>
                <a:latin typeface="Times New Roman" panose="02020603050405020304" pitchFamily="18" charset="0"/>
                <a:cs typeface="Times New Roman" panose="02020603050405020304" pitchFamily="18" charset="0"/>
              </a:rPr>
              <a:t>(</a:t>
            </a:r>
            <a:r>
              <a:rPr lang="en-US" sz="4000" b="1" i="1" dirty="0" err="1">
                <a:solidFill>
                  <a:schemeClr val="tx1"/>
                </a:solidFill>
                <a:latin typeface="Times New Roman" panose="02020603050405020304" pitchFamily="18" charset="0"/>
                <a:cs typeface="Times New Roman" panose="02020603050405020304" pitchFamily="18" charset="0"/>
              </a:rPr>
              <a:t>Trích</a:t>
            </a:r>
            <a:r>
              <a:rPr lang="en-US" sz="4000" b="1" dirty="0">
                <a:solidFill>
                  <a:schemeClr val="tx1"/>
                </a:solidFill>
                <a:latin typeface="Times New Roman" panose="02020603050405020304" pitchFamily="18" charset="0"/>
                <a:cs typeface="Times New Roman" panose="02020603050405020304" pitchFamily="18" charset="0"/>
              </a:rPr>
              <a:t>, </a:t>
            </a:r>
            <a:r>
              <a:rPr lang="en-US" sz="4000" b="1" dirty="0" err="1">
                <a:solidFill>
                  <a:schemeClr val="tx1"/>
                </a:solidFill>
                <a:latin typeface="Times New Roman" panose="02020603050405020304" pitchFamily="18" charset="0"/>
                <a:cs typeface="Times New Roman" panose="02020603050405020304" pitchFamily="18" charset="0"/>
              </a:rPr>
              <a:t>Hoàng</a:t>
            </a:r>
            <a:r>
              <a:rPr lang="en-US" sz="4000" b="1" dirty="0">
                <a:solidFill>
                  <a:schemeClr val="tx1"/>
                </a:solidFill>
                <a:latin typeface="Times New Roman" panose="02020603050405020304" pitchFamily="18" charset="0"/>
                <a:cs typeface="Times New Roman" panose="02020603050405020304" pitchFamily="18" charset="0"/>
              </a:rPr>
              <a:t> </a:t>
            </a:r>
            <a:r>
              <a:rPr lang="en-US" sz="4000" b="1" dirty="0" err="1">
                <a:solidFill>
                  <a:schemeClr val="tx1"/>
                </a:solidFill>
                <a:latin typeface="Times New Roman" panose="02020603050405020304" pitchFamily="18" charset="0"/>
                <a:cs typeface="Times New Roman" panose="02020603050405020304" pitchFamily="18" charset="0"/>
              </a:rPr>
              <a:t>Tố</a:t>
            </a:r>
            <a:r>
              <a:rPr lang="en-US" sz="4000" b="1" dirty="0">
                <a:solidFill>
                  <a:schemeClr val="tx1"/>
                </a:solidFill>
                <a:latin typeface="Times New Roman" panose="02020603050405020304" pitchFamily="18" charset="0"/>
                <a:cs typeface="Times New Roman" panose="02020603050405020304" pitchFamily="18" charset="0"/>
              </a:rPr>
              <a:t> </a:t>
            </a:r>
            <a:r>
              <a:rPr lang="en-US" sz="4000" b="1" dirty="0" err="1">
                <a:solidFill>
                  <a:schemeClr val="tx1"/>
                </a:solidFill>
                <a:latin typeface="Times New Roman" panose="02020603050405020304" pitchFamily="18" charset="0"/>
                <a:cs typeface="Times New Roman" panose="02020603050405020304" pitchFamily="18" charset="0"/>
              </a:rPr>
              <a:t>Nguyên</a:t>
            </a:r>
            <a:r>
              <a:rPr lang="en-US" sz="4000" b="1" dirty="0">
                <a:solidFill>
                  <a:schemeClr val="tx1"/>
                </a:solidFill>
                <a:latin typeface="Times New Roman" panose="02020603050405020304" pitchFamily="18" charset="0"/>
                <a:cs typeface="Times New Roman" panose="02020603050405020304" pitchFamily="18" charset="0"/>
              </a:rPr>
              <a:t>)</a:t>
            </a:r>
            <a:endParaRPr lang="en-US" sz="4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467544" y="68490"/>
            <a:ext cx="8064896" cy="792088"/>
          </a:xfrm>
          <a:prstGeom prst="fra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3.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giả</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đất</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nước</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Hexagon 4"/>
          <p:cNvSpPr/>
          <p:nvPr/>
        </p:nvSpPr>
        <p:spPr>
          <a:xfrm>
            <a:off x="179512" y="1052736"/>
            <a:ext cx="8964488" cy="5616624"/>
          </a:xfrm>
          <a:prstGeom prst="hexag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solidFill>
                  <a:schemeClr val="tx1"/>
                </a:solidFill>
                <a:latin typeface="Times New Roman" panose="02020603050405020304" pitchFamily="18" charset="0"/>
                <a:cs typeface="Times New Roman" panose="02020603050405020304" pitchFamily="18" charset="0"/>
              </a:rPr>
              <a:t>- </a:t>
            </a:r>
            <a:r>
              <a:rPr lang="vi-VN" sz="3000" dirty="0">
                <a:solidFill>
                  <a:schemeClr val="tx1"/>
                </a:solidFill>
                <a:latin typeface="Times New Roman" panose="02020603050405020304" pitchFamily="18" charset="0"/>
                <a:cs typeface="Times New Roman" panose="02020603050405020304" pitchFamily="18" charset="0"/>
              </a:rPr>
              <a:t>Tình yêu của tác giả đối với Gò Me cứ lớn dần và sâu sắc hơn qua năm tháng, từ thuở ấu thơ đến khi trưởng thành. Tình yêu đó thể hiện ở sự gắn bó với quê hương, nỗi nhớ da diết khi phải xa quê </a:t>
            </a:r>
            <a:r>
              <a:rPr lang="en-US" sz="3000" dirty="0">
                <a:solidFill>
                  <a:schemeClr val="tx1"/>
                </a:solidFill>
                <a:latin typeface="Times New Roman" panose="02020603050405020304" pitchFamily="18" charset="0"/>
                <a:cs typeface="Times New Roman" panose="02020603050405020304" pitchFamily="18" charset="0"/>
              </a:rPr>
              <a:t>(tác giả nhớ rất rõ vị trí địa địa lý quê mình, nhớ từng chi tiết như nhạc ngựa leng keng, nhớ vườn mía, bờ tre, cây me,…)</a:t>
            </a:r>
            <a:r>
              <a:rPr lang="vi-VN" sz="3000" dirty="0">
                <a:solidFill>
                  <a:schemeClr val="tx1"/>
                </a:solidFill>
                <a:latin typeface="Times New Roman" panose="02020603050405020304" pitchFamily="18" charset="0"/>
                <a:cs typeface="Times New Roman" panose="02020603050405020304" pitchFamily="18" charset="0"/>
              </a:rPr>
              <a:t> </a:t>
            </a:r>
            <a:r>
              <a:rPr lang="vi-VN" sz="3000" dirty="0" smtClean="0">
                <a:solidFill>
                  <a:schemeClr val="tx1"/>
                </a:solidFill>
                <a:latin typeface="Times New Roman" panose="02020603050405020304" pitchFamily="18" charset="0"/>
                <a:cs typeface="Times New Roman" panose="02020603050405020304" pitchFamily="18" charset="0"/>
              </a:rPr>
              <a:t> </a:t>
            </a:r>
            <a:r>
              <a:rPr lang="vi-VN" sz="3000" b="1" dirty="0">
                <a:solidFill>
                  <a:srgbClr val="FF0000"/>
                </a:solidFill>
                <a:latin typeface="Times New Roman" panose="02020603050405020304" pitchFamily="18" charset="0"/>
                <a:cs typeface="Times New Roman" panose="02020603050405020304" pitchFamily="18" charset="0"/>
              </a:rPr>
              <a:t>niềm tự hào về vẻ đẹp của quê hương - vẻ đẹp của thiên nhiên, con người, văn hoá, lịch sử,...</a:t>
            </a:r>
            <a:endParaRPr lang="en-US" sz="3000" b="1" dirty="0">
              <a:solidFill>
                <a:srgbClr val="FF0000"/>
              </a:solidFill>
              <a:latin typeface="Times New Roman" panose="02020603050405020304" pitchFamily="18" charset="0"/>
              <a:cs typeface="Times New Roman" panose="02020603050405020304" pitchFamily="18" charset="0"/>
            </a:endParaRPr>
          </a:p>
          <a:p>
            <a:r>
              <a:rPr lang="vi-VN" sz="3000" dirty="0">
                <a:solidFill>
                  <a:schemeClr val="tx1"/>
                </a:solidFill>
                <a:latin typeface="Times New Roman" panose="02020603050405020304" pitchFamily="18" charset="0"/>
                <a:cs typeface="Times New Roman" panose="02020603050405020304" pitchFamily="18" charset="0"/>
              </a:rPr>
              <a:t> </a:t>
            </a:r>
            <a:endParaRPr lang="en-US" sz="3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2060848"/>
            <a:ext cx="2736304" cy="439248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7824" y="407285"/>
            <a:ext cx="3168352" cy="436671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1988840"/>
            <a:ext cx="2664296" cy="403244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par>
                                <p:cTn id="11" presetID="6" presetClass="entr" presetSubtype="16"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03848" y="116632"/>
            <a:ext cx="2952328" cy="50405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latin typeface="Times New Roman" panose="02020603050405020304" pitchFamily="18" charset="0"/>
                <a:cs typeface="Times New Roman" panose="02020603050405020304" pitchFamily="18" charset="0"/>
              </a:rPr>
              <a:t>III. </a:t>
            </a:r>
            <a:r>
              <a:rPr lang="en-US" sz="2800" b="1" dirty="0" err="1">
                <a:solidFill>
                  <a:srgbClr val="FF0000"/>
                </a:solidFill>
                <a:latin typeface="Times New Roman" panose="02020603050405020304" pitchFamily="18" charset="0"/>
                <a:cs typeface="Times New Roman" panose="02020603050405020304" pitchFamily="18" charset="0"/>
              </a:rPr>
              <a:t>Tổng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kết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683568" y="764704"/>
            <a:ext cx="8064896" cy="1440160"/>
          </a:xfrm>
          <a:prstGeom prst="down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HS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phút</a:t>
            </a:r>
            <a:endParaRPr lang="en-US" sz="3200" dirty="0">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46856" y="2636912"/>
            <a:ext cx="3384376" cy="3960440"/>
          </a:xfrm>
          <a:prstGeom prst="flowChartPunchedTap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Tóm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tắt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đặc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sắc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thuật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nội</a:t>
            </a:r>
            <a:r>
              <a:rPr lang="en-US" sz="3200" b="1" dirty="0">
                <a:latin typeface="Times New Roman" panose="02020603050405020304" pitchFamily="18" charset="0"/>
                <a:cs typeface="Times New Roman" panose="02020603050405020304" pitchFamily="18" charset="0"/>
              </a:rPr>
              <a:t> dung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r>
              <a:rPr lang="en-US" sz="3200" b="1" dirty="0">
                <a:latin typeface="Times New Roman" panose="02020603050405020304" pitchFamily="18" charset="0"/>
                <a:cs typeface="Times New Roman" panose="02020603050405020304" pitchFamily="18" charset="0"/>
              </a:rPr>
              <a:t>.</a:t>
            </a:r>
          </a:p>
        </p:txBody>
      </p:sp>
      <p:sp>
        <p:nvSpPr>
          <p:cNvPr id="7" name="Flowchart: Punched Tape 6"/>
          <p:cNvSpPr/>
          <p:nvPr/>
        </p:nvSpPr>
        <p:spPr>
          <a:xfrm>
            <a:off x="5004048" y="2192288"/>
            <a:ext cx="3384376" cy="3829000"/>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2)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Khái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quát</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giá</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trị</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nội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dung, ý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nghĩa</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ircle(in)">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ata 3"/>
          <p:cNvSpPr/>
          <p:nvPr/>
        </p:nvSpPr>
        <p:spPr>
          <a:xfrm>
            <a:off x="323528" y="764704"/>
            <a:ext cx="8640960" cy="5472608"/>
          </a:xfrm>
          <a:prstGeom prst="flowChartInputOutpu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Nghệ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thuật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cs typeface="Times New Roman" panose="02020603050405020304" pitchFamily="18" charset="0"/>
              </a:rPr>
              <a:t> do, </a:t>
            </a:r>
            <a:r>
              <a:rPr lang="en-US" sz="3200" dirty="0" err="1">
                <a:latin typeface="Times New Roman" panose="02020603050405020304" pitchFamily="18" charset="0"/>
                <a:cs typeface="Times New Roman" panose="02020603050405020304" pitchFamily="18" charset="0"/>
              </a:rPr>
              <a:t>phóng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khoáng</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điệu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xúc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thiết</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phép</a:t>
            </a:r>
            <a:r>
              <a:rPr lang="en-US" sz="3200" dirty="0">
                <a:latin typeface="Times New Roman" panose="02020603050405020304" pitchFamily="18" charset="0"/>
                <a:cs typeface="Times New Roman" panose="02020603050405020304" pitchFamily="18" charset="0"/>
              </a:rPr>
              <a:t> so </a:t>
            </a:r>
            <a:r>
              <a:rPr lang="en-US" sz="3200" dirty="0" err="1">
                <a:latin typeface="Times New Roman" panose="02020603050405020304" pitchFamily="18" charset="0"/>
                <a:cs typeface="Times New Roman" panose="02020603050405020304" pitchFamily="18" charset="0"/>
              </a:rPr>
              <a:t>sánh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a:t>
            </a:r>
          </a:p>
        </p:txBody>
      </p:sp>
      <p:sp>
        <p:nvSpPr>
          <p:cNvPr id="5" name="Rounded Rectangle 4"/>
          <p:cNvSpPr/>
          <p:nvPr/>
        </p:nvSpPr>
        <p:spPr>
          <a:xfrm>
            <a:off x="3203848" y="116632"/>
            <a:ext cx="2952328" cy="50405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latin typeface="Times New Roman" panose="02020603050405020304" pitchFamily="18" charset="0"/>
                <a:cs typeface="Times New Roman" panose="02020603050405020304" pitchFamily="18" charset="0"/>
              </a:rPr>
              <a:t>III. </a:t>
            </a:r>
            <a:r>
              <a:rPr lang="en-US" sz="2800" b="1" dirty="0" err="1">
                <a:solidFill>
                  <a:srgbClr val="FF0000"/>
                </a:solidFill>
                <a:latin typeface="Times New Roman" panose="02020603050405020304" pitchFamily="18" charset="0"/>
                <a:cs typeface="Times New Roman" panose="02020603050405020304" pitchFamily="18" charset="0"/>
              </a:rPr>
              <a:t>Tổng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kết</a:t>
            </a:r>
            <a:endParaRPr lang="en-US" sz="2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gnetic Disk 3"/>
          <p:cNvSpPr/>
          <p:nvPr/>
        </p:nvSpPr>
        <p:spPr>
          <a:xfrm>
            <a:off x="534390" y="116632"/>
            <a:ext cx="7848872" cy="5760640"/>
          </a:xfrm>
          <a:prstGeom prst="flowChartMagneticDisk">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latin typeface="Times New Roman" panose="02020603050405020304" pitchFamily="18" charset="0"/>
                <a:cs typeface="Times New Roman" panose="02020603050405020304" pitchFamily="18" charset="0"/>
              </a:rPr>
              <a:t>2. </a:t>
            </a:r>
            <a:r>
              <a:rPr lang="en-US" sz="3200" b="1" dirty="0" err="1">
                <a:solidFill>
                  <a:schemeClr val="tx1"/>
                </a:solidFill>
                <a:latin typeface="Times New Roman" panose="02020603050405020304" pitchFamily="18" charset="0"/>
                <a:cs typeface="Times New Roman" panose="02020603050405020304" pitchFamily="18" charset="0"/>
              </a:rPr>
              <a:t>Nội</a:t>
            </a:r>
            <a:r>
              <a:rPr lang="en-US" sz="3200" b="1" dirty="0">
                <a:solidFill>
                  <a:schemeClr val="tx1"/>
                </a:solidFill>
                <a:latin typeface="Times New Roman" panose="02020603050405020304" pitchFamily="18" charset="0"/>
                <a:cs typeface="Times New Roman" panose="02020603050405020304" pitchFamily="18" charset="0"/>
              </a:rPr>
              <a:t> dung – Ý </a:t>
            </a:r>
            <a:r>
              <a:rPr lang="en-US" sz="3200" b="1" dirty="0" err="1">
                <a:solidFill>
                  <a:schemeClr val="tx1"/>
                </a:solidFill>
                <a:latin typeface="Times New Roman" panose="02020603050405020304" pitchFamily="18" charset="0"/>
                <a:cs typeface="Times New Roman" panose="02020603050405020304" pitchFamily="18" charset="0"/>
              </a:rPr>
              <a:t>nghĩa</a:t>
            </a:r>
            <a:endParaRPr lang="en-US" sz="3200" dirty="0">
              <a:solidFill>
                <a:schemeClr val="tx1"/>
              </a:solidFill>
              <a:latin typeface="Times New Roman" panose="02020603050405020304" pitchFamily="18" charset="0"/>
              <a:cs typeface="Times New Roman" panose="02020603050405020304" pitchFamily="18" charset="0"/>
            </a:endParaRPr>
          </a:p>
          <a:p>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Bài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thơ</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thể</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hiện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tình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cảm</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nhớ</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thương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gắn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bó</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thiết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tha</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với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quê</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hương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đất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nước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Từ</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đó</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gợi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nhắc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mỗi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người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về</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tình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yêu</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đất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nước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biết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trân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quý</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những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vẻ</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đẹp</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quê</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hương</a:t>
            </a:r>
            <a:r>
              <a:rPr lang="en-US" sz="3200" dirty="0">
                <a:solidFill>
                  <a:schemeClr val="tx1"/>
                </a:solidFill>
                <a:latin typeface="Times New Roman" panose="02020603050405020304" pitchFamily="18" charset="0"/>
                <a:cs typeface="Times New Roman" panose="02020603050405020304" pitchFamily="18" charset="0"/>
              </a:rPr>
              <a:t>,…</a:t>
            </a:r>
          </a:p>
        </p:txBody>
      </p:sp>
      <p:sp>
        <p:nvSpPr>
          <p:cNvPr id="5" name="Rounded Rectangle 4"/>
          <p:cNvSpPr/>
          <p:nvPr/>
        </p:nvSpPr>
        <p:spPr>
          <a:xfrm>
            <a:off x="2982662" y="588102"/>
            <a:ext cx="2952328" cy="50405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latin typeface="Times New Roman" panose="02020603050405020304" pitchFamily="18" charset="0"/>
                <a:cs typeface="Times New Roman" panose="02020603050405020304" pitchFamily="18" charset="0"/>
              </a:rPr>
              <a:t>III. </a:t>
            </a:r>
            <a:r>
              <a:rPr lang="en-US" sz="2800" b="1" dirty="0" err="1">
                <a:solidFill>
                  <a:srgbClr val="FF0000"/>
                </a:solidFill>
                <a:latin typeface="Times New Roman" panose="02020603050405020304" pitchFamily="18" charset="0"/>
                <a:cs typeface="Times New Roman" panose="02020603050405020304" pitchFamily="18" charset="0"/>
              </a:rPr>
              <a:t>Tổng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kết</a:t>
            </a:r>
            <a:endParaRPr lang="en-US" sz="2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971600" y="47235"/>
            <a:ext cx="6624736" cy="72008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HOẠT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ĐỘNG</a:t>
            </a:r>
            <a:r>
              <a:rPr lang="en-US" sz="3200" b="1" dirty="0">
                <a:solidFill>
                  <a:srgbClr val="0070C0"/>
                </a:solidFill>
                <a:latin typeface="Times New Roman" panose="02020603050405020304" pitchFamily="18" charset="0"/>
                <a:cs typeface="Times New Roman" panose="02020603050405020304" pitchFamily="18" charset="0"/>
              </a:rPr>
              <a:t> 3: </a:t>
            </a:r>
            <a:r>
              <a:rPr lang="en-US" sz="3200" b="1" dirty="0" err="1">
                <a:solidFill>
                  <a:srgbClr val="0070C0"/>
                </a:solidFill>
                <a:latin typeface="Times New Roman" panose="02020603050405020304" pitchFamily="18" charset="0"/>
                <a:cs typeface="Times New Roman" panose="02020603050405020304" pitchFamily="18" charset="0"/>
              </a:rPr>
              <a:t>LUYỆN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Merge 4"/>
          <p:cNvSpPr/>
          <p:nvPr/>
        </p:nvSpPr>
        <p:spPr>
          <a:xfrm>
            <a:off x="611560" y="908720"/>
            <a:ext cx="7992888" cy="1944216"/>
          </a:xfrm>
          <a:prstGeom prst="flowChartMer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HS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cặp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hỏi</a:t>
            </a:r>
            <a:r>
              <a:rPr lang="en-US" sz="3200" dirty="0">
                <a:latin typeface="Times New Roman" panose="02020603050405020304" pitchFamily="18" charset="0"/>
                <a:cs typeface="Times New Roman" panose="02020603050405020304" pitchFamily="18" charset="0"/>
              </a:rPr>
              <a:t>:</a:t>
            </a:r>
          </a:p>
        </p:txBody>
      </p:sp>
      <p:sp>
        <p:nvSpPr>
          <p:cNvPr id="6" name="Rounded Rectangular Callout 5"/>
          <p:cNvSpPr/>
          <p:nvPr/>
        </p:nvSpPr>
        <p:spPr>
          <a:xfrm>
            <a:off x="1475656" y="3140968"/>
            <a:ext cx="6120680" cy="3168352"/>
          </a:xfrm>
          <a:prstGeom prst="wedgeRound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err="1">
                <a:latin typeface="Times New Roman" panose="02020603050405020304" pitchFamily="18" charset="0"/>
                <a:cs typeface="Times New Roman" panose="02020603050405020304" pitchFamily="18" charset="0"/>
              </a:rPr>
              <a:t>Nhà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lấy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vùng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đất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nhan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đề</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kể</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số</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tác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phẩm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đã</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học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đã</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đọc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cũng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cách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đặt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nhan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đề</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tương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tự</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Lấy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quê</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hương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để</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đặt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cho</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có</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nghĩa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gì</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ular Callout 3"/>
          <p:cNvSpPr/>
          <p:nvPr/>
        </p:nvSpPr>
        <p:spPr>
          <a:xfrm>
            <a:off x="1115616" y="237498"/>
            <a:ext cx="6624736" cy="5351742"/>
          </a:xfrm>
          <a:prstGeom prst="wedgeRectCallout">
            <a:avLst>
              <a:gd name="adj1" fmla="val -22297"/>
              <a:gd name="adj2" fmla="val 4929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i="1" dirty="0">
                <a:solidFill>
                  <a:schemeClr val="tx1"/>
                </a:solidFill>
                <a:latin typeface="Times New Roman" panose="02020603050405020304" pitchFamily="18" charset="0"/>
                <a:cs typeface="Times New Roman" panose="02020603050405020304" pitchFamily="18" charset="0"/>
              </a:rPr>
              <a:t>Em có nhớ tên tác phẩm du kí nổi tiếng Nguyễn Tuân viết về một hòn đảo ở Quảng Ninh? Em đã được học tác phẩm nào viết về một hang động nổi tiếng của Quảng Bình? Những dòng thơ “Ngày xưa ta đi học/ Mười tuổi thơ nghe gió thổi mùa thu” thuộc tác phẩm nào?...</a:t>
            </a:r>
            <a:endParaRPr lang="en-US" sz="32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539552" y="404664"/>
            <a:ext cx="8064896" cy="5616624"/>
          </a:xfrm>
          <a:prstGeom prst="vertic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err="1">
                <a:latin typeface="Times New Roman" panose="02020603050405020304" pitchFamily="18" charset="0"/>
                <a:cs typeface="Times New Roman" panose="02020603050405020304" pitchFamily="18" charset="0"/>
              </a:rPr>
              <a:t>Gợi</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đáp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đặt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Cô</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Tô</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Nguyễn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Tuân</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Cù</a:t>
            </a:r>
            <a:r>
              <a:rPr lang="en-US" sz="3200" i="1" dirty="0">
                <a:latin typeface="Times New Roman" panose="02020603050405020304" pitchFamily="18" charset="0"/>
                <a:cs typeface="Times New Roman" panose="02020603050405020304" pitchFamily="18" charset="0"/>
              </a:rPr>
              <a:t> Lao </a:t>
            </a:r>
            <a:r>
              <a:rPr lang="en-US" sz="3200" i="1" dirty="0" err="1">
                <a:latin typeface="Times New Roman" panose="02020603050405020304" pitchFamily="18" charset="0"/>
                <a:cs typeface="Times New Roman" panose="02020603050405020304" pitchFamily="18" charset="0"/>
              </a:rPr>
              <a:t>Chàm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Nguyễn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Tuấn</a:t>
            </a:r>
            <a:r>
              <a:rPr lang="en-US" sz="3200" dirty="0">
                <a:latin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Hang Én, Cửu Long Giang ta ơi</a:t>
            </a:r>
            <a:r>
              <a:rPr lang="en-US" sz="3200" dirty="0">
                <a:latin typeface="Times New Roman" panose="02020603050405020304" pitchFamily="18" charset="0"/>
                <a:cs typeface="Times New Roman" panose="02020603050405020304" pitchFamily="18" charset="0"/>
              </a:rPr>
              <a:t> …</a:t>
            </a:r>
          </a:p>
          <a:p>
            <a:r>
              <a:rPr lang="vi-VN" sz="3200" dirty="0">
                <a:latin typeface="Times New Roman" panose="02020603050405020304" pitchFamily="18" charset="0"/>
                <a:cs typeface="Times New Roman" panose="02020603050405020304" pitchFamily="18" charset="0"/>
              </a:rPr>
              <a:t>- Khơi gợi tâm tình </a:t>
            </a:r>
            <a:r>
              <a:rPr lang="en-US" sz="3200" dirty="0" err="1">
                <a:latin typeface="Times New Roman" panose="02020603050405020304" pitchFamily="18" charset="0"/>
                <a:cs typeface="Times New Roman" panose="02020603050405020304" pitchFamily="18" charset="0"/>
              </a:rPr>
              <a:t>sâu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nặng</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của người con dành cho quê hương</a:t>
            </a:r>
            <a:r>
              <a:rPr lang="en-US" sz="3200" dirty="0">
                <a:latin typeface="Times New Roman" panose="02020603050405020304" pitchFamily="18" charset="0"/>
                <a:cs typeface="Times New Roman" panose="02020603050405020304" pitchFamily="18" charset="0"/>
              </a:rPr>
              <a:t>.</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187624" y="188640"/>
            <a:ext cx="6336704" cy="7920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HOẠT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ĐỘNG</a:t>
            </a:r>
            <a:r>
              <a:rPr lang="en-US" sz="3200" b="1" dirty="0">
                <a:solidFill>
                  <a:srgbClr val="0070C0"/>
                </a:solidFill>
                <a:latin typeface="Times New Roman" panose="02020603050405020304" pitchFamily="18" charset="0"/>
                <a:cs typeface="Times New Roman" panose="02020603050405020304" pitchFamily="18" charset="0"/>
              </a:rPr>
              <a:t> 4: </a:t>
            </a:r>
            <a:r>
              <a:rPr lang="en-US" sz="3200" b="1" dirty="0" err="1">
                <a:solidFill>
                  <a:srgbClr val="0070C0"/>
                </a:solidFill>
                <a:latin typeface="Times New Roman" panose="02020603050405020304" pitchFamily="18" charset="0"/>
                <a:cs typeface="Times New Roman" panose="02020603050405020304" pitchFamily="18" charset="0"/>
              </a:rPr>
              <a:t>VẬN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DỤNG</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275676" y="968132"/>
            <a:ext cx="8568952" cy="2448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latin typeface="Times New Roman" panose="02020603050405020304" pitchFamily="18" charset="0"/>
                <a:cs typeface="Times New Roman" panose="02020603050405020304" pitchFamily="18" charset="0"/>
              </a:rPr>
              <a:t>Viết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đoạn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khoảng</a:t>
            </a:r>
            <a:r>
              <a:rPr lang="en-US" sz="3200" b="1" dirty="0">
                <a:latin typeface="Times New Roman" panose="02020603050405020304" pitchFamily="18" charset="0"/>
                <a:cs typeface="Times New Roman" panose="02020603050405020304" pitchFamily="18" charset="0"/>
              </a:rPr>
              <a:t> 5 - 7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nêu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cảm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đoạn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Ôi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thuở</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ấu</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thơ</a:t>
            </a:r>
            <a:r>
              <a:rPr lang="en-US" sz="3200" b="1" i="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đến</a:t>
            </a:r>
            <a:r>
              <a:rPr lang="en-US" sz="3200" b="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Lá</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xanh</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như</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dải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lụa</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mềm</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lửng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lơ</a:t>
            </a:r>
            <a:r>
              <a:rPr lang="en-US" sz="3200" b="1"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251520" y="116632"/>
            <a:ext cx="8640960" cy="6552728"/>
          </a:xfrm>
          <a:prstGeom prst="bevel">
            <a:avLst>
              <a:gd name="adj" fmla="val 697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C00000"/>
                </a:solidFill>
                <a:latin typeface="Times New Roman" panose="02020603050405020304" pitchFamily="18" charset="0"/>
                <a:cs typeface="Times New Roman" panose="02020603050405020304" pitchFamily="18" charset="0"/>
              </a:rPr>
              <a:t>ĐOẠN</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VĂN</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THAM</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KHẢO</a:t>
            </a:r>
            <a:endParaRPr lang="en-US" sz="3200" dirty="0">
              <a:solidFill>
                <a:srgbClr val="C00000"/>
              </a:solidFill>
              <a:latin typeface="Times New Roman" panose="02020603050405020304" pitchFamily="18" charset="0"/>
              <a:cs typeface="Times New Roman" panose="02020603050405020304" pitchFamily="18" charset="0"/>
            </a:endParaRPr>
          </a:p>
          <a:p>
            <a:r>
              <a:rPr lang="en-US" sz="3200" dirty="0" err="1">
                <a:solidFill>
                  <a:srgbClr val="C00000"/>
                </a:solidFill>
                <a:latin typeface="Times New Roman" panose="02020603050405020304" pitchFamily="18" charset="0"/>
                <a:cs typeface="Times New Roman" panose="02020603050405020304" pitchFamily="18" charset="0"/>
              </a:rPr>
              <a:t>Đoạn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một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khung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cảnh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hạnh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phúc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bình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yên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của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tuổi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Trong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tâm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trí</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tác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giả</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tuổi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được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hiện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những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buổi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chăn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bò</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cắt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cỏ</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những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lúc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thảnh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thơi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nằm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dưới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hàng</a:t>
            </a:r>
            <a:r>
              <a:rPr lang="en-US" sz="3200" dirty="0">
                <a:solidFill>
                  <a:srgbClr val="C00000"/>
                </a:solidFill>
                <a:latin typeface="Times New Roman" panose="02020603050405020304" pitchFamily="18" charset="0"/>
                <a:cs typeface="Times New Roman" panose="02020603050405020304" pitchFamily="18" charset="0"/>
              </a:rPr>
              <a:t> me, </a:t>
            </a:r>
            <a:r>
              <a:rPr lang="en-US" sz="3200" dirty="0" err="1">
                <a:solidFill>
                  <a:srgbClr val="C00000"/>
                </a:solidFill>
                <a:latin typeface="Times New Roman" panose="02020603050405020304" pitchFamily="18" charset="0"/>
                <a:cs typeface="Times New Roman" panose="02020603050405020304" pitchFamily="18" charset="0"/>
              </a:rPr>
              <a:t>nghe</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tre</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thổi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sáo</a:t>
            </a:r>
            <a:r>
              <a:rPr lang="en-US" sz="3200" dirty="0">
                <a:solidFill>
                  <a:srgbClr val="C00000"/>
                </a:solidFill>
                <a:latin typeface="Times New Roman" panose="02020603050405020304" pitchFamily="18" charset="0"/>
                <a:cs typeface="Times New Roman" panose="02020603050405020304" pitchFamily="18" charset="0"/>
              </a:rPr>
              <a:t>. Qua </a:t>
            </a:r>
            <a:r>
              <a:rPr lang="en-US" sz="3200" dirty="0" err="1">
                <a:solidFill>
                  <a:srgbClr val="C00000"/>
                </a:solidFill>
                <a:latin typeface="Times New Roman" panose="02020603050405020304" pitchFamily="18" charset="0"/>
                <a:cs typeface="Times New Roman" panose="02020603050405020304" pitchFamily="18" charset="0"/>
              </a:rPr>
              <a:t>lăng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kính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tưởng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tượng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phong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phú</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của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mình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tác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giả</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cũng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hình</a:t>
            </a:r>
            <a:r>
              <a:rPr lang="en-US" sz="3200" dirty="0">
                <a:solidFill>
                  <a:srgbClr val="C00000"/>
                </a:solidFill>
                <a:latin typeface="Times New Roman" panose="02020603050405020304" pitchFamily="18" charset="0"/>
                <a:cs typeface="Times New Roman" panose="02020603050405020304" pitchFamily="18" charset="0"/>
              </a:rPr>
              <a:t> dung, </a:t>
            </a:r>
            <a:r>
              <a:rPr lang="en-US" sz="3200" dirty="0" err="1">
                <a:solidFill>
                  <a:srgbClr val="C00000"/>
                </a:solidFill>
                <a:latin typeface="Times New Roman" panose="02020603050405020304" pitchFamily="18" charset="0"/>
                <a:cs typeface="Times New Roman" panose="02020603050405020304" pitchFamily="18" charset="0"/>
              </a:rPr>
              <a:t>liên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tưởng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đến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những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quả</a:t>
            </a:r>
            <a:r>
              <a:rPr lang="en-US" sz="3200" dirty="0">
                <a:solidFill>
                  <a:srgbClr val="C00000"/>
                </a:solidFill>
                <a:latin typeface="Times New Roman" panose="02020603050405020304" pitchFamily="18" charset="0"/>
                <a:cs typeface="Times New Roman" panose="02020603050405020304" pitchFamily="18" charset="0"/>
              </a:rPr>
              <a:t> me non </a:t>
            </a:r>
            <a:r>
              <a:rPr lang="en-US" sz="3200" dirty="0" err="1">
                <a:solidFill>
                  <a:srgbClr val="C00000"/>
                </a:solidFill>
                <a:latin typeface="Times New Roman" panose="02020603050405020304" pitchFamily="18" charset="0"/>
                <a:cs typeface="Times New Roman" panose="02020603050405020304" pitchFamily="18" charset="0"/>
              </a:rPr>
              <a:t>giống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như</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lưỡi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liềm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lá</a:t>
            </a:r>
            <a:r>
              <a:rPr lang="en-US" sz="3200" dirty="0">
                <a:solidFill>
                  <a:srgbClr val="C00000"/>
                </a:solidFill>
                <a:latin typeface="Times New Roman" panose="02020603050405020304" pitchFamily="18" charset="0"/>
                <a:cs typeface="Times New Roman" panose="02020603050405020304" pitchFamily="18" charset="0"/>
              </a:rPr>
              <a:t> me </a:t>
            </a:r>
            <a:r>
              <a:rPr lang="en-US" sz="3200" dirty="0" err="1">
                <a:solidFill>
                  <a:srgbClr val="C00000"/>
                </a:solidFill>
                <a:latin typeface="Times New Roman" panose="02020603050405020304" pitchFamily="18" charset="0"/>
                <a:cs typeface="Times New Roman" panose="02020603050405020304" pitchFamily="18" charset="0"/>
              </a:rPr>
              <a:t>xanh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giống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như</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dải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lụa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mềm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lửng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Đây</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cách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liên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tưởng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rất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thú</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vị</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đầy</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tinh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tế</a:t>
            </a:r>
            <a:r>
              <a:rPr lang="en-US" sz="3200" dirty="0">
                <a:solidFill>
                  <a:srgbClr val="C00000"/>
                </a:solidFill>
                <a:latin typeface="Times New Roman" panose="02020603050405020304" pitchFamily="18" charset="0"/>
                <a:cs typeface="Times New Roman" panose="02020603050405020304" pitchFamily="18" charset="0"/>
              </a:rPr>
              <a:t>.</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 Same Side Corner Rectangle 6"/>
          <p:cNvSpPr/>
          <p:nvPr/>
        </p:nvSpPr>
        <p:spPr>
          <a:xfrm>
            <a:off x="251520" y="116632"/>
            <a:ext cx="6624736" cy="936104"/>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800" b="1" dirty="0">
                <a:solidFill>
                  <a:schemeClr val="tx1"/>
                </a:solidFill>
                <a:latin typeface="Times New Roman" panose="02020603050405020304" pitchFamily="18" charset="0"/>
                <a:cs typeface="Times New Roman" panose="02020603050405020304" pitchFamily="18" charset="0"/>
              </a:rPr>
              <a:t>1. Tác </a:t>
            </a:r>
            <a:r>
              <a:rPr lang="en-US" sz="2800" b="1" dirty="0" smtClean="0">
                <a:solidFill>
                  <a:schemeClr val="tx1"/>
                </a:solidFill>
                <a:latin typeface="Times New Roman" panose="02020603050405020304" pitchFamily="18" charset="0"/>
                <a:cs typeface="Times New Roman" panose="02020603050405020304" pitchFamily="18" charset="0"/>
              </a:rPr>
              <a:t>giả: </a:t>
            </a:r>
            <a:r>
              <a:rPr lang="en-US" sz="2800" b="1" dirty="0">
                <a:solidFill>
                  <a:schemeClr val="tx1"/>
                </a:solidFill>
                <a:latin typeface="Times New Roman" panose="02020603050405020304" pitchFamily="18" charset="0"/>
                <a:cs typeface="Times New Roman" panose="02020603050405020304" pitchFamily="18" charset="0"/>
              </a:rPr>
              <a:t>Hoàng Tố </a:t>
            </a:r>
            <a:r>
              <a:rPr lang="en-US" sz="2800" b="1" dirty="0" smtClean="0">
                <a:solidFill>
                  <a:schemeClr val="tx1"/>
                </a:solidFill>
                <a:latin typeface="Times New Roman" panose="02020603050405020304" pitchFamily="18" charset="0"/>
                <a:cs typeface="Times New Roman" panose="02020603050405020304" pitchFamily="18" charset="0"/>
              </a:rPr>
              <a:t>Nguyên </a:t>
            </a:r>
            <a:r>
              <a:rPr lang="en-US" sz="2800" b="1" dirty="0" smtClean="0">
                <a:solidFill>
                  <a:schemeClr val="tx1"/>
                </a:solidFill>
                <a:latin typeface="Times New Roman" panose="02020603050405020304" pitchFamily="18" charset="0"/>
                <a:ea typeface="Arial" panose="020B0604020202020204" pitchFamily="34" charset="0"/>
                <a:cs typeface="Times New Roman" panose="02020603050405020304" pitchFamily="18" charset="0"/>
              </a:rPr>
              <a:t>(1929-1975</a:t>
            </a:r>
            <a:r>
              <a:rPr lang="en-US" sz="28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a:t>
            </a:r>
          </a:p>
          <a:p>
            <a:endParaRPr lang="en-US" sz="2800" dirty="0">
              <a:solidFill>
                <a:srgbClr val="0070C0"/>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2"/>
          <a:stretch>
            <a:fillRect/>
          </a:stretch>
        </p:blipFill>
        <p:spPr>
          <a:xfrm>
            <a:off x="251520" y="1556792"/>
            <a:ext cx="3574705" cy="4750595"/>
          </a:xfrm>
          <a:prstGeom prst="rect">
            <a:avLst/>
          </a:prstGeom>
        </p:spPr>
      </p:pic>
      <p:sp>
        <p:nvSpPr>
          <p:cNvPr id="2" name="Rectangle 1"/>
          <p:cNvSpPr/>
          <p:nvPr/>
        </p:nvSpPr>
        <p:spPr>
          <a:xfrm>
            <a:off x="3995936" y="1772816"/>
            <a:ext cx="4572000" cy="3908762"/>
          </a:xfrm>
          <a:prstGeom prst="rect">
            <a:avLst/>
          </a:prstGeom>
        </p:spPr>
        <p:txBody>
          <a:bodyPr>
            <a:spAutoFit/>
          </a:bodyPr>
          <a:lstStyle/>
          <a:p>
            <a:pPr lvl="0" algn="just"/>
            <a:r>
              <a:rPr lang="en-US" sz="2800" dirty="0" smtClean="0">
                <a:solidFill>
                  <a:srgbClr val="002060"/>
                </a:solidFill>
                <a:latin typeface="Times New Roman" panose="02020603050405020304" pitchFamily="18" charset="0"/>
                <a:ea typeface="Arial" panose="020B0604020202020204" pitchFamily="34" charset="0"/>
                <a:cs typeface="Times New Roman" panose="02020603050405020304" pitchFamily="18" charset="0"/>
              </a:rPr>
              <a:t>- Hoàng Tố Nguyên ( 1929-1975)</a:t>
            </a:r>
            <a:endParaRPr lang="en-US" sz="2800" dirty="0">
              <a:solidFill>
                <a:srgbClr val="002060"/>
              </a:solidFill>
              <a:latin typeface="Times New Roman" panose="02020603050405020304" pitchFamily="18" charset="0"/>
              <a:ea typeface="Arial" panose="020B0604020202020204" pitchFamily="34" charset="0"/>
              <a:cs typeface="Times New Roman" panose="02020603050405020304" pitchFamily="18" charset="0"/>
            </a:endParaRPr>
          </a:p>
          <a:p>
            <a:pPr lvl="0" algn="just"/>
            <a:r>
              <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Quê: Tiền Giang.</a:t>
            </a:r>
          </a:p>
          <a:p>
            <a:pPr lvl="0" algn="just"/>
            <a:r>
              <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Thơ ông đậm chất Nam Bộ, thể hiện tình yêu và long nhớ thương quê hương da diết của một con người Nam Bộ đang sống trên đất Bắc.</a:t>
            </a:r>
          </a:p>
          <a:p>
            <a:pPr marL="342900" lvl="0" indent="-342900" algn="just">
              <a:buFontTx/>
              <a:buChar char="-"/>
            </a:pPr>
            <a:endParaRPr lang="en-US"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72" y="188640"/>
            <a:ext cx="6552728" cy="7920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latin typeface="Times New Roman" panose="02020603050405020304" pitchFamily="18" charset="0"/>
                <a:cs typeface="Times New Roman" panose="02020603050405020304" pitchFamily="18" charset="0"/>
              </a:rPr>
              <a:t>Bảng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kĩ</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đoạn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endParaRPr lang="en-US"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nvGraphicFramePr>
        <p:xfrm>
          <a:off x="179512" y="1268760"/>
          <a:ext cx="8784976" cy="5364480"/>
        </p:xfrm>
        <a:graphic>
          <a:graphicData uri="http://schemas.openxmlformats.org/drawingml/2006/table">
            <a:tbl>
              <a:tblPr firstRow="1" firstCol="1" bandRow="1">
                <a:tableStyleId>{5C22544A-7EE6-4342-B048-85BDC9FD1C3A}</a:tableStyleId>
              </a:tblPr>
              <a:tblGrid>
                <a:gridCol w="936104">
                  <a:extLst>
                    <a:ext uri="{9D8B030D-6E8A-4147-A177-3AD203B41FA5}">
                      <a16:colId xmlns="" xmlns:a16="http://schemas.microsoft.com/office/drawing/2014/main" val="20000"/>
                    </a:ext>
                  </a:extLst>
                </a:gridCol>
                <a:gridCol w="5760640">
                  <a:extLst>
                    <a:ext uri="{9D8B030D-6E8A-4147-A177-3AD203B41FA5}">
                      <a16:colId xmlns="" xmlns:a16="http://schemas.microsoft.com/office/drawing/2014/main" val="20001"/>
                    </a:ext>
                  </a:extLst>
                </a:gridCol>
                <a:gridCol w="870984">
                  <a:extLst>
                    <a:ext uri="{9D8B030D-6E8A-4147-A177-3AD203B41FA5}">
                      <a16:colId xmlns="" xmlns:a16="http://schemas.microsoft.com/office/drawing/2014/main" val="20002"/>
                    </a:ext>
                  </a:extLst>
                </a:gridCol>
                <a:gridCol w="1217248">
                  <a:extLst>
                    <a:ext uri="{9D8B030D-6E8A-4147-A177-3AD203B41FA5}">
                      <a16:colId xmlns="" xmlns:a16="http://schemas.microsoft.com/office/drawing/2014/main" val="20003"/>
                    </a:ext>
                  </a:extLst>
                </a:gridCol>
              </a:tblGrid>
              <a:tr h="0">
                <a:tc>
                  <a:txBody>
                    <a:bodyPr/>
                    <a:lstStyle/>
                    <a:p>
                      <a:pPr algn="ctr">
                        <a:spcAft>
                          <a:spcPts val="0"/>
                        </a:spcAft>
                      </a:pPr>
                      <a:r>
                        <a:rPr lang="en-US" sz="3200" dirty="0" err="1">
                          <a:solidFill>
                            <a:srgbClr val="FF0000"/>
                          </a:solidFill>
                          <a:effectLst/>
                          <a:latin typeface="Times New Roman" panose="02020603050405020304" pitchFamily="18" charset="0"/>
                          <a:cs typeface="Times New Roman" panose="02020603050405020304" pitchFamily="18" charset="0"/>
                        </a:rPr>
                        <a:t>STT</a:t>
                      </a:r>
                      <a:endParaRPr lang="en-US" sz="3200" dirty="0">
                        <a:solidFill>
                          <a:srgbClr val="FF0000"/>
                        </a:solidFill>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3200" dirty="0" err="1">
                          <a:solidFill>
                            <a:srgbClr val="FF0000"/>
                          </a:solidFill>
                          <a:effectLst/>
                          <a:latin typeface="Times New Roman" panose="02020603050405020304" pitchFamily="18" charset="0"/>
                          <a:cs typeface="Times New Roman" panose="02020603050405020304" pitchFamily="18" charset="0"/>
                        </a:rPr>
                        <a:t>Tiêu</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chí</a:t>
                      </a:r>
                      <a:endParaRPr lang="en-US" sz="3200" dirty="0">
                        <a:solidFill>
                          <a:srgbClr val="FF0000"/>
                        </a:solidFill>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3200" dirty="0" err="1">
                          <a:solidFill>
                            <a:srgbClr val="FF0000"/>
                          </a:solidFill>
                          <a:effectLst/>
                          <a:latin typeface="Times New Roman" panose="02020603050405020304" pitchFamily="18" charset="0"/>
                          <a:cs typeface="Times New Roman" panose="02020603050405020304" pitchFamily="18" charset="0"/>
                        </a:rPr>
                        <a:t>Đạt</a:t>
                      </a:r>
                      <a:endParaRPr lang="en-US" sz="3200" dirty="0">
                        <a:solidFill>
                          <a:srgbClr val="FF0000"/>
                        </a:solidFill>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3200" dirty="0" err="1">
                          <a:solidFill>
                            <a:srgbClr val="FF0000"/>
                          </a:solidFill>
                          <a:effectLst/>
                          <a:latin typeface="Times New Roman" panose="02020603050405020304" pitchFamily="18" charset="0"/>
                          <a:cs typeface="Times New Roman" panose="02020603050405020304" pitchFamily="18" charset="0"/>
                        </a:rPr>
                        <a:t>Chưa</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đạt</a:t>
                      </a:r>
                      <a:endParaRPr lang="en-US" sz="3200" dirty="0">
                        <a:solidFill>
                          <a:srgbClr val="FF0000"/>
                        </a:solidFill>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 xmlns:a16="http://schemas.microsoft.com/office/drawing/2014/main" val="10000"/>
                  </a:ext>
                </a:extLst>
              </a:tr>
              <a:tr h="41021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1</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dirty="0" err="1">
                          <a:effectLst/>
                          <a:latin typeface="Times New Roman" panose="02020603050405020304" pitchFamily="18" charset="0"/>
                          <a:cs typeface="Times New Roman" panose="02020603050405020304" pitchFamily="18" charset="0"/>
                        </a:rPr>
                        <a:t>Đảm</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bảo</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hình</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thức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đoạn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văn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cs typeface="Times New Roman" panose="02020603050405020304" pitchFamily="18" charset="0"/>
                        </a:rPr>
                        <a:t> dung </a:t>
                      </a:r>
                      <a:r>
                        <a:rPr lang="en-US" sz="3200" dirty="0" err="1">
                          <a:effectLst/>
                          <a:latin typeface="Times New Roman" panose="02020603050405020304" pitchFamily="18" charset="0"/>
                          <a:cs typeface="Times New Roman" panose="02020603050405020304" pitchFamily="18" charset="0"/>
                        </a:rPr>
                        <a:t>lượng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khoảng</a:t>
                      </a:r>
                      <a:r>
                        <a:rPr lang="en-US" sz="3200" dirty="0">
                          <a:effectLst/>
                          <a:latin typeface="Times New Roman" panose="02020603050405020304" pitchFamily="18" charset="0"/>
                          <a:cs typeface="Times New Roman" panose="02020603050405020304" pitchFamily="18" charset="0"/>
                        </a:rPr>
                        <a:t> 5 - 7 </a:t>
                      </a:r>
                      <a:r>
                        <a:rPr lang="en-US" sz="3200" dirty="0" err="1">
                          <a:effectLst/>
                          <a:latin typeface="Times New Roman" panose="02020603050405020304" pitchFamily="18" charset="0"/>
                          <a:cs typeface="Times New Roman" panose="02020603050405020304" pitchFamily="18" charset="0"/>
                        </a:rPr>
                        <a:t>câu</a:t>
                      </a:r>
                      <a:r>
                        <a:rPr lang="en-US" sz="3200" dirty="0">
                          <a:effectLst/>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25146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2</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dirty="0" err="1">
                          <a:effectLst/>
                          <a:latin typeface="Times New Roman" panose="02020603050405020304" pitchFamily="18" charset="0"/>
                          <a:cs typeface="Times New Roman" panose="02020603050405020304" pitchFamily="18" charset="0"/>
                        </a:rPr>
                        <a:t>Đoạn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văn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đúng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chủ</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đề</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nội</a:t>
                      </a:r>
                      <a:r>
                        <a:rPr lang="en-US" sz="3200" dirty="0">
                          <a:effectLst/>
                          <a:latin typeface="Times New Roman" panose="02020603050405020304" pitchFamily="18" charset="0"/>
                          <a:cs typeface="Times New Roman" panose="02020603050405020304" pitchFamily="18" charset="0"/>
                        </a:rPr>
                        <a:t> dung.</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3</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dirty="0" err="1">
                          <a:effectLst/>
                          <a:latin typeface="Times New Roman" panose="02020603050405020304" pitchFamily="18" charset="0"/>
                          <a:cs typeface="Times New Roman" panose="02020603050405020304" pitchFamily="18" charset="0"/>
                        </a:rPr>
                        <a:t>Lí</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lẽ</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dẫn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chứng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thuyết</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phục</a:t>
                      </a:r>
                      <a:r>
                        <a:rPr lang="en-US" sz="3200" dirty="0">
                          <a:effectLst/>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4</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a:effectLst/>
                          <a:latin typeface="Times New Roman" panose="02020603050405020304" pitchFamily="18" charset="0"/>
                          <a:cs typeface="Times New Roman" panose="02020603050405020304" pitchFamily="18" charset="0"/>
                        </a:rPr>
                        <a:t>Đoạn văn đảm bảo tính liên kết giữa các câu trong đoạn văn.</a:t>
                      </a:r>
                      <a:endParaRPr lang="en-US" sz="320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r h="0">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5</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3200">
                          <a:effectLst/>
                          <a:latin typeface="Times New Roman" panose="02020603050405020304" pitchFamily="18" charset="0"/>
                          <a:cs typeface="Times New Roman" panose="02020603050405020304" pitchFamily="18" charset="0"/>
                        </a:rPr>
                        <a:t>Đoạn văn đảm bảo về yêu cầu về chính tả, cách sử dụng từ ngữ, ngữ pháp.</a:t>
                      </a:r>
                      <a:endParaRPr lang="en-US" sz="320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5"/>
                  </a:ext>
                </a:extLst>
              </a:tr>
            </a:tbl>
          </a:graphicData>
        </a:graphic>
      </p:graphicFrame>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339752" y="188640"/>
            <a:ext cx="4680520" cy="79208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FF0000"/>
                </a:solidFill>
                <a:latin typeface="Times New Roman" panose="02020603050405020304" pitchFamily="18" charset="0"/>
                <a:cs typeface="Times New Roman" panose="02020603050405020304" pitchFamily="18" charset="0"/>
              </a:rPr>
              <a:t>HƯỚNG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DẪN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TỰ</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HỌC</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395536" y="1268760"/>
            <a:ext cx="8352928" cy="3456384"/>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latin typeface="Times New Roman" panose="02020603050405020304" pitchFamily="18" charset="0"/>
                <a:cs typeface="Times New Roman" panose="02020603050405020304" pitchFamily="18" charset="0"/>
              </a:rPr>
              <a:t>- Hoàn thiện các nội dung đã học trong bài;</a:t>
            </a:r>
            <a:endParaRPr lang="en-US"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Chuẩn bị soạn bài: Thực hành tiếng Việt (Nghĩa của từ; biện pháp tu từ).</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5770" y="990696"/>
            <a:ext cx="8412481" cy="4524315"/>
          </a:xfrm>
          <a:prstGeom prst="rect">
            <a:avLst/>
          </a:prstGeom>
          <a:ln>
            <a:solidFill>
              <a:schemeClr val="accent5"/>
            </a:solidFill>
          </a:ln>
        </p:spPr>
        <p:txBody>
          <a:bodyPr wrap="square">
            <a:spAutoFit/>
          </a:bodyPr>
          <a:lstStyle/>
          <a:p>
            <a:pPr algn="just" defTabSz="685800"/>
            <a:r>
              <a:rPr lang="en-US" sz="3200" b="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defTabSz="685800"/>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Gò</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Me 1957</a:t>
            </a:r>
          </a:p>
          <a:p>
            <a:pPr algn="just" defTabSz="685800"/>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1962</a:t>
            </a:r>
          </a:p>
          <a:p>
            <a:pPr algn="just" defTabSz="685800"/>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Đổi</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(1955)</a:t>
            </a:r>
          </a:p>
          <a:p>
            <a:pPr algn="just" defTabSz="685800"/>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1980</a:t>
            </a:r>
          </a:p>
          <a:p>
            <a:pPr algn="just" defTabSz="685800"/>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(1956)</a:t>
            </a:r>
          </a:p>
          <a:p>
            <a:pPr algn="just" defTabSz="685800"/>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1950.</a:t>
            </a:r>
          </a:p>
          <a:p>
            <a:pPr algn="just" defTabSz="685800"/>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Gửi</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chống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Mỹ</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1966</a:t>
            </a:r>
          </a:p>
          <a:p>
            <a:pPr algn="just" defTabSz="685800"/>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Tên</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1976</a:t>
            </a:r>
          </a:p>
        </p:txBody>
      </p:sp>
    </p:spTree>
    <p:extLst>
      <p:ext uri="{BB962C8B-B14F-4D97-AF65-F5344CB8AC3E}">
        <p14:creationId xmlns:p14="http://schemas.microsoft.com/office/powerpoint/2010/main" val="102055874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arn(inVertical)">
                                      <p:cBhvr>
                                        <p:cTn id="13" dur="500"/>
                                        <p:tgtEl>
                                          <p:spTgt spid="4">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arn(inVertical)">
                                      <p:cBhvr>
                                        <p:cTn id="16" dur="500"/>
                                        <p:tgtEl>
                                          <p:spTgt spid="4">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arn(inVertical)">
                                      <p:cBhvr>
                                        <p:cTn id="22" dur="500"/>
                                        <p:tgtEl>
                                          <p:spTgt spid="4">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arn(inVertical)">
                                      <p:cBhvr>
                                        <p:cTn id="25" dur="500"/>
                                        <p:tgtEl>
                                          <p:spTgt spid="4">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arn(inVertical)">
                                      <p:cBhvr>
                                        <p:cTn id="28" dur="500"/>
                                        <p:tgtEl>
                                          <p:spTgt spid="4">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arn(inVertical)">
                                      <p:cBhvr>
                                        <p:cTn id="3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189072" y="224644"/>
            <a:ext cx="2654736" cy="720080"/>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0070C0"/>
                </a:solidFill>
                <a:latin typeface="Times New Roman" panose="02020603050405020304" pitchFamily="18" charset="0"/>
                <a:cs typeface="Times New Roman" panose="02020603050405020304" pitchFamily="18" charset="0"/>
              </a:rPr>
              <a:t>2</a:t>
            </a:r>
            <a:r>
              <a:rPr lang="en-US" sz="3200" b="1">
                <a:solidFill>
                  <a:srgbClr val="0070C0"/>
                </a:solidFill>
                <a:latin typeface="Times New Roman" panose="02020603050405020304" pitchFamily="18" charset="0"/>
                <a:cs typeface="Times New Roman" panose="02020603050405020304" pitchFamily="18" charset="0"/>
              </a:rPr>
              <a:t>. </a:t>
            </a:r>
            <a:r>
              <a:rPr lang="en-US" sz="3200" b="1" smtClean="0">
                <a:solidFill>
                  <a:srgbClr val="0070C0"/>
                </a:solidFill>
                <a:latin typeface="Times New Roman" panose="02020603050405020304" pitchFamily="18" charset="0"/>
                <a:cs typeface="Times New Roman" panose="02020603050405020304" pitchFamily="18" charset="0"/>
              </a:rPr>
              <a:t>Tác phẩm</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2" name="Rectangle 1"/>
          <p:cNvSpPr/>
          <p:nvPr/>
        </p:nvSpPr>
        <p:spPr>
          <a:xfrm>
            <a:off x="107504" y="1771447"/>
            <a:ext cx="8856984" cy="1077218"/>
          </a:xfrm>
          <a:prstGeom prst="rect">
            <a:avLst/>
          </a:prstGeom>
        </p:spPr>
        <p:txBody>
          <a:bodyPr wrap="square">
            <a:spAutoFit/>
          </a:bodyPr>
          <a:lstStyle/>
          <a:p>
            <a:pPr lvl="0" algn="just"/>
            <a:r>
              <a:rPr lang="en-US" sz="3200">
                <a:latin typeface="Times New Roman" panose="02020603050405020304" pitchFamily="18" charset="0"/>
                <a:cs typeface="Times New Roman" panose="02020603050405020304" pitchFamily="18" charset="0"/>
              </a:rPr>
              <a:t>- </a:t>
            </a:r>
            <a:r>
              <a:rPr lang="en-US" sz="3200" b="1">
                <a:latin typeface="Times New Roman" panose="02020603050405020304" pitchFamily="18" charset="0"/>
                <a:cs typeface="Times New Roman" panose="02020603050405020304" pitchFamily="18" charset="0"/>
              </a:rPr>
              <a:t>Hoàn cảnh </a:t>
            </a:r>
            <a:r>
              <a:rPr lang="en-US" sz="3200" b="1" smtClean="0">
                <a:latin typeface="Times New Roman" panose="02020603050405020304" pitchFamily="18" charset="0"/>
                <a:cs typeface="Times New Roman" panose="02020603050405020304" pitchFamily="18" charset="0"/>
              </a:rPr>
              <a:t>sáng </a:t>
            </a:r>
            <a:r>
              <a:rPr lang="en-US" sz="3200" b="1">
                <a:latin typeface="Times New Roman" panose="02020603050405020304" pitchFamily="18" charset="0"/>
                <a:cs typeface="Times New Roman" panose="02020603050405020304" pitchFamily="18" charset="0"/>
              </a:rPr>
              <a:t>tác</a:t>
            </a:r>
            <a:r>
              <a:rPr lang="en-US" sz="3200">
                <a:latin typeface="Times New Roman" panose="02020603050405020304" pitchFamily="18" charset="0"/>
                <a:cs typeface="Times New Roman" panose="02020603050405020304" pitchFamily="18" charset="0"/>
              </a:rPr>
              <a:t>: Sáng tác năm 1956, trích trong tập thơ </a:t>
            </a:r>
            <a:r>
              <a:rPr lang="en-US" sz="3200" i="1">
                <a:latin typeface="Times New Roman" panose="02020603050405020304" pitchFamily="18" charset="0"/>
                <a:cs typeface="Times New Roman" panose="02020603050405020304" pitchFamily="18" charset="0"/>
              </a:rPr>
              <a:t>Từ nhớ đến thương</a:t>
            </a:r>
            <a:r>
              <a:rPr lang="en-US" sz="3200">
                <a:latin typeface="Times New Roman" panose="02020603050405020304" pitchFamily="18" charset="0"/>
                <a:cs typeface="Times New Roman" panose="02020603050405020304" pitchFamily="18" charset="0"/>
              </a:rPr>
              <a:t>, 1977</a:t>
            </a:r>
            <a:endParaRPr lang="en-US" sz="3200" dirty="0">
              <a:latin typeface="Times New Roman" panose="02020603050405020304" pitchFamily="18" charset="0"/>
              <a:cs typeface="Times New Roman" panose="02020603050405020304" pitchFamily="18" charset="0"/>
            </a:endParaRPr>
          </a:p>
        </p:txBody>
      </p:sp>
      <p:sp>
        <p:nvSpPr>
          <p:cNvPr id="3" name="Rectangle 2"/>
          <p:cNvSpPr/>
          <p:nvPr/>
        </p:nvSpPr>
        <p:spPr>
          <a:xfrm>
            <a:off x="-86620" y="1232440"/>
            <a:ext cx="5832648" cy="584775"/>
          </a:xfrm>
          <a:prstGeom prst="rect">
            <a:avLst/>
          </a:prstGeom>
        </p:spPr>
        <p:txBody>
          <a:bodyPr wrap="square">
            <a:spAutoFit/>
          </a:bodyPr>
          <a:lstStyle/>
          <a:p>
            <a:pPr lvl="0"/>
            <a:r>
              <a:rPr lang="en-US" sz="3200" b="1" dirty="0" smtClean="0">
                <a:solidFill>
                  <a:prstClr val="white"/>
                </a:solidFill>
                <a:latin typeface="Times New Roman" panose="02020603050405020304" pitchFamily="18" charset="0"/>
                <a:cs typeface="Times New Roman" panose="02020603050405020304" pitchFamily="18" charset="0"/>
              </a:rPr>
              <a:t>Aâ</a:t>
            </a:r>
            <a:r>
              <a:rPr lang="en-US" sz="3200" b="1" dirty="0" smtClean="0">
                <a:latin typeface="Times New Roman" panose="02020603050405020304" pitchFamily="18" charset="0"/>
                <a:cs typeface="Times New Roman" panose="02020603050405020304" pitchFamily="18" charset="0"/>
              </a:rPr>
              <a:t>a. Đọc </a:t>
            </a:r>
            <a:r>
              <a:rPr lang="en-US" sz="3200" b="1" dirty="0">
                <a:latin typeface="Times New Roman" panose="02020603050405020304" pitchFamily="18" charset="0"/>
                <a:cs typeface="Times New Roman" panose="02020603050405020304" pitchFamily="18" charset="0"/>
              </a:rPr>
              <a:t>và tìm hiểu chú thích</a:t>
            </a:r>
            <a:endParaRPr lang="en-US" sz="3200" dirty="0">
              <a:latin typeface="Times New Roman" panose="02020603050405020304" pitchFamily="18" charset="0"/>
              <a:cs typeface="Times New Roman" panose="02020603050405020304" pitchFamily="18" charset="0"/>
            </a:endParaRPr>
          </a:p>
        </p:txBody>
      </p:sp>
      <p:sp>
        <p:nvSpPr>
          <p:cNvPr id="8" name="Rectangle 7"/>
          <p:cNvSpPr/>
          <p:nvPr/>
        </p:nvSpPr>
        <p:spPr>
          <a:xfrm>
            <a:off x="189072" y="2848665"/>
            <a:ext cx="8559392" cy="3046988"/>
          </a:xfrm>
          <a:prstGeom prst="rect">
            <a:avLst/>
          </a:prstGeom>
        </p:spPr>
        <p:txBody>
          <a:bodyPr wrap="square">
            <a:spAutoFit/>
          </a:bodyPr>
          <a:lstStyle/>
          <a:p>
            <a:pPr lvl="0" algn="just"/>
            <a:r>
              <a:rPr lang="en-US" sz="3200" b="1" smtClean="0">
                <a:solidFill>
                  <a:prstClr val="black">
                    <a:lumMod val="95000"/>
                    <a:lumOff val="5000"/>
                  </a:prstClr>
                </a:solidFill>
                <a:latin typeface="Times New Roman" panose="02020603050405020304" pitchFamily="18" charset="0"/>
                <a:cs typeface="Times New Roman" panose="02020603050405020304" pitchFamily="18" charset="0"/>
              </a:rPr>
              <a:t>- Thể </a:t>
            </a:r>
            <a:r>
              <a:rPr lang="en-US" sz="3200" b="1">
                <a:solidFill>
                  <a:prstClr val="black">
                    <a:lumMod val="95000"/>
                    <a:lumOff val="5000"/>
                  </a:prstClr>
                </a:solidFill>
                <a:latin typeface="Times New Roman" panose="02020603050405020304" pitchFamily="18" charset="0"/>
                <a:cs typeface="Times New Roman" panose="02020603050405020304" pitchFamily="18" charset="0"/>
              </a:rPr>
              <a:t>loại: </a:t>
            </a:r>
            <a:r>
              <a:rPr lang="en-US" sz="3200">
                <a:solidFill>
                  <a:prstClr val="black">
                    <a:lumMod val="95000"/>
                    <a:lumOff val="5000"/>
                  </a:prstClr>
                </a:solidFill>
                <a:latin typeface="Times New Roman" panose="02020603050405020304" pitchFamily="18" charset="0"/>
                <a:cs typeface="Times New Roman" panose="02020603050405020304" pitchFamily="18" charset="0"/>
              </a:rPr>
              <a:t>Thơ</a:t>
            </a:r>
            <a:r>
              <a:rPr lang="en-US" sz="3200" b="1">
                <a:solidFill>
                  <a:prstClr val="black">
                    <a:lumMod val="95000"/>
                    <a:lumOff val="5000"/>
                  </a:prstClr>
                </a:solidFill>
                <a:latin typeface="Times New Roman" panose="02020603050405020304" pitchFamily="18" charset="0"/>
                <a:cs typeface="Times New Roman" panose="02020603050405020304" pitchFamily="18" charset="0"/>
              </a:rPr>
              <a:t> </a:t>
            </a:r>
            <a:r>
              <a:rPr lang="en-US" sz="3200">
                <a:solidFill>
                  <a:prstClr val="black">
                    <a:lumMod val="95000"/>
                    <a:lumOff val="5000"/>
                  </a:prstClr>
                </a:solidFill>
                <a:latin typeface="Times New Roman" panose="02020603050405020304" pitchFamily="18" charset="0"/>
                <a:cs typeface="Times New Roman" panose="02020603050405020304" pitchFamily="18" charset="0"/>
              </a:rPr>
              <a:t>tự do.</a:t>
            </a:r>
          </a:p>
          <a:p>
            <a:pPr lvl="0" algn="just"/>
            <a:r>
              <a:rPr lang="en-US" sz="3200" b="1" smtClean="0">
                <a:solidFill>
                  <a:prstClr val="black">
                    <a:lumMod val="95000"/>
                    <a:lumOff val="5000"/>
                  </a:prstClr>
                </a:solidFill>
                <a:latin typeface="Times New Roman" panose="02020603050405020304" pitchFamily="18" charset="0"/>
                <a:cs typeface="Times New Roman" panose="02020603050405020304" pitchFamily="18" charset="0"/>
              </a:rPr>
              <a:t>- Giọng </a:t>
            </a:r>
            <a:r>
              <a:rPr lang="en-US" sz="3200" b="1">
                <a:solidFill>
                  <a:prstClr val="black">
                    <a:lumMod val="95000"/>
                    <a:lumOff val="5000"/>
                  </a:prstClr>
                </a:solidFill>
                <a:latin typeface="Times New Roman" panose="02020603050405020304" pitchFamily="18" charset="0"/>
                <a:cs typeface="Times New Roman" panose="02020603050405020304" pitchFamily="18" charset="0"/>
              </a:rPr>
              <a:t>điệu: </a:t>
            </a:r>
            <a:r>
              <a:rPr lang="en-US" sz="3200">
                <a:solidFill>
                  <a:prstClr val="black">
                    <a:lumMod val="95000"/>
                    <a:lumOff val="5000"/>
                  </a:prstClr>
                </a:solidFill>
                <a:latin typeface="Times New Roman" panose="02020603050405020304" pitchFamily="18" charset="0"/>
                <a:cs typeface="Times New Roman" panose="02020603050405020304" pitchFamily="18" charset="0"/>
              </a:rPr>
              <a:t>tâm</a:t>
            </a:r>
            <a:r>
              <a:rPr lang="en-US" sz="3200" b="1">
                <a:solidFill>
                  <a:prstClr val="black">
                    <a:lumMod val="95000"/>
                    <a:lumOff val="5000"/>
                  </a:prstClr>
                </a:solidFill>
                <a:latin typeface="Times New Roman" panose="02020603050405020304" pitchFamily="18" charset="0"/>
                <a:cs typeface="Times New Roman" panose="02020603050405020304" pitchFamily="18" charset="0"/>
              </a:rPr>
              <a:t> </a:t>
            </a:r>
            <a:r>
              <a:rPr lang="en-US" sz="3200">
                <a:solidFill>
                  <a:prstClr val="black">
                    <a:lumMod val="95000"/>
                    <a:lumOff val="5000"/>
                  </a:prstClr>
                </a:solidFill>
                <a:latin typeface="Times New Roman" panose="02020603050405020304" pitchFamily="18" charset="0"/>
                <a:cs typeface="Times New Roman" panose="02020603050405020304" pitchFamily="18" charset="0"/>
              </a:rPr>
              <a:t>tình, xúc động, tha thiết.</a:t>
            </a:r>
          </a:p>
          <a:p>
            <a:pPr lvl="0" algn="just"/>
            <a:r>
              <a:rPr lang="en-US" sz="3200" b="1" smtClean="0">
                <a:solidFill>
                  <a:prstClr val="black">
                    <a:lumMod val="95000"/>
                    <a:lumOff val="5000"/>
                  </a:prstClr>
                </a:solidFill>
                <a:latin typeface="Times New Roman" panose="02020603050405020304" pitchFamily="18" charset="0"/>
                <a:cs typeface="Times New Roman" panose="02020603050405020304" pitchFamily="18" charset="0"/>
              </a:rPr>
              <a:t>- Bố cục:</a:t>
            </a:r>
          </a:p>
          <a:p>
            <a:pPr lvl="0" algn="just"/>
            <a:r>
              <a:rPr lang="en-US" sz="3200" smtClean="0">
                <a:solidFill>
                  <a:prstClr val="black">
                    <a:lumMod val="95000"/>
                    <a:lumOff val="5000"/>
                  </a:prstClr>
                </a:solidFill>
                <a:latin typeface="Times New Roman" panose="02020603050405020304" pitchFamily="18" charset="0"/>
                <a:cs typeface="Times New Roman" panose="02020603050405020304" pitchFamily="18" charset="0"/>
              </a:rPr>
              <a:t>+ </a:t>
            </a:r>
            <a:r>
              <a:rPr lang="en-US" sz="3200">
                <a:solidFill>
                  <a:prstClr val="black">
                    <a:lumMod val="95000"/>
                    <a:lumOff val="5000"/>
                  </a:prstClr>
                </a:solidFill>
                <a:latin typeface="Times New Roman" panose="02020603050405020304" pitchFamily="18" charset="0"/>
                <a:cs typeface="Times New Roman" panose="02020603050405020304" pitchFamily="18" charset="0"/>
              </a:rPr>
              <a:t>17 dòng thơ đầu: Giới thiệu quê hương Gò Me.</a:t>
            </a:r>
          </a:p>
          <a:p>
            <a:pPr lvl="0" algn="just"/>
            <a:r>
              <a:rPr lang="en-US" sz="3200" smtClean="0">
                <a:solidFill>
                  <a:prstClr val="black">
                    <a:lumMod val="95000"/>
                    <a:lumOff val="5000"/>
                  </a:prstClr>
                </a:solidFill>
                <a:latin typeface="Times New Roman" panose="02020603050405020304" pitchFamily="18" charset="0"/>
                <a:cs typeface="Times New Roman" panose="02020603050405020304" pitchFamily="18" charset="0"/>
              </a:rPr>
              <a:t>+ Phần </a:t>
            </a:r>
            <a:r>
              <a:rPr lang="en-US" sz="3200">
                <a:solidFill>
                  <a:prstClr val="black">
                    <a:lumMod val="95000"/>
                    <a:lumOff val="5000"/>
                  </a:prstClr>
                </a:solidFill>
                <a:latin typeface="Times New Roman" panose="02020603050405020304" pitchFamily="18" charset="0"/>
                <a:cs typeface="Times New Roman" panose="02020603050405020304" pitchFamily="18" charset="0"/>
              </a:rPr>
              <a:t>còn lại: Hồi tưởng về những kỉ niệm tuổi thơ gắn bó với quê hương.</a:t>
            </a:r>
            <a:endParaRPr lang="en-US" sz="3200" dirty="0">
              <a:solidFill>
                <a:prstClr val="black">
                  <a:lumMod val="95000"/>
                  <a:lumOff val="5000"/>
                </a:prstClr>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ame 6"/>
          <p:cNvSpPr/>
          <p:nvPr/>
        </p:nvSpPr>
        <p:spPr>
          <a:xfrm>
            <a:off x="467544" y="44624"/>
            <a:ext cx="5544616" cy="871297"/>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1. </a:t>
            </a:r>
            <a:r>
              <a:rPr lang="en-US" sz="2800" b="1" dirty="0" err="1">
                <a:solidFill>
                  <a:schemeClr val="tx1"/>
                </a:solidFill>
                <a:latin typeface="Times New Roman" panose="02020603050405020304" pitchFamily="18" charset="0"/>
                <a:cs typeface="Times New Roman" panose="02020603050405020304" pitchFamily="18" charset="0"/>
              </a:rPr>
              <a:t>Cảnh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sắc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Gò</a:t>
            </a:r>
            <a:r>
              <a:rPr lang="en-US" sz="2800" b="1" dirty="0">
                <a:solidFill>
                  <a:schemeClr val="tx1"/>
                </a:solidFill>
                <a:latin typeface="Times New Roman" panose="02020603050405020304" pitchFamily="18" charset="0"/>
                <a:cs typeface="Times New Roman" panose="02020603050405020304" pitchFamily="18" charset="0"/>
              </a:rPr>
              <a:t> Me qua </a:t>
            </a:r>
            <a:r>
              <a:rPr lang="en-US" sz="2800" b="1" dirty="0" err="1">
                <a:solidFill>
                  <a:schemeClr val="tx1"/>
                </a:solidFill>
                <a:latin typeface="Times New Roman" panose="02020603050405020304" pitchFamily="18" charset="0"/>
                <a:cs typeface="Times New Roman" panose="02020603050405020304" pitchFamily="18" charset="0"/>
              </a:rPr>
              <a:t>nỗi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nhớ</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 name="Rectangle 1"/>
          <p:cNvSpPr/>
          <p:nvPr/>
        </p:nvSpPr>
        <p:spPr>
          <a:xfrm>
            <a:off x="394832" y="1071501"/>
            <a:ext cx="8352928" cy="4804085"/>
          </a:xfrm>
          <a:prstGeom prst="rect">
            <a:avLst/>
          </a:prstGeom>
        </p:spPr>
        <p:txBody>
          <a:bodyPr wrap="square">
            <a:spAutoFit/>
          </a:bodyPr>
          <a:lstStyle/>
          <a:p>
            <a:pPr lvl="0"/>
            <a:r>
              <a:rPr lang="en-US" sz="2800" b="1" dirty="0">
                <a:solidFill>
                  <a:prstClr val="black"/>
                </a:solidFill>
                <a:latin typeface="Times New Roman" panose="02020603050405020304" pitchFamily="18" charset="0"/>
                <a:cs typeface="Times New Roman" panose="02020603050405020304" pitchFamily="18" charset="0"/>
              </a:rPr>
              <a:t>- Cảnh vật không gian: </a:t>
            </a:r>
            <a:r>
              <a:rPr lang="en-US" sz="2800" i="1" dirty="0">
                <a:solidFill>
                  <a:prstClr val="black"/>
                </a:solidFill>
                <a:latin typeface="Times New Roman" panose="02020603050405020304" pitchFamily="18" charset="0"/>
                <a:cs typeface="Times New Roman" panose="02020603050405020304" pitchFamily="18" charset="0"/>
              </a:rPr>
              <a:t>mặt trông ra bể;</a:t>
            </a:r>
            <a:r>
              <a:rPr lang="en-US" sz="2800" b="1" dirty="0">
                <a:solidFill>
                  <a:prstClr val="black"/>
                </a:solidFill>
                <a:latin typeface="Times New Roman" panose="02020603050405020304" pitchFamily="18" charset="0"/>
                <a:cs typeface="Times New Roman" panose="02020603050405020304" pitchFamily="18" charset="0"/>
              </a:rPr>
              <a:t> </a:t>
            </a:r>
            <a:r>
              <a:rPr lang="vi-VN" sz="2800" i="1" dirty="0">
                <a:solidFill>
                  <a:prstClr val="black"/>
                </a:solidFill>
                <a:latin typeface="Times New Roman" panose="02020603050405020304" pitchFamily="18" charset="0"/>
                <a:cs typeface="Times New Roman" panose="02020603050405020304" pitchFamily="18" charset="0"/>
              </a:rPr>
              <a:t>Con đê cát đỏ cỏ viền; Ruộng vây quanh, bốn mùa gió mát/ Lúa nàng keo chói rực mặt trời/ Ao làng trăng tắm, mây bơi/ Nước trong như nước mắt người tôi yêu; Me non cong vắt lưỡi liềm/ Lá xanh như dải lụa mềm lửng lơ;..</a:t>
            </a:r>
            <a:endParaRPr lang="en-US" sz="2800" dirty="0">
              <a:solidFill>
                <a:prstClr val="black"/>
              </a:solidFill>
              <a:latin typeface="Times New Roman" panose="02020603050405020304" pitchFamily="18" charset="0"/>
              <a:cs typeface="Times New Roman" panose="02020603050405020304" pitchFamily="18" charset="0"/>
            </a:endParaRPr>
          </a:p>
          <a:p>
            <a:pPr lvl="0"/>
            <a:r>
              <a:rPr lang="en-US" sz="2800" b="1" dirty="0">
                <a:solidFill>
                  <a:prstClr val="black"/>
                </a:solidFill>
                <a:latin typeface="Times New Roman" panose="02020603050405020304" pitchFamily="18" charset="0"/>
                <a:cs typeface="Times New Roman" panose="02020603050405020304" pitchFamily="18" charset="0"/>
              </a:rPr>
              <a:t>- Ánh sáng:</a:t>
            </a:r>
            <a:r>
              <a:rPr lang="en-US" sz="2800" i="1" dirty="0">
                <a:solidFill>
                  <a:prstClr val="black"/>
                </a:solidFill>
                <a:latin typeface="Times New Roman" panose="02020603050405020304" pitchFamily="18" charset="0"/>
                <a:cs typeface="Times New Roman" panose="02020603050405020304" pitchFamily="18" charset="0"/>
              </a:rPr>
              <a:t> đốm hải đăng tắt, loé đêm đêm</a:t>
            </a:r>
            <a:r>
              <a:rPr lang="vi-VN" sz="2800" i="1" dirty="0">
                <a:solidFill>
                  <a:prstClr val="black"/>
                </a:solidFill>
                <a:latin typeface="Times New Roman" panose="02020603050405020304" pitchFamily="18" charset="0"/>
                <a:cs typeface="Times New Roman" panose="02020603050405020304" pitchFamily="18" charset="0"/>
              </a:rPr>
              <a:t>.</a:t>
            </a:r>
            <a:endParaRPr lang="en-US" sz="2800" dirty="0">
              <a:solidFill>
                <a:prstClr val="black"/>
              </a:solidFill>
              <a:latin typeface="Times New Roman" panose="02020603050405020304" pitchFamily="18" charset="0"/>
              <a:cs typeface="Times New Roman" panose="02020603050405020304" pitchFamily="18" charset="0"/>
            </a:endParaRPr>
          </a:p>
          <a:p>
            <a:pPr lvl="0"/>
            <a:r>
              <a:rPr lang="en-US" sz="2800" b="1" dirty="0">
                <a:solidFill>
                  <a:prstClr val="black"/>
                </a:solidFill>
                <a:latin typeface="Times New Roman" panose="02020603050405020304" pitchFamily="18" charset="0"/>
                <a:cs typeface="Times New Roman" panose="02020603050405020304" pitchFamily="18" charset="0"/>
              </a:rPr>
              <a:t>- Âm thanh: </a:t>
            </a:r>
            <a:r>
              <a:rPr lang="en-US" sz="2800" i="1" dirty="0">
                <a:solidFill>
                  <a:prstClr val="black"/>
                </a:solidFill>
                <a:latin typeface="Times New Roman" panose="02020603050405020304" pitchFamily="18" charset="0"/>
                <a:cs typeface="Times New Roman" panose="02020603050405020304" pitchFamily="18" charset="0"/>
              </a:rPr>
              <a:t>leng keng nhạc ngựa; lao xao vườn mía; chim cu gáy,…</a:t>
            </a:r>
            <a:endParaRPr lang="en-US" sz="2800" dirty="0">
              <a:solidFill>
                <a:prstClr val="black"/>
              </a:solidFill>
              <a:latin typeface="Times New Roman" panose="02020603050405020304" pitchFamily="18" charset="0"/>
              <a:cs typeface="Times New Roman" panose="02020603050405020304" pitchFamily="18" charset="0"/>
            </a:endParaRPr>
          </a:p>
          <a:p>
            <a:pPr lvl="0"/>
            <a:r>
              <a:rPr lang="en-US" sz="2800" b="1" dirty="0">
                <a:solidFill>
                  <a:prstClr val="black"/>
                </a:solidFill>
                <a:latin typeface="Times New Roman" panose="02020603050405020304" pitchFamily="18" charset="0"/>
                <a:cs typeface="Times New Roman" panose="02020603050405020304" pitchFamily="18" charset="0"/>
              </a:rPr>
              <a:t>- Màu sắc: </a:t>
            </a:r>
            <a:r>
              <a:rPr lang="en-US" sz="2800" i="1" dirty="0">
                <a:solidFill>
                  <a:prstClr val="black"/>
                </a:solidFill>
                <a:latin typeface="Times New Roman" panose="02020603050405020304" pitchFamily="18" charset="0"/>
                <a:cs typeface="Times New Roman" panose="02020603050405020304" pitchFamily="18" charset="0"/>
              </a:rPr>
              <a:t>cát đỏ,</a:t>
            </a:r>
            <a:r>
              <a:rPr lang="en-US" sz="2800" b="1" dirty="0">
                <a:solidFill>
                  <a:prstClr val="black"/>
                </a:solidFill>
                <a:latin typeface="Times New Roman" panose="02020603050405020304" pitchFamily="18" charset="0"/>
                <a:cs typeface="Times New Roman" panose="02020603050405020304" pitchFamily="18" charset="0"/>
              </a:rPr>
              <a:t> </a:t>
            </a:r>
            <a:endParaRPr lang="en-US"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arn(inVertic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barn(inVertical)">
                                      <p:cBhvr>
                                        <p:cTn id="18" dur="5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barn(inVertical)">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barn(inVertical)">
                                      <p:cBhvr>
                                        <p:cTn id="28"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unched Tape 4"/>
          <p:cNvSpPr/>
          <p:nvPr/>
        </p:nvSpPr>
        <p:spPr>
          <a:xfrm>
            <a:off x="323528" y="404664"/>
            <a:ext cx="8352928" cy="5256584"/>
          </a:xfrm>
          <a:prstGeom prst="flowChartPunchedTap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tx1"/>
                </a:solidFill>
                <a:latin typeface="Times New Roman" panose="02020603050405020304" pitchFamily="18" charset="0"/>
                <a:cs typeface="Times New Roman" panose="02020603050405020304" pitchFamily="18" charset="0"/>
              </a:rPr>
              <a:t>(</a:t>
            </a:r>
            <a:r>
              <a:rPr lang="en-US" sz="3600" dirty="0" smtClean="0">
                <a:solidFill>
                  <a:schemeClr val="tx1"/>
                </a:solidFill>
                <a:latin typeface="Times New Roman" panose="02020603050405020304" pitchFamily="18" charset="0"/>
                <a:cs typeface="Times New Roman" panose="02020603050405020304" pitchFamily="18" charset="0"/>
              </a:rPr>
              <a:t>hình </a:t>
            </a:r>
            <a:r>
              <a:rPr lang="en-US" sz="3600" dirty="0">
                <a:solidFill>
                  <a:schemeClr val="tx1"/>
                </a:solidFill>
                <a:latin typeface="Times New Roman" panose="02020603050405020304" pitchFamily="18" charset="0"/>
                <a:cs typeface="Times New Roman" panose="02020603050405020304" pitchFamily="18" charset="0"/>
              </a:rPr>
              <a:t>ảnh chọn lọc, giàu sức gợi</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a:solidFill>
                  <a:schemeClr val="tx1"/>
                </a:solidFill>
                <a:latin typeface="Times New Roman" panose="02020603050405020304" pitchFamily="18" charset="0"/>
                <a:cs typeface="Times New Roman" panose="02020603050405020304" pitchFamily="18" charset="0"/>
              </a:rPr>
              <a:t>Phép tu từ: so sánh, nhân hoá sinh động</a:t>
            </a:r>
            <a:r>
              <a:rPr lang="en-US" sz="3600" dirty="0" smtClean="0">
                <a:solidFill>
                  <a:schemeClr val="tx1"/>
                </a:solidFill>
                <a:latin typeface="Times New Roman" panose="02020603050405020304" pitchFamily="18" charset="0"/>
                <a:cs typeface="Times New Roman" panose="02020603050405020304" pitchFamily="18" charset="0"/>
              </a:rPr>
              <a:t>,…)</a:t>
            </a:r>
            <a:endParaRPr lang="en-US" sz="3600" dirty="0">
              <a:solidFill>
                <a:schemeClr val="tx1"/>
              </a:solidFill>
              <a:latin typeface="Times New Roman" panose="02020603050405020304" pitchFamily="18" charset="0"/>
              <a:cs typeface="Times New Roman" panose="02020603050405020304" pitchFamily="18" charset="0"/>
            </a:endParaRPr>
          </a:p>
          <a:p>
            <a:r>
              <a:rPr lang="pt-BR" sz="3600" dirty="0" smtClean="0">
                <a:solidFill>
                  <a:srgbClr val="FF0000"/>
                </a:solidFill>
                <a:latin typeface="Times New Roman" panose="02020603050405020304" pitchFamily="18" charset="0"/>
                <a:cs typeface="Times New Roman" panose="02020603050405020304" pitchFamily="18" charset="0"/>
              </a:rPr>
              <a:t>=&gt; </a:t>
            </a:r>
            <a:r>
              <a:rPr lang="pt-BR" sz="3600" dirty="0">
                <a:solidFill>
                  <a:srgbClr val="FF0000"/>
                </a:solidFill>
                <a:latin typeface="Times New Roman" panose="02020603050405020304" pitchFamily="18" charset="0"/>
                <a:cs typeface="Times New Roman" panose="02020603050405020304" pitchFamily="18" charset="0"/>
              </a:rPr>
              <a:t>B</a:t>
            </a:r>
            <a:r>
              <a:rPr lang="en-US" sz="3600" dirty="0" smtClean="0">
                <a:solidFill>
                  <a:srgbClr val="FF0000"/>
                </a:solidFill>
                <a:latin typeface="Times New Roman" panose="02020603050405020304" pitchFamily="18" charset="0"/>
                <a:cs typeface="Times New Roman" panose="02020603050405020304" pitchFamily="18" charset="0"/>
              </a:rPr>
              <a:t>ức </a:t>
            </a:r>
            <a:r>
              <a:rPr lang="en-US" sz="3600" dirty="0">
                <a:solidFill>
                  <a:srgbClr val="FF0000"/>
                </a:solidFill>
                <a:latin typeface="Times New Roman" panose="02020603050405020304" pitchFamily="18" charset="0"/>
                <a:cs typeface="Times New Roman" panose="02020603050405020304" pitchFamily="18" charset="0"/>
              </a:rPr>
              <a:t>tranh quê sinh động, đầy màu sắc với sức sống tràn trề, tươi vui, nên thơ, xanh mát.</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23528" y="188640"/>
            <a:ext cx="6912768" cy="720080"/>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2. </a:t>
            </a:r>
            <a:r>
              <a:rPr lang="en-US" sz="2800" b="1" dirty="0" err="1">
                <a:solidFill>
                  <a:schemeClr val="tx1"/>
                </a:solidFill>
                <a:latin typeface="Times New Roman" panose="02020603050405020304" pitchFamily="18" charset="0"/>
                <a:cs typeface="Times New Roman" panose="02020603050405020304" pitchFamily="18" charset="0"/>
              </a:rPr>
              <a:t>Hình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ảnh</a:t>
            </a:r>
            <a:r>
              <a:rPr lang="en-US" sz="2800" b="1" dirty="0">
                <a:solidFill>
                  <a:schemeClr val="tx1"/>
                </a:solidFill>
                <a:latin typeface="Times New Roman" panose="02020603050405020304" pitchFamily="18" charset="0"/>
                <a:cs typeface="Times New Roman" panose="02020603050405020304" pitchFamily="18" charset="0"/>
              </a:rPr>
              <a:t> con </a:t>
            </a:r>
            <a:r>
              <a:rPr lang="en-US" sz="2800" b="1" dirty="0" err="1">
                <a:solidFill>
                  <a:schemeClr val="tx1"/>
                </a:solidFill>
                <a:latin typeface="Times New Roman" panose="02020603050405020304" pitchFamily="18" charset="0"/>
                <a:cs typeface="Times New Roman" panose="02020603050405020304" pitchFamily="18" charset="0"/>
              </a:rPr>
              <a:t>người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Gò</a:t>
            </a:r>
            <a:r>
              <a:rPr lang="en-US" sz="2800" b="1" dirty="0">
                <a:solidFill>
                  <a:schemeClr val="tx1"/>
                </a:solidFill>
                <a:latin typeface="Times New Roman" panose="02020603050405020304" pitchFamily="18" charset="0"/>
                <a:cs typeface="Times New Roman" panose="02020603050405020304" pitchFamily="18" charset="0"/>
              </a:rPr>
              <a:t> Me </a:t>
            </a:r>
            <a:r>
              <a:rPr lang="en-US" sz="2800" b="1" dirty="0" err="1">
                <a:solidFill>
                  <a:schemeClr val="tx1"/>
                </a:solidFill>
                <a:latin typeface="Times New Roman" panose="02020603050405020304" pitchFamily="18" charset="0"/>
                <a:cs typeface="Times New Roman" panose="02020603050405020304" pitchFamily="18" charset="0"/>
              </a:rPr>
              <a:t>trong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kí</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ức</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 name="Rectangle 1"/>
          <p:cNvSpPr/>
          <p:nvPr/>
        </p:nvSpPr>
        <p:spPr>
          <a:xfrm>
            <a:off x="323528" y="1268760"/>
            <a:ext cx="8424936" cy="2677656"/>
          </a:xfrm>
          <a:prstGeom prst="rect">
            <a:avLst/>
          </a:prstGeom>
        </p:spPr>
        <p:txBody>
          <a:bodyPr wrap="square">
            <a:spAutoFit/>
          </a:bodyPr>
          <a:lstStyle/>
          <a:p>
            <a:pPr lvl="0"/>
            <a:r>
              <a:rPr lang="en-US" sz="2800" b="1" dirty="0" smtClean="0">
                <a:solidFill>
                  <a:prstClr val="black">
                    <a:lumMod val="95000"/>
                    <a:lumOff val="5000"/>
                  </a:prstClr>
                </a:solidFill>
                <a:latin typeface="Times New Roman" panose="02020603050405020304" pitchFamily="18" charset="0"/>
                <a:cs typeface="Times New Roman" panose="02020603050405020304" pitchFamily="18" charset="0"/>
              </a:rPr>
              <a:t>- Ngoại </a:t>
            </a:r>
            <a:r>
              <a:rPr lang="en-US" sz="2800" b="1" dirty="0">
                <a:solidFill>
                  <a:prstClr val="black">
                    <a:lumMod val="95000"/>
                    <a:lumOff val="5000"/>
                  </a:prstClr>
                </a:solidFill>
                <a:latin typeface="Times New Roman" panose="02020603050405020304" pitchFamily="18" charset="0"/>
                <a:cs typeface="Times New Roman" panose="02020603050405020304" pitchFamily="18" charset="0"/>
              </a:rPr>
              <a:t>hình: </a:t>
            </a:r>
            <a:r>
              <a:rPr lang="en-US" sz="2800" i="1" dirty="0">
                <a:solidFill>
                  <a:prstClr val="black">
                    <a:lumMod val="95000"/>
                    <a:lumOff val="5000"/>
                  </a:prstClr>
                </a:solidFill>
                <a:latin typeface="Times New Roman" panose="02020603050405020304" pitchFamily="18" charset="0"/>
                <a:cs typeface="Times New Roman" panose="02020603050405020304" pitchFamily="18" charset="0"/>
              </a:rPr>
              <a:t>má núng đồng tiền,</a:t>
            </a:r>
            <a:r>
              <a:rPr lang="vi-VN" sz="2800" i="1" dirty="0">
                <a:solidFill>
                  <a:prstClr val="black">
                    <a:lumMod val="95000"/>
                    <a:lumOff val="5000"/>
                  </a:prstClr>
                </a:solidFill>
                <a:latin typeface="Times New Roman" panose="02020603050405020304" pitchFamily="18" charset="0"/>
                <a:cs typeface="Times New Roman" panose="02020603050405020304" pitchFamily="18" charset="0"/>
              </a:rPr>
              <a:t> nọc cấy, tay tròn, nghiêng nón làm duyên</a:t>
            </a:r>
            <a:r>
              <a:rPr lang="en-US" sz="2800" i="1" dirty="0">
                <a:solidFill>
                  <a:prstClr val="black">
                    <a:lumMod val="95000"/>
                    <a:lumOff val="5000"/>
                  </a:prstClr>
                </a:solidFill>
                <a:latin typeface="Times New Roman" panose="02020603050405020304" pitchFamily="18" charset="0"/>
                <a:cs typeface="Times New Roman" panose="02020603050405020304" pitchFamily="18" charset="0"/>
              </a:rPr>
              <a:t>, </a:t>
            </a:r>
            <a:r>
              <a:rPr lang="vi-VN" sz="2800" i="1" dirty="0">
                <a:solidFill>
                  <a:prstClr val="black">
                    <a:lumMod val="95000"/>
                    <a:lumOff val="5000"/>
                  </a:prstClr>
                </a:solidFill>
                <a:latin typeface="Times New Roman" panose="02020603050405020304" pitchFamily="18" charset="0"/>
                <a:cs typeface="Times New Roman" panose="02020603050405020304" pitchFamily="18" charset="0"/>
              </a:rPr>
              <a:t>Chị tôi má đỏ, thẹn thò/ Giã me bên trã canh chua ngọt </a:t>
            </a:r>
            <a:r>
              <a:rPr lang="vi-VN" sz="2800" i="1" dirty="0" smtClean="0">
                <a:solidFill>
                  <a:prstClr val="black">
                    <a:lumMod val="95000"/>
                    <a:lumOff val="5000"/>
                  </a:prstClr>
                </a:solidFill>
                <a:latin typeface="Times New Roman" panose="02020603050405020304" pitchFamily="18" charset="0"/>
                <a:cs typeface="Times New Roman" panose="02020603050405020304" pitchFamily="18" charset="0"/>
              </a:rPr>
              <a:t>ngào</a:t>
            </a:r>
            <a:r>
              <a:rPr lang="en-US" sz="2800" i="1" dirty="0" smtClean="0">
                <a:solidFill>
                  <a:prstClr val="black">
                    <a:lumMod val="95000"/>
                    <a:lumOff val="5000"/>
                  </a:prstClr>
                </a:solidFill>
                <a:latin typeface="Times New Roman" panose="02020603050405020304" pitchFamily="18" charset="0"/>
                <a:cs typeface="Times New Roman" panose="02020603050405020304" pitchFamily="18" charset="0"/>
              </a:rPr>
              <a:t>.</a:t>
            </a:r>
            <a:endParaRPr lang="en-US" sz="2800" dirty="0">
              <a:solidFill>
                <a:prstClr val="black">
                  <a:lumMod val="95000"/>
                  <a:lumOff val="5000"/>
                </a:prstClr>
              </a:solidFill>
              <a:latin typeface="Times New Roman" panose="02020603050405020304" pitchFamily="18" charset="0"/>
              <a:cs typeface="Times New Roman" panose="02020603050405020304" pitchFamily="18" charset="0"/>
            </a:endParaRPr>
          </a:p>
          <a:p>
            <a:pPr marL="457200" lvl="0" indent="-457200">
              <a:buFontTx/>
              <a:buChar char="-"/>
            </a:pPr>
            <a:r>
              <a:rPr lang="en-US" sz="2800" b="1" dirty="0" smtClean="0">
                <a:solidFill>
                  <a:prstClr val="black">
                    <a:lumMod val="95000"/>
                    <a:lumOff val="5000"/>
                  </a:prstClr>
                </a:solidFill>
                <a:latin typeface="Times New Roman" panose="02020603050405020304" pitchFamily="18" charset="0"/>
                <a:cs typeface="Times New Roman" panose="02020603050405020304" pitchFamily="18" charset="0"/>
              </a:rPr>
              <a:t>Phẩm </a:t>
            </a:r>
            <a:r>
              <a:rPr lang="en-US" sz="2800" b="1" dirty="0">
                <a:solidFill>
                  <a:prstClr val="black">
                    <a:lumMod val="95000"/>
                    <a:lumOff val="5000"/>
                  </a:prstClr>
                </a:solidFill>
                <a:latin typeface="Times New Roman" panose="02020603050405020304" pitchFamily="18" charset="0"/>
                <a:cs typeface="Times New Roman" panose="02020603050405020304" pitchFamily="18" charset="0"/>
              </a:rPr>
              <a:t>chất tâm </a:t>
            </a:r>
            <a:r>
              <a:rPr lang="en-US" sz="2800" b="1" dirty="0" smtClean="0">
                <a:solidFill>
                  <a:prstClr val="black">
                    <a:lumMod val="95000"/>
                    <a:lumOff val="5000"/>
                  </a:prstClr>
                </a:solidFill>
                <a:latin typeface="Times New Roman" panose="02020603050405020304" pitchFamily="18" charset="0"/>
                <a:cs typeface="Times New Roman" panose="02020603050405020304" pitchFamily="18" charset="0"/>
              </a:rPr>
              <a:t>hồn:</a:t>
            </a:r>
            <a:r>
              <a:rPr lang="en-US" sz="2800" b="1" i="1" dirty="0" smtClean="0">
                <a:solidFill>
                  <a:prstClr val="black">
                    <a:lumMod val="95000"/>
                    <a:lumOff val="5000"/>
                  </a:prstClr>
                </a:solidFill>
                <a:latin typeface="Times New Roman" panose="02020603050405020304" pitchFamily="18" charset="0"/>
                <a:cs typeface="Times New Roman" panose="02020603050405020304" pitchFamily="18" charset="0"/>
              </a:rPr>
              <a:t> </a:t>
            </a:r>
            <a:r>
              <a:rPr lang="vi-VN" sz="2800" i="1" dirty="0" smtClean="0">
                <a:solidFill>
                  <a:prstClr val="black">
                    <a:lumMod val="95000"/>
                    <a:lumOff val="5000"/>
                  </a:prstClr>
                </a:solidFill>
                <a:latin typeface="Times New Roman" panose="02020603050405020304" pitchFamily="18" charset="0"/>
                <a:cs typeface="Times New Roman" panose="02020603050405020304" pitchFamily="18" charset="0"/>
              </a:rPr>
              <a:t>Véo </a:t>
            </a:r>
            <a:r>
              <a:rPr lang="vi-VN" sz="2800" i="1" dirty="0">
                <a:solidFill>
                  <a:prstClr val="black">
                    <a:lumMod val="95000"/>
                    <a:lumOff val="5000"/>
                  </a:prstClr>
                </a:solidFill>
                <a:latin typeface="Times New Roman" panose="02020603050405020304" pitchFamily="18" charset="0"/>
                <a:cs typeface="Times New Roman" panose="02020603050405020304" pitchFamily="18" charset="0"/>
              </a:rPr>
              <a:t>von điệu hát cổ truyền</a:t>
            </a:r>
            <a:r>
              <a:rPr lang="vi-VN" sz="2800" i="1" dirty="0" smtClean="0">
                <a:solidFill>
                  <a:prstClr val="black">
                    <a:lumMod val="95000"/>
                    <a:lumOff val="5000"/>
                  </a:prstClr>
                </a:solidFill>
                <a:latin typeface="Times New Roman" panose="02020603050405020304" pitchFamily="18" charset="0"/>
                <a:cs typeface="Times New Roman" panose="02020603050405020304" pitchFamily="18" charset="0"/>
              </a:rPr>
              <a:t>;</a:t>
            </a:r>
            <a:r>
              <a:rPr lang="en-US" sz="2800" dirty="0">
                <a:solidFill>
                  <a:prstClr val="black">
                    <a:lumMod val="95000"/>
                    <a:lumOff val="5000"/>
                  </a:prstClr>
                </a:solidFill>
                <a:latin typeface="Times New Roman" panose="02020603050405020304" pitchFamily="18" charset="0"/>
                <a:cs typeface="Times New Roman" panose="02020603050405020304" pitchFamily="18" charset="0"/>
              </a:rPr>
              <a:t> </a:t>
            </a:r>
            <a:endParaRPr lang="en-US" sz="2800" dirty="0" smtClean="0">
              <a:solidFill>
                <a:prstClr val="black">
                  <a:lumMod val="95000"/>
                  <a:lumOff val="5000"/>
                </a:prstClr>
              </a:solidFill>
              <a:latin typeface="Times New Roman" panose="02020603050405020304" pitchFamily="18" charset="0"/>
              <a:cs typeface="Times New Roman" panose="02020603050405020304" pitchFamily="18" charset="0"/>
            </a:endParaRPr>
          </a:p>
          <a:p>
            <a:pPr lvl="0"/>
            <a:r>
              <a:rPr lang="en-US" sz="2800" dirty="0" smtClean="0">
                <a:solidFill>
                  <a:srgbClr val="FF0000"/>
                </a:solidFill>
                <a:latin typeface="Times New Roman" panose="02020603050405020304" pitchFamily="18" charset="0"/>
                <a:cs typeface="Times New Roman" panose="02020603050405020304" pitchFamily="18" charset="0"/>
              </a:rPr>
              <a:t>=&gt;</a:t>
            </a:r>
            <a:r>
              <a:rPr lang="vi-VN" sz="2800" dirty="0" smtClean="0">
                <a:solidFill>
                  <a:srgbClr val="FF0000"/>
                </a:solidFill>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N</a:t>
            </a:r>
            <a:r>
              <a:rPr lang="vi-VN" sz="2800" b="1" dirty="0" smtClean="0">
                <a:solidFill>
                  <a:srgbClr val="FF0000"/>
                </a:solidFill>
                <a:latin typeface="Times New Roman" panose="02020603050405020304" pitchFamily="18" charset="0"/>
                <a:cs typeface="Times New Roman" panose="02020603050405020304" pitchFamily="18" charset="0"/>
              </a:rPr>
              <a:t>hững </a:t>
            </a:r>
            <a:r>
              <a:rPr lang="vi-VN" sz="2800" b="1" dirty="0">
                <a:solidFill>
                  <a:srgbClr val="FF0000"/>
                </a:solidFill>
                <a:latin typeface="Times New Roman" panose="02020603050405020304" pitchFamily="18" charset="0"/>
                <a:cs typeface="Times New Roman" panose="02020603050405020304" pitchFamily="18" charset="0"/>
              </a:rPr>
              <a:t>con người lao động chân chất, khoẻ khoắn, duyên dáng, yêu đời, gắn bó với quê hương xứ sở</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467544" y="68490"/>
            <a:ext cx="8064896" cy="792088"/>
          </a:xfrm>
          <a:prstGeom prst="fra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3.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giả</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đất</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nước</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ectangular Callout 4"/>
          <p:cNvSpPr/>
          <p:nvPr/>
        </p:nvSpPr>
        <p:spPr>
          <a:xfrm>
            <a:off x="467544" y="1124744"/>
            <a:ext cx="4320480" cy="2520280"/>
          </a:xfrm>
          <a:prstGeom prst="wedgeRectCallout">
            <a:avLst>
              <a:gd name="adj1" fmla="val -19871"/>
              <a:gd name="adj2" fmla="val 5095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latin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cs typeface="Times New Roman" panose="02020603050405020304" pitchFamily="18" charset="0"/>
              </a:rPr>
              <a:t>Nhớ</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đến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Gò</a:t>
            </a:r>
            <a:r>
              <a:rPr lang="en-US" sz="2800" b="1" dirty="0">
                <a:latin typeface="Times New Roman" panose="02020603050405020304" pitchFamily="18" charset="0"/>
                <a:cs typeface="Times New Roman" panose="02020603050405020304" pitchFamily="18" charset="0"/>
              </a:rPr>
              <a:t> Me,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nhớ</a:t>
            </a:r>
            <a:r>
              <a:rPr lang="en-US" sz="2800" b="1" dirty="0">
                <a:latin typeface="Times New Roman" panose="02020603050405020304" pitchFamily="18" charset="0"/>
                <a:cs typeface="Times New Roman" panose="02020603050405020304" pitchFamily="18" charset="0"/>
              </a:rPr>
              <a:t> da </a:t>
            </a:r>
            <a:r>
              <a:rPr lang="en-US" sz="2800" b="1" dirty="0" err="1">
                <a:latin typeface="Times New Roman" panose="02020603050405020304" pitchFamily="18" charset="0"/>
                <a:cs typeface="Times New Roman" panose="02020603050405020304" pitchFamily="18" charset="0"/>
              </a:rPr>
              <a:t>diết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hò</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quê</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Việc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hai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dẫn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lại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hò</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em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suy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gì</a:t>
            </a:r>
            <a:r>
              <a:rPr lang="en-US" sz="2800" b="1" dirty="0">
                <a:latin typeface="Times New Roman" panose="02020603050405020304" pitchFamily="18" charset="0"/>
                <a:cs typeface="Times New Roman" panose="02020603050405020304" pitchFamily="18" charset="0"/>
              </a:rPr>
              <a:t>?</a:t>
            </a:r>
          </a:p>
        </p:txBody>
      </p:sp>
      <p:sp>
        <p:nvSpPr>
          <p:cNvPr id="6" name="Rounded Rectangular Callout 5"/>
          <p:cNvSpPr/>
          <p:nvPr/>
        </p:nvSpPr>
        <p:spPr>
          <a:xfrm>
            <a:off x="5148064" y="1124744"/>
            <a:ext cx="3456384" cy="2448272"/>
          </a:xfrm>
          <a:prstGeom prst="wedgeRoundRectCallout">
            <a:avLst>
              <a:gd name="adj1" fmla="val -14820"/>
              <a:gd name="adj2" fmla="val 48466"/>
              <a:gd name="adj3" fmla="val 1666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latin typeface="Times New Roman" panose="02020603050405020304" pitchFamily="18" charset="0"/>
                <a:cs typeface="Times New Roman" panose="02020603050405020304" pitchFamily="18" charset="0"/>
              </a:rPr>
              <a:t>2) </a:t>
            </a:r>
            <a:r>
              <a:rPr lang="en-US" sz="2800" b="1" dirty="0" err="1">
                <a:latin typeface="Times New Roman" panose="02020603050405020304" pitchFamily="18" charset="0"/>
                <a:cs typeface="Times New Roman" panose="02020603050405020304" pitchFamily="18" charset="0"/>
              </a:rPr>
              <a:t>Em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như</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thế</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nào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Gò</a:t>
            </a:r>
            <a:r>
              <a:rPr lang="en-US" sz="2800" b="1" dirty="0">
                <a:latin typeface="Times New Roman" panose="02020603050405020304" pitchFamily="18" charset="0"/>
                <a:cs typeface="Times New Roman" panose="02020603050405020304" pitchFamily="18" charset="0"/>
              </a:rPr>
              <a:t> Me?</a:t>
            </a:r>
          </a:p>
        </p:txBody>
      </p:sp>
      <p:sp>
        <p:nvSpPr>
          <p:cNvPr id="8" name="Rectangular Callout 7"/>
          <p:cNvSpPr/>
          <p:nvPr/>
        </p:nvSpPr>
        <p:spPr>
          <a:xfrm>
            <a:off x="467544" y="4149080"/>
            <a:ext cx="4752528" cy="2376264"/>
          </a:xfrm>
          <a:prstGeom prst="wedgeRectCallout">
            <a:avLst>
              <a:gd name="adj1" fmla="val -19375"/>
              <a:gd name="adj2" fmla="val 4734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3)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hãy</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chỉ</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ra</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biểu</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hiện</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yêu</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đất</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nước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thể</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hiện</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5"/>
                                        </p:tgtEl>
                                        <p:attrNameLst>
                                          <p:attrName>ppt_x</p:attrName>
                                        </p:attrNameLst>
                                      </p:cBhvr>
                                      <p:tavLst>
                                        <p:tav tm="0">
                                          <p:val>
                                            <p:strVal val="ppt_x"/>
                                          </p:val>
                                        </p:tav>
                                        <p:tav tm="100000">
                                          <p:val>
                                            <p:strVal val="ppt_x"/>
                                          </p:val>
                                        </p:tav>
                                      </p:tavLst>
                                    </p:anim>
                                    <p:anim calcmode="lin" valueType="num">
                                      <p:cBhvr additive="base">
                                        <p:cTn id="18" dur="500"/>
                                        <p:tgtEl>
                                          <p:spTgt spid="5"/>
                                        </p:tgtEl>
                                        <p:attrNameLst>
                                          <p:attrName>ppt_y</p:attrName>
                                        </p:attrNameLst>
                                      </p:cBhvr>
                                      <p:tavLst>
                                        <p:tav tm="0">
                                          <p:val>
                                            <p:strVal val="ppt_y"/>
                                          </p:val>
                                        </p:tav>
                                        <p:tav tm="100000">
                                          <p:val>
                                            <p:strVal val="1+ppt_h/2"/>
                                          </p:val>
                                        </p:tav>
                                      </p:tavLst>
                                    </p:anim>
                                    <p:set>
                                      <p:cBhvr>
                                        <p:cTn id="19" dur="1" fill="hold">
                                          <p:stCondLst>
                                            <p:cond delay="499"/>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xit" presetSubtype="21" fill="hold" grpId="1" nodeType="clickEffect">
                                  <p:stCondLst>
                                    <p:cond delay="0"/>
                                  </p:stCondLst>
                                  <p:childTnLst>
                                    <p:animEffect transition="out" filter="barn(inVertical)">
                                      <p:cBhvr>
                                        <p:cTn id="28" dur="500"/>
                                        <p:tgtEl>
                                          <p:spTgt spid="6"/>
                                        </p:tgtEl>
                                      </p:cBhvr>
                                    </p:animEffect>
                                    <p:set>
                                      <p:cBhvr>
                                        <p:cTn id="29" dur="1" fill="hold">
                                          <p:stCondLst>
                                            <p:cond delay="499"/>
                                          </p:stCondLst>
                                        </p:cTn>
                                        <p:tgtEl>
                                          <p:spTgt spid="6"/>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arn(inVertical)">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grpId="1" nodeType="clickEffect">
                                  <p:stCondLst>
                                    <p:cond delay="0"/>
                                  </p:stCondLst>
                                  <p:childTnLst>
                                    <p:anim calcmode="lin" valueType="num">
                                      <p:cBhvr additive="base">
                                        <p:cTn id="38" dur="500"/>
                                        <p:tgtEl>
                                          <p:spTgt spid="8"/>
                                        </p:tgtEl>
                                        <p:attrNameLst>
                                          <p:attrName>ppt_x</p:attrName>
                                        </p:attrNameLst>
                                      </p:cBhvr>
                                      <p:tavLst>
                                        <p:tav tm="0">
                                          <p:val>
                                            <p:strVal val="ppt_x"/>
                                          </p:val>
                                        </p:tav>
                                        <p:tav tm="100000">
                                          <p:val>
                                            <p:strVal val="ppt_x"/>
                                          </p:val>
                                        </p:tav>
                                      </p:tavLst>
                                    </p:anim>
                                    <p:anim calcmode="lin" valueType="num">
                                      <p:cBhvr additive="base">
                                        <p:cTn id="39" dur="500"/>
                                        <p:tgtEl>
                                          <p:spTgt spid="8"/>
                                        </p:tgtEl>
                                        <p:attrNameLst>
                                          <p:attrName>ppt_y</p:attrName>
                                        </p:attrNameLst>
                                      </p:cBhvr>
                                      <p:tavLst>
                                        <p:tav tm="0">
                                          <p:val>
                                            <p:strVal val="ppt_y"/>
                                          </p:val>
                                        </p:tav>
                                        <p:tav tm="100000">
                                          <p:val>
                                            <p:strVal val="1+ppt_h/2"/>
                                          </p:val>
                                        </p:tav>
                                      </p:tavLst>
                                    </p:anim>
                                    <p:set>
                                      <p:cBhvr>
                                        <p:cTn id="4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P spid="8" grpId="0" animBg="1"/>
      <p:bldP spid="8"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467544" y="68490"/>
            <a:ext cx="8064896" cy="792088"/>
          </a:xfrm>
          <a:prstGeom prst="fra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3.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Tình</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cảm</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giả</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quê</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hương</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đất</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nước</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Plaque 4"/>
          <p:cNvSpPr/>
          <p:nvPr/>
        </p:nvSpPr>
        <p:spPr>
          <a:xfrm>
            <a:off x="467544" y="1268760"/>
            <a:ext cx="8280920" cy="5184576"/>
          </a:xfrm>
          <a:prstGeom prst="plaqu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solidFill>
                <a:latin typeface="Times New Roman" panose="02020603050405020304" pitchFamily="18" charset="0"/>
                <a:cs typeface="Times New Roman" panose="02020603050405020304" pitchFamily="18" charset="0"/>
              </a:rPr>
              <a:t>- Ý</a:t>
            </a:r>
            <a:r>
              <a:rPr lang="vi-VN" sz="3200" dirty="0">
                <a:solidFill>
                  <a:schemeClr val="tx1"/>
                </a:solidFill>
                <a:latin typeface="Times New Roman" panose="02020603050405020304" pitchFamily="18" charset="0"/>
                <a:cs typeface="Times New Roman" panose="02020603050405020304" pitchFamily="18" charset="0"/>
              </a:rPr>
              <a:t> nghĩa của việc nhà thơ hai lần dẫn lại câu hò khi nhớ về Gò Me: thể hiện tình yêu và nỗi nhớ da diết đối với quê hương, với những sinh hoạt văn hoá truyền thống của quê hương. Chính điệu hò đã góp phần quan trọng làm nên vẻ đẹp, bản sắc của vùng đất này, nên người đi xa khi nhớ về quê hương thường nhớ về những cầu hò thân thương.</a:t>
            </a:r>
            <a:endParaRPr lang="en-US" sz="32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1326</Words>
  <Application>Microsoft Office PowerPoint</Application>
  <PresentationFormat>On-screen Show (4:3)</PresentationFormat>
  <Paragraphs>96</Paragraphs>
  <Slides>21</Slides>
  <Notes>0</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cp:lastModifiedBy>
  <cp:revision>62</cp:revision>
  <dcterms:created xsi:type="dcterms:W3CDTF">2022-08-17T09:31:00Z</dcterms:created>
  <dcterms:modified xsi:type="dcterms:W3CDTF">2023-11-27T13:01:31Z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3EE8F03BC2874897A3AF2E1FE59AC4B6</vt:lpwstr>
  </property>
  <property fmtid="{D5CDD505-2E9C-101B-9397-08002B2CF9AE}" pid="3" name="KSOProductBuildVer">
    <vt:lpwstr>1033-11.2.0.11341</vt:lpwstr>
  </property>
</Properties>
</file>