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62" r:id="rId3"/>
    <p:sldId id="263" r:id="rId4"/>
    <p:sldId id="264" r:id="rId5"/>
    <p:sldId id="276" r:id="rId6"/>
    <p:sldId id="275" r:id="rId7"/>
    <p:sldId id="265" r:id="rId8"/>
    <p:sldId id="266" r:id="rId9"/>
    <p:sldId id="267" r:id="rId10"/>
    <p:sldId id="268" r:id="rId11"/>
    <p:sldId id="271"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1B023-0C60-4A96-A666-62FCB2A36D31}" type="datetimeFigureOut">
              <a:rPr lang="en-US" smtClean="0"/>
              <a:t>11/14/2023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C6276-8224-420F-88CD-3EDF1A3AE0AD}" type="slidenum">
              <a:rPr lang="en-US" smtClean="0"/>
              <a:t>‹#›</a:t>
            </a:fld>
            <a:endParaRPr lang="en-US"/>
          </a:p>
        </p:txBody>
      </p:sp>
    </p:spTree>
    <p:extLst>
      <p:ext uri="{BB962C8B-B14F-4D97-AF65-F5344CB8AC3E}">
        <p14:creationId xmlns:p14="http://schemas.microsoft.com/office/powerpoint/2010/main" val="274032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8163CE48-5F90-4991-9F02-9500B21F50ED}"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03137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9</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1741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1741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B3B4BD-FE4C-4190-87E3-0470D5CDDF61}"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329017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3B4BD-FE4C-4190-87E3-0470D5CDDF61}"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53764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3B4BD-FE4C-4190-87E3-0470D5CDDF61}"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188360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36050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3B4BD-FE4C-4190-87E3-0470D5CDDF61}"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170995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3B4BD-FE4C-4190-87E3-0470D5CDDF61}"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5403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3B4BD-FE4C-4190-87E3-0470D5CDDF61}"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428541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3B4BD-FE4C-4190-87E3-0470D5CDDF61}"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112997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3B4BD-FE4C-4190-87E3-0470D5CDDF61}"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399224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3B4BD-FE4C-4190-87E3-0470D5CDDF61}"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139281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3B4BD-FE4C-4190-87E3-0470D5CDDF61}"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100605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3B4BD-FE4C-4190-87E3-0470D5CDDF61}"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23596-FCD2-4C12-9691-37FCF7C14B09}" type="slidenum">
              <a:rPr lang="en-US" smtClean="0"/>
              <a:t>‹#›</a:t>
            </a:fld>
            <a:endParaRPr lang="en-US"/>
          </a:p>
        </p:txBody>
      </p:sp>
    </p:spTree>
    <p:extLst>
      <p:ext uri="{BB962C8B-B14F-4D97-AF65-F5344CB8AC3E}">
        <p14:creationId xmlns:p14="http://schemas.microsoft.com/office/powerpoint/2010/main" val="195905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3B4BD-FE4C-4190-87E3-0470D5CDDF61}" type="datetimeFigureOut">
              <a:rPr lang="en-US" smtClean="0"/>
              <a:t>11/14/2023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23596-FCD2-4C12-9691-37FCF7C14B09}" type="slidenum">
              <a:rPr lang="en-US" smtClean="0"/>
              <a:t>‹#›</a:t>
            </a:fld>
            <a:endParaRPr lang="en-US"/>
          </a:p>
        </p:txBody>
      </p:sp>
    </p:spTree>
    <p:extLst>
      <p:ext uri="{BB962C8B-B14F-4D97-AF65-F5344CB8AC3E}">
        <p14:creationId xmlns:p14="http://schemas.microsoft.com/office/powerpoint/2010/main" val="249485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rrowheads="1"/>
          </p:cNvSpPr>
          <p:nvPr/>
        </p:nvSpPr>
        <p:spPr bwMode="auto">
          <a:xfrm>
            <a:off x="251521" y="830897"/>
            <a:ext cx="889248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000000"/>
              </a:buClr>
              <a:buFont typeface="Arial" panose="020B0604020202020204"/>
              <a:buNone/>
              <a:defRPr/>
            </a:pP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Chao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ôi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Đối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với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những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ở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quanh</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nếu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không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cố</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tìm</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mà</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hiểu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họ</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thì</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chỉ</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thấy</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họ</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gàn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dở</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ngốc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xấu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xa</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bỉ</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ổi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toàn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những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cớ</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để</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cho</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tàn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smtClean="0">
                <a:solidFill>
                  <a:srgbClr val="0000FF"/>
                </a:solidFill>
                <a:latin typeface="Times New Roman" panose="02020603050405020304" pitchFamily="18" charset="0"/>
                <a:cs typeface="Times New Roman" panose="02020603050405020304" pitchFamily="18" charset="0"/>
                <a:sym typeface="Arial" panose="020B0604020202020204"/>
              </a:rPr>
              <a:t>nhẫn</a:t>
            </a: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không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bao</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giờ</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thấy</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họ</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là</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những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đáng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thương</a:t>
            </a: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smtClean="0">
                <a:solidFill>
                  <a:srgbClr val="0000FF"/>
                </a:solidFill>
                <a:latin typeface="Times New Roman" panose="02020603050405020304" pitchFamily="18" charset="0"/>
                <a:cs typeface="Times New Roman" panose="02020603050405020304" pitchFamily="18" charset="0"/>
                <a:sym typeface="Arial" panose="020B0604020202020204"/>
              </a:rPr>
              <a:t>không</a:t>
            </a: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bao</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giờ</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thương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Vợ</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tôi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không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ác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nhưng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thị</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khổ</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quá</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rồi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Một</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đau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chân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có</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lúc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nào</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quên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được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cái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chân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đau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của</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mình</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để</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nghĩ</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đến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cái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gì</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khác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đâu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khổ</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quá</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smtClean="0">
                <a:solidFill>
                  <a:srgbClr val="0000FF"/>
                </a:solidFill>
                <a:latin typeface="Times New Roman" panose="02020603050405020304" pitchFamily="18" charset="0"/>
                <a:cs typeface="Times New Roman" panose="02020603050405020304" pitchFamily="18" charset="0"/>
                <a:sym typeface="Arial" panose="020B0604020202020204"/>
              </a:rPr>
              <a:t>thì</a:t>
            </a: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smtClean="0">
                <a:solidFill>
                  <a:srgbClr val="0000FF"/>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ta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chẳng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còn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nghĩ</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gì</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đến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ai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được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nữa</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Cái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bản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tính</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tốt</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của</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bị</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những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nỗi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lo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lắng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buồn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đau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ích</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kỉ</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che</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lấp</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mất</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Tôi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biết</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vậy</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nên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tôi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chỉ</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buồn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chứ</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không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smtClean="0">
                <a:solidFill>
                  <a:srgbClr val="0000FF"/>
                </a:solidFill>
                <a:latin typeface="Times New Roman" panose="02020603050405020304" pitchFamily="18" charset="0"/>
                <a:cs typeface="Times New Roman" panose="02020603050405020304" pitchFamily="18" charset="0"/>
                <a:sym typeface="Arial" panose="020B0604020202020204"/>
              </a:rPr>
              <a:t>nỡ</a:t>
            </a: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giận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p>
          <a:p>
            <a:pPr>
              <a:spcBef>
                <a:spcPct val="50000"/>
              </a:spcBef>
              <a:buClr>
                <a:srgbClr val="000000"/>
              </a:buClr>
              <a:buFont typeface="Arial" panose="020B0604020202020204"/>
              <a:buNone/>
              <a:defRPr/>
            </a:pP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Nam Cao – Lão Hạc)</a:t>
            </a:r>
          </a:p>
        </p:txBody>
      </p:sp>
      <p:sp>
        <p:nvSpPr>
          <p:cNvPr id="2" name="AutoShape 2" descr="Phân tích: Nhân vật Lão Hạc"/>
          <p:cNvSpPr>
            <a:spLocks noChangeAspect="1" noChangeArrowheads="1"/>
          </p:cNvSpPr>
          <p:nvPr/>
        </p:nvSpPr>
        <p:spPr bwMode="auto">
          <a:xfrm>
            <a:off x="1259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panose="020B0604020202020204"/>
              <a:buNone/>
            </a:pPr>
            <a:endParaRPr lang="en-US" sz="24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2" name="Rectangle 9"/>
          <p:cNvSpPr>
            <a:spLocks noChangeArrowheads="1"/>
          </p:cNvSpPr>
          <p:nvPr/>
        </p:nvSpPr>
        <p:spPr bwMode="auto">
          <a:xfrm>
            <a:off x="2396852" y="194335"/>
            <a:ext cx="3543300" cy="85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buClr>
                <a:srgbClr val="000000"/>
              </a:buClr>
              <a:buFont typeface="Arial" panose="020B0604020202020204"/>
              <a:buNone/>
            </a:pPr>
            <a:r>
              <a:rPr lang="en-US" sz="3500" b="1" kern="0" dirty="0" err="1" smtClean="0">
                <a:solidFill>
                  <a:srgbClr val="000000"/>
                </a:solidFill>
                <a:latin typeface="Times New Roman" panose="02020603050405020304" pitchFamily="18" charset="0"/>
                <a:cs typeface="Times New Roman" panose="02020603050405020304" pitchFamily="18" charset="0"/>
                <a:sym typeface="Arial" panose="020B0604020202020204"/>
              </a:rPr>
              <a:t>Ví</a:t>
            </a:r>
            <a:r>
              <a:rPr lang="en-US" sz="35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3500" b="1" kern="0" dirty="0" err="1">
                <a:solidFill>
                  <a:srgbClr val="000000"/>
                </a:solidFill>
                <a:latin typeface="Times New Roman" panose="02020603050405020304" pitchFamily="18" charset="0"/>
                <a:cs typeface="Times New Roman" panose="02020603050405020304" pitchFamily="18" charset="0"/>
                <a:sym typeface="Arial" panose="020B0604020202020204"/>
              </a:rPr>
              <a:t>dụ</a:t>
            </a:r>
            <a:r>
              <a:rPr lang="en-US" sz="35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35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a: </a:t>
            </a:r>
            <a:r>
              <a:rPr lang="en-US" sz="3500" b="1" kern="0" dirty="0" err="1" smtClean="0">
                <a:solidFill>
                  <a:srgbClr val="000000"/>
                </a:solidFill>
                <a:latin typeface="Times New Roman" panose="02020603050405020304" pitchFamily="18" charset="0"/>
                <a:cs typeface="Times New Roman" panose="02020603050405020304" pitchFamily="18" charset="0"/>
                <a:sym typeface="Arial" panose="020B0604020202020204"/>
              </a:rPr>
              <a:t>Sgk</a:t>
            </a:r>
            <a:r>
              <a:rPr lang="en-US" sz="35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/137</a:t>
            </a:r>
            <a:r>
              <a:rPr lang="en-US" sz="3500" b="1" kern="0" dirty="0">
                <a:solidFill>
                  <a:srgbClr val="000000"/>
                </a:solidFill>
                <a:latin typeface="Times New Roman" panose="02020603050405020304" pitchFamily="18" charset="0"/>
                <a:cs typeface="Times New Roman" panose="02020603050405020304" pitchFamily="18" charset="0"/>
                <a:sym typeface="Arial" panose="020B0604020202020204"/>
              </a:rPr>
              <a:t>.</a:t>
            </a:r>
          </a:p>
          <a:p>
            <a:pPr marL="457200" indent="-457200">
              <a:buClr>
                <a:srgbClr val="000000"/>
              </a:buClr>
              <a:buFont typeface="Arial" panose="020B0604020202020204"/>
              <a:buNone/>
            </a:pPr>
            <a:endParaRPr lang="en-US" sz="3500" b="1"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222074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62124" y="188640"/>
            <a:ext cx="8558348" cy="2667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spcBef>
                <a:spcPct val="50000"/>
              </a:spcBef>
            </a:pPr>
            <a:endParaRPr lang="en-US" altLang="en-US" sz="2800" b="1" i="1" dirty="0">
              <a:solidFill>
                <a:srgbClr val="0000FF"/>
              </a:solidFill>
              <a:latin typeface="Times New Roman" pitchFamily="18" charset="0"/>
              <a:cs typeface="Times New Roman" pitchFamily="18" charset="0"/>
            </a:endParaRPr>
          </a:p>
          <a:p>
            <a:pPr>
              <a:spcBef>
                <a:spcPct val="50000"/>
              </a:spcBef>
            </a:pPr>
            <a:r>
              <a:rPr lang="en-US" altLang="en-US" sz="2800" b="1" i="1" dirty="0" err="1">
                <a:solidFill>
                  <a:schemeClr val="tx1"/>
                </a:solidFill>
                <a:latin typeface="Times New Roman" pitchFamily="18" charset="0"/>
                <a:cs typeface="Times New Roman" pitchFamily="18" charset="0"/>
              </a:rPr>
              <a:t>Nội</a:t>
            </a:r>
            <a:r>
              <a:rPr lang="en-US" altLang="en-US" sz="2800" b="1" i="1" dirty="0">
                <a:solidFill>
                  <a:schemeClr val="tx1"/>
                </a:solidFill>
                <a:latin typeface="Times New Roman" pitchFamily="18" charset="0"/>
                <a:cs typeface="Times New Roman" pitchFamily="18" charset="0"/>
              </a:rPr>
              <a:t> dung </a:t>
            </a:r>
            <a:r>
              <a:rPr lang="en-US" altLang="en-US" sz="2800" b="1" i="1" dirty="0" err="1">
                <a:solidFill>
                  <a:schemeClr val="tx1"/>
                </a:solidFill>
                <a:latin typeface="Times New Roman" pitchFamily="18" charset="0"/>
                <a:cs typeface="Times New Roman" pitchFamily="18" charset="0"/>
              </a:rPr>
              <a:t>của</a:t>
            </a:r>
            <a:r>
              <a:rPr lang="en-US" altLang="en-US" sz="2800" b="1" i="1" dirty="0">
                <a:solidFill>
                  <a:schemeClr val="tx1"/>
                </a:solidFill>
                <a:latin typeface="Times New Roman" pitchFamily="18" charset="0"/>
                <a:cs typeface="Times New Roman" pitchFamily="18" charset="0"/>
              </a:rPr>
              <a:t> </a:t>
            </a:r>
            <a:r>
              <a:rPr lang="en-US" altLang="en-US" sz="2800" b="1" i="1" dirty="0" err="1">
                <a:solidFill>
                  <a:schemeClr val="tx1"/>
                </a:solidFill>
                <a:latin typeface="Times New Roman" pitchFamily="18" charset="0"/>
                <a:cs typeface="Times New Roman" pitchFamily="18" charset="0"/>
              </a:rPr>
              <a:t>yếu</a:t>
            </a:r>
            <a:r>
              <a:rPr lang="en-US" altLang="en-US" sz="2800" b="1" i="1" dirty="0">
                <a:solidFill>
                  <a:schemeClr val="tx1"/>
                </a:solidFill>
                <a:latin typeface="Times New Roman" pitchFamily="18" charset="0"/>
                <a:cs typeface="Times New Roman" pitchFamily="18" charset="0"/>
              </a:rPr>
              <a:t> </a:t>
            </a:r>
            <a:r>
              <a:rPr lang="en-US" altLang="en-US" sz="2800" b="1" i="1" dirty="0" err="1">
                <a:solidFill>
                  <a:schemeClr val="tx1"/>
                </a:solidFill>
                <a:latin typeface="Times New Roman" pitchFamily="18" charset="0"/>
                <a:cs typeface="Times New Roman" pitchFamily="18" charset="0"/>
              </a:rPr>
              <a:t>tố</a:t>
            </a:r>
            <a:r>
              <a:rPr lang="en-US" altLang="en-US" sz="2800" b="1" i="1" dirty="0">
                <a:solidFill>
                  <a:schemeClr val="tx1"/>
                </a:solidFill>
                <a:latin typeface="Times New Roman" pitchFamily="18" charset="0"/>
                <a:cs typeface="Times New Roman" pitchFamily="18" charset="0"/>
              </a:rPr>
              <a:t> </a:t>
            </a:r>
            <a:r>
              <a:rPr lang="en-US" altLang="en-US" sz="2800" b="1" i="1" dirty="0" err="1">
                <a:solidFill>
                  <a:schemeClr val="tx1"/>
                </a:solidFill>
                <a:latin typeface="Times New Roman" pitchFamily="18" charset="0"/>
                <a:cs typeface="Times New Roman" pitchFamily="18" charset="0"/>
              </a:rPr>
              <a:t>nghị</a:t>
            </a:r>
            <a:r>
              <a:rPr lang="en-US" altLang="en-US" sz="2800" b="1" i="1" dirty="0">
                <a:solidFill>
                  <a:schemeClr val="tx1"/>
                </a:solidFill>
                <a:latin typeface="Times New Roman" pitchFamily="18" charset="0"/>
                <a:cs typeface="Times New Roman" pitchFamily="18" charset="0"/>
              </a:rPr>
              <a:t> </a:t>
            </a:r>
            <a:r>
              <a:rPr lang="en-US" altLang="en-US" sz="2800" b="1" i="1" dirty="0" err="1">
                <a:solidFill>
                  <a:schemeClr val="tx1"/>
                </a:solidFill>
                <a:latin typeface="Times New Roman" pitchFamily="18" charset="0"/>
                <a:cs typeface="Times New Roman" pitchFamily="18" charset="0"/>
              </a:rPr>
              <a:t>luận</a:t>
            </a:r>
            <a:r>
              <a:rPr lang="en-US" altLang="en-US" sz="2800" b="1" i="1" dirty="0">
                <a:solidFill>
                  <a:schemeClr val="tx1"/>
                </a:solidFill>
                <a:latin typeface="Times New Roman" pitchFamily="18" charset="0"/>
                <a:cs typeface="Times New Roman" pitchFamily="18" charset="0"/>
              </a:rPr>
              <a:t> </a:t>
            </a:r>
            <a:r>
              <a:rPr lang="en-US" altLang="en-US" sz="2800" b="1" i="1" dirty="0" err="1">
                <a:solidFill>
                  <a:schemeClr val="tx1"/>
                </a:solidFill>
                <a:latin typeface="Times New Roman" pitchFamily="18" charset="0"/>
                <a:cs typeface="Times New Roman" pitchFamily="18" charset="0"/>
              </a:rPr>
              <a:t>trong</a:t>
            </a:r>
            <a:r>
              <a:rPr lang="en-US" altLang="en-US" sz="2800" b="1" i="1" dirty="0">
                <a:solidFill>
                  <a:schemeClr val="tx1"/>
                </a:solidFill>
                <a:latin typeface="Times New Roman" pitchFamily="18" charset="0"/>
                <a:cs typeface="Times New Roman" pitchFamily="18" charset="0"/>
              </a:rPr>
              <a:t> </a:t>
            </a:r>
            <a:r>
              <a:rPr lang="en-US" altLang="en-US" sz="2800" b="1" i="1" dirty="0" err="1">
                <a:solidFill>
                  <a:schemeClr val="tx1"/>
                </a:solidFill>
                <a:latin typeface="Times New Roman" pitchFamily="18" charset="0"/>
                <a:cs typeface="Times New Roman" pitchFamily="18" charset="0"/>
              </a:rPr>
              <a:t>văn</a:t>
            </a:r>
            <a:r>
              <a:rPr lang="en-US" altLang="en-US" sz="2800" b="1" i="1" dirty="0">
                <a:solidFill>
                  <a:schemeClr val="tx1"/>
                </a:solidFill>
                <a:latin typeface="Times New Roman" pitchFamily="18" charset="0"/>
                <a:cs typeface="Times New Roman" pitchFamily="18" charset="0"/>
              </a:rPr>
              <a:t> </a:t>
            </a:r>
            <a:r>
              <a:rPr lang="en-US" altLang="en-US" sz="2800" b="1" i="1" dirty="0" err="1">
                <a:solidFill>
                  <a:schemeClr val="tx1"/>
                </a:solidFill>
                <a:latin typeface="Times New Roman" pitchFamily="18" charset="0"/>
                <a:cs typeface="Times New Roman" pitchFamily="18" charset="0"/>
              </a:rPr>
              <a:t>bản</a:t>
            </a:r>
            <a:r>
              <a:rPr lang="en-US" altLang="en-US" sz="2800" b="1" i="1" dirty="0">
                <a:solidFill>
                  <a:schemeClr val="tx1"/>
                </a:solidFill>
                <a:latin typeface="Times New Roman" pitchFamily="18" charset="0"/>
                <a:cs typeface="Times New Roman" pitchFamily="18" charset="0"/>
              </a:rPr>
              <a:t> </a:t>
            </a:r>
            <a:r>
              <a:rPr lang="en-US" altLang="en-US" sz="2800" b="1" i="1" dirty="0" err="1">
                <a:solidFill>
                  <a:schemeClr val="tx1"/>
                </a:solidFill>
                <a:latin typeface="Times New Roman" pitchFamily="18" charset="0"/>
                <a:cs typeface="Times New Roman" pitchFamily="18" charset="0"/>
              </a:rPr>
              <a:t>tự</a:t>
            </a:r>
            <a:r>
              <a:rPr lang="en-US" altLang="en-US" sz="2800" b="1" i="1" dirty="0">
                <a:solidFill>
                  <a:schemeClr val="tx1"/>
                </a:solidFill>
                <a:latin typeface="Times New Roman" pitchFamily="18" charset="0"/>
                <a:cs typeface="Times New Roman" pitchFamily="18" charset="0"/>
              </a:rPr>
              <a:t> </a:t>
            </a:r>
            <a:r>
              <a:rPr lang="en-US" altLang="en-US" sz="2800" b="1" i="1" dirty="0" err="1">
                <a:solidFill>
                  <a:schemeClr val="tx1"/>
                </a:solidFill>
                <a:latin typeface="Times New Roman" pitchFamily="18" charset="0"/>
                <a:cs typeface="Times New Roman" pitchFamily="18" charset="0"/>
              </a:rPr>
              <a:t>sự</a:t>
            </a:r>
            <a:r>
              <a:rPr lang="en-US" altLang="en-US" sz="2800" b="1" i="1" dirty="0">
                <a:solidFill>
                  <a:schemeClr val="tx1"/>
                </a:solidFill>
                <a:latin typeface="Times New Roman" pitchFamily="18" charset="0"/>
                <a:cs typeface="Times New Roman" pitchFamily="18" charset="0"/>
              </a:rPr>
              <a:t>:</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thực</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chất</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là</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các</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cuộc</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đối</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thoại</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với</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các</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nhận</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xét</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phán</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đoán</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các</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lí</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lẽ</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dẫn</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chứng</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nhằm</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thuyết</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phục</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người</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đọc</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người</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nghe</a:t>
            </a:r>
            <a:r>
              <a:rPr lang="en-US" altLang="en-US" sz="2800" dirty="0">
                <a:solidFill>
                  <a:schemeClr val="tx1"/>
                </a:solidFill>
                <a:latin typeface="Times New Roman" pitchFamily="18" charset="0"/>
                <a:cs typeface="Times New Roman" pitchFamily="18" charset="0"/>
              </a:rPr>
              <a:t>.</a:t>
            </a:r>
          </a:p>
          <a:p>
            <a:pPr>
              <a:spcBef>
                <a:spcPct val="50000"/>
              </a:spcBef>
            </a:pPr>
            <a:r>
              <a:rPr lang="en-US" altLang="en-US" sz="2800" b="1" i="1" dirty="0" err="1">
                <a:solidFill>
                  <a:schemeClr val="tx1"/>
                </a:solidFill>
                <a:latin typeface="Times New Roman" pitchFamily="18" charset="0"/>
                <a:cs typeface="Times New Roman" pitchFamily="18" charset="0"/>
              </a:rPr>
              <a:t>Tác</a:t>
            </a:r>
            <a:r>
              <a:rPr lang="en-US" altLang="en-US" sz="2800" b="1" i="1" dirty="0">
                <a:solidFill>
                  <a:schemeClr val="tx1"/>
                </a:solidFill>
                <a:latin typeface="Times New Roman" pitchFamily="18" charset="0"/>
                <a:cs typeface="Times New Roman" pitchFamily="18" charset="0"/>
              </a:rPr>
              <a:t> </a:t>
            </a:r>
            <a:r>
              <a:rPr lang="en-US" altLang="en-US" sz="2800" b="1" i="1" dirty="0" err="1">
                <a:solidFill>
                  <a:schemeClr val="tx1"/>
                </a:solidFill>
                <a:latin typeface="Times New Roman" pitchFamily="18" charset="0"/>
                <a:cs typeface="Times New Roman" pitchFamily="18" charset="0"/>
              </a:rPr>
              <a:t>dụng</a:t>
            </a:r>
            <a:r>
              <a:rPr lang="en-US" altLang="en-US" sz="2800" b="1" i="1" dirty="0">
                <a:solidFill>
                  <a:schemeClr val="tx1"/>
                </a:solidFill>
                <a:latin typeface="Times New Roman" pitchFamily="18" charset="0"/>
                <a:cs typeface="Times New Roman" pitchFamily="18" charset="0"/>
              </a:rPr>
              <a:t>:</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làm</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cho</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câu</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chuyện</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thêm</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phần</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triết</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lí</a:t>
            </a:r>
            <a:endParaRPr lang="en-US" altLang="en-US" sz="2800" dirty="0">
              <a:solidFill>
                <a:schemeClr val="tx1"/>
              </a:solidFill>
              <a:latin typeface="Times New Roman" pitchFamily="18" charset="0"/>
              <a:cs typeface="Times New Roman" pitchFamily="18" charset="0"/>
            </a:endParaRPr>
          </a:p>
          <a:p>
            <a:pPr>
              <a:spcBef>
                <a:spcPct val="50000"/>
              </a:spcBef>
            </a:pPr>
            <a:endParaRPr lang="en-US" altLang="en-US" sz="2400" dirty="0">
              <a:solidFill>
                <a:schemeClr val="tx1"/>
              </a:solidFill>
              <a:latin typeface="Arial" charset="0"/>
            </a:endParaRPr>
          </a:p>
        </p:txBody>
      </p:sp>
    </p:spTree>
    <p:extLst>
      <p:ext uri="{BB962C8B-B14F-4D97-AF65-F5344CB8AC3E}">
        <p14:creationId xmlns:p14="http://schemas.microsoft.com/office/powerpoint/2010/main" val="1827826301"/>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304800" y="0"/>
            <a:ext cx="8839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800" b="1" dirty="0">
                <a:solidFill>
                  <a:srgbClr val="3333FF"/>
                </a:solidFill>
                <a:latin typeface="Times New Roman" pitchFamily="18" charset="0"/>
              </a:rPr>
              <a:t>II. </a:t>
            </a:r>
            <a:r>
              <a:rPr lang="en-US" sz="2800" b="1" dirty="0" err="1">
                <a:solidFill>
                  <a:srgbClr val="3333FF"/>
                </a:solidFill>
                <a:latin typeface="Times New Roman" pitchFamily="18" charset="0"/>
              </a:rPr>
              <a:t>Luyện</a:t>
            </a:r>
            <a:r>
              <a:rPr lang="en-US" sz="2800" b="1" dirty="0">
                <a:solidFill>
                  <a:srgbClr val="3333FF"/>
                </a:solidFill>
                <a:latin typeface="Times New Roman" pitchFamily="18" charset="0"/>
              </a:rPr>
              <a:t> </a:t>
            </a:r>
            <a:r>
              <a:rPr lang="en-US" sz="2800" b="1" dirty="0" err="1">
                <a:solidFill>
                  <a:srgbClr val="3333FF"/>
                </a:solidFill>
                <a:latin typeface="Times New Roman" pitchFamily="18" charset="0"/>
              </a:rPr>
              <a:t>tập</a:t>
            </a:r>
            <a:r>
              <a:rPr lang="en-US" sz="2800" b="1" dirty="0">
                <a:solidFill>
                  <a:srgbClr val="3333FF"/>
                </a:solidFill>
                <a:latin typeface="Times New Roman" pitchFamily="18" charset="0"/>
              </a:rPr>
              <a:t>:</a:t>
            </a:r>
          </a:p>
          <a:p>
            <a:pPr fontAlgn="base">
              <a:spcBef>
                <a:spcPct val="50000"/>
              </a:spcBef>
              <a:spcAft>
                <a:spcPct val="0"/>
              </a:spcAft>
            </a:pPr>
            <a:r>
              <a:rPr lang="en-US" sz="2800" b="1" dirty="0" smtClean="0">
                <a:solidFill>
                  <a:srgbClr val="000000"/>
                </a:solidFill>
                <a:latin typeface="Times New Roman" pitchFamily="18" charset="0"/>
              </a:rPr>
              <a:t>BT1</a:t>
            </a:r>
            <a:r>
              <a:rPr lang="en-US" sz="2800" b="1" dirty="0">
                <a:solidFill>
                  <a:srgbClr val="000000"/>
                </a:solidFill>
                <a:latin typeface="Times New Roman" pitchFamily="18" charset="0"/>
              </a:rPr>
              <a:t>. </a:t>
            </a:r>
            <a:r>
              <a:rPr lang="en-US" sz="2800" dirty="0" err="1">
                <a:solidFill>
                  <a:srgbClr val="000000"/>
                </a:solidFill>
                <a:latin typeface="Times New Roman" pitchFamily="18" charset="0"/>
              </a:rPr>
              <a:t>Lời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văn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trong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đoạn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trích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Lão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Hạc</a:t>
            </a:r>
            <a:r>
              <a:rPr lang="en-US" sz="2800" dirty="0">
                <a:solidFill>
                  <a:srgbClr val="000000"/>
                </a:solidFill>
                <a:latin typeface="Times New Roman" pitchFamily="18" charset="0"/>
              </a:rPr>
              <a:t> ở </a:t>
            </a:r>
            <a:r>
              <a:rPr lang="en-US" sz="2800" dirty="0" err="1">
                <a:solidFill>
                  <a:srgbClr val="000000"/>
                </a:solidFill>
                <a:latin typeface="Times New Roman" pitchFamily="18" charset="0"/>
              </a:rPr>
              <a:t>mục</a:t>
            </a:r>
            <a:r>
              <a:rPr lang="en-US" sz="2800" dirty="0">
                <a:solidFill>
                  <a:srgbClr val="000000"/>
                </a:solidFill>
                <a:latin typeface="Times New Roman" pitchFamily="18" charset="0"/>
              </a:rPr>
              <a:t> I.1 </a:t>
            </a:r>
            <a:r>
              <a:rPr lang="en-US" sz="2800" dirty="0" err="1">
                <a:solidFill>
                  <a:srgbClr val="000000"/>
                </a:solidFill>
                <a:latin typeface="Times New Roman" pitchFamily="18" charset="0"/>
              </a:rPr>
              <a:t>là</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lời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của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ai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Người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ấy</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đang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thuyết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phục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ai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Thuyết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phục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điều</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gì</a:t>
            </a:r>
            <a:r>
              <a:rPr lang="en-US" sz="2800" dirty="0">
                <a:solidFill>
                  <a:srgbClr val="000000"/>
                </a:solidFill>
                <a:latin typeface="Times New Roman" pitchFamily="18" charset="0"/>
              </a:rPr>
              <a:t>?</a:t>
            </a:r>
          </a:p>
        </p:txBody>
      </p:sp>
      <p:sp>
        <p:nvSpPr>
          <p:cNvPr id="94213" name="Text Box 5"/>
          <p:cNvSpPr txBox="1">
            <a:spLocks noChangeArrowheads="1"/>
          </p:cNvSpPr>
          <p:nvPr/>
        </p:nvSpPr>
        <p:spPr bwMode="auto">
          <a:xfrm>
            <a:off x="304800" y="1600200"/>
            <a:ext cx="85344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800" b="1" dirty="0" err="1">
                <a:solidFill>
                  <a:srgbClr val="FF0000"/>
                </a:solidFill>
                <a:latin typeface="Times New Roman" pitchFamily="18" charset="0"/>
              </a:rPr>
              <a:t>Trả</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lời</a:t>
            </a:r>
            <a:r>
              <a:rPr lang="en-US" sz="2800" b="1" dirty="0">
                <a:solidFill>
                  <a:srgbClr val="FF0000"/>
                </a:solidFill>
                <a:latin typeface="Times New Roman" pitchFamily="18" charset="0"/>
              </a:rPr>
              <a:t>:</a:t>
            </a:r>
          </a:p>
          <a:p>
            <a:pPr fontAlgn="base">
              <a:spcBef>
                <a:spcPct val="50000"/>
              </a:spcBef>
              <a:spcAft>
                <a:spcPct val="0"/>
              </a:spcAft>
            </a:pP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Lời</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của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ông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Giáo</a:t>
            </a:r>
            <a:endParaRPr lang="en-US" sz="2800" dirty="0">
              <a:solidFill>
                <a:srgbClr val="000000"/>
              </a:solidFill>
              <a:latin typeface="Times New Roman" pitchFamily="18" charset="0"/>
            </a:endParaRPr>
          </a:p>
          <a:p>
            <a:pPr fontAlgn="base">
              <a:spcBef>
                <a:spcPct val="50000"/>
              </a:spcBef>
              <a:spcAft>
                <a:spcPct val="0"/>
              </a:spcAft>
            </a:pP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Ông</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Giáo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đang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thuyết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phục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chính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mình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rằng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ông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không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ác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để</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chỉ</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buồn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chứ</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không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nỡ</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giận</a:t>
            </a:r>
            <a:r>
              <a:rPr lang="en-US" sz="2800" dirty="0">
                <a:solidFill>
                  <a:srgbClr val="000000"/>
                </a:solidFill>
                <a:latin typeface="Times New Roman" pitchFamily="18" charset="0"/>
              </a:rPr>
              <a:t>”</a:t>
            </a:r>
          </a:p>
          <a:p>
            <a:pPr fontAlgn="base">
              <a:spcBef>
                <a:spcPct val="50000"/>
              </a:spcBef>
              <a:spcAft>
                <a:spcPct val="0"/>
              </a:spcAft>
            </a:pP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Thuyết</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phục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về</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đạo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lí</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của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cuộc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sống</a:t>
            </a:r>
            <a:r>
              <a:rPr lang="en-US" sz="2800" dirty="0">
                <a:solidFill>
                  <a:srgbClr val="000000"/>
                </a:solidFill>
                <a:latin typeface="Times New Roman" pitchFamily="18" charset="0"/>
              </a:rPr>
              <a:t>.</a:t>
            </a:r>
          </a:p>
        </p:txBody>
      </p:sp>
    </p:spTree>
    <p:extLst>
      <p:ext uri="{BB962C8B-B14F-4D97-AF65-F5344CB8AC3E}">
        <p14:creationId xmlns:p14="http://schemas.microsoft.com/office/powerpoint/2010/main" val="2299010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circle(in)">
                                      <p:cBhvr>
                                        <p:cTn id="7" dur="2000"/>
                                        <p:tgtEl>
                                          <p:spTgt spid="94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4213"/>
                                        </p:tgtEl>
                                        <p:attrNameLst>
                                          <p:attrName>style.visibility</p:attrName>
                                        </p:attrNameLst>
                                      </p:cBhvr>
                                      <p:to>
                                        <p:strVal val="visible"/>
                                      </p:to>
                                    </p:set>
                                    <p:anim calcmode="lin" valueType="num">
                                      <p:cBhvr additive="base">
                                        <p:cTn id="12" dur="500" fill="hold"/>
                                        <p:tgtEl>
                                          <p:spTgt spid="94213"/>
                                        </p:tgtEl>
                                        <p:attrNameLst>
                                          <p:attrName>ppt_x</p:attrName>
                                        </p:attrNameLst>
                                      </p:cBhvr>
                                      <p:tavLst>
                                        <p:tav tm="0">
                                          <p:val>
                                            <p:strVal val="#ppt_x"/>
                                          </p:val>
                                        </p:tav>
                                        <p:tav tm="100000">
                                          <p:val>
                                            <p:strVal val="#ppt_x"/>
                                          </p:val>
                                        </p:tav>
                                      </p:tavLst>
                                    </p:anim>
                                    <p:anim calcmode="lin" valueType="num">
                                      <p:cBhvr additive="base">
                                        <p:cTn id="1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3"/>
          <p:cNvSpPr>
            <a:spLocks noChangeArrowheads="1"/>
          </p:cNvSpPr>
          <p:nvPr/>
        </p:nvSpPr>
        <p:spPr bwMode="auto">
          <a:xfrm>
            <a:off x="107504" y="-531440"/>
            <a:ext cx="9036496" cy="446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Viết </a:t>
            </a:r>
            <a:r>
              <a:rPr lang="en-US" sz="3000" dirty="0">
                <a:latin typeface="Times New Roman" panose="02020603050405020304" pitchFamily="18" charset="0"/>
                <a:cs typeface="Times New Roman" panose="02020603050405020304" pitchFamily="18" charset="0"/>
              </a:rPr>
              <a:t>một đoạn văn ngắn (khoảng 7- 9 câu) kể về </a:t>
            </a:r>
            <a:endParaRPr lang="en-US" sz="3000" dirty="0" smtClean="0">
              <a:latin typeface="Times New Roman" panose="02020603050405020304" pitchFamily="18" charset="0"/>
              <a:cs typeface="Times New Roman" panose="02020603050405020304" pitchFamily="18" charset="0"/>
            </a:endParaRPr>
          </a:p>
          <a:p>
            <a:pPr marL="457200" indent="-457200"/>
            <a:r>
              <a:rPr lang="en-US" sz="3000" dirty="0" smtClean="0">
                <a:latin typeface="Times New Roman" panose="02020603050405020304" pitchFamily="18" charset="0"/>
                <a:cs typeface="Times New Roman" panose="02020603050405020304" pitchFamily="18" charset="0"/>
              </a:rPr>
              <a:t>những </a:t>
            </a:r>
            <a:r>
              <a:rPr lang="en-US" sz="3000" dirty="0">
                <a:latin typeface="Times New Roman" panose="02020603050405020304" pitchFamily="18" charset="0"/>
                <a:cs typeface="Times New Roman" panose="02020603050405020304" pitchFamily="18" charset="0"/>
              </a:rPr>
              <a:t>lời day bảo ân </a:t>
            </a:r>
            <a:r>
              <a:rPr lang="en-US" sz="3000" dirty="0" smtClean="0">
                <a:latin typeface="Times New Roman" panose="02020603050405020304" pitchFamily="18" charset="0"/>
                <a:cs typeface="Times New Roman" panose="02020603050405020304" pitchFamily="18" charset="0"/>
              </a:rPr>
              <a:t>cần của </a:t>
            </a:r>
            <a:r>
              <a:rPr lang="en-US" sz="3000" dirty="0">
                <a:latin typeface="Times New Roman" panose="02020603050405020304" pitchFamily="18" charset="0"/>
                <a:cs typeface="Times New Roman" panose="02020603050405020304" pitchFamily="18" charset="0"/>
              </a:rPr>
              <a:t>người bà, </a:t>
            </a:r>
            <a:r>
              <a:rPr lang="en-US" sz="3000" dirty="0" smtClean="0">
                <a:latin typeface="Times New Roman" panose="02020603050405020304" pitchFamily="18" charset="0"/>
                <a:cs typeface="Times New Roman" panose="02020603050405020304" pitchFamily="18" charset="0"/>
              </a:rPr>
              <a:t>trong </a:t>
            </a:r>
            <a:r>
              <a:rPr lang="en-US" sz="3000" dirty="0">
                <a:latin typeface="Times New Roman" panose="02020603050405020304" pitchFamily="18" charset="0"/>
                <a:cs typeface="Times New Roman" panose="02020603050405020304" pitchFamily="18" charset="0"/>
              </a:rPr>
              <a:t>đó có </a:t>
            </a:r>
            <a:endParaRPr lang="en-US" sz="3000" dirty="0" smtClean="0">
              <a:latin typeface="Times New Roman" panose="02020603050405020304" pitchFamily="18" charset="0"/>
              <a:cs typeface="Times New Roman" panose="02020603050405020304" pitchFamily="18" charset="0"/>
            </a:endParaRPr>
          </a:p>
          <a:p>
            <a:pPr marL="457200" indent="-457200"/>
            <a:r>
              <a:rPr lang="en-US" sz="3000" dirty="0" smtClean="0">
                <a:latin typeface="Times New Roman" panose="02020603050405020304" pitchFamily="18" charset="0"/>
                <a:cs typeface="Times New Roman" panose="02020603050405020304" pitchFamily="18" charset="0"/>
              </a:rPr>
              <a:t>sử </a:t>
            </a:r>
            <a:r>
              <a:rPr lang="en-US" sz="3000" dirty="0">
                <a:latin typeface="Times New Roman" panose="02020603050405020304" pitchFamily="18" charset="0"/>
                <a:cs typeface="Times New Roman" panose="02020603050405020304" pitchFamily="18" charset="0"/>
              </a:rPr>
              <a:t>dụng yếu tố nghị luận. </a:t>
            </a:r>
            <a:r>
              <a:rPr lang="en-US" sz="3000" dirty="0" smtClean="0">
                <a:latin typeface="Times New Roman" panose="02020603050405020304" pitchFamily="18" charset="0"/>
                <a:cs typeface="Times New Roman" panose="02020603050405020304" pitchFamily="18" charset="0"/>
              </a:rPr>
              <a:t>Hãy </a:t>
            </a:r>
            <a:r>
              <a:rPr lang="en-US" sz="3000" dirty="0">
                <a:latin typeface="Times New Roman" panose="02020603050405020304" pitchFamily="18" charset="0"/>
                <a:cs typeface="Times New Roman" panose="02020603050405020304" pitchFamily="18" charset="0"/>
              </a:rPr>
              <a:t>gạch chân </a:t>
            </a:r>
            <a:r>
              <a:rPr lang="en-US" sz="3000" dirty="0" smtClean="0">
                <a:latin typeface="Times New Roman" panose="02020603050405020304" pitchFamily="18" charset="0"/>
                <a:cs typeface="Times New Roman" panose="02020603050405020304" pitchFamily="18" charset="0"/>
              </a:rPr>
              <a:t>dưới</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những</a:t>
            </a:r>
          </a:p>
          <a:p>
            <a:pPr marL="457200" indent="-457200"/>
            <a:r>
              <a:rPr lang="en-US" sz="30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câu </a:t>
            </a:r>
            <a:r>
              <a:rPr lang="en-US" sz="3000" dirty="0">
                <a:latin typeface="Times New Roman" panose="02020603050405020304" pitchFamily="18" charset="0"/>
                <a:cs typeface="Times New Roman" panose="02020603050405020304" pitchFamily="18" charset="0"/>
              </a:rPr>
              <a:t>văn có yếu tố nghị luận.</a:t>
            </a:r>
          </a:p>
          <a:p>
            <a:pPr marL="457200" indent="-457200"/>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4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9" name="Rectangle 7"/>
          <p:cNvSpPr>
            <a:spLocks noChangeArrowheads="1"/>
          </p:cNvSpPr>
          <p:nvPr/>
        </p:nvSpPr>
        <p:spPr bwMode="auto">
          <a:xfrm>
            <a:off x="1371600" y="2133600"/>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buClr>
                <a:srgbClr val="000000"/>
              </a:buClr>
              <a:buFont typeface="Arial" panose="020B0604020202020204"/>
              <a:buNone/>
            </a:pPr>
            <a:r>
              <a:rPr lang="en-US" sz="1400" b="1" u="sng" kern="0" dirty="0">
                <a:solidFill>
                  <a:srgbClr val="FF0000"/>
                </a:solidFill>
                <a:cs typeface="Arial" panose="020B0604020202020204"/>
                <a:sym typeface="Arial" panose="020B0604020202020204"/>
              </a:rPr>
              <a:t> </a:t>
            </a:r>
          </a:p>
          <a:p>
            <a:pPr marL="457200" indent="-457200">
              <a:buClr>
                <a:srgbClr val="000000"/>
              </a:buClr>
              <a:buFont typeface="Arial" panose="020B0604020202020204"/>
              <a:buNone/>
            </a:pPr>
            <a:endParaRPr lang="en-US" sz="1400" b="1" u="sng" kern="0" dirty="0">
              <a:solidFill>
                <a:srgbClr val="FF0000"/>
              </a:solidFill>
              <a:cs typeface="Arial" panose="020B0604020202020204"/>
              <a:sym typeface="Arial" panose="020B0604020202020204"/>
            </a:endParaRPr>
          </a:p>
        </p:txBody>
      </p:sp>
      <p:sp>
        <p:nvSpPr>
          <p:cNvPr id="141328" name="Rectangle 16"/>
          <p:cNvSpPr>
            <a:spLocks noChangeArrowheads="1"/>
          </p:cNvSpPr>
          <p:nvPr/>
        </p:nvSpPr>
        <p:spPr bwMode="auto">
          <a:xfrm>
            <a:off x="179512" y="1268760"/>
            <a:ext cx="6501300" cy="300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buClr>
                <a:srgbClr val="000000"/>
              </a:buClr>
              <a:buFont typeface="Arial" panose="020B0604020202020204"/>
              <a:buNone/>
            </a:pPr>
            <a:endParaRPr lang="en-US" sz="2200" b="1" i="1" kern="0" dirty="0">
              <a:solidFill>
                <a:srgbClr val="000000"/>
              </a:solidFill>
              <a:latin typeface="Times New Roman" panose="02020603050405020304" pitchFamily="18" charset="0"/>
              <a:cs typeface="Times New Roman" panose="02020603050405020304" pitchFamily="18" charset="0"/>
              <a:sym typeface="Arial" panose="020B0604020202020204"/>
            </a:endParaRPr>
          </a:p>
          <a:p>
            <a:pPr marL="457200" indent="-457200">
              <a:buClr>
                <a:srgbClr val="000000"/>
              </a:buClr>
              <a:buFont typeface="Arial" panose="020B0604020202020204"/>
              <a:buNone/>
            </a:pPr>
            <a:r>
              <a:rPr lang="en-US" sz="2200" b="1" u="sng" kern="0" dirty="0">
                <a:solidFill>
                  <a:srgbClr val="000000"/>
                </a:solidFill>
                <a:latin typeface="Times New Roman" panose="02020603050405020304" pitchFamily="18" charset="0"/>
                <a:cs typeface="Times New Roman" panose="02020603050405020304" pitchFamily="18" charset="0"/>
                <a:sym typeface="Arial" panose="020B0604020202020204"/>
              </a:rPr>
              <a:t>1. </a:t>
            </a:r>
            <a:r>
              <a:rPr lang="en-US" sz="2200" b="1" u="sng" kern="0" dirty="0" err="1">
                <a:solidFill>
                  <a:srgbClr val="000000"/>
                </a:solidFill>
                <a:latin typeface="Times New Roman" panose="02020603050405020304" pitchFamily="18" charset="0"/>
                <a:cs typeface="Times New Roman" panose="02020603050405020304" pitchFamily="18" charset="0"/>
                <a:sym typeface="Arial" panose="020B0604020202020204"/>
              </a:rPr>
              <a:t>Hình</a:t>
            </a:r>
            <a:r>
              <a:rPr lang="en-US" sz="2200" b="1" u="sng"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u="sng" kern="0" dirty="0" err="1">
                <a:solidFill>
                  <a:srgbClr val="000000"/>
                </a:solidFill>
                <a:latin typeface="Times New Roman" panose="02020603050405020304" pitchFamily="18" charset="0"/>
                <a:cs typeface="Times New Roman" panose="02020603050405020304" pitchFamily="18" charset="0"/>
                <a:sym typeface="Arial" panose="020B0604020202020204"/>
              </a:rPr>
              <a:t>thức</a:t>
            </a:r>
            <a:r>
              <a:rPr lang="en-US" sz="2200" b="1" u="sng" kern="0" dirty="0">
                <a:solidFill>
                  <a:srgbClr val="000000"/>
                </a:solidFill>
                <a:latin typeface="Times New Roman" panose="02020603050405020304" pitchFamily="18" charset="0"/>
                <a:cs typeface="Times New Roman" panose="02020603050405020304" pitchFamily="18" charset="0"/>
                <a:sym typeface="Arial" panose="020B0604020202020204"/>
              </a:rPr>
              <a:t>: </a:t>
            </a:r>
          </a:p>
          <a:p>
            <a:pPr marL="457200" indent="-457200">
              <a:buClr>
                <a:srgbClr val="000000"/>
              </a:buClr>
              <a:buFont typeface="Arial" panose="020B0604020202020204"/>
              <a:buNone/>
            </a:pP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Viết</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đoạn</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văn</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tự</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sự</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có</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độ</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dài</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khoảng</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12-15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dòng</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a:t>
            </a:r>
          </a:p>
          <a:p>
            <a:pPr marL="457200" indent="-457200">
              <a:buClr>
                <a:srgbClr val="000000"/>
              </a:buClr>
              <a:buFont typeface="Arial" panose="020B0604020202020204"/>
              <a:buNone/>
            </a:pP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Sử</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dụng</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yếu</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tố</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nghị</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luận</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trong</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câu</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chuyện</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a:t>
            </a:r>
          </a:p>
          <a:p>
            <a:pPr marL="457200" indent="-457200">
              <a:buClr>
                <a:srgbClr val="000000"/>
              </a:buClr>
              <a:buFont typeface="Arial" panose="020B0604020202020204"/>
              <a:buNone/>
            </a:pPr>
            <a:r>
              <a:rPr lang="en-US" sz="2200" b="1" u="sng" kern="0" dirty="0">
                <a:solidFill>
                  <a:srgbClr val="000000"/>
                </a:solidFill>
                <a:latin typeface="Times New Roman" panose="02020603050405020304" pitchFamily="18" charset="0"/>
                <a:cs typeface="Times New Roman" panose="02020603050405020304" pitchFamily="18" charset="0"/>
                <a:sym typeface="Arial" panose="020B0604020202020204"/>
              </a:rPr>
              <a:t>2. </a:t>
            </a:r>
            <a:r>
              <a:rPr lang="en-US" sz="2200" b="1" u="sng" kern="0" dirty="0" err="1">
                <a:solidFill>
                  <a:srgbClr val="000000"/>
                </a:solidFill>
                <a:latin typeface="Times New Roman" panose="02020603050405020304" pitchFamily="18" charset="0"/>
                <a:cs typeface="Times New Roman" panose="02020603050405020304" pitchFamily="18" charset="0"/>
                <a:sym typeface="Arial" panose="020B0604020202020204"/>
              </a:rPr>
              <a:t>Nội</a:t>
            </a:r>
            <a:r>
              <a:rPr lang="en-US" sz="2200" b="1" u="sng" kern="0" dirty="0">
                <a:solidFill>
                  <a:srgbClr val="000000"/>
                </a:solidFill>
                <a:latin typeface="Times New Roman" panose="02020603050405020304" pitchFamily="18" charset="0"/>
                <a:cs typeface="Times New Roman" panose="02020603050405020304" pitchFamily="18" charset="0"/>
                <a:sym typeface="Arial" panose="020B0604020202020204"/>
              </a:rPr>
              <a:t> dung:</a:t>
            </a:r>
          </a:p>
          <a:p>
            <a:pPr marL="457200" indent="-457200">
              <a:buClr>
                <a:srgbClr val="000000"/>
              </a:buClr>
              <a:buFont typeface="Arial" panose="020B0604020202020204"/>
              <a:buNone/>
            </a:pPr>
            <a:r>
              <a:rPr lang="en-US" sz="2200" b="1"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i="1" kern="0" dirty="0" err="1">
                <a:solidFill>
                  <a:srgbClr val="000000"/>
                </a:solidFill>
                <a:latin typeface="Times New Roman" panose="02020603050405020304" pitchFamily="18" charset="0"/>
                <a:cs typeface="Times New Roman" panose="02020603050405020304" pitchFamily="18" charset="0"/>
                <a:sym typeface="Arial" panose="020B0604020202020204"/>
              </a:rPr>
              <a:t>Mở</a:t>
            </a:r>
            <a:r>
              <a:rPr lang="en-US" sz="2200" b="1"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i="1" kern="0" dirty="0" err="1">
                <a:solidFill>
                  <a:srgbClr val="000000"/>
                </a:solidFill>
                <a:latin typeface="Times New Roman" panose="02020603050405020304" pitchFamily="18" charset="0"/>
                <a:cs typeface="Times New Roman" panose="02020603050405020304" pitchFamily="18" charset="0"/>
                <a:sym typeface="Arial" panose="020B0604020202020204"/>
              </a:rPr>
              <a:t>đoạn</a:t>
            </a:r>
            <a:r>
              <a:rPr lang="en-US" sz="2200" b="1" i="1" kern="0" dirty="0">
                <a:solidFill>
                  <a:srgbClr val="000000"/>
                </a:solidFill>
                <a:latin typeface="Times New Roman" panose="02020603050405020304" pitchFamily="18" charset="0"/>
                <a:cs typeface="Times New Roman" panose="02020603050405020304" pitchFamily="18" charset="0"/>
                <a:sym typeface="Arial" panose="020B0604020202020204"/>
              </a:rPr>
              <a:t>:</a:t>
            </a:r>
          </a:p>
          <a:p>
            <a:pPr marL="457200" indent="-457200">
              <a:buClr>
                <a:srgbClr val="000000"/>
              </a:buClr>
              <a:buFont typeface="Arial" panose="020B0604020202020204"/>
              <a:buNone/>
            </a:pP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Giới</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thiệu</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khái</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quát</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về</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bà</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a:t>
            </a:r>
          </a:p>
          <a:p>
            <a:pPr marL="457200" indent="-457200">
              <a:buClr>
                <a:srgbClr val="000000"/>
              </a:buClr>
              <a:buFont typeface="Arial" panose="020B0604020202020204"/>
              <a:buNone/>
            </a:pP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Tình</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cảm</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của</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mình</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với</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bà</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a:t>
            </a:r>
          </a:p>
          <a:p>
            <a:pPr marL="457200" indent="-457200">
              <a:buClr>
                <a:srgbClr val="000000"/>
              </a:buClr>
              <a:buFont typeface="Arial" panose="020B0604020202020204"/>
              <a:buNone/>
            </a:pPr>
            <a:r>
              <a:rPr lang="en-US" sz="2200" b="1"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i="1" kern="0" dirty="0" err="1">
                <a:solidFill>
                  <a:srgbClr val="000000"/>
                </a:solidFill>
                <a:latin typeface="Times New Roman" panose="02020603050405020304" pitchFamily="18" charset="0"/>
                <a:cs typeface="Times New Roman" panose="02020603050405020304" pitchFamily="18" charset="0"/>
                <a:sym typeface="Arial" panose="020B0604020202020204"/>
              </a:rPr>
              <a:t>Thân</a:t>
            </a:r>
            <a:r>
              <a:rPr lang="en-US" sz="2200" b="1"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i="1" kern="0" dirty="0" err="1">
                <a:solidFill>
                  <a:srgbClr val="000000"/>
                </a:solidFill>
                <a:latin typeface="Times New Roman" panose="02020603050405020304" pitchFamily="18" charset="0"/>
                <a:cs typeface="Times New Roman" panose="02020603050405020304" pitchFamily="18" charset="0"/>
                <a:sym typeface="Arial" panose="020B0604020202020204"/>
              </a:rPr>
              <a:t>đoạn</a:t>
            </a:r>
            <a:r>
              <a:rPr lang="en-US" sz="2200" b="1" i="1" kern="0" dirty="0">
                <a:solidFill>
                  <a:srgbClr val="000000"/>
                </a:solidFill>
                <a:latin typeface="Times New Roman" panose="02020603050405020304" pitchFamily="18" charset="0"/>
                <a:cs typeface="Times New Roman" panose="02020603050405020304" pitchFamily="18" charset="0"/>
                <a:sym typeface="Arial" panose="020B0604020202020204"/>
              </a:rPr>
              <a:t>:</a:t>
            </a:r>
          </a:p>
          <a:p>
            <a:pPr marL="457200" indent="-457200">
              <a:buClr>
                <a:srgbClr val="000000"/>
              </a:buClr>
              <a:buFontTx/>
              <a:buChar char="-"/>
            </a:pPr>
            <a:r>
              <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Điều </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mà bạn ấn tượng ở bà là gì?: Bà là người rất thương con </a:t>
            </a:r>
            <a:endPar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endParaRPr>
          </a:p>
          <a:p>
            <a:pPr>
              <a:buClr>
                <a:srgbClr val="000000"/>
              </a:buClr>
            </a:pPr>
            <a:r>
              <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thương </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cháu, bà </a:t>
            </a:r>
            <a:r>
              <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hay </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dạy con cháu bằng những lời dạy bảo </a:t>
            </a:r>
            <a:endPar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endParaRPr>
          </a:p>
          <a:p>
            <a:pPr>
              <a:buClr>
                <a:srgbClr val="000000"/>
              </a:buClr>
            </a:pPr>
            <a:r>
              <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ân </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cần và sâu sắc.</a:t>
            </a:r>
          </a:p>
          <a:p>
            <a:pPr marL="457200" indent="-457200">
              <a:buClr>
                <a:srgbClr val="000000"/>
              </a:buClr>
              <a:buFontTx/>
              <a:buChar char="-"/>
            </a:pPr>
            <a:r>
              <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Kể </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lại tình huống, hoàn cảnh, diễn biến câu chuyện gắn với </a:t>
            </a:r>
            <a:endPar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endParaRPr>
          </a:p>
          <a:p>
            <a:pPr>
              <a:buClr>
                <a:srgbClr val="000000"/>
              </a:buClr>
            </a:pPr>
            <a:r>
              <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lời </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dạy bảo của bà?                                    </a:t>
            </a:r>
          </a:p>
          <a:p>
            <a:pPr marL="457200" indent="-457200">
              <a:buClr>
                <a:srgbClr val="000000"/>
              </a:buClr>
              <a:buFont typeface="Arial" panose="020B0604020202020204"/>
              <a:buNone/>
            </a:pP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Kết</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thúc</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câu</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chuyện</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như</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thế</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kern="0" dirty="0" err="1">
                <a:solidFill>
                  <a:srgbClr val="000000"/>
                </a:solidFill>
                <a:latin typeface="Times New Roman" panose="02020603050405020304" pitchFamily="18" charset="0"/>
                <a:cs typeface="Times New Roman" panose="02020603050405020304" pitchFamily="18" charset="0"/>
                <a:sym typeface="Arial" panose="020B0604020202020204"/>
              </a:rPr>
              <a:t>nào</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p>
          <a:p>
            <a:pPr marL="457200" indent="-457200">
              <a:buClr>
                <a:srgbClr val="000000"/>
              </a:buClr>
              <a:buFont typeface="Arial" panose="020B0604020202020204"/>
              <a:buNone/>
            </a:pPr>
            <a:r>
              <a:rPr lang="en-US" sz="2200" b="1"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i="1" kern="0" dirty="0" err="1">
                <a:solidFill>
                  <a:srgbClr val="000000"/>
                </a:solidFill>
                <a:latin typeface="Times New Roman" panose="02020603050405020304" pitchFamily="18" charset="0"/>
                <a:cs typeface="Times New Roman" panose="02020603050405020304" pitchFamily="18" charset="0"/>
                <a:sym typeface="Arial" panose="020B0604020202020204"/>
              </a:rPr>
              <a:t>Kết</a:t>
            </a:r>
            <a:r>
              <a:rPr lang="en-US" sz="2200" b="1"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sz="2200" b="1" i="1" kern="0" dirty="0" err="1">
                <a:solidFill>
                  <a:srgbClr val="000000"/>
                </a:solidFill>
                <a:latin typeface="Times New Roman" panose="02020603050405020304" pitchFamily="18" charset="0"/>
                <a:cs typeface="Times New Roman" panose="02020603050405020304" pitchFamily="18" charset="0"/>
                <a:sym typeface="Arial" panose="020B0604020202020204"/>
              </a:rPr>
              <a:t>đoạn</a:t>
            </a:r>
            <a:r>
              <a:rPr lang="en-US" sz="2200" b="1" i="1" kern="0" dirty="0">
                <a:solidFill>
                  <a:srgbClr val="000000"/>
                </a:solidFill>
                <a:latin typeface="Times New Roman" panose="02020603050405020304" pitchFamily="18" charset="0"/>
                <a:cs typeface="Times New Roman" panose="02020603050405020304" pitchFamily="18" charset="0"/>
                <a:sym typeface="Arial" panose="020B0604020202020204"/>
              </a:rPr>
              <a:t>: </a:t>
            </a:r>
          </a:p>
          <a:p>
            <a:pPr marL="457200" indent="-457200">
              <a:buClr>
                <a:srgbClr val="000000"/>
              </a:buClr>
              <a:buFontTx/>
              <a:buChar char="-"/>
            </a:pPr>
            <a:r>
              <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Bài </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học rút ra qua lời dạy bảo của bà: Những lời dạy của bà cho tới </a:t>
            </a:r>
            <a:endPar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endParaRPr>
          </a:p>
          <a:p>
            <a:pPr>
              <a:buClr>
                <a:srgbClr val="000000"/>
              </a:buClr>
            </a:pPr>
            <a:r>
              <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mãi </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hôm nay </a:t>
            </a:r>
            <a:r>
              <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tôi </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mới có thể thấm thía hết, mới biết nó thật chân tình </a:t>
            </a:r>
            <a:endPar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endParaRPr>
          </a:p>
          <a:p>
            <a:pPr>
              <a:buClr>
                <a:srgbClr val="000000"/>
              </a:buClr>
            </a:pPr>
            <a:r>
              <a:rPr lang="en-US" sz="2200" b="1" kern="0" dirty="0" smtClean="0">
                <a:solidFill>
                  <a:srgbClr val="000000"/>
                </a:solidFill>
                <a:latin typeface="Times New Roman" panose="02020603050405020304" pitchFamily="18" charset="0"/>
                <a:cs typeface="Times New Roman" panose="02020603050405020304" pitchFamily="18" charset="0"/>
                <a:sym typeface="Arial" panose="020B0604020202020204"/>
              </a:rPr>
              <a:t>và </a:t>
            </a:r>
            <a:r>
              <a:rPr lang="en-US" sz="2200" b="1" kern="0" dirty="0">
                <a:solidFill>
                  <a:srgbClr val="000000"/>
                </a:solidFill>
                <a:latin typeface="Times New Roman" panose="02020603050405020304" pitchFamily="18" charset="0"/>
                <a:cs typeface="Times New Roman" panose="02020603050405020304" pitchFamily="18" charset="0"/>
                <a:sym typeface="Arial" panose="020B0604020202020204"/>
              </a:rPr>
              <a:t>chí lý biết bao</a:t>
            </a:r>
            <a:r>
              <a:rPr lang="en-US" sz="2200" b="1" kern="0" dirty="0">
                <a:solidFill>
                  <a:srgbClr val="969696"/>
                </a:solidFill>
                <a:latin typeface="Times New Roman" panose="02020603050405020304" pitchFamily="18" charset="0"/>
                <a:cs typeface="Times New Roman" panose="02020603050405020304" pitchFamily="18" charset="0"/>
                <a:sym typeface="Arial" panose="020B0604020202020204"/>
              </a:rPr>
              <a:t>.                                                                                                         </a:t>
            </a:r>
          </a:p>
        </p:txBody>
      </p:sp>
    </p:spTree>
    <p:extLst>
      <p:ext uri="{BB962C8B-B14F-4D97-AF65-F5344CB8AC3E}">
        <p14:creationId xmlns:p14="http://schemas.microsoft.com/office/powerpoint/2010/main" val="2646369891"/>
      </p:ext>
    </p:extLst>
  </p:cSld>
  <p:clrMapOvr>
    <a:masterClrMapping/>
  </p:clrMapOvr>
  <p:transition advTm="708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1328">
                                            <p:txEl>
                                              <p:pRg st="1" end="1"/>
                                            </p:txEl>
                                          </p:spTgt>
                                        </p:tgtEl>
                                        <p:attrNameLst>
                                          <p:attrName>style.visibility</p:attrName>
                                        </p:attrNameLst>
                                      </p:cBhvr>
                                      <p:to>
                                        <p:strVal val="visible"/>
                                      </p:to>
                                    </p:set>
                                    <p:animEffect transition="in" filter="fade">
                                      <p:cBhvr>
                                        <p:cTn id="7" dur="1000"/>
                                        <p:tgtEl>
                                          <p:spTgt spid="141328">
                                            <p:txEl>
                                              <p:pRg st="1" end="1"/>
                                            </p:txEl>
                                          </p:spTgt>
                                        </p:tgtEl>
                                      </p:cBhvr>
                                    </p:animEffect>
                                    <p:anim calcmode="lin" valueType="num">
                                      <p:cBhvr>
                                        <p:cTn id="8" dur="1000" fill="hold"/>
                                        <p:tgtEl>
                                          <p:spTgt spid="14132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132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1328">
                                            <p:txEl>
                                              <p:pRg st="2" end="2"/>
                                            </p:txEl>
                                          </p:spTgt>
                                        </p:tgtEl>
                                        <p:attrNameLst>
                                          <p:attrName>style.visibility</p:attrName>
                                        </p:attrNameLst>
                                      </p:cBhvr>
                                      <p:to>
                                        <p:strVal val="visible"/>
                                      </p:to>
                                    </p:set>
                                    <p:animEffect transition="in" filter="fade">
                                      <p:cBhvr>
                                        <p:cTn id="12" dur="1000"/>
                                        <p:tgtEl>
                                          <p:spTgt spid="141328">
                                            <p:txEl>
                                              <p:pRg st="2" end="2"/>
                                            </p:txEl>
                                          </p:spTgt>
                                        </p:tgtEl>
                                      </p:cBhvr>
                                    </p:animEffect>
                                    <p:anim calcmode="lin" valueType="num">
                                      <p:cBhvr>
                                        <p:cTn id="13" dur="1000" fill="hold"/>
                                        <p:tgtEl>
                                          <p:spTgt spid="14132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132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1328">
                                            <p:txEl>
                                              <p:pRg st="3" end="3"/>
                                            </p:txEl>
                                          </p:spTgt>
                                        </p:tgtEl>
                                        <p:attrNameLst>
                                          <p:attrName>style.visibility</p:attrName>
                                        </p:attrNameLst>
                                      </p:cBhvr>
                                      <p:to>
                                        <p:strVal val="visible"/>
                                      </p:to>
                                    </p:set>
                                    <p:animEffect transition="in" filter="fade">
                                      <p:cBhvr>
                                        <p:cTn id="17" dur="1000"/>
                                        <p:tgtEl>
                                          <p:spTgt spid="141328">
                                            <p:txEl>
                                              <p:pRg st="3" end="3"/>
                                            </p:txEl>
                                          </p:spTgt>
                                        </p:tgtEl>
                                      </p:cBhvr>
                                    </p:animEffect>
                                    <p:anim calcmode="lin" valueType="num">
                                      <p:cBhvr>
                                        <p:cTn id="18" dur="1000" fill="hold"/>
                                        <p:tgtEl>
                                          <p:spTgt spid="14132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4132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1328">
                                            <p:txEl>
                                              <p:pRg st="4" end="4"/>
                                            </p:txEl>
                                          </p:spTgt>
                                        </p:tgtEl>
                                        <p:attrNameLst>
                                          <p:attrName>style.visibility</p:attrName>
                                        </p:attrNameLst>
                                      </p:cBhvr>
                                      <p:to>
                                        <p:strVal val="visible"/>
                                      </p:to>
                                    </p:set>
                                    <p:animEffect transition="in" filter="fade">
                                      <p:cBhvr>
                                        <p:cTn id="22" dur="1000"/>
                                        <p:tgtEl>
                                          <p:spTgt spid="141328">
                                            <p:txEl>
                                              <p:pRg st="4" end="4"/>
                                            </p:txEl>
                                          </p:spTgt>
                                        </p:tgtEl>
                                      </p:cBhvr>
                                    </p:animEffect>
                                    <p:anim calcmode="lin" valueType="num">
                                      <p:cBhvr>
                                        <p:cTn id="23" dur="1000" fill="hold"/>
                                        <p:tgtEl>
                                          <p:spTgt spid="14132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41328">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1328">
                                            <p:txEl>
                                              <p:pRg st="5" end="5"/>
                                            </p:txEl>
                                          </p:spTgt>
                                        </p:tgtEl>
                                        <p:attrNameLst>
                                          <p:attrName>style.visibility</p:attrName>
                                        </p:attrNameLst>
                                      </p:cBhvr>
                                      <p:to>
                                        <p:strVal val="visible"/>
                                      </p:to>
                                    </p:set>
                                    <p:animEffect transition="in" filter="fade">
                                      <p:cBhvr>
                                        <p:cTn id="27" dur="1000"/>
                                        <p:tgtEl>
                                          <p:spTgt spid="141328">
                                            <p:txEl>
                                              <p:pRg st="5" end="5"/>
                                            </p:txEl>
                                          </p:spTgt>
                                        </p:tgtEl>
                                      </p:cBhvr>
                                    </p:animEffect>
                                    <p:anim calcmode="lin" valueType="num">
                                      <p:cBhvr>
                                        <p:cTn id="28" dur="1000" fill="hold"/>
                                        <p:tgtEl>
                                          <p:spTgt spid="141328">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41328">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1328">
                                            <p:txEl>
                                              <p:pRg st="6" end="6"/>
                                            </p:txEl>
                                          </p:spTgt>
                                        </p:tgtEl>
                                        <p:attrNameLst>
                                          <p:attrName>style.visibility</p:attrName>
                                        </p:attrNameLst>
                                      </p:cBhvr>
                                      <p:to>
                                        <p:strVal val="visible"/>
                                      </p:to>
                                    </p:set>
                                    <p:animEffect transition="in" filter="fade">
                                      <p:cBhvr>
                                        <p:cTn id="32" dur="1000"/>
                                        <p:tgtEl>
                                          <p:spTgt spid="141328">
                                            <p:txEl>
                                              <p:pRg st="6" end="6"/>
                                            </p:txEl>
                                          </p:spTgt>
                                        </p:tgtEl>
                                      </p:cBhvr>
                                    </p:animEffect>
                                    <p:anim calcmode="lin" valueType="num">
                                      <p:cBhvr>
                                        <p:cTn id="33" dur="1000" fill="hold"/>
                                        <p:tgtEl>
                                          <p:spTgt spid="141328">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41328">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1328">
                                            <p:txEl>
                                              <p:pRg st="7" end="7"/>
                                            </p:txEl>
                                          </p:spTgt>
                                        </p:tgtEl>
                                        <p:attrNameLst>
                                          <p:attrName>style.visibility</p:attrName>
                                        </p:attrNameLst>
                                      </p:cBhvr>
                                      <p:to>
                                        <p:strVal val="visible"/>
                                      </p:to>
                                    </p:set>
                                    <p:animEffect transition="in" filter="fade">
                                      <p:cBhvr>
                                        <p:cTn id="37" dur="1000"/>
                                        <p:tgtEl>
                                          <p:spTgt spid="141328">
                                            <p:txEl>
                                              <p:pRg st="7" end="7"/>
                                            </p:txEl>
                                          </p:spTgt>
                                        </p:tgtEl>
                                      </p:cBhvr>
                                    </p:animEffect>
                                    <p:anim calcmode="lin" valueType="num">
                                      <p:cBhvr>
                                        <p:cTn id="38" dur="1000" fill="hold"/>
                                        <p:tgtEl>
                                          <p:spTgt spid="141328">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41328">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1328">
                                            <p:txEl>
                                              <p:pRg st="8" end="8"/>
                                            </p:txEl>
                                          </p:spTgt>
                                        </p:tgtEl>
                                        <p:attrNameLst>
                                          <p:attrName>style.visibility</p:attrName>
                                        </p:attrNameLst>
                                      </p:cBhvr>
                                      <p:to>
                                        <p:strVal val="visible"/>
                                      </p:to>
                                    </p:set>
                                    <p:animEffect transition="in" filter="fade">
                                      <p:cBhvr>
                                        <p:cTn id="42" dur="1000"/>
                                        <p:tgtEl>
                                          <p:spTgt spid="141328">
                                            <p:txEl>
                                              <p:pRg st="8" end="8"/>
                                            </p:txEl>
                                          </p:spTgt>
                                        </p:tgtEl>
                                      </p:cBhvr>
                                    </p:animEffect>
                                    <p:anim calcmode="lin" valueType="num">
                                      <p:cBhvr>
                                        <p:cTn id="43" dur="1000" fill="hold"/>
                                        <p:tgtEl>
                                          <p:spTgt spid="141328">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41328">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1328">
                                            <p:txEl>
                                              <p:pRg st="9" end="9"/>
                                            </p:txEl>
                                          </p:spTgt>
                                        </p:tgtEl>
                                        <p:attrNameLst>
                                          <p:attrName>style.visibility</p:attrName>
                                        </p:attrNameLst>
                                      </p:cBhvr>
                                      <p:to>
                                        <p:strVal val="visible"/>
                                      </p:to>
                                    </p:set>
                                    <p:animEffect transition="in" filter="fade">
                                      <p:cBhvr>
                                        <p:cTn id="47" dur="1000"/>
                                        <p:tgtEl>
                                          <p:spTgt spid="141328">
                                            <p:txEl>
                                              <p:pRg st="9" end="9"/>
                                            </p:txEl>
                                          </p:spTgt>
                                        </p:tgtEl>
                                      </p:cBhvr>
                                    </p:animEffect>
                                    <p:anim calcmode="lin" valueType="num">
                                      <p:cBhvr>
                                        <p:cTn id="48" dur="1000" fill="hold"/>
                                        <p:tgtEl>
                                          <p:spTgt spid="141328">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141328">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1328">
                                            <p:txEl>
                                              <p:pRg st="10" end="10"/>
                                            </p:txEl>
                                          </p:spTgt>
                                        </p:tgtEl>
                                        <p:attrNameLst>
                                          <p:attrName>style.visibility</p:attrName>
                                        </p:attrNameLst>
                                      </p:cBhvr>
                                      <p:to>
                                        <p:strVal val="visible"/>
                                      </p:to>
                                    </p:set>
                                    <p:animEffect transition="in" filter="fade">
                                      <p:cBhvr>
                                        <p:cTn id="52" dur="1000"/>
                                        <p:tgtEl>
                                          <p:spTgt spid="141328">
                                            <p:txEl>
                                              <p:pRg st="10" end="10"/>
                                            </p:txEl>
                                          </p:spTgt>
                                        </p:tgtEl>
                                      </p:cBhvr>
                                    </p:animEffect>
                                    <p:anim calcmode="lin" valueType="num">
                                      <p:cBhvr>
                                        <p:cTn id="53" dur="1000" fill="hold"/>
                                        <p:tgtEl>
                                          <p:spTgt spid="141328">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141328">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1328">
                                            <p:txEl>
                                              <p:pRg st="11" end="11"/>
                                            </p:txEl>
                                          </p:spTgt>
                                        </p:tgtEl>
                                        <p:attrNameLst>
                                          <p:attrName>style.visibility</p:attrName>
                                        </p:attrNameLst>
                                      </p:cBhvr>
                                      <p:to>
                                        <p:strVal val="visible"/>
                                      </p:to>
                                    </p:set>
                                    <p:animEffect transition="in" filter="fade">
                                      <p:cBhvr>
                                        <p:cTn id="57" dur="1000"/>
                                        <p:tgtEl>
                                          <p:spTgt spid="141328">
                                            <p:txEl>
                                              <p:pRg st="11" end="11"/>
                                            </p:txEl>
                                          </p:spTgt>
                                        </p:tgtEl>
                                      </p:cBhvr>
                                    </p:animEffect>
                                    <p:anim calcmode="lin" valueType="num">
                                      <p:cBhvr>
                                        <p:cTn id="58" dur="1000" fill="hold"/>
                                        <p:tgtEl>
                                          <p:spTgt spid="141328">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141328">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41328">
                                            <p:txEl>
                                              <p:pRg st="12" end="12"/>
                                            </p:txEl>
                                          </p:spTgt>
                                        </p:tgtEl>
                                        <p:attrNameLst>
                                          <p:attrName>style.visibility</p:attrName>
                                        </p:attrNameLst>
                                      </p:cBhvr>
                                      <p:to>
                                        <p:strVal val="visible"/>
                                      </p:to>
                                    </p:set>
                                    <p:animEffect transition="in" filter="fade">
                                      <p:cBhvr>
                                        <p:cTn id="62" dur="1000"/>
                                        <p:tgtEl>
                                          <p:spTgt spid="141328">
                                            <p:txEl>
                                              <p:pRg st="12" end="12"/>
                                            </p:txEl>
                                          </p:spTgt>
                                        </p:tgtEl>
                                      </p:cBhvr>
                                    </p:animEffect>
                                    <p:anim calcmode="lin" valueType="num">
                                      <p:cBhvr>
                                        <p:cTn id="63" dur="1000" fill="hold"/>
                                        <p:tgtEl>
                                          <p:spTgt spid="141328">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141328">
                                            <p:txEl>
                                              <p:pRg st="12" end="12"/>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41328">
                                            <p:txEl>
                                              <p:pRg st="13" end="13"/>
                                            </p:txEl>
                                          </p:spTgt>
                                        </p:tgtEl>
                                        <p:attrNameLst>
                                          <p:attrName>style.visibility</p:attrName>
                                        </p:attrNameLst>
                                      </p:cBhvr>
                                      <p:to>
                                        <p:strVal val="visible"/>
                                      </p:to>
                                    </p:set>
                                    <p:animEffect transition="in" filter="fade">
                                      <p:cBhvr>
                                        <p:cTn id="67" dur="1000"/>
                                        <p:tgtEl>
                                          <p:spTgt spid="141328">
                                            <p:txEl>
                                              <p:pRg st="13" end="13"/>
                                            </p:txEl>
                                          </p:spTgt>
                                        </p:tgtEl>
                                      </p:cBhvr>
                                    </p:animEffect>
                                    <p:anim calcmode="lin" valueType="num">
                                      <p:cBhvr>
                                        <p:cTn id="68" dur="1000" fill="hold"/>
                                        <p:tgtEl>
                                          <p:spTgt spid="141328">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141328">
                                            <p:txEl>
                                              <p:pRg st="13" end="13"/>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41328">
                                            <p:txEl>
                                              <p:pRg st="14" end="14"/>
                                            </p:txEl>
                                          </p:spTgt>
                                        </p:tgtEl>
                                        <p:attrNameLst>
                                          <p:attrName>style.visibility</p:attrName>
                                        </p:attrNameLst>
                                      </p:cBhvr>
                                      <p:to>
                                        <p:strVal val="visible"/>
                                      </p:to>
                                    </p:set>
                                    <p:animEffect transition="in" filter="fade">
                                      <p:cBhvr>
                                        <p:cTn id="72" dur="1000"/>
                                        <p:tgtEl>
                                          <p:spTgt spid="141328">
                                            <p:txEl>
                                              <p:pRg st="14" end="14"/>
                                            </p:txEl>
                                          </p:spTgt>
                                        </p:tgtEl>
                                      </p:cBhvr>
                                    </p:animEffect>
                                    <p:anim calcmode="lin" valueType="num">
                                      <p:cBhvr>
                                        <p:cTn id="73" dur="1000" fill="hold"/>
                                        <p:tgtEl>
                                          <p:spTgt spid="141328">
                                            <p:txEl>
                                              <p:pRg st="14" end="14"/>
                                            </p:txEl>
                                          </p:spTgt>
                                        </p:tgtEl>
                                        <p:attrNameLst>
                                          <p:attrName>ppt_x</p:attrName>
                                        </p:attrNameLst>
                                      </p:cBhvr>
                                      <p:tavLst>
                                        <p:tav tm="0">
                                          <p:val>
                                            <p:strVal val="#ppt_x"/>
                                          </p:val>
                                        </p:tav>
                                        <p:tav tm="100000">
                                          <p:val>
                                            <p:strVal val="#ppt_x"/>
                                          </p:val>
                                        </p:tav>
                                      </p:tavLst>
                                    </p:anim>
                                    <p:anim calcmode="lin" valueType="num">
                                      <p:cBhvr>
                                        <p:cTn id="74" dur="1000" fill="hold"/>
                                        <p:tgtEl>
                                          <p:spTgt spid="141328">
                                            <p:txEl>
                                              <p:pRg st="14" end="14"/>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41328">
                                            <p:txEl>
                                              <p:pRg st="15" end="15"/>
                                            </p:txEl>
                                          </p:spTgt>
                                        </p:tgtEl>
                                        <p:attrNameLst>
                                          <p:attrName>style.visibility</p:attrName>
                                        </p:attrNameLst>
                                      </p:cBhvr>
                                      <p:to>
                                        <p:strVal val="visible"/>
                                      </p:to>
                                    </p:set>
                                    <p:animEffect transition="in" filter="fade">
                                      <p:cBhvr>
                                        <p:cTn id="77" dur="1000"/>
                                        <p:tgtEl>
                                          <p:spTgt spid="141328">
                                            <p:txEl>
                                              <p:pRg st="15" end="15"/>
                                            </p:txEl>
                                          </p:spTgt>
                                        </p:tgtEl>
                                      </p:cBhvr>
                                    </p:animEffect>
                                    <p:anim calcmode="lin" valueType="num">
                                      <p:cBhvr>
                                        <p:cTn id="78" dur="1000" fill="hold"/>
                                        <p:tgtEl>
                                          <p:spTgt spid="141328">
                                            <p:txEl>
                                              <p:pRg st="15" end="15"/>
                                            </p:txEl>
                                          </p:spTgt>
                                        </p:tgtEl>
                                        <p:attrNameLst>
                                          <p:attrName>ppt_x</p:attrName>
                                        </p:attrNameLst>
                                      </p:cBhvr>
                                      <p:tavLst>
                                        <p:tav tm="0">
                                          <p:val>
                                            <p:strVal val="#ppt_x"/>
                                          </p:val>
                                        </p:tav>
                                        <p:tav tm="100000">
                                          <p:val>
                                            <p:strVal val="#ppt_x"/>
                                          </p:val>
                                        </p:tav>
                                      </p:tavLst>
                                    </p:anim>
                                    <p:anim calcmode="lin" valueType="num">
                                      <p:cBhvr>
                                        <p:cTn id="79" dur="1000" fill="hold"/>
                                        <p:tgtEl>
                                          <p:spTgt spid="141328">
                                            <p:txEl>
                                              <p:pRg st="15" end="15"/>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41328">
                                            <p:txEl>
                                              <p:pRg st="16" end="16"/>
                                            </p:txEl>
                                          </p:spTgt>
                                        </p:tgtEl>
                                        <p:attrNameLst>
                                          <p:attrName>style.visibility</p:attrName>
                                        </p:attrNameLst>
                                      </p:cBhvr>
                                      <p:to>
                                        <p:strVal val="visible"/>
                                      </p:to>
                                    </p:set>
                                    <p:animEffect transition="in" filter="fade">
                                      <p:cBhvr>
                                        <p:cTn id="82" dur="1000"/>
                                        <p:tgtEl>
                                          <p:spTgt spid="141328">
                                            <p:txEl>
                                              <p:pRg st="16" end="16"/>
                                            </p:txEl>
                                          </p:spTgt>
                                        </p:tgtEl>
                                      </p:cBhvr>
                                    </p:animEffect>
                                    <p:anim calcmode="lin" valueType="num">
                                      <p:cBhvr>
                                        <p:cTn id="83" dur="1000" fill="hold"/>
                                        <p:tgtEl>
                                          <p:spTgt spid="141328">
                                            <p:txEl>
                                              <p:pRg st="16" end="16"/>
                                            </p:txEl>
                                          </p:spTgt>
                                        </p:tgtEl>
                                        <p:attrNameLst>
                                          <p:attrName>ppt_x</p:attrName>
                                        </p:attrNameLst>
                                      </p:cBhvr>
                                      <p:tavLst>
                                        <p:tav tm="0">
                                          <p:val>
                                            <p:strVal val="#ppt_x"/>
                                          </p:val>
                                        </p:tav>
                                        <p:tav tm="100000">
                                          <p:val>
                                            <p:strVal val="#ppt_x"/>
                                          </p:val>
                                        </p:tav>
                                      </p:tavLst>
                                    </p:anim>
                                    <p:anim calcmode="lin" valueType="num">
                                      <p:cBhvr>
                                        <p:cTn id="84" dur="1000" fill="hold"/>
                                        <p:tgtEl>
                                          <p:spTgt spid="141328">
                                            <p:txEl>
                                              <p:pRg st="16" end="16"/>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41328">
                                            <p:txEl>
                                              <p:pRg st="17" end="17"/>
                                            </p:txEl>
                                          </p:spTgt>
                                        </p:tgtEl>
                                        <p:attrNameLst>
                                          <p:attrName>style.visibility</p:attrName>
                                        </p:attrNameLst>
                                      </p:cBhvr>
                                      <p:to>
                                        <p:strVal val="visible"/>
                                      </p:to>
                                    </p:set>
                                    <p:animEffect transition="in" filter="fade">
                                      <p:cBhvr>
                                        <p:cTn id="87" dur="1000"/>
                                        <p:tgtEl>
                                          <p:spTgt spid="141328">
                                            <p:txEl>
                                              <p:pRg st="17" end="17"/>
                                            </p:txEl>
                                          </p:spTgt>
                                        </p:tgtEl>
                                      </p:cBhvr>
                                    </p:animEffect>
                                    <p:anim calcmode="lin" valueType="num">
                                      <p:cBhvr>
                                        <p:cTn id="88" dur="1000" fill="hold"/>
                                        <p:tgtEl>
                                          <p:spTgt spid="141328">
                                            <p:txEl>
                                              <p:pRg st="17" end="17"/>
                                            </p:txEl>
                                          </p:spTgt>
                                        </p:tgtEl>
                                        <p:attrNameLst>
                                          <p:attrName>ppt_x</p:attrName>
                                        </p:attrNameLst>
                                      </p:cBhvr>
                                      <p:tavLst>
                                        <p:tav tm="0">
                                          <p:val>
                                            <p:strVal val="#ppt_x"/>
                                          </p:val>
                                        </p:tav>
                                        <p:tav tm="100000">
                                          <p:val>
                                            <p:strVal val="#ppt_x"/>
                                          </p:val>
                                        </p:tav>
                                      </p:tavLst>
                                    </p:anim>
                                    <p:anim calcmode="lin" valueType="num">
                                      <p:cBhvr>
                                        <p:cTn id="89" dur="1000" fill="hold"/>
                                        <p:tgtEl>
                                          <p:spTgt spid="141328">
                                            <p:txEl>
                                              <p:pRg st="17" end="17"/>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1328">
                                            <p:txEl>
                                              <p:pRg st="18" end="18"/>
                                            </p:txEl>
                                          </p:spTgt>
                                        </p:tgtEl>
                                        <p:attrNameLst>
                                          <p:attrName>style.visibility</p:attrName>
                                        </p:attrNameLst>
                                      </p:cBhvr>
                                      <p:to>
                                        <p:strVal val="visible"/>
                                      </p:to>
                                    </p:set>
                                    <p:animEffect transition="in" filter="fade">
                                      <p:cBhvr>
                                        <p:cTn id="92" dur="1000"/>
                                        <p:tgtEl>
                                          <p:spTgt spid="141328">
                                            <p:txEl>
                                              <p:pRg st="18" end="18"/>
                                            </p:txEl>
                                          </p:spTgt>
                                        </p:tgtEl>
                                      </p:cBhvr>
                                    </p:animEffect>
                                    <p:anim calcmode="lin" valueType="num">
                                      <p:cBhvr>
                                        <p:cTn id="93" dur="1000" fill="hold"/>
                                        <p:tgtEl>
                                          <p:spTgt spid="141328">
                                            <p:txEl>
                                              <p:pRg st="18" end="18"/>
                                            </p:txEl>
                                          </p:spTgt>
                                        </p:tgtEl>
                                        <p:attrNameLst>
                                          <p:attrName>ppt_x</p:attrName>
                                        </p:attrNameLst>
                                      </p:cBhvr>
                                      <p:tavLst>
                                        <p:tav tm="0">
                                          <p:val>
                                            <p:strVal val="#ppt_x"/>
                                          </p:val>
                                        </p:tav>
                                        <p:tav tm="100000">
                                          <p:val>
                                            <p:strVal val="#ppt_x"/>
                                          </p:val>
                                        </p:tav>
                                      </p:tavLst>
                                    </p:anim>
                                    <p:anim calcmode="lin" valueType="num">
                                      <p:cBhvr>
                                        <p:cTn id="94" dur="1000" fill="hold"/>
                                        <p:tgtEl>
                                          <p:spTgt spid="141328">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85900" y="-304800"/>
            <a:ext cx="6172200" cy="1235075"/>
          </a:xfrm>
        </p:spPr>
        <p:txBody>
          <a:bodyPr/>
          <a:lstStyle/>
          <a:p>
            <a:pPr eaLnBrk="1" hangingPunct="1">
              <a:defRPr/>
            </a:pPr>
            <a:r>
              <a:rPr lang="en-US" altLang="en-US" sz="2000" dirty="0">
                <a:solidFill>
                  <a:srgbClr val="FF0000"/>
                </a:solidFill>
                <a:latin typeface="Times New Roman" panose="02020603050405020304" pitchFamily="18" charset="0"/>
                <a:cs typeface="Times New Roman" panose="02020603050405020304" pitchFamily="18" charset="0"/>
              </a:rPr>
              <a:t/>
            </a: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 </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6148" name="Text Box 4"/>
          <p:cNvSpPr txBox="1">
            <a:spLocks noChangeArrowheads="1"/>
          </p:cNvSpPr>
          <p:nvPr/>
        </p:nvSpPr>
        <p:spPr bwMode="auto">
          <a:xfrm>
            <a:off x="1428750" y="1371600"/>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000000"/>
              </a:buClr>
              <a:buFont typeface="Arial" panose="020B0604020202020204"/>
              <a:buNone/>
            </a:pPr>
            <a:endParaRPr lang="en-US" altLang="en-US" sz="2000" b="1" kern="0" dirty="0">
              <a:solidFill>
                <a:srgbClr val="0000CC"/>
              </a:solidFill>
              <a:latin typeface="Times New Roman" panose="02020603050405020304" pitchFamily="18" charset="0"/>
              <a:cs typeface="Times New Roman" panose="02020603050405020304" pitchFamily="18" charset="0"/>
              <a:sym typeface="Arial" panose="020B0604020202020204"/>
            </a:endParaRPr>
          </a:p>
        </p:txBody>
      </p:sp>
      <p:sp>
        <p:nvSpPr>
          <p:cNvPr id="46086" name="Text Box 6"/>
          <p:cNvSpPr txBox="1">
            <a:spLocks noChangeArrowheads="1"/>
          </p:cNvSpPr>
          <p:nvPr/>
        </p:nvSpPr>
        <p:spPr bwMode="auto">
          <a:xfrm>
            <a:off x="403129" y="272796"/>
            <a:ext cx="2078816"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000000"/>
              </a:buClr>
              <a:buFont typeface="Arial" panose="020B0604020202020204"/>
              <a:buNone/>
            </a:pPr>
            <a:endParaRPr lang="en-US" altLang="en-US" sz="3500" kern="0" dirty="0">
              <a:solidFill>
                <a:srgbClr val="0000CC"/>
              </a:solidFill>
              <a:latin typeface="Times New Roman" panose="02020603050405020304" pitchFamily="18" charset="0"/>
              <a:cs typeface="Times New Roman" panose="02020603050405020304" pitchFamily="18" charset="0"/>
              <a:sym typeface="Arial" panose="020B0604020202020204"/>
            </a:endParaRPr>
          </a:p>
        </p:txBody>
      </p:sp>
      <p:sp>
        <p:nvSpPr>
          <p:cNvPr id="46090" name="Text Box 10"/>
          <p:cNvSpPr txBox="1">
            <a:spLocks noChangeArrowheads="1"/>
          </p:cNvSpPr>
          <p:nvPr/>
        </p:nvSpPr>
        <p:spPr bwMode="auto">
          <a:xfrm>
            <a:off x="391203" y="311269"/>
            <a:ext cx="8430797"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lvl="0">
              <a:spcBef>
                <a:spcPct val="50000"/>
              </a:spcBef>
              <a:buClr>
                <a:srgbClr val="000000"/>
              </a:buClr>
            </a:pPr>
            <a:r>
              <a:rPr lang="en-US" altLang="en-US" sz="3500" b="1" kern="0" dirty="0" smtClean="0">
                <a:solidFill>
                  <a:srgbClr val="0000CC"/>
                </a:solidFill>
                <a:latin typeface="Times New Roman" panose="02020603050405020304" pitchFamily="18" charset="0"/>
                <a:cs typeface="Times New Roman" panose="02020603050405020304" pitchFamily="18" charset="0"/>
                <a:sym typeface="Arial" panose="020B0604020202020204"/>
              </a:rPr>
              <a:t>=&gt;</a:t>
            </a:r>
            <a:r>
              <a:rPr lang="en-US" altLang="en-US" sz="3500" kern="0" dirty="0" smtClean="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en-US" sz="3000" kern="0" dirty="0" smtClean="0">
                <a:solidFill>
                  <a:srgbClr val="0000FF"/>
                </a:solidFill>
                <a:latin typeface="Times New Roman" panose="02020603050405020304" pitchFamily="18" charset="0"/>
                <a:cs typeface="Times New Roman" panose="02020603050405020304" pitchFamily="18" charset="0"/>
                <a:sym typeface="Arial" panose="020B0604020202020204"/>
              </a:rPr>
              <a:t>Là </a:t>
            </a:r>
            <a:r>
              <a:rPr lang="en-US" altLang="en-US" sz="3000" kern="0" dirty="0">
                <a:solidFill>
                  <a:srgbClr val="0000FF"/>
                </a:solidFill>
                <a:latin typeface="Times New Roman" panose="02020603050405020304" pitchFamily="18" charset="0"/>
                <a:cs typeface="Times New Roman" panose="02020603050405020304" pitchFamily="18" charset="0"/>
                <a:sym typeface="Arial" panose="020B0604020202020204"/>
              </a:rPr>
              <a:t>suy nghĩ nội tâm của nhân vật ông giáo.</a:t>
            </a:r>
          </a:p>
        </p:txBody>
      </p:sp>
      <p:sp>
        <p:nvSpPr>
          <p:cNvPr id="19" name="Text Box 7"/>
          <p:cNvSpPr txBox="1">
            <a:spLocks noChangeArrowheads="1"/>
          </p:cNvSpPr>
          <p:nvPr/>
        </p:nvSpPr>
        <p:spPr bwMode="auto">
          <a:xfrm>
            <a:off x="251520" y="980728"/>
            <a:ext cx="8641081"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000000"/>
              </a:buClr>
              <a:buFont typeface="Arial" panose="020B0604020202020204"/>
              <a:buNone/>
              <a:defRPr/>
            </a:pP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Chao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ôi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Đối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với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những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ở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quanh</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nếu</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không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cố</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tìm</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mà</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hiểu</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họ</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thì</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chỉ</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thấy</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họ</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gàn</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dở</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ngu</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ngốc</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xấu</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xa</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bỉ</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ổi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toàn</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những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cớ</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để</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cho</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tàn</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smtClean="0">
                <a:solidFill>
                  <a:schemeClr val="accent2"/>
                </a:solidFill>
                <a:latin typeface="Times New Roman" panose="02020603050405020304" pitchFamily="18" charset="0"/>
                <a:cs typeface="Times New Roman" panose="02020603050405020304" pitchFamily="18" charset="0"/>
                <a:sym typeface="Arial" panose="020B0604020202020204"/>
              </a:rPr>
              <a:t>nhẫn</a:t>
            </a:r>
            <a:r>
              <a:rPr lang="en-US" altLang="en-US" sz="2800" b="1" i="1" kern="0" dirty="0" smtClean="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không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bao</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giờ</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thấy</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họ</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là</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những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đáng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thương</a:t>
            </a:r>
            <a:r>
              <a:rPr lang="en-US" altLang="en-US" sz="2800" b="1" i="1" kern="0" dirty="0" smtClean="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smtClean="0">
                <a:solidFill>
                  <a:schemeClr val="accent2"/>
                </a:solidFill>
                <a:latin typeface="Times New Roman" panose="02020603050405020304" pitchFamily="18" charset="0"/>
                <a:cs typeface="Times New Roman" panose="02020603050405020304" pitchFamily="18" charset="0"/>
                <a:sym typeface="Arial" panose="020B0604020202020204"/>
              </a:rPr>
              <a:t>không</a:t>
            </a:r>
            <a:r>
              <a:rPr lang="en-US" altLang="en-US" sz="2800" b="1" i="1" kern="0" dirty="0" smtClean="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bao</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giờ</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thương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Vợ</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tôi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không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ác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nhưng</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thị</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khổ</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quá</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rồi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Một</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đau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chân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có</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lúc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nào</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quên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được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cái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chân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đau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của</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mình</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để</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nghĩ</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đến</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cái</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gì</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khác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đâu</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Khi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khổ</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quá</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smtClean="0">
                <a:solidFill>
                  <a:schemeClr val="accent2"/>
                </a:solidFill>
                <a:latin typeface="Times New Roman" panose="02020603050405020304" pitchFamily="18" charset="0"/>
                <a:cs typeface="Times New Roman" panose="02020603050405020304" pitchFamily="18" charset="0"/>
                <a:sym typeface="Arial" panose="020B0604020202020204"/>
              </a:rPr>
              <a:t>thì</a:t>
            </a:r>
            <a:r>
              <a:rPr lang="en-US" altLang="en-US" sz="2800" b="1" i="1" kern="0" dirty="0" smtClean="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chẳng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còn</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nghĩ</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gì</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đến</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ai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được</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nữa</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Cái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bản</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tính</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tốt</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của</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người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ta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bị</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những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nỗi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lo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lắng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buồn</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đau</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ích</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kỉ</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che</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lấp</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mất</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Tôi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biết</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vậy</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nên</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tôi</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chỉ</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buồn</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chứ</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không</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smtClean="0">
                <a:solidFill>
                  <a:schemeClr val="accent2"/>
                </a:solidFill>
                <a:latin typeface="Times New Roman" panose="02020603050405020304" pitchFamily="18" charset="0"/>
                <a:cs typeface="Times New Roman" panose="02020603050405020304" pitchFamily="18" charset="0"/>
                <a:sym typeface="Arial" panose="020B0604020202020204"/>
              </a:rPr>
              <a:t>nỡ</a:t>
            </a:r>
            <a:r>
              <a:rPr lang="en-US" altLang="en-US" sz="2800" b="1" i="1" kern="0" dirty="0" smtClean="0">
                <a:solidFill>
                  <a:schemeClr val="accent2"/>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chemeClr val="accent2"/>
                </a:solidFill>
                <a:latin typeface="Times New Roman" panose="02020603050405020304" pitchFamily="18" charset="0"/>
                <a:cs typeface="Times New Roman" panose="02020603050405020304" pitchFamily="18" charset="0"/>
                <a:sym typeface="Arial" panose="020B0604020202020204"/>
              </a:rPr>
              <a:t>giận</a:t>
            </a:r>
            <a:r>
              <a:rPr lang="en-US" altLang="en-US" sz="2800" b="1" i="1" kern="0" dirty="0">
                <a:solidFill>
                  <a:schemeClr val="accent2"/>
                </a:solidFill>
                <a:latin typeface="Times New Roman" panose="02020603050405020304" pitchFamily="18" charset="0"/>
                <a:cs typeface="Times New Roman" panose="02020603050405020304" pitchFamily="18" charset="0"/>
                <a:sym typeface="Arial" panose="020B0604020202020204"/>
              </a:rPr>
              <a:t>                                </a:t>
            </a:r>
          </a:p>
          <a:p>
            <a:pPr>
              <a:spcBef>
                <a:spcPct val="50000"/>
              </a:spcBef>
              <a:buClr>
                <a:srgbClr val="000000"/>
              </a:buClr>
              <a:buFont typeface="Arial" panose="020B0604020202020204"/>
              <a:buNone/>
              <a:defRPr/>
            </a:pP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smtClean="0">
                <a:solidFill>
                  <a:srgbClr val="0000FF"/>
                </a:solidFill>
                <a:latin typeface="Times New Roman" panose="02020603050405020304" pitchFamily="18" charset="0"/>
                <a:cs typeface="Times New Roman" panose="02020603050405020304" pitchFamily="18" charset="0"/>
                <a:sym typeface="Arial" panose="020B0604020202020204"/>
              </a:rPr>
              <a:t>    ( </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Nam Cao –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Lão</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i="1" kern="0" dirty="0" err="1">
                <a:solidFill>
                  <a:srgbClr val="0000FF"/>
                </a:solidFill>
                <a:latin typeface="Times New Roman" panose="02020603050405020304" pitchFamily="18" charset="0"/>
                <a:cs typeface="Times New Roman" panose="02020603050405020304" pitchFamily="18" charset="0"/>
                <a:sym typeface="Arial" panose="020B0604020202020204"/>
              </a:rPr>
              <a:t>Hạc</a:t>
            </a:r>
            <a:r>
              <a:rPr lang="en-US" altLang="en-US" sz="2800" b="1" i="1" kern="0" dirty="0">
                <a:solidFill>
                  <a:srgbClr val="0000FF"/>
                </a:solidFill>
                <a:latin typeface="Times New Roman" panose="02020603050405020304" pitchFamily="18" charset="0"/>
                <a:cs typeface="Times New Roman" panose="02020603050405020304" pitchFamily="18" charset="0"/>
                <a:sym typeface="Arial" panose="020B0604020202020204"/>
              </a:rPr>
              <a:t>)</a:t>
            </a:r>
          </a:p>
        </p:txBody>
      </p:sp>
    </p:spTree>
    <p:extLst>
      <p:ext uri="{BB962C8B-B14F-4D97-AF65-F5344CB8AC3E}">
        <p14:creationId xmlns:p14="http://schemas.microsoft.com/office/powerpoint/2010/main" val="19404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46086"/>
                                        </p:tgtEl>
                                        <p:attrNameLst>
                                          <p:attrName>style.visibility</p:attrName>
                                        </p:attrNameLst>
                                      </p:cBhvr>
                                      <p:to>
                                        <p:strVal val="visible"/>
                                      </p:to>
                                    </p:set>
                                    <p:animEffect transition="in" filter="box(in)">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blinds(horizontal)">
                                      <p:cBhvr>
                                        <p:cTn id="12" dur="500"/>
                                        <p:tgtEl>
                                          <p:spTgt spid="4609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90"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85900" y="-304800"/>
            <a:ext cx="6172200" cy="1235075"/>
          </a:xfrm>
        </p:spPr>
        <p:txBody>
          <a:bodyPr/>
          <a:lstStyle/>
          <a:p>
            <a:pPr eaLnBrk="1" hangingPunct="1">
              <a:defRPr/>
            </a:pPr>
            <a:r>
              <a:rPr lang="en-US" altLang="en-US" sz="2000" dirty="0">
                <a:solidFill>
                  <a:srgbClr val="FF0000"/>
                </a:solidFill>
                <a:latin typeface="Times New Roman" panose="02020603050405020304" pitchFamily="18" charset="0"/>
                <a:cs typeface="Times New Roman" panose="02020603050405020304" pitchFamily="18" charset="0"/>
              </a:rPr>
              <a:t/>
            </a: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 </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6148" name="Text Box 4"/>
          <p:cNvSpPr txBox="1">
            <a:spLocks noChangeArrowheads="1"/>
          </p:cNvSpPr>
          <p:nvPr/>
        </p:nvSpPr>
        <p:spPr bwMode="auto">
          <a:xfrm>
            <a:off x="1428750" y="1371600"/>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000000"/>
              </a:buClr>
              <a:buFont typeface="Arial" panose="020B0604020202020204"/>
              <a:buNone/>
            </a:pPr>
            <a:endParaRPr lang="en-US" altLang="en-US" sz="2000" b="1" kern="0" dirty="0">
              <a:solidFill>
                <a:srgbClr val="0000CC"/>
              </a:solidFill>
              <a:latin typeface="Times New Roman" panose="02020603050405020304" pitchFamily="18" charset="0"/>
              <a:cs typeface="Times New Roman" panose="02020603050405020304" pitchFamily="18" charset="0"/>
              <a:sym typeface="Arial" panose="020B0604020202020204"/>
            </a:endParaRPr>
          </a:p>
        </p:txBody>
      </p:sp>
      <p:sp>
        <p:nvSpPr>
          <p:cNvPr id="46093" name="Text Box 13"/>
          <p:cNvSpPr txBox="1">
            <a:spLocks noChangeArrowheads="1"/>
          </p:cNvSpPr>
          <p:nvPr/>
        </p:nvSpPr>
        <p:spPr bwMode="auto">
          <a:xfrm>
            <a:off x="1762629" y="327031"/>
            <a:ext cx="48976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000000"/>
              </a:buClr>
              <a:buFont typeface="Arial" panose="020B0604020202020204"/>
              <a:buNone/>
            </a:pPr>
            <a:r>
              <a:rPr lang="en-US" altLang="en-US" sz="2800" b="1" kern="0" dirty="0">
                <a:solidFill>
                  <a:srgbClr val="0000CC"/>
                </a:solidFill>
                <a:latin typeface="Times New Roman" panose="02020603050405020304" pitchFamily="18" charset="0"/>
                <a:cs typeface="Times New Roman" panose="02020603050405020304" pitchFamily="18" charset="0"/>
                <a:sym typeface="Arial" panose="020B0604020202020204"/>
              </a:rPr>
              <a:t>*</a:t>
            </a:r>
            <a:r>
              <a:rPr lang="en-US" altLang="en-US" sz="2800" b="1" kern="0" dirty="0" err="1">
                <a:solidFill>
                  <a:srgbClr val="0000CC"/>
                </a:solidFill>
                <a:latin typeface="Times New Roman" panose="02020603050405020304" pitchFamily="18" charset="0"/>
                <a:cs typeface="Times New Roman" panose="02020603050405020304" pitchFamily="18" charset="0"/>
                <a:sym typeface="Arial" panose="020B0604020202020204"/>
              </a:rPr>
              <a:t>Lập</a:t>
            </a:r>
            <a:r>
              <a:rPr lang="en-US" altLang="en-US" sz="2800" b="1" kern="0"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en-US" sz="2800" b="1" kern="0" dirty="0" err="1">
                <a:solidFill>
                  <a:srgbClr val="0000CC"/>
                </a:solidFill>
                <a:latin typeface="Times New Roman" panose="02020603050405020304" pitchFamily="18" charset="0"/>
                <a:cs typeface="Times New Roman" panose="02020603050405020304" pitchFamily="18" charset="0"/>
                <a:sym typeface="Arial" panose="020B0604020202020204"/>
              </a:rPr>
              <a:t>luận</a:t>
            </a:r>
            <a:r>
              <a:rPr lang="en-US" altLang="en-US" sz="2800" b="1" kern="0"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en-US" sz="2800" b="1" kern="0" dirty="0" err="1">
                <a:solidFill>
                  <a:srgbClr val="0000CC"/>
                </a:solidFill>
                <a:latin typeface="Times New Roman" panose="02020603050405020304" pitchFamily="18" charset="0"/>
                <a:cs typeface="Times New Roman" panose="02020603050405020304" pitchFamily="18" charset="0"/>
                <a:sym typeface="Arial" panose="020B0604020202020204"/>
              </a:rPr>
              <a:t>và</a:t>
            </a:r>
            <a:r>
              <a:rPr lang="en-US" altLang="en-US" sz="2800" b="1" kern="0"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en-US" sz="2800" b="1" kern="0" dirty="0" err="1">
                <a:solidFill>
                  <a:srgbClr val="0000CC"/>
                </a:solidFill>
                <a:latin typeface="Times New Roman" panose="02020603050405020304" pitchFamily="18" charset="0"/>
                <a:cs typeface="Times New Roman" panose="02020603050405020304" pitchFamily="18" charset="0"/>
                <a:sym typeface="Arial" panose="020B0604020202020204"/>
              </a:rPr>
              <a:t>luận</a:t>
            </a:r>
            <a:r>
              <a:rPr lang="en-US" altLang="en-US" sz="2800" b="1" kern="0"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en-US" sz="2800" b="1" kern="0" dirty="0" err="1">
                <a:solidFill>
                  <a:srgbClr val="0000CC"/>
                </a:solidFill>
                <a:latin typeface="Times New Roman" panose="02020603050405020304" pitchFamily="18" charset="0"/>
                <a:cs typeface="Times New Roman" panose="02020603050405020304" pitchFamily="18" charset="0"/>
                <a:sym typeface="Arial" panose="020B0604020202020204"/>
              </a:rPr>
              <a:t>điểm</a:t>
            </a:r>
            <a:r>
              <a:rPr lang="en-US" altLang="en-US" sz="2800" b="1" kern="0" dirty="0">
                <a:solidFill>
                  <a:srgbClr val="0000CC"/>
                </a:solidFill>
                <a:latin typeface="Times New Roman" panose="02020603050405020304" pitchFamily="18" charset="0"/>
                <a:cs typeface="Times New Roman" panose="02020603050405020304" pitchFamily="18" charset="0"/>
                <a:sym typeface="Arial" panose="020B0604020202020204"/>
              </a:rPr>
              <a:t>:</a:t>
            </a:r>
          </a:p>
        </p:txBody>
      </p:sp>
      <p:sp>
        <p:nvSpPr>
          <p:cNvPr id="46094" name="Text Box 14"/>
          <p:cNvSpPr txBox="1">
            <a:spLocks noChangeArrowheads="1"/>
          </p:cNvSpPr>
          <p:nvPr/>
        </p:nvSpPr>
        <p:spPr bwMode="auto">
          <a:xfrm>
            <a:off x="164635" y="1157843"/>
            <a:ext cx="87408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000000"/>
              </a:buClr>
              <a:buFontTx/>
              <a:buChar char="-"/>
            </a:pPr>
            <a:r>
              <a:rPr lang="en-US" alt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Nêu vấn đề: </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Nếu ta </a:t>
            </a:r>
            <a:r>
              <a:rPr lang="en-US" altLang="en-US" sz="2800" kern="0" dirty="0" smtClean="0">
                <a:solidFill>
                  <a:srgbClr val="000000"/>
                </a:solidFill>
                <a:latin typeface="Times New Roman" panose="02020603050405020304" pitchFamily="18" charset="0"/>
                <a:cs typeface="Times New Roman" panose="02020603050405020304" pitchFamily="18" charset="0"/>
                <a:sym typeface="Arial" panose="020B0604020202020204"/>
              </a:rPr>
              <a:t>không cố mà tìm hiểu </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những người ở xung quanh ta thì ta sẽ có cơ sở tàn nhẫn và độc ác với họ.</a:t>
            </a:r>
          </a:p>
        </p:txBody>
      </p:sp>
      <p:sp>
        <p:nvSpPr>
          <p:cNvPr id="46095" name="Text Box 15"/>
          <p:cNvSpPr txBox="1">
            <a:spLocks noChangeArrowheads="1"/>
          </p:cNvSpPr>
          <p:nvPr/>
        </p:nvSpPr>
        <p:spPr bwMode="auto">
          <a:xfrm>
            <a:off x="195491" y="2330877"/>
            <a:ext cx="86791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000000"/>
              </a:buClr>
              <a:buFont typeface="Arial" panose="020B0604020202020204"/>
              <a:buNone/>
            </a:pPr>
            <a:r>
              <a:rPr lang="en-US" alt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 Phát triển vấn đề</a:t>
            </a:r>
            <a:r>
              <a:rPr lang="en-US" altLang="en-US" sz="2800"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Vợ tôi không phải là người ác, nhưng sở dĩ thị trở nên ích kỉ, tàn nhẫn là vì thị đã quá </a:t>
            </a:r>
            <a:r>
              <a:rPr lang="en-US" altLang="en-US" sz="2800" kern="0" dirty="0" smtClean="0">
                <a:solidFill>
                  <a:srgbClr val="000000"/>
                </a:solidFill>
                <a:latin typeface="Times New Roman" panose="02020603050405020304" pitchFamily="18" charset="0"/>
                <a:cs typeface="Times New Roman" panose="02020603050405020304" pitchFamily="18" charset="0"/>
                <a:sym typeface="Arial" panose="020B0604020202020204"/>
              </a:rPr>
              <a:t>khổ</a:t>
            </a:r>
            <a:endPar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6097" name="Text Box 17"/>
          <p:cNvSpPr txBox="1">
            <a:spLocks noChangeArrowheads="1"/>
          </p:cNvSpPr>
          <p:nvPr/>
        </p:nvSpPr>
        <p:spPr bwMode="auto">
          <a:xfrm>
            <a:off x="314324" y="3555013"/>
            <a:ext cx="87221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000000"/>
              </a:buClr>
              <a:buFont typeface="Arial" panose="020B0604020202020204"/>
              <a:buNone/>
            </a:pPr>
            <a:r>
              <a:rPr lang="en-US" altLang="en-US" sz="2800"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kern="0" dirty="0" err="1">
                <a:solidFill>
                  <a:srgbClr val="0000FF"/>
                </a:solidFill>
                <a:latin typeface="Times New Roman" panose="02020603050405020304" pitchFamily="18" charset="0"/>
                <a:cs typeface="Times New Roman" panose="02020603050405020304" pitchFamily="18" charset="0"/>
                <a:sym typeface="Arial" panose="020B0604020202020204"/>
              </a:rPr>
              <a:t>Kết</a:t>
            </a:r>
            <a:r>
              <a:rPr lang="en-US" alt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kern="0" dirty="0" err="1">
                <a:solidFill>
                  <a:srgbClr val="0000FF"/>
                </a:solidFill>
                <a:latin typeface="Times New Roman" panose="02020603050405020304" pitchFamily="18" charset="0"/>
                <a:cs typeface="Times New Roman" panose="02020603050405020304" pitchFamily="18" charset="0"/>
                <a:sym typeface="Arial" panose="020B0604020202020204"/>
              </a:rPr>
              <a:t>thúc</a:t>
            </a:r>
            <a:r>
              <a:rPr lang="en-US" alt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kern="0" dirty="0" err="1">
                <a:solidFill>
                  <a:srgbClr val="0000FF"/>
                </a:solidFill>
                <a:latin typeface="Times New Roman" panose="02020603050405020304" pitchFamily="18" charset="0"/>
                <a:cs typeface="Times New Roman" panose="02020603050405020304" pitchFamily="18" charset="0"/>
                <a:sym typeface="Arial" panose="020B0604020202020204"/>
              </a:rPr>
              <a:t>vấn</a:t>
            </a:r>
            <a:r>
              <a:rPr lang="en-US" alt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kern="0" dirty="0" err="1">
                <a:solidFill>
                  <a:srgbClr val="0000FF"/>
                </a:solidFill>
                <a:latin typeface="Times New Roman" panose="02020603050405020304" pitchFamily="18" charset="0"/>
                <a:cs typeface="Times New Roman" panose="02020603050405020304" pitchFamily="18" charset="0"/>
                <a:sym typeface="Arial" panose="020B0604020202020204"/>
              </a:rPr>
              <a:t>đề</a:t>
            </a:r>
            <a:r>
              <a:rPr lang="en-US" altLang="en-US" sz="2800"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Tôi</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biết</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vậy</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nên</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tôi</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chỉ</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buồn</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chứ</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không</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smtClean="0">
                <a:solidFill>
                  <a:srgbClr val="000000"/>
                </a:solidFill>
                <a:latin typeface="Times New Roman" panose="02020603050405020304" pitchFamily="18" charset="0"/>
                <a:cs typeface="Times New Roman" panose="02020603050405020304" pitchFamily="18" charset="0"/>
                <a:sym typeface="Arial" panose="020B0604020202020204"/>
              </a:rPr>
              <a:t>nỡ</a:t>
            </a:r>
            <a:r>
              <a:rPr lang="en-US" altLang="en-US" sz="2800" kern="0" dirty="0" smtClean="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giận</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a:t>
            </a:r>
          </a:p>
        </p:txBody>
      </p:sp>
      <p:sp>
        <p:nvSpPr>
          <p:cNvPr id="46098" name="Text Box 18"/>
          <p:cNvSpPr txBox="1">
            <a:spLocks noChangeArrowheads="1"/>
          </p:cNvSpPr>
          <p:nvPr/>
        </p:nvSpPr>
        <p:spPr bwMode="auto">
          <a:xfrm>
            <a:off x="258082" y="4820959"/>
            <a:ext cx="86165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000000"/>
              </a:buClr>
              <a:buFont typeface="Arial" panose="020B0604020202020204"/>
              <a:buNone/>
            </a:pPr>
            <a:r>
              <a:rPr lang="en-US" altLang="en-US" sz="2800" kern="0" dirty="0">
                <a:solidFill>
                  <a:srgbClr val="0000FF"/>
                </a:solidFill>
                <a:latin typeface="Times New Roman" panose="02020603050405020304" pitchFamily="18" charset="0"/>
                <a:cs typeface="Times New Roman" panose="02020603050405020304" pitchFamily="18" charset="0"/>
                <a:sym typeface="Arial" panose="020B0604020202020204"/>
              </a:rPr>
              <a:t>*</a:t>
            </a:r>
            <a:r>
              <a:rPr lang="en-US" altLang="en-US" sz="2800" b="1" kern="0" dirty="0" err="1">
                <a:solidFill>
                  <a:srgbClr val="0000FF"/>
                </a:solidFill>
                <a:latin typeface="Times New Roman" panose="02020603050405020304" pitchFamily="18" charset="0"/>
                <a:cs typeface="Times New Roman" panose="02020603050405020304" pitchFamily="18" charset="0"/>
                <a:sym typeface="Arial" panose="020B0604020202020204"/>
              </a:rPr>
              <a:t>Về</a:t>
            </a:r>
            <a:r>
              <a:rPr lang="en-US" alt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kern="0" dirty="0" err="1">
                <a:solidFill>
                  <a:srgbClr val="0000FF"/>
                </a:solidFill>
                <a:latin typeface="Times New Roman" panose="02020603050405020304" pitchFamily="18" charset="0"/>
                <a:cs typeface="Times New Roman" panose="02020603050405020304" pitchFamily="18" charset="0"/>
                <a:sym typeface="Arial" panose="020B0604020202020204"/>
              </a:rPr>
              <a:t>hình</a:t>
            </a:r>
            <a:r>
              <a:rPr lang="en-US" alt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b="1" kern="0" dirty="0" err="1">
                <a:solidFill>
                  <a:srgbClr val="0000FF"/>
                </a:solidFill>
                <a:latin typeface="Times New Roman" panose="02020603050405020304" pitchFamily="18" charset="0"/>
                <a:cs typeface="Times New Roman" panose="02020603050405020304" pitchFamily="18" charset="0"/>
                <a:sym typeface="Arial" panose="020B0604020202020204"/>
              </a:rPr>
              <a:t>thức</a:t>
            </a:r>
            <a:r>
              <a:rPr lang="en-US" alt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a:t>
            </a:r>
            <a:r>
              <a:rPr lang="en-US" altLang="en-US" sz="2800"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Dùng</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các</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câu</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khẳng</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định,ngắn</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gọn</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các</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câu</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hô</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ứng</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thể</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hiện</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các</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phán</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đoán</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kern="0" dirty="0" err="1">
                <a:solidFill>
                  <a:srgbClr val="000000"/>
                </a:solidFill>
                <a:latin typeface="Times New Roman" panose="02020603050405020304" pitchFamily="18" charset="0"/>
                <a:cs typeface="Times New Roman" panose="02020603050405020304" pitchFamily="18" charset="0"/>
                <a:sym typeface="Arial" panose="020B0604020202020204"/>
              </a:rPr>
              <a:t>như</a:t>
            </a:r>
            <a:r>
              <a:rPr lang="en-US" altLang="en-US" sz="2800" kern="0" dirty="0">
                <a:solidFill>
                  <a:srgbClr val="000000"/>
                </a:solidFill>
                <a:latin typeface="Times New Roman" panose="02020603050405020304" pitchFamily="18" charset="0"/>
                <a:cs typeface="Times New Roman" panose="02020603050405020304" pitchFamily="18" charset="0"/>
                <a:sym typeface="Arial" panose="020B0604020202020204"/>
              </a:rPr>
              <a:t> : </a:t>
            </a:r>
            <a:r>
              <a:rPr lang="en-US" altLang="en-US" sz="2800" i="1" kern="0" dirty="0" err="1">
                <a:solidFill>
                  <a:srgbClr val="000000"/>
                </a:solidFill>
                <a:latin typeface="Times New Roman" panose="02020603050405020304" pitchFamily="18" charset="0"/>
                <a:cs typeface="Times New Roman" panose="02020603050405020304" pitchFamily="18" charset="0"/>
                <a:sym typeface="Arial" panose="020B0604020202020204"/>
              </a:rPr>
              <a:t>Nếu</a:t>
            </a:r>
            <a:r>
              <a:rPr lang="en-US" altLang="en-US" sz="2800"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i="1" kern="0" dirty="0" err="1">
                <a:solidFill>
                  <a:srgbClr val="000000"/>
                </a:solidFill>
                <a:latin typeface="Times New Roman" panose="02020603050405020304" pitchFamily="18" charset="0"/>
                <a:cs typeface="Times New Roman" panose="02020603050405020304" pitchFamily="18" charset="0"/>
                <a:sym typeface="Arial" panose="020B0604020202020204"/>
              </a:rPr>
              <a:t>thì</a:t>
            </a:r>
            <a:r>
              <a:rPr lang="en-US" altLang="en-US" sz="2800"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i="1" kern="0" dirty="0" err="1">
                <a:solidFill>
                  <a:srgbClr val="000000"/>
                </a:solidFill>
                <a:latin typeface="Times New Roman" panose="02020603050405020304" pitchFamily="18" charset="0"/>
                <a:cs typeface="Times New Roman" panose="02020603050405020304" pitchFamily="18" charset="0"/>
                <a:sym typeface="Arial" panose="020B0604020202020204"/>
              </a:rPr>
              <a:t>vì</a:t>
            </a:r>
            <a:r>
              <a:rPr lang="en-US" altLang="en-US" sz="2800"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i="1" kern="0" dirty="0" err="1">
                <a:solidFill>
                  <a:srgbClr val="000000"/>
                </a:solidFill>
                <a:latin typeface="Times New Roman" panose="02020603050405020304" pitchFamily="18" charset="0"/>
                <a:cs typeface="Times New Roman" panose="02020603050405020304" pitchFamily="18" charset="0"/>
                <a:sym typeface="Arial" panose="020B0604020202020204"/>
              </a:rPr>
              <a:t>thế</a:t>
            </a:r>
            <a:r>
              <a:rPr lang="en-US" altLang="en-US" sz="2800"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i="1" kern="0" dirty="0" err="1">
                <a:solidFill>
                  <a:srgbClr val="000000"/>
                </a:solidFill>
                <a:latin typeface="Times New Roman" panose="02020603050405020304" pitchFamily="18" charset="0"/>
                <a:cs typeface="Times New Roman" panose="02020603050405020304" pitchFamily="18" charset="0"/>
                <a:sym typeface="Arial" panose="020B0604020202020204"/>
              </a:rPr>
              <a:t>cho</a:t>
            </a:r>
            <a:r>
              <a:rPr lang="en-US" altLang="en-US" sz="2800"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i="1" kern="0" dirty="0" err="1">
                <a:solidFill>
                  <a:srgbClr val="000000"/>
                </a:solidFill>
                <a:latin typeface="Times New Roman" panose="02020603050405020304" pitchFamily="18" charset="0"/>
                <a:cs typeface="Times New Roman" panose="02020603050405020304" pitchFamily="18" charset="0"/>
                <a:sym typeface="Arial" panose="020B0604020202020204"/>
              </a:rPr>
              <a:t>nên</a:t>
            </a:r>
            <a:r>
              <a:rPr lang="en-US" altLang="en-US" sz="2800"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i="1" kern="0" dirty="0" err="1">
                <a:solidFill>
                  <a:srgbClr val="000000"/>
                </a:solidFill>
                <a:latin typeface="Times New Roman" panose="02020603050405020304" pitchFamily="18" charset="0"/>
                <a:cs typeface="Times New Roman" panose="02020603050405020304" pitchFamily="18" charset="0"/>
                <a:sym typeface="Arial" panose="020B0604020202020204"/>
              </a:rPr>
              <a:t>sở</a:t>
            </a:r>
            <a:r>
              <a:rPr lang="en-US" altLang="en-US" sz="2800"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i="1" kern="0" dirty="0" err="1">
                <a:solidFill>
                  <a:srgbClr val="000000"/>
                </a:solidFill>
                <a:latin typeface="Times New Roman" panose="02020603050405020304" pitchFamily="18" charset="0"/>
                <a:cs typeface="Times New Roman" panose="02020603050405020304" pitchFamily="18" charset="0"/>
                <a:sym typeface="Arial" panose="020B0604020202020204"/>
              </a:rPr>
              <a:t>dĩ</a:t>
            </a:r>
            <a:r>
              <a:rPr lang="en-US" altLang="en-US" sz="2800"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i="1" kern="0" dirty="0" err="1">
                <a:solidFill>
                  <a:srgbClr val="000000"/>
                </a:solidFill>
                <a:latin typeface="Times New Roman" panose="02020603050405020304" pitchFamily="18" charset="0"/>
                <a:cs typeface="Times New Roman" panose="02020603050405020304" pitchFamily="18" charset="0"/>
                <a:sym typeface="Arial" panose="020B0604020202020204"/>
              </a:rPr>
              <a:t>là</a:t>
            </a:r>
            <a:r>
              <a:rPr lang="en-US" altLang="en-US" sz="2800" i="1" kern="0" dirty="0">
                <a:solidFill>
                  <a:srgbClr val="000000"/>
                </a:solidFill>
                <a:latin typeface="Times New Roman" panose="02020603050405020304" pitchFamily="18" charset="0"/>
                <a:cs typeface="Times New Roman" panose="02020603050405020304" pitchFamily="18" charset="0"/>
                <a:sym typeface="Arial" panose="020B0604020202020204"/>
              </a:rPr>
              <a:t> </a:t>
            </a:r>
            <a:r>
              <a:rPr lang="en-US" altLang="en-US" sz="2800" i="1" kern="0" dirty="0" err="1">
                <a:solidFill>
                  <a:srgbClr val="000000"/>
                </a:solidFill>
                <a:latin typeface="Times New Roman" panose="02020603050405020304" pitchFamily="18" charset="0"/>
                <a:cs typeface="Times New Roman" panose="02020603050405020304" pitchFamily="18" charset="0"/>
                <a:sym typeface="Arial" panose="020B0604020202020204"/>
              </a:rPr>
              <a:t>vì</a:t>
            </a:r>
            <a:r>
              <a:rPr lang="en-US" altLang="en-US" sz="2800" i="1" kern="0" dirty="0">
                <a:solidFill>
                  <a:srgbClr val="000000"/>
                </a:solidFill>
                <a:latin typeface="Times New Roman" panose="02020603050405020304" pitchFamily="18" charset="0"/>
                <a:cs typeface="Times New Roman" panose="02020603050405020304" pitchFamily="18" charset="0"/>
                <a:sym typeface="Arial" panose="020B0604020202020204"/>
              </a:rPr>
              <a:t>,…</a:t>
            </a:r>
          </a:p>
        </p:txBody>
      </p:sp>
    </p:spTree>
    <p:extLst>
      <p:ext uri="{BB962C8B-B14F-4D97-AF65-F5344CB8AC3E}">
        <p14:creationId xmlns:p14="http://schemas.microsoft.com/office/powerpoint/2010/main" val="123735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box(in)">
                                      <p:cBhvr>
                                        <p:cTn id="7" dur="500"/>
                                        <p:tgtEl>
                                          <p:spTgt spid="460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94"/>
                                        </p:tgtEl>
                                        <p:attrNameLst>
                                          <p:attrName>style.visibility</p:attrName>
                                        </p:attrNameLst>
                                      </p:cBhvr>
                                      <p:to>
                                        <p:strVal val="visible"/>
                                      </p:to>
                                    </p:set>
                                    <p:animEffect transition="in" filter="blinds(horizontal)">
                                      <p:cBhvr>
                                        <p:cTn id="12" dur="500"/>
                                        <p:tgtEl>
                                          <p:spTgt spid="460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95"/>
                                        </p:tgtEl>
                                        <p:attrNameLst>
                                          <p:attrName>style.visibility</p:attrName>
                                        </p:attrNameLst>
                                      </p:cBhvr>
                                      <p:to>
                                        <p:strVal val="visible"/>
                                      </p:to>
                                    </p:set>
                                    <p:animEffect transition="in" filter="blinds(horizontal)">
                                      <p:cBhvr>
                                        <p:cTn id="17" dur="500"/>
                                        <p:tgtEl>
                                          <p:spTgt spid="460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97"/>
                                        </p:tgtEl>
                                        <p:attrNameLst>
                                          <p:attrName>style.visibility</p:attrName>
                                        </p:attrNameLst>
                                      </p:cBhvr>
                                      <p:to>
                                        <p:strVal val="visible"/>
                                      </p:to>
                                    </p:set>
                                    <p:animEffect transition="in" filter="box(in)">
                                      <p:cBhvr>
                                        <p:cTn id="22" dur="500"/>
                                        <p:tgtEl>
                                          <p:spTgt spid="4609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6098"/>
                                        </p:tgtEl>
                                        <p:attrNameLst>
                                          <p:attrName>style.visibility</p:attrName>
                                        </p:attrNameLst>
                                      </p:cBhvr>
                                      <p:to>
                                        <p:strVal val="visible"/>
                                      </p:to>
                                    </p:set>
                                    <p:anim calcmode="lin" valueType="num">
                                      <p:cBhvr additive="base">
                                        <p:cTn id="27" dur="500" fill="hold"/>
                                        <p:tgtEl>
                                          <p:spTgt spid="46098"/>
                                        </p:tgtEl>
                                        <p:attrNameLst>
                                          <p:attrName>ppt_x</p:attrName>
                                        </p:attrNameLst>
                                      </p:cBhvr>
                                      <p:tavLst>
                                        <p:tav tm="0">
                                          <p:val>
                                            <p:strVal val="#ppt_x"/>
                                          </p:val>
                                        </p:tav>
                                        <p:tav tm="100000">
                                          <p:val>
                                            <p:strVal val="#ppt_x"/>
                                          </p:val>
                                        </p:tav>
                                      </p:tavLst>
                                    </p:anim>
                                    <p:anim calcmode="lin" valueType="num">
                                      <p:cBhvr additive="base">
                                        <p:cTn id="28" dur="500" fill="hold"/>
                                        <p:tgtEl>
                                          <p:spTgt spid="46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P spid="46094" grpId="0"/>
      <p:bldP spid="46095" grpId="0"/>
      <p:bldP spid="46097" grpId="0"/>
      <p:bldP spid="46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80528" y="-27384"/>
            <a:ext cx="9144000" cy="2160240"/>
          </a:xfrm>
        </p:spPr>
        <p:txBody>
          <a:bodyPr>
            <a:noAutofit/>
          </a:bodyPr>
          <a:lstStyle/>
          <a:p>
            <a:pPr algn="l"/>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
            </a:r>
            <a:br>
              <a:rPr lang="en-US" sz="3200" b="1" dirty="0">
                <a:solidFill>
                  <a:srgbClr val="C0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Đọc văn bản </a:t>
            </a:r>
            <a:r>
              <a:rPr lang="en-US" sz="3200" b="1" dirty="0">
                <a:latin typeface="Times New Roman" panose="02020603050405020304" pitchFamily="18" charset="0"/>
                <a:cs typeface="Times New Roman" panose="02020603050405020304" pitchFamily="18" charset="0"/>
              </a:rPr>
              <a:t>sau và cho biết: Yếu tố nghị luận trong </a:t>
            </a:r>
            <a:r>
              <a:rPr lang="en-US" sz="3200" b="1" dirty="0" smtClean="0">
                <a:latin typeface="Times New Roman" panose="02020603050405020304" pitchFamily="18" charset="0"/>
                <a:cs typeface="Times New Roman" panose="02020603050405020304" pitchFamily="18" charset="0"/>
              </a:rPr>
              <a:t>văn bản được </a:t>
            </a:r>
            <a:r>
              <a:rPr lang="en-US" sz="3200" b="1" dirty="0">
                <a:latin typeface="Times New Roman" panose="02020603050405020304" pitchFamily="18" charset="0"/>
                <a:cs typeface="Times New Roman" panose="02020603050405020304" pitchFamily="18" charset="0"/>
              </a:rPr>
              <a:t>thể hiện ở những câu văn nào? Chỉ ra vai trò của các yếu tố ấy trong việc làm nổi bật nội dung của </a:t>
            </a:r>
            <a:r>
              <a:rPr lang="en-US" sz="3200" b="1" dirty="0" smtClean="0">
                <a:latin typeface="Times New Roman" panose="02020603050405020304" pitchFamily="18" charset="0"/>
                <a:cs typeface="Times New Roman" panose="02020603050405020304" pitchFamily="18" charset="0"/>
              </a:rPr>
              <a:t>văn bản.</a:t>
            </a:r>
            <a:r>
              <a:rPr lang="en-US" sz="3200" b="1" dirty="0">
                <a:solidFill>
                  <a:srgbClr val="0000FF"/>
                </a:solidFill>
                <a:latin typeface="Times New Roman" panose="02020603050405020304" pitchFamily="18" charset="0"/>
                <a:cs typeface="Times New Roman" panose="02020603050405020304" pitchFamily="18" charset="0"/>
              </a:rPr>
              <a:t/>
            </a:r>
            <a:br>
              <a:rPr lang="en-US" sz="3200" b="1" dirty="0">
                <a:solidFill>
                  <a:srgbClr val="0000FF"/>
                </a:solidFill>
                <a:latin typeface="Times New Roman" panose="02020603050405020304" pitchFamily="18" charset="0"/>
                <a:cs typeface="Times New Roman" panose="02020603050405020304" pitchFamily="18" charset="0"/>
              </a:rPr>
            </a:b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913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7384"/>
            <a:ext cx="8964488" cy="6740307"/>
          </a:xfrm>
          <a:prstGeom prst="rect">
            <a:avLst/>
          </a:prstGeom>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                                    LỖI </a:t>
            </a:r>
            <a:r>
              <a:rPr lang="en-US" sz="2400" b="1" dirty="0">
                <a:solidFill>
                  <a:srgbClr val="0000FF"/>
                </a:solidFill>
                <a:latin typeface="Times New Roman" panose="02020603050405020304" pitchFamily="18" charset="0"/>
                <a:cs typeface="Times New Roman" panose="02020603050405020304" pitchFamily="18" charset="0"/>
              </a:rPr>
              <a:t>LẦM VÀ SỰ BIẾT ƠN</a:t>
            </a:r>
            <a:br>
              <a:rPr lang="en-US" sz="2400" b="1" dirty="0">
                <a:solidFill>
                  <a:srgbClr val="0000FF"/>
                </a:solidFill>
                <a:latin typeface="Times New Roman" panose="02020603050405020304" pitchFamily="18" charset="0"/>
                <a:cs typeface="Times New Roman" panose="02020603050405020304" pitchFamily="18" charset="0"/>
              </a:rPr>
            </a:b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Hai người bạn cùng đi qua sa mạc. Trong chuyến đi, giữa hai người có xảy ra một cuộc tranh luận, và một người nổi nóng không kiềm chế được mình đã nặng lời miệt thị người kia. Cảm thấy bị xúc phạm, anh không nói gì, chỉ viết lên cát: “ Hôm nay người bạn tốt nhất của tôi đã làm khác đi những gì tôi nghĩ”.</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Họ đi tiếp, tìm thấy một ốc đảo, và quyết định đi bơi. Người bị miệt thị lúc nãy bây giờ bị đuối sức và chìm dần xuống. Người bạn kia đã tìm cách cứu anh. Khi đã lên bờ, anh lấy một miếng kim loại khắc lên đá: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Hôm nay người bạn tốt nhất của tôi đã cứu sống tôi”.</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Người kia hỏi: “ Tại sao khi tôi xúc phạm anh, anh viết lên cát, còn bây giờ anh lại khắc lên đá”?</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Anh ta trả lời: “ Những điều viết lên cát sẽ mau chóng xoá nhoà theo thời gian, nhưng không ai có thể xoá được những điều tốt đẹp đã được ghi tạc trên đá, trong lòng người.</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Vậy mỗi chúng ta hãy học cách viết những nỗi đau buồn, thù hận lên cát và khắc ghi những ân nghĩa lên đá.</a:t>
            </a:r>
            <a:endParaRPr lang="en-US" sz="2400" dirty="0"/>
          </a:p>
        </p:txBody>
      </p:sp>
    </p:spTree>
    <p:extLst>
      <p:ext uri="{BB962C8B-B14F-4D97-AF65-F5344CB8AC3E}">
        <p14:creationId xmlns:p14="http://schemas.microsoft.com/office/powerpoint/2010/main" val="346121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16632"/>
            <a:ext cx="8928992" cy="3046988"/>
          </a:xfrm>
          <a:prstGeom prst="rect">
            <a:avLst/>
          </a:prstGeom>
          <a:noFill/>
        </p:spPr>
        <p:txBody>
          <a:bodyPr wrap="square" rtlCol="0">
            <a:spAutoFit/>
          </a:bodyPr>
          <a:lstStyle/>
          <a:p>
            <a:pPr marL="457200" indent="-457200" algn="just">
              <a:buClr>
                <a:srgbClr val="000000"/>
              </a:buClr>
              <a:buFont typeface="Arial" panose="020B0604020202020204"/>
              <a:buNone/>
            </a:pPr>
            <a:r>
              <a:rPr lang="en-US" sz="3200" b="1" kern="0" dirty="0" smtClean="0">
                <a:solidFill>
                  <a:srgbClr val="C00000"/>
                </a:solidFill>
                <a:latin typeface="Times New Roman" panose="02020603050405020304" pitchFamily="18" charset="0"/>
                <a:cs typeface="Times New Roman" panose="02020603050405020304" pitchFamily="18" charset="0"/>
                <a:sym typeface="Arial" panose="020B0604020202020204"/>
              </a:rPr>
              <a:t>*Tác </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dụng:  - Làm cho câu chuyện thêm sâu sắc, giàu tính triết lí và có ý nghĩa giáo dục cao.</a:t>
            </a:r>
          </a:p>
          <a:p>
            <a:pPr marL="457200" indent="-457200" algn="just">
              <a:buClr>
                <a:srgbClr val="000000"/>
              </a:buClr>
              <a:buFont typeface="Arial" panose="020B0604020202020204"/>
              <a:buNone/>
            </a:pP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Bài</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học</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rút</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ra</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từ</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câu</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chuyện</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này</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đó</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là</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sự</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bao</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dung, </a:t>
            </a:r>
            <a:r>
              <a:rPr lang="en-US" sz="3200" b="1" kern="0" dirty="0" err="1" smtClean="0">
                <a:solidFill>
                  <a:srgbClr val="C00000"/>
                </a:solidFill>
                <a:latin typeface="Times New Roman" panose="02020603050405020304" pitchFamily="18" charset="0"/>
                <a:cs typeface="Times New Roman" panose="02020603050405020304" pitchFamily="18" charset="0"/>
                <a:sym typeface="Arial" panose="020B0604020202020204"/>
              </a:rPr>
              <a:t>lòng</a:t>
            </a:r>
            <a:r>
              <a:rPr lang="en-US" sz="3200" b="1" kern="0" dirty="0" smtClean="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nhân</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ái</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biết</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tha</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thứ</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và</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ghi</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nhớ</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ân</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nghĩa</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ân</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C00000"/>
                </a:solidFill>
                <a:latin typeface="Times New Roman" panose="02020603050405020304" pitchFamily="18" charset="0"/>
                <a:cs typeface="Times New Roman" panose="02020603050405020304" pitchFamily="18" charset="0"/>
                <a:sym typeface="Arial" panose="020B0604020202020204"/>
              </a:rPr>
              <a:t>tình</a:t>
            </a:r>
            <a:r>
              <a:rPr lang="en-US" sz="3200" b="1" kern="0" dirty="0">
                <a:solidFill>
                  <a:srgbClr val="C00000"/>
                </a:solidFill>
                <a:latin typeface="Times New Roman" panose="02020603050405020304" pitchFamily="18" charset="0"/>
                <a:cs typeface="Times New Roman" panose="02020603050405020304" pitchFamily="18" charset="0"/>
                <a:sym typeface="Arial" panose="020B0604020202020204"/>
              </a:rPr>
              <a:t>…</a:t>
            </a:r>
          </a:p>
          <a:p>
            <a:pPr>
              <a:buClr>
                <a:srgbClr val="000000"/>
              </a:buClr>
              <a:buFont typeface="Arial" panose="020B0604020202020204"/>
              <a:buNone/>
            </a:pPr>
            <a:endParaRPr lang="en-US" sz="3200" kern="0" dirty="0">
              <a:solidFill>
                <a:srgbClr val="C00000"/>
              </a:solidFill>
              <a:cs typeface="Arial" panose="020B0604020202020204"/>
              <a:sym typeface="Arial" panose="020B0604020202020204"/>
            </a:endParaRPr>
          </a:p>
        </p:txBody>
      </p:sp>
    </p:spTree>
    <p:extLst>
      <p:ext uri="{BB962C8B-B14F-4D97-AF65-F5344CB8AC3E}">
        <p14:creationId xmlns:p14="http://schemas.microsoft.com/office/powerpoint/2010/main" val="24794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2F7E6DD-9406-4565-B5C6-3EAF16D2652E}"/>
              </a:ext>
            </a:extLst>
          </p:cNvPr>
          <p:cNvSpPr/>
          <p:nvPr/>
        </p:nvSpPr>
        <p:spPr>
          <a:xfrm>
            <a:off x="228600" y="285750"/>
            <a:ext cx="8629650" cy="62674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endParaRPr>
          </a:p>
        </p:txBody>
      </p:sp>
      <p:pic>
        <p:nvPicPr>
          <p:cNvPr id="5" name="图片 4">
            <a:extLst>
              <a:ext uri="{FF2B5EF4-FFF2-40B4-BE49-F238E27FC236}">
                <a16:creationId xmlns="" xmlns:a16="http://schemas.microsoft.com/office/drawing/2014/main" id="{62D3202B-4974-4078-A1F5-236AD6AB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959" y="1103531"/>
            <a:ext cx="4285715" cy="5714286"/>
          </a:xfrm>
          <a:prstGeom prst="rect">
            <a:avLst/>
          </a:prstGeom>
        </p:spPr>
      </p:pic>
      <p:sp>
        <p:nvSpPr>
          <p:cNvPr id="10" name="Cloud Callout 9"/>
          <p:cNvSpPr/>
          <p:nvPr/>
        </p:nvSpPr>
        <p:spPr>
          <a:xfrm flipH="1">
            <a:off x="953850" y="1607150"/>
            <a:ext cx="3490109" cy="304448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3200" dirty="0" err="1">
                <a:solidFill>
                  <a:prstClr val="black"/>
                </a:solidFill>
                <a:latin typeface="Times New Roman" pitchFamily="18" charset="0"/>
                <a:cs typeface="Times New Roman" pitchFamily="18" charset="0"/>
              </a:rPr>
              <a:t>Cả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lớp</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cùng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xem</a:t>
            </a:r>
            <a:r>
              <a:rPr lang="en-US" sz="3200" dirty="0" smtClean="0">
                <a:solidFill>
                  <a:prstClr val="black"/>
                </a:solidFill>
                <a:latin typeface="Times New Roman" pitchFamily="18" charset="0"/>
                <a:cs typeface="Times New Roman" pitchFamily="18" charset="0"/>
              </a:rPr>
              <a:t> video </a:t>
            </a:r>
            <a:r>
              <a:rPr lang="en-US" sz="3200" dirty="0" err="1" smtClean="0">
                <a:solidFill>
                  <a:prstClr val="black"/>
                </a:solidFill>
                <a:latin typeface="Times New Roman" pitchFamily="18" charset="0"/>
                <a:cs typeface="Times New Roman" pitchFamily="18" charset="0"/>
              </a:rPr>
              <a:t>câu</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chuyện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Tiếng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vọng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rừng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sâu</a:t>
            </a:r>
            <a:r>
              <a:rPr lang="en-US" sz="3200" dirty="0" smtClean="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69412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334" y="-76200"/>
            <a:ext cx="9144000" cy="6934200"/>
          </a:xfrm>
        </p:spPr>
      </p:pic>
      <p:sp>
        <p:nvSpPr>
          <p:cNvPr id="3" name="TextBox 2"/>
          <p:cNvSpPr txBox="1"/>
          <p:nvPr/>
        </p:nvSpPr>
        <p:spPr>
          <a:xfrm>
            <a:off x="1028700" y="228600"/>
            <a:ext cx="7391400"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Bài tập: </a:t>
            </a:r>
            <a:r>
              <a:rPr lang="en-US" sz="2800" dirty="0" smtClean="0">
                <a:solidFill>
                  <a:prstClr val="black"/>
                </a:solidFill>
                <a:latin typeface="Times New Roman" panose="02020603050405020304" pitchFamily="18" charset="0"/>
                <a:cs typeface="Times New Roman" panose="02020603050405020304" pitchFamily="18" charset="0"/>
              </a:rPr>
              <a:t>Bạn hãy xem một đoạn phim sau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71600" y="5383213"/>
            <a:ext cx="7239000" cy="461665"/>
          </a:xfrm>
          <a:prstGeom prst="rect">
            <a:avLst/>
          </a:prstGeom>
          <a:noFill/>
        </p:spPr>
        <p:txBody>
          <a:bodyPr wrap="square" rtlCol="0">
            <a:spAutoFit/>
          </a:bodyPr>
          <a:lstStyle/>
          <a:p>
            <a:r>
              <a:rPr lang="en-US" sz="2400" dirty="0" smtClean="0">
                <a:solidFill>
                  <a:prstClr val="black"/>
                </a:solidFill>
                <a:latin typeface="Times New Roman" panose="02020603050405020304" pitchFamily="18" charset="0"/>
                <a:cs typeface="Times New Roman" panose="02020603050405020304" pitchFamily="18" charset="0"/>
              </a:rPr>
              <a:t>Bạn hãy nêu ra vấn đề nghị luận trong đoạn phim trên?</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Left Arrow 6">
            <a:hlinkClick r:id="rId5" action="ppaction://hlinksldjump"/>
          </p:cNvPr>
          <p:cNvSpPr/>
          <p:nvPr/>
        </p:nvSpPr>
        <p:spPr>
          <a:xfrm>
            <a:off x="8001000" y="6084332"/>
            <a:ext cx="838200" cy="4688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1524007" y="6400800"/>
            <a:ext cx="184731"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p:nvSpPr>
        <p:spPr>
          <a:xfrm>
            <a:off x="1524006" y="6134100"/>
            <a:ext cx="184731" cy="369332"/>
          </a:xfrm>
          <a:prstGeom prst="rect">
            <a:avLst/>
          </a:prstGeom>
          <a:noFill/>
        </p:spPr>
        <p:txBody>
          <a:bodyPr wrap="none" rtlCol="0">
            <a:spAutoFit/>
          </a:bodyPr>
          <a:lstStyle/>
          <a:p>
            <a:endParaRPr lang="en-US" dirty="0">
              <a:solidFill>
                <a:prstClr val="black"/>
              </a:solidFill>
            </a:endParaRPr>
          </a:p>
        </p:txBody>
      </p:sp>
      <p:sp>
        <p:nvSpPr>
          <p:cNvPr id="11" name="TextBox 10"/>
          <p:cNvSpPr txBox="1"/>
          <p:nvPr/>
        </p:nvSpPr>
        <p:spPr>
          <a:xfrm>
            <a:off x="1388014" y="5857115"/>
            <a:ext cx="184731" cy="461665"/>
          </a:xfrm>
          <a:prstGeom prst="rect">
            <a:avLst/>
          </a:prstGeom>
          <a:noFill/>
        </p:spPr>
        <p:txBody>
          <a:bodyPr wrap="none" rtlCol="0">
            <a:spAutoFit/>
          </a:bodyPr>
          <a:lstStyle/>
          <a:p>
            <a:endParaRPr lang="en-US" sz="2400" dirty="0">
              <a:solidFill>
                <a:prstClr val="black"/>
              </a:solidFill>
            </a:endParaRPr>
          </a:p>
        </p:txBody>
      </p:sp>
      <p:pic>
        <p:nvPicPr>
          <p:cNvPr id="5" name="Quà tặng cuộc sống Tiếng vọng rừng sâu.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221378" y="714345"/>
            <a:ext cx="7696200" cy="4505980"/>
          </a:xfrm>
          <a:prstGeom prst="rect">
            <a:avLst/>
          </a:prstGeom>
        </p:spPr>
      </p:pic>
      <p:sp>
        <p:nvSpPr>
          <p:cNvPr id="8" name="Rectangle 7"/>
          <p:cNvSpPr/>
          <p:nvPr/>
        </p:nvSpPr>
        <p:spPr>
          <a:xfrm>
            <a:off x="2407220" y="5844878"/>
            <a:ext cx="6341244" cy="861774"/>
          </a:xfrm>
          <a:prstGeom prst="rect">
            <a:avLst/>
          </a:prstGeom>
        </p:spPr>
        <p:txBody>
          <a:bodyPr wrap="square">
            <a:spAutoFit/>
          </a:bodyPr>
          <a:lstStyle/>
          <a:p>
            <a:r>
              <a:rPr lang="en-US" sz="2500" b="1" dirty="0" smtClean="0">
                <a:latin typeface="Times New Roman" panose="02020603050405020304" pitchFamily="18" charset="0"/>
                <a:cs typeface="Times New Roman" panose="02020603050405020304" pitchFamily="18" charset="0"/>
              </a:rPr>
              <a:t>Nêu vai </a:t>
            </a:r>
            <a:r>
              <a:rPr lang="en-US" sz="2500" b="1" dirty="0">
                <a:latin typeface="Times New Roman" panose="02020603050405020304" pitchFamily="18" charset="0"/>
                <a:cs typeface="Times New Roman" panose="02020603050405020304" pitchFamily="18" charset="0"/>
              </a:rPr>
              <a:t>trò của các yếu tố </a:t>
            </a:r>
            <a:r>
              <a:rPr lang="en-US" sz="2500" b="1" dirty="0" smtClean="0">
                <a:latin typeface="Times New Roman" panose="02020603050405020304" pitchFamily="18" charset="0"/>
                <a:cs typeface="Times New Roman" panose="02020603050405020304" pitchFamily="18" charset="0"/>
              </a:rPr>
              <a:t>ấy.</a:t>
            </a:r>
            <a:r>
              <a:rPr lang="en-US" sz="2500" b="1" dirty="0">
                <a:solidFill>
                  <a:srgbClr val="0000FF"/>
                </a:solidFill>
                <a:latin typeface="Times New Roman" panose="02020603050405020304" pitchFamily="18" charset="0"/>
                <a:cs typeface="Times New Roman" panose="02020603050405020304" pitchFamily="18" charset="0"/>
              </a:rPr>
              <a:t/>
            </a:r>
            <a:br>
              <a:rPr lang="en-US" sz="2500" b="1" dirty="0">
                <a:solidFill>
                  <a:srgbClr val="0000FF"/>
                </a:solidFill>
                <a:latin typeface="Times New Roman" panose="02020603050405020304" pitchFamily="18" charset="0"/>
                <a:cs typeface="Times New Roman" panose="02020603050405020304" pitchFamily="18" charset="0"/>
              </a:rPr>
            </a:br>
            <a:endParaRPr lang="vi-VN" sz="2500" dirty="0"/>
          </a:p>
        </p:txBody>
      </p:sp>
    </p:spTree>
    <p:extLst>
      <p:ext uri="{BB962C8B-B14F-4D97-AF65-F5344CB8AC3E}">
        <p14:creationId xmlns:p14="http://schemas.microsoft.com/office/powerpoint/2010/main" val="4177836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3719"/>
            <a:ext cx="8820472" cy="6555641"/>
          </a:xfrm>
          <a:prstGeom prst="rect">
            <a:avLst/>
          </a:prstGeom>
        </p:spPr>
        <p:txBody>
          <a:bodyPr wrap="square">
            <a:spAutoFit/>
          </a:bodyPr>
          <a:lstStyle/>
          <a:p>
            <a:pPr fontAlgn="base"/>
            <a:r>
              <a:rPr lang="vi-VN" sz="2800" dirty="0">
                <a:latin typeface="Times New Roman" pitchFamily="18" charset="0"/>
                <a:cs typeface="Times New Roman" pitchFamily="18" charset="0"/>
              </a:rPr>
              <a:t>Có một cậu bé ngỗ nghịch thường bị mẹ khiển trách. Ngày nọ, giận mẹ nhưng không thể xúc phạm một cách trực tiếp, cậu chạy đến một thung lũng cạnh một khu rừng rậm. Cậu lấy hết sức mình và thét lên: “Tôi ghét người”. Cậu ngạc nhiên vô cùng vì từ khu rừng có tiếng vọng lại: “Tôi ghét người”. Cậu hoảng hốt quay về với mẹ và khóc nức nở. Cậu không thể hiểu được từ trong rừng đã có người thù ghét cậu.</a:t>
            </a:r>
          </a:p>
          <a:p>
            <a:pPr fontAlgn="base"/>
            <a:r>
              <a:rPr lang="vi-VN" sz="2800" dirty="0">
                <a:latin typeface="Times New Roman" pitchFamily="18" charset="0"/>
                <a:cs typeface="Times New Roman" pitchFamily="18" charset="0"/>
              </a:rPr>
              <a:t>Người mẹ nắm tay đưa cậu trở lại khu rừng và bảo cậu hãy hét lên: “Tôi yêu người”. Lạ lùng thay, cậu vừa dứt tiếng thì cũng có người nói vọng lại: “Tôi yêu người”. Lúc đó người mẹ mới giải thích cho cậu như sau: “Con ơi, đó là định luật trong cuộc sống của chúng ta. Con cho điều gì, con sẽ nhận điều đó. Ai gieo gió thì người đó gặt bão. Nếu con thù ghét người, thì người cũng sẽ thù ghét con. Nếu con yêu thương người, thì người cũng sẽ yêu thương con”.</a:t>
            </a:r>
            <a:endParaRPr lang="vi-VN" sz="28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281133241"/>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1111</Words>
  <Application>Microsoft Office PowerPoint</Application>
  <PresentationFormat>On-screen Show (4:3)</PresentationFormat>
  <Paragraphs>60</Paragraphs>
  <Slides>13</Slides>
  <Notes>3</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  </vt:lpstr>
      <vt:lpstr>  </vt:lpstr>
      <vt:lpstr>      Đọc văn bản sau và cho biết: Yếu tố nghị luận trong văn bản được thể hiện ở những câu văn nào? Chỉ ra vai trò của các yếu tố ấy trong việc làm nổi bật nội dung của văn bản.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2023-11-14T02:11:46Z</dcterms:created>
  <dcterms:modified xsi:type="dcterms:W3CDTF">2023-11-14T08:11:20Z</dcterms:modified>
</cp:coreProperties>
</file>