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9" r:id="rId3"/>
    <p:sldId id="260" r:id="rId4"/>
    <p:sldId id="280" r:id="rId5"/>
    <p:sldId id="284" r:id="rId6"/>
    <p:sldId id="281" r:id="rId7"/>
    <p:sldId id="296" r:id="rId8"/>
    <p:sldId id="303" r:id="rId9"/>
    <p:sldId id="299" r:id="rId10"/>
    <p:sldId id="300" r:id="rId11"/>
    <p:sldId id="301" r:id="rId12"/>
    <p:sldId id="282" r:id="rId13"/>
    <p:sldId id="304" r:id="rId14"/>
    <p:sldId id="266" r:id="rId15"/>
    <p:sldId id="267" r:id="rId16"/>
    <p:sldId id="286" r:id="rId17"/>
    <p:sldId id="288" r:id="rId18"/>
    <p:sldId id="290" r:id="rId19"/>
    <p:sldId id="293" r:id="rId20"/>
    <p:sldId id="294" r:id="rId21"/>
    <p:sldId id="306" r:id="rId22"/>
    <p:sldId id="277" r:id="rId23"/>
    <p:sldId id="30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5026A-C405-4B33-8350-C5161745FF4A}" type="datetimeFigureOut">
              <a:rPr lang="en-US" smtClean="0"/>
              <a:t>11/23/2023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11EDE-26A4-40B6-BB6F-CC09231D07EE}" type="slidenum">
              <a:rPr lang="en-US" smtClean="0"/>
              <a:t>‹#›</a:t>
            </a:fld>
            <a:endParaRPr lang="en-US"/>
          </a:p>
        </p:txBody>
      </p:sp>
    </p:spTree>
    <p:extLst>
      <p:ext uri="{BB962C8B-B14F-4D97-AF65-F5344CB8AC3E}">
        <p14:creationId xmlns:p14="http://schemas.microsoft.com/office/powerpoint/2010/main" val="2048559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DE0B53FB-B1F3-441B-A8EC-53581A74A655}" type="slidenum">
              <a:rPr lang="en-US" smtClean="0"/>
              <a:pPr/>
              <a:t>7</a:t>
            </a:fld>
            <a:endParaRPr lang="en-US"/>
          </a:p>
        </p:txBody>
      </p:sp>
    </p:spTree>
    <p:extLst>
      <p:ext uri="{BB962C8B-B14F-4D97-AF65-F5344CB8AC3E}">
        <p14:creationId xmlns:p14="http://schemas.microsoft.com/office/powerpoint/2010/main" val="241422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DE0B53FB-B1F3-441B-A8EC-53581A74A655}" type="slidenum">
              <a:rPr lang="en-US" smtClean="0"/>
              <a:pPr/>
              <a:t>8</a:t>
            </a:fld>
            <a:endParaRPr lang="en-US"/>
          </a:p>
        </p:txBody>
      </p:sp>
    </p:spTree>
    <p:extLst>
      <p:ext uri="{BB962C8B-B14F-4D97-AF65-F5344CB8AC3E}">
        <p14:creationId xmlns:p14="http://schemas.microsoft.com/office/powerpoint/2010/main" val="152937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DE0B53FB-B1F3-441B-A8EC-53581A74A655}" type="slidenum">
              <a:rPr lang="en-US" smtClean="0"/>
              <a:pPr/>
              <a:t>16</a:t>
            </a:fld>
            <a:endParaRPr lang="en-US"/>
          </a:p>
        </p:txBody>
      </p:sp>
    </p:spTree>
    <p:extLst>
      <p:ext uri="{BB962C8B-B14F-4D97-AF65-F5344CB8AC3E}">
        <p14:creationId xmlns:p14="http://schemas.microsoft.com/office/powerpoint/2010/main" val="394564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DE0B53FB-B1F3-441B-A8EC-53581A74A655}" type="slidenum">
              <a:rPr lang="en-US" smtClean="0"/>
              <a:pPr/>
              <a:t>17</a:t>
            </a:fld>
            <a:endParaRPr lang="en-US"/>
          </a:p>
        </p:txBody>
      </p:sp>
    </p:spTree>
    <p:extLst>
      <p:ext uri="{BB962C8B-B14F-4D97-AF65-F5344CB8AC3E}">
        <p14:creationId xmlns:p14="http://schemas.microsoft.com/office/powerpoint/2010/main" val="14520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DE0B53FB-B1F3-441B-A8EC-53581A74A655}" type="slidenum">
              <a:rPr lang="en-US" smtClean="0"/>
              <a:pPr/>
              <a:t>18</a:t>
            </a:fld>
            <a:endParaRPr lang="en-US"/>
          </a:p>
        </p:txBody>
      </p:sp>
    </p:spTree>
    <p:extLst>
      <p:ext uri="{BB962C8B-B14F-4D97-AF65-F5344CB8AC3E}">
        <p14:creationId xmlns:p14="http://schemas.microsoft.com/office/powerpoint/2010/main" val="2226320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49562C-7BFD-486E-A835-B996DE5A202F}"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F9000-CDED-4A46-BEDD-E31BFEB5A7E8}" type="slidenum">
              <a:rPr lang="en-US" smtClean="0"/>
              <a:t>‹#›</a:t>
            </a:fld>
            <a:endParaRPr lang="en-US"/>
          </a:p>
        </p:txBody>
      </p:sp>
    </p:spTree>
    <p:extLst>
      <p:ext uri="{BB962C8B-B14F-4D97-AF65-F5344CB8AC3E}">
        <p14:creationId xmlns:p14="http://schemas.microsoft.com/office/powerpoint/2010/main" val="1604681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9562C-7BFD-486E-A835-B996DE5A202F}"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F9000-CDED-4A46-BEDD-E31BFEB5A7E8}" type="slidenum">
              <a:rPr lang="en-US" smtClean="0"/>
              <a:t>‹#›</a:t>
            </a:fld>
            <a:endParaRPr lang="en-US"/>
          </a:p>
        </p:txBody>
      </p:sp>
    </p:spTree>
    <p:extLst>
      <p:ext uri="{BB962C8B-B14F-4D97-AF65-F5344CB8AC3E}">
        <p14:creationId xmlns:p14="http://schemas.microsoft.com/office/powerpoint/2010/main" val="111938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9562C-7BFD-486E-A835-B996DE5A202F}"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F9000-CDED-4A46-BEDD-E31BFEB5A7E8}" type="slidenum">
              <a:rPr lang="en-US" smtClean="0"/>
              <a:t>‹#›</a:t>
            </a:fld>
            <a:endParaRPr lang="en-US"/>
          </a:p>
        </p:txBody>
      </p:sp>
    </p:spTree>
    <p:extLst>
      <p:ext uri="{BB962C8B-B14F-4D97-AF65-F5344CB8AC3E}">
        <p14:creationId xmlns:p14="http://schemas.microsoft.com/office/powerpoint/2010/main" val="420741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9562C-7BFD-486E-A835-B996DE5A202F}"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F9000-CDED-4A46-BEDD-E31BFEB5A7E8}" type="slidenum">
              <a:rPr lang="en-US" smtClean="0"/>
              <a:t>‹#›</a:t>
            </a:fld>
            <a:endParaRPr lang="en-US"/>
          </a:p>
        </p:txBody>
      </p:sp>
    </p:spTree>
    <p:extLst>
      <p:ext uri="{BB962C8B-B14F-4D97-AF65-F5344CB8AC3E}">
        <p14:creationId xmlns:p14="http://schemas.microsoft.com/office/powerpoint/2010/main" val="182166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49562C-7BFD-486E-A835-B996DE5A202F}"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F9000-CDED-4A46-BEDD-E31BFEB5A7E8}" type="slidenum">
              <a:rPr lang="en-US" smtClean="0"/>
              <a:t>‹#›</a:t>
            </a:fld>
            <a:endParaRPr lang="en-US"/>
          </a:p>
        </p:txBody>
      </p:sp>
    </p:spTree>
    <p:extLst>
      <p:ext uri="{BB962C8B-B14F-4D97-AF65-F5344CB8AC3E}">
        <p14:creationId xmlns:p14="http://schemas.microsoft.com/office/powerpoint/2010/main" val="90933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49562C-7BFD-486E-A835-B996DE5A202F}"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F9000-CDED-4A46-BEDD-E31BFEB5A7E8}" type="slidenum">
              <a:rPr lang="en-US" smtClean="0"/>
              <a:t>‹#›</a:t>
            </a:fld>
            <a:endParaRPr lang="en-US"/>
          </a:p>
        </p:txBody>
      </p:sp>
    </p:spTree>
    <p:extLst>
      <p:ext uri="{BB962C8B-B14F-4D97-AF65-F5344CB8AC3E}">
        <p14:creationId xmlns:p14="http://schemas.microsoft.com/office/powerpoint/2010/main" val="14398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49562C-7BFD-486E-A835-B996DE5A202F}" type="datetimeFigureOut">
              <a:rPr lang="en-US" smtClean="0"/>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9F9000-CDED-4A46-BEDD-E31BFEB5A7E8}" type="slidenum">
              <a:rPr lang="en-US" smtClean="0"/>
              <a:t>‹#›</a:t>
            </a:fld>
            <a:endParaRPr lang="en-US"/>
          </a:p>
        </p:txBody>
      </p:sp>
    </p:spTree>
    <p:extLst>
      <p:ext uri="{BB962C8B-B14F-4D97-AF65-F5344CB8AC3E}">
        <p14:creationId xmlns:p14="http://schemas.microsoft.com/office/powerpoint/2010/main" val="5583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49562C-7BFD-486E-A835-B996DE5A202F}" type="datetimeFigureOut">
              <a:rPr lang="en-US" smtClean="0"/>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9F9000-CDED-4A46-BEDD-E31BFEB5A7E8}" type="slidenum">
              <a:rPr lang="en-US" smtClean="0"/>
              <a:t>‹#›</a:t>
            </a:fld>
            <a:endParaRPr lang="en-US"/>
          </a:p>
        </p:txBody>
      </p:sp>
    </p:spTree>
    <p:extLst>
      <p:ext uri="{BB962C8B-B14F-4D97-AF65-F5344CB8AC3E}">
        <p14:creationId xmlns:p14="http://schemas.microsoft.com/office/powerpoint/2010/main" val="292215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9562C-7BFD-486E-A835-B996DE5A202F}" type="datetimeFigureOut">
              <a:rPr lang="en-US" smtClean="0"/>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9F9000-CDED-4A46-BEDD-E31BFEB5A7E8}" type="slidenum">
              <a:rPr lang="en-US" smtClean="0"/>
              <a:t>‹#›</a:t>
            </a:fld>
            <a:endParaRPr lang="en-US"/>
          </a:p>
        </p:txBody>
      </p:sp>
    </p:spTree>
    <p:extLst>
      <p:ext uri="{BB962C8B-B14F-4D97-AF65-F5344CB8AC3E}">
        <p14:creationId xmlns:p14="http://schemas.microsoft.com/office/powerpoint/2010/main" val="374352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9562C-7BFD-486E-A835-B996DE5A202F}"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F9000-CDED-4A46-BEDD-E31BFEB5A7E8}" type="slidenum">
              <a:rPr lang="en-US" smtClean="0"/>
              <a:t>‹#›</a:t>
            </a:fld>
            <a:endParaRPr lang="en-US"/>
          </a:p>
        </p:txBody>
      </p:sp>
    </p:spTree>
    <p:extLst>
      <p:ext uri="{BB962C8B-B14F-4D97-AF65-F5344CB8AC3E}">
        <p14:creationId xmlns:p14="http://schemas.microsoft.com/office/powerpoint/2010/main" val="324491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9562C-7BFD-486E-A835-B996DE5A202F}"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F9000-CDED-4A46-BEDD-E31BFEB5A7E8}" type="slidenum">
              <a:rPr lang="en-US" smtClean="0"/>
              <a:t>‹#›</a:t>
            </a:fld>
            <a:endParaRPr lang="en-US"/>
          </a:p>
        </p:txBody>
      </p:sp>
    </p:spTree>
    <p:extLst>
      <p:ext uri="{BB962C8B-B14F-4D97-AF65-F5344CB8AC3E}">
        <p14:creationId xmlns:p14="http://schemas.microsoft.com/office/powerpoint/2010/main" val="374241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9562C-7BFD-486E-A835-B996DE5A202F}" type="datetimeFigureOut">
              <a:rPr lang="en-US" smtClean="0"/>
              <a:t>11/23/2023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F9000-CDED-4A46-BEDD-E31BFEB5A7E8}" type="slidenum">
              <a:rPr lang="en-US" smtClean="0"/>
              <a:t>‹#›</a:t>
            </a:fld>
            <a:endParaRPr lang="en-US"/>
          </a:p>
        </p:txBody>
      </p:sp>
    </p:spTree>
    <p:extLst>
      <p:ext uri="{BB962C8B-B14F-4D97-AF65-F5344CB8AC3E}">
        <p14:creationId xmlns:p14="http://schemas.microsoft.com/office/powerpoint/2010/main" val="48407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6081"/>
          <p:cNvSpPr>
            <a:spLocks noGrp="1"/>
          </p:cNvSpPr>
          <p:nvPr>
            <p:ph type="title"/>
          </p:nvPr>
        </p:nvSpPr>
        <p:spPr/>
        <p:txBody>
          <a:bodyPr anchor="ctr" anchorCtr="0"/>
          <a:lstStyle/>
          <a:p>
            <a:endParaRPr lang="en-SG" altLang="x-none"/>
          </a:p>
        </p:txBody>
      </p:sp>
      <p:pic>
        <p:nvPicPr>
          <p:cNvPr id="46083" name="Text Placeholder 46082" descr="3"/>
          <p:cNvPicPr>
            <a:picLocks noGrp="1" noChangeAspect="1"/>
          </p:cNvPicPr>
          <p:nvPr>
            <p:ph type="body" idx="1"/>
          </p:nvPr>
        </p:nvPicPr>
        <p:blipFill>
          <a:blip r:embed="rId2"/>
          <a:stretch>
            <a:fillRect/>
          </a:stretch>
        </p:blipFill>
        <p:spPr>
          <a:xfrm>
            <a:off x="0" y="0"/>
            <a:ext cx="9144000" cy="6858000"/>
          </a:xfrm>
        </p:spPr>
      </p:pic>
      <p:sp>
        <p:nvSpPr>
          <p:cNvPr id="46084" name="Text Box 46083"/>
          <p:cNvSpPr txBox="1"/>
          <p:nvPr/>
        </p:nvSpPr>
        <p:spPr>
          <a:xfrm>
            <a:off x="990600" y="766763"/>
            <a:ext cx="1665288" cy="579437"/>
          </a:xfrm>
          <a:prstGeom prst="rect">
            <a:avLst/>
          </a:prstGeom>
          <a:noFill/>
          <a:ln w="9525">
            <a:noFill/>
          </a:ln>
        </p:spPr>
        <p:txBody>
          <a:bodyPr wrap="none" anchor="t" anchorCtr="0">
            <a:spAutoFit/>
          </a:bodyPr>
          <a:lstStyle/>
          <a:p>
            <a:r>
              <a:rPr sz="3200" b="1">
                <a:solidFill>
                  <a:srgbClr val="FFFF00"/>
                </a:solidFill>
                <a:latin typeface="Times New Roman" panose="02020603050405020304" pitchFamily="18" charset="0"/>
              </a:rPr>
              <a:t>TIẾT 56</a:t>
            </a:r>
            <a:endParaRPr lang="en-SG" altLang="x-none" sz="3200" b="1">
              <a:solidFill>
                <a:srgbClr val="FFFF00"/>
              </a:solidFill>
              <a:latin typeface="Times New Roman" panose="02020603050405020304" pitchFamily="18" charset="0"/>
            </a:endParaRPr>
          </a:p>
        </p:txBody>
      </p:sp>
      <p:sp>
        <p:nvSpPr>
          <p:cNvPr id="46085" name="Rectangles 46084"/>
          <p:cNvSpPr/>
          <p:nvPr/>
        </p:nvSpPr>
        <p:spPr>
          <a:xfrm>
            <a:off x="2362200" y="762000"/>
            <a:ext cx="4105275" cy="2765425"/>
          </a:xfrm>
          <a:prstGeom prst="rect">
            <a:avLst/>
          </a:prstGeom>
        </p:spPr>
        <p:txBody>
          <a:bodyPr wrap="none" fromWordArt="1">
            <a:prstTxWarp prst="textSlantUp">
              <a:avLst>
                <a:gd name="adj" fmla="val 32056"/>
              </a:avLst>
            </a:prstTxWarp>
            <a:normAutofit/>
          </a:bodyPr>
          <a:lstStyle/>
          <a:p>
            <a:pPr algn="ctr"/>
            <a:r>
              <a:rPr lang="en-US" sz="9600">
                <a:ln w="9525" cap="flat" cmpd="sng">
                  <a:solidFill>
                    <a:srgbClr val="FF0000"/>
                  </a:solidFill>
                  <a:prstDash val="solid"/>
                  <a:headEnd type="none" w="med" len="med"/>
                  <a:tailEnd type="none" w="med" len="med"/>
                </a:ln>
                <a:solidFill>
                  <a:srgbClr val="FF0000"/>
                </a:solidFill>
                <a:effectLst>
                  <a:outerShdw dist="53882" dir="2699999" algn="ctr" rotWithShape="0">
                    <a:srgbClr val="9999FF">
                      <a:alpha val="80000"/>
                    </a:srgbClr>
                  </a:outerShdw>
                </a:effectLst>
                <a:latin typeface=".VnAristote" panose="020B7200000000000000" charset="0"/>
                <a:ea typeface=".VnAristote" panose="020B7200000000000000" charset="0"/>
              </a:rPr>
              <a:t>BÕp löa </a:t>
            </a:r>
          </a:p>
        </p:txBody>
      </p:sp>
      <p:sp>
        <p:nvSpPr>
          <p:cNvPr id="46086" name="Text Box 46085"/>
          <p:cNvSpPr txBox="1"/>
          <p:nvPr/>
        </p:nvSpPr>
        <p:spPr>
          <a:xfrm>
            <a:off x="6324600" y="2895600"/>
            <a:ext cx="2590800" cy="579438"/>
          </a:xfrm>
          <a:prstGeom prst="rect">
            <a:avLst/>
          </a:prstGeom>
          <a:noFill/>
          <a:ln w="9525">
            <a:noFill/>
          </a:ln>
        </p:spPr>
        <p:txBody>
          <a:bodyPr>
            <a:spAutoFit/>
          </a:bodyPr>
          <a:lstStyle/>
          <a:p>
            <a:r>
              <a:rPr sz="3200" b="1">
                <a:solidFill>
                  <a:srgbClr val="FFFF00"/>
                </a:solidFill>
                <a:latin typeface="Times New Roman" panose="02020603050405020304" pitchFamily="18" charset="0"/>
              </a:rPr>
              <a:t>BẰNG VIỆT</a:t>
            </a:r>
            <a:r>
              <a:rPr sz="2000">
                <a:latin typeface="Times New Roman" panose="02020603050405020304" pitchFamily="18" charset="0"/>
              </a:rPr>
              <a:t> </a:t>
            </a:r>
            <a:endParaRPr lang="en-SG" altLang="x-none" sz="2000">
              <a:latin typeface="Times New Roman" panose="02020603050405020304" pitchFamily="18" charset="0"/>
            </a:endParaRPr>
          </a:p>
        </p:txBody>
      </p:sp>
      <p:sp>
        <p:nvSpPr>
          <p:cNvPr id="46087" name="Text Box 46086"/>
          <p:cNvSpPr txBox="1"/>
          <p:nvPr/>
        </p:nvSpPr>
        <p:spPr>
          <a:xfrm>
            <a:off x="990600" y="762000"/>
            <a:ext cx="1665288" cy="579438"/>
          </a:xfrm>
          <a:prstGeom prst="rect">
            <a:avLst/>
          </a:prstGeom>
          <a:noFill/>
          <a:ln w="9525">
            <a:noFill/>
          </a:ln>
        </p:spPr>
        <p:txBody>
          <a:bodyPr wrap="none" anchor="t" anchorCtr="0">
            <a:spAutoFit/>
          </a:bodyPr>
          <a:lstStyle/>
          <a:p>
            <a:r>
              <a:rPr sz="3200" b="1">
                <a:solidFill>
                  <a:srgbClr val="FFFF00"/>
                </a:solidFill>
                <a:latin typeface="Times New Roman" panose="02020603050405020304" pitchFamily="18" charset="0"/>
              </a:rPr>
              <a:t>TIẾT 56</a:t>
            </a:r>
            <a:endParaRPr lang="en-SG" altLang="x-none" sz="3200" b="1">
              <a:solidFill>
                <a:srgbClr val="FFFF00"/>
              </a:solidFill>
              <a:latin typeface="Times New Roman" panose="02020603050405020304" pitchFamily="18" charset="0"/>
            </a:endParaRPr>
          </a:p>
        </p:txBody>
      </p:sp>
      <p:sp>
        <p:nvSpPr>
          <p:cNvPr id="46088" name="Rectangles 46087"/>
          <p:cNvSpPr/>
          <p:nvPr/>
        </p:nvSpPr>
        <p:spPr>
          <a:xfrm>
            <a:off x="2362200" y="762000"/>
            <a:ext cx="4105275" cy="2765425"/>
          </a:xfrm>
          <a:prstGeom prst="rect">
            <a:avLst/>
          </a:prstGeom>
        </p:spPr>
        <p:txBody>
          <a:bodyPr wrap="none" fromWordArt="1">
            <a:prstTxWarp prst="textSlantUp">
              <a:avLst>
                <a:gd name="adj" fmla="val 32056"/>
              </a:avLst>
            </a:prstTxWarp>
            <a:normAutofit/>
          </a:bodyPr>
          <a:lstStyle/>
          <a:p>
            <a:pPr algn="ctr"/>
            <a:r>
              <a:rPr lang="en-US" sz="9600">
                <a:ln w="9525" cap="flat" cmpd="sng">
                  <a:solidFill>
                    <a:srgbClr val="FF0000"/>
                  </a:solidFill>
                  <a:prstDash val="solid"/>
                  <a:headEnd type="none" w="med" len="med"/>
                  <a:tailEnd type="none" w="med" len="med"/>
                </a:ln>
                <a:solidFill>
                  <a:srgbClr val="FF0000"/>
                </a:solidFill>
                <a:effectLst>
                  <a:outerShdw dist="53882" dir="2699999" algn="ctr" rotWithShape="0">
                    <a:srgbClr val="9999FF">
                      <a:alpha val="80000"/>
                    </a:srgbClr>
                  </a:outerShdw>
                </a:effectLst>
                <a:latin typeface=".VnAristote" panose="020B7200000000000000" charset="0"/>
                <a:ea typeface=".VnAristote" panose="020B7200000000000000" charset="0"/>
              </a:rPr>
              <a:t>BÕp löa </a:t>
            </a:r>
          </a:p>
        </p:txBody>
      </p:sp>
      <p:sp>
        <p:nvSpPr>
          <p:cNvPr id="46089" name="Text Box 46088"/>
          <p:cNvSpPr txBox="1"/>
          <p:nvPr/>
        </p:nvSpPr>
        <p:spPr>
          <a:xfrm>
            <a:off x="990600" y="762000"/>
            <a:ext cx="1665288" cy="579438"/>
          </a:xfrm>
          <a:prstGeom prst="rect">
            <a:avLst/>
          </a:prstGeom>
          <a:noFill/>
          <a:ln w="9525">
            <a:noFill/>
          </a:ln>
        </p:spPr>
        <p:txBody>
          <a:bodyPr wrap="none" anchor="t" anchorCtr="0">
            <a:spAutoFit/>
          </a:bodyPr>
          <a:lstStyle/>
          <a:p>
            <a:r>
              <a:rPr sz="3200" b="1">
                <a:solidFill>
                  <a:srgbClr val="FFFF00"/>
                </a:solidFill>
                <a:latin typeface="Times New Roman" panose="02020603050405020304" pitchFamily="18" charset="0"/>
              </a:rPr>
              <a:t>TIẾT 56</a:t>
            </a:r>
            <a:endParaRPr lang="en-SG" altLang="x-none" sz="3200" b="1">
              <a:solidFill>
                <a:srgbClr val="FFFF00"/>
              </a:solidFill>
              <a:latin typeface="Times New Roman" panose="02020603050405020304" pitchFamily="18" charset="0"/>
            </a:endParaRPr>
          </a:p>
        </p:txBody>
      </p:sp>
      <p:sp>
        <p:nvSpPr>
          <p:cNvPr id="46090" name="Text Box 46089"/>
          <p:cNvSpPr txBox="1"/>
          <p:nvPr/>
        </p:nvSpPr>
        <p:spPr>
          <a:xfrm>
            <a:off x="6324600" y="2895600"/>
            <a:ext cx="2590800" cy="579438"/>
          </a:xfrm>
          <a:prstGeom prst="rect">
            <a:avLst/>
          </a:prstGeom>
          <a:noFill/>
          <a:ln w="9525">
            <a:noFill/>
          </a:ln>
        </p:spPr>
        <p:txBody>
          <a:bodyPr>
            <a:spAutoFit/>
          </a:bodyPr>
          <a:lstStyle/>
          <a:p>
            <a:r>
              <a:rPr sz="3200" b="1">
                <a:solidFill>
                  <a:srgbClr val="FFFF00"/>
                </a:solidFill>
                <a:latin typeface="Times New Roman" panose="02020603050405020304" pitchFamily="18" charset="0"/>
              </a:rPr>
              <a:t>BẰNG VIỆT</a:t>
            </a:r>
            <a:r>
              <a:rPr sz="2000">
                <a:latin typeface="Times New Roman" panose="02020603050405020304" pitchFamily="18" charset="0"/>
              </a:rPr>
              <a:t> </a:t>
            </a:r>
            <a:endParaRPr lang="en-SG" altLang="x-none" sz="2000">
              <a:latin typeface="Times New Roman" panose="02020603050405020304" pitchFamily="18" charset="0"/>
            </a:endParaRPr>
          </a:p>
        </p:txBody>
      </p:sp>
      <p:sp>
        <p:nvSpPr>
          <p:cNvPr id="46091" name="Rectangles 46090"/>
          <p:cNvSpPr/>
          <p:nvPr/>
        </p:nvSpPr>
        <p:spPr>
          <a:xfrm>
            <a:off x="2362200" y="762000"/>
            <a:ext cx="4105275" cy="2765425"/>
          </a:xfrm>
          <a:prstGeom prst="rect">
            <a:avLst/>
          </a:prstGeom>
        </p:spPr>
        <p:txBody>
          <a:bodyPr wrap="none" fromWordArt="1">
            <a:prstTxWarp prst="textSlantUp">
              <a:avLst>
                <a:gd name="adj" fmla="val 32056"/>
              </a:avLst>
            </a:prstTxWarp>
            <a:normAutofit/>
          </a:bodyPr>
          <a:lstStyle/>
          <a:p>
            <a:pPr algn="ctr"/>
            <a:r>
              <a:rPr lang="en-US" sz="9600">
                <a:ln w="9525" cap="flat" cmpd="sng">
                  <a:solidFill>
                    <a:srgbClr val="FF0000"/>
                  </a:solidFill>
                  <a:prstDash val="solid"/>
                  <a:headEnd type="none" w="med" len="med"/>
                  <a:tailEnd type="none" w="med" len="med"/>
                </a:ln>
                <a:solidFill>
                  <a:srgbClr val="FF0000"/>
                </a:solidFill>
                <a:effectLst>
                  <a:outerShdw dist="53882" dir="2699999" algn="ctr" rotWithShape="0">
                    <a:srgbClr val="9999FF">
                      <a:alpha val="80000"/>
                    </a:srgbClr>
                  </a:outerShdw>
                </a:effectLst>
                <a:latin typeface=".VnAristote" panose="020B7200000000000000" charset="0"/>
                <a:ea typeface=".VnAristote" panose="020B7200000000000000" charset="0"/>
              </a:rPr>
              <a:t>BÕp löa </a:t>
            </a:r>
          </a:p>
        </p:txBody>
      </p:sp>
      <p:sp>
        <p:nvSpPr>
          <p:cNvPr id="46092" name="Text Box 46091"/>
          <p:cNvSpPr txBox="1"/>
          <p:nvPr/>
        </p:nvSpPr>
        <p:spPr>
          <a:xfrm>
            <a:off x="990600" y="762000"/>
            <a:ext cx="1665288" cy="579438"/>
          </a:xfrm>
          <a:prstGeom prst="rect">
            <a:avLst/>
          </a:prstGeom>
          <a:noFill/>
          <a:ln w="9525">
            <a:noFill/>
          </a:ln>
        </p:spPr>
        <p:txBody>
          <a:bodyPr wrap="none" anchor="t" anchorCtr="0">
            <a:spAutoFit/>
          </a:bodyPr>
          <a:lstStyle/>
          <a:p>
            <a:r>
              <a:rPr sz="3200" b="1">
                <a:solidFill>
                  <a:srgbClr val="FFFF00"/>
                </a:solidFill>
                <a:latin typeface="Times New Roman" panose="02020603050405020304" pitchFamily="18" charset="0"/>
              </a:rPr>
              <a:t>TIẾT 56</a:t>
            </a:r>
            <a:endParaRPr lang="en-SG" altLang="x-none" sz="3200" b="1">
              <a:solidFill>
                <a:srgbClr val="FFFF00"/>
              </a:solidFill>
              <a:latin typeface="Times New Roman" panose="02020603050405020304" pitchFamily="18" charset="0"/>
            </a:endParaRPr>
          </a:p>
        </p:txBody>
      </p:sp>
      <p:sp>
        <p:nvSpPr>
          <p:cNvPr id="46093" name="Text Box 46092"/>
          <p:cNvSpPr txBox="1"/>
          <p:nvPr/>
        </p:nvSpPr>
        <p:spPr>
          <a:xfrm>
            <a:off x="6324600" y="2895600"/>
            <a:ext cx="2590800" cy="579438"/>
          </a:xfrm>
          <a:prstGeom prst="rect">
            <a:avLst/>
          </a:prstGeom>
          <a:noFill/>
          <a:ln w="9525">
            <a:noFill/>
          </a:ln>
        </p:spPr>
        <p:txBody>
          <a:bodyPr>
            <a:spAutoFit/>
          </a:bodyPr>
          <a:lstStyle/>
          <a:p>
            <a:r>
              <a:rPr sz="3200" b="1">
                <a:solidFill>
                  <a:srgbClr val="FFFF00"/>
                </a:solidFill>
                <a:latin typeface="Times New Roman" panose="02020603050405020304" pitchFamily="18" charset="0"/>
              </a:rPr>
              <a:t>BẰNG VIỆT</a:t>
            </a:r>
            <a:r>
              <a:rPr sz="2000">
                <a:latin typeface="Times New Roman" panose="02020603050405020304" pitchFamily="18" charset="0"/>
              </a:rPr>
              <a:t> </a:t>
            </a:r>
            <a:endParaRPr lang="en-SG" altLang="x-none" sz="2000">
              <a:latin typeface="Times New Roman" panose="02020603050405020304" pitchFamily="18" charset="0"/>
            </a:endParaRPr>
          </a:p>
        </p:txBody>
      </p:sp>
      <p:sp>
        <p:nvSpPr>
          <p:cNvPr id="46094" name="Text Box 46093"/>
          <p:cNvSpPr txBox="1"/>
          <p:nvPr/>
        </p:nvSpPr>
        <p:spPr>
          <a:xfrm>
            <a:off x="990600" y="762000"/>
            <a:ext cx="1665288" cy="579438"/>
          </a:xfrm>
          <a:prstGeom prst="rect">
            <a:avLst/>
          </a:prstGeom>
          <a:noFill/>
          <a:ln w="9525">
            <a:noFill/>
          </a:ln>
        </p:spPr>
        <p:txBody>
          <a:bodyPr wrap="none" anchor="t" anchorCtr="0">
            <a:spAutoFit/>
          </a:bodyPr>
          <a:lstStyle/>
          <a:p>
            <a:r>
              <a:rPr sz="3200" b="1">
                <a:solidFill>
                  <a:srgbClr val="FFFF00"/>
                </a:solidFill>
                <a:latin typeface="Times New Roman" panose="02020603050405020304" pitchFamily="18" charset="0"/>
              </a:rPr>
              <a:t>TIẾT 56</a:t>
            </a:r>
            <a:endParaRPr lang="en-SG" altLang="x-none" sz="3200" b="1">
              <a:solidFill>
                <a:srgbClr val="FFFF00"/>
              </a:solidFill>
              <a:latin typeface="Times New Roman" panose="02020603050405020304" pitchFamily="18" charset="0"/>
            </a:endParaRPr>
          </a:p>
        </p:txBody>
      </p:sp>
      <p:pic>
        <p:nvPicPr>
          <p:cNvPr id="46095" name="Picture 46094" descr="3"/>
          <p:cNvPicPr>
            <a:picLocks noChangeAspect="1"/>
          </p:cNvPicPr>
          <p:nvPr/>
        </p:nvPicPr>
        <p:blipFill>
          <a:blip r:embed="rId2"/>
          <a:stretch>
            <a:fillRect/>
          </a:stretch>
        </p:blipFill>
        <p:spPr>
          <a:xfrm>
            <a:off x="0" y="0"/>
            <a:ext cx="9144000" cy="6858000"/>
          </a:xfrm>
          <a:prstGeom prst="rect">
            <a:avLst/>
          </a:prstGeom>
          <a:noFill/>
          <a:ln w="9525">
            <a:noFill/>
          </a:ln>
        </p:spPr>
      </p:pic>
      <p:sp>
        <p:nvSpPr>
          <p:cNvPr id="46096" name="Rectangles 46095"/>
          <p:cNvSpPr/>
          <p:nvPr/>
        </p:nvSpPr>
        <p:spPr>
          <a:xfrm>
            <a:off x="2362200" y="762000"/>
            <a:ext cx="4105275" cy="2765425"/>
          </a:xfrm>
          <a:prstGeom prst="rect">
            <a:avLst/>
          </a:prstGeom>
        </p:spPr>
        <p:txBody>
          <a:bodyPr wrap="none" fromWordArt="1">
            <a:prstTxWarp prst="textSlantUp">
              <a:avLst>
                <a:gd name="adj" fmla="val 32056"/>
              </a:avLst>
            </a:prstTxWarp>
            <a:normAutofit/>
          </a:bodyPr>
          <a:lstStyle/>
          <a:p>
            <a:pPr algn="ctr"/>
            <a:r>
              <a:rPr lang="en-US" sz="9600">
                <a:ln w="9525" cap="flat" cmpd="sng">
                  <a:solidFill>
                    <a:srgbClr val="FF0000"/>
                  </a:solidFill>
                  <a:prstDash val="solid"/>
                  <a:headEnd type="none" w="med" len="med"/>
                  <a:tailEnd type="none" w="med" len="med"/>
                </a:ln>
                <a:solidFill>
                  <a:srgbClr val="FF0000"/>
                </a:solidFill>
                <a:effectLst>
                  <a:outerShdw dist="53882" dir="2699999" algn="ctr" rotWithShape="0">
                    <a:srgbClr val="9999FF">
                      <a:alpha val="80000"/>
                    </a:srgbClr>
                  </a:outerShdw>
                </a:effectLst>
                <a:latin typeface=".VnAristote" panose="020B7200000000000000" charset="0"/>
                <a:ea typeface=".VnAristote" panose="020B7200000000000000" charset="0"/>
              </a:rPr>
              <a:t>BÕp löa </a:t>
            </a:r>
          </a:p>
        </p:txBody>
      </p:sp>
      <p:sp>
        <p:nvSpPr>
          <p:cNvPr id="46097" name="Text Box 46096"/>
          <p:cNvSpPr txBox="1"/>
          <p:nvPr/>
        </p:nvSpPr>
        <p:spPr>
          <a:xfrm>
            <a:off x="6324600" y="2895600"/>
            <a:ext cx="2590800" cy="579438"/>
          </a:xfrm>
          <a:prstGeom prst="rect">
            <a:avLst/>
          </a:prstGeom>
          <a:noFill/>
          <a:ln w="9525">
            <a:noFill/>
          </a:ln>
        </p:spPr>
        <p:txBody>
          <a:bodyPr>
            <a:spAutoFit/>
          </a:bodyPr>
          <a:lstStyle/>
          <a:p>
            <a:r>
              <a:rPr sz="3200" b="1">
                <a:solidFill>
                  <a:srgbClr val="FFFF00"/>
                </a:solidFill>
                <a:latin typeface="Times New Roman" panose="02020603050405020304" pitchFamily="18" charset="0"/>
              </a:rPr>
              <a:t>BẰNG VIỆT</a:t>
            </a:r>
            <a:r>
              <a:rPr sz="2000">
                <a:latin typeface="Times New Roman" panose="02020603050405020304" pitchFamily="18" charset="0"/>
              </a:rPr>
              <a:t> </a:t>
            </a:r>
            <a:endParaRPr lang="en-SG" altLang="x-none" sz="2000">
              <a:latin typeface="Times New Roman" panose="02020603050405020304" pitchFamily="18" charset="0"/>
            </a:endParaRPr>
          </a:p>
        </p:txBody>
      </p:sp>
      <p:sp>
        <p:nvSpPr>
          <p:cNvPr id="46098" name="Text Box 46097"/>
          <p:cNvSpPr txBox="1"/>
          <p:nvPr/>
        </p:nvSpPr>
        <p:spPr>
          <a:xfrm>
            <a:off x="990600" y="762000"/>
            <a:ext cx="2185791" cy="584775"/>
          </a:xfrm>
          <a:prstGeom prst="rect">
            <a:avLst/>
          </a:prstGeom>
          <a:noFill/>
          <a:ln w="9525">
            <a:noFill/>
          </a:ln>
        </p:spPr>
        <p:txBody>
          <a:bodyPr wrap="none" anchor="t" anchorCtr="0">
            <a:spAutoFit/>
          </a:bodyPr>
          <a:lstStyle/>
          <a:p>
            <a:r>
              <a:rPr sz="3200" b="1" dirty="0">
                <a:solidFill>
                  <a:srgbClr val="FFFF00"/>
                </a:solidFill>
                <a:latin typeface="Times New Roman" panose="02020603050405020304" pitchFamily="18" charset="0"/>
              </a:rPr>
              <a:t>TIẾT </a:t>
            </a:r>
            <a:r>
              <a:rPr sz="3200" b="1" dirty="0" smtClean="0">
                <a:solidFill>
                  <a:srgbClr val="FFFF00"/>
                </a:solidFill>
                <a:latin typeface="Times New Roman" panose="02020603050405020304" pitchFamily="18" charset="0"/>
              </a:rPr>
              <a:t>5</a:t>
            </a:r>
            <a:r>
              <a:rPr lang="en-US" sz="3200" b="1" dirty="0" smtClean="0">
                <a:solidFill>
                  <a:srgbClr val="FFFF00"/>
                </a:solidFill>
                <a:latin typeface="Times New Roman" panose="02020603050405020304" pitchFamily="18" charset="0"/>
              </a:rPr>
              <a:t>9,60</a:t>
            </a:r>
            <a:endParaRPr lang="en-SG" altLang="x-none" sz="3200" b="1" dirty="0">
              <a:solidFill>
                <a:srgbClr val="FFFF00"/>
              </a:solidFill>
              <a:latin typeface="Times New Roman" panose="02020603050405020304" pitchFamily="18" charset="0"/>
            </a:endParaRPr>
          </a:p>
        </p:txBody>
      </p:sp>
      <p:pic>
        <p:nvPicPr>
          <p:cNvPr id="46099" name="Picture 46098" descr="3"/>
          <p:cNvPicPr>
            <a:picLocks noChangeAspect="1"/>
          </p:cNvPicPr>
          <p:nvPr/>
        </p:nvPicPr>
        <p:blipFill>
          <a:blip r:embed="rId2"/>
          <a:stretch>
            <a:fillRect/>
          </a:stretch>
        </p:blipFill>
        <p:spPr>
          <a:xfrm>
            <a:off x="0" y="-27384"/>
            <a:ext cx="9144000" cy="6858000"/>
          </a:xfrm>
          <a:prstGeom prst="rect">
            <a:avLst/>
          </a:prstGeom>
          <a:noFill/>
          <a:ln w="9525">
            <a:noFill/>
          </a:ln>
        </p:spPr>
      </p:pic>
      <p:sp>
        <p:nvSpPr>
          <p:cNvPr id="46101" name="Text Box 46100"/>
          <p:cNvSpPr txBox="1"/>
          <p:nvPr/>
        </p:nvSpPr>
        <p:spPr>
          <a:xfrm>
            <a:off x="5941640" y="2564904"/>
            <a:ext cx="2590800" cy="579438"/>
          </a:xfrm>
          <a:prstGeom prst="rect">
            <a:avLst/>
          </a:prstGeom>
          <a:noFill/>
          <a:ln w="9525">
            <a:noFill/>
          </a:ln>
        </p:spPr>
        <p:txBody>
          <a:bodyPr>
            <a:spAutoFit/>
          </a:bodyPr>
          <a:lstStyle/>
          <a:p>
            <a:r>
              <a:rPr sz="3200" b="1" dirty="0">
                <a:solidFill>
                  <a:srgbClr val="FFFF00"/>
                </a:solidFill>
                <a:latin typeface="Times New Roman" panose="02020603050405020304" pitchFamily="18" charset="0"/>
              </a:rPr>
              <a:t>BẰNG VIỆT</a:t>
            </a:r>
            <a:r>
              <a:rPr sz="2000" dirty="0">
                <a:latin typeface="Times New Roman" panose="02020603050405020304" pitchFamily="18" charset="0"/>
              </a:rPr>
              <a:t> </a:t>
            </a:r>
            <a:endParaRPr lang="en-SG" altLang="x-none" sz="2000" dirty="0">
              <a:latin typeface="Times New Roman" panose="02020603050405020304" pitchFamily="18" charset="0"/>
            </a:endParaRPr>
          </a:p>
        </p:txBody>
      </p:sp>
      <p:sp>
        <p:nvSpPr>
          <p:cNvPr id="2" name="Text Box 1"/>
          <p:cNvSpPr txBox="1"/>
          <p:nvPr/>
        </p:nvSpPr>
        <p:spPr>
          <a:xfrm>
            <a:off x="1691680" y="1056481"/>
            <a:ext cx="5140960" cy="2470944"/>
          </a:xfrm>
          <a:prstGeom prst="rect">
            <a:avLst/>
          </a:prstGeom>
          <a:noFill/>
          <a:ln w="9525">
            <a:noFill/>
          </a:ln>
        </p:spPr>
        <p:txBody>
          <a:bodyPr>
            <a:noAutofit/>
          </a:bodyPr>
          <a:lstStyle/>
          <a:p>
            <a:pPr algn="ctr"/>
            <a:r>
              <a:rPr lang="en-US" sz="6000" b="1" i="1" dirty="0">
                <a:solidFill>
                  <a:srgbClr val="FFFF00"/>
                </a:solidFill>
                <a:latin typeface="Times New Roman" panose="02020603050405020304" pitchFamily="18" charset="0"/>
              </a:rPr>
              <a:t>BẾP LỬA</a:t>
            </a:r>
            <a:r>
              <a:rPr sz="2000" dirty="0">
                <a:latin typeface="Times New Roman" panose="02020603050405020304" pitchFamily="18" charset="0"/>
              </a:rPr>
              <a:t> </a:t>
            </a:r>
            <a:endParaRPr lang="en-SG" altLang="x-none" sz="2000" dirty="0">
              <a:latin typeface="Times New Roman" panose="02020603050405020304" pitchFamily="18" charset="0"/>
            </a:endParaRPr>
          </a:p>
        </p:txBody>
      </p:sp>
    </p:spTree>
    <p:extLst>
      <p:ext uri="{BB962C8B-B14F-4D97-AF65-F5344CB8AC3E}">
        <p14:creationId xmlns:p14="http://schemas.microsoft.com/office/powerpoint/2010/main" val="23997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6099"/>
                                        </p:tgtEl>
                                        <p:attrNameLst>
                                          <p:attrName>style.visibility</p:attrName>
                                        </p:attrNameLst>
                                      </p:cBhvr>
                                      <p:to>
                                        <p:strVal val="visible"/>
                                      </p:to>
                                    </p:set>
                                    <p:anim calcmode="lin" valueType="num">
                                      <p:cBhvr>
                                        <p:cTn id="7" dur="1000" fill="hold"/>
                                        <p:tgtEl>
                                          <p:spTgt spid="46099"/>
                                        </p:tgtEl>
                                        <p:attrNameLst>
                                          <p:attrName>ppt_w</p:attrName>
                                        </p:attrNameLst>
                                      </p:cBhvr>
                                      <p:tavLst>
                                        <p:tav tm="0">
                                          <p:val>
                                            <p:strVal val="#ppt_w*0.70"/>
                                          </p:val>
                                        </p:tav>
                                        <p:tav tm="100000">
                                          <p:val>
                                            <p:strVal val="#ppt_w"/>
                                          </p:val>
                                        </p:tav>
                                      </p:tavLst>
                                    </p:anim>
                                    <p:anim calcmode="lin" valueType="num">
                                      <p:cBhvr>
                                        <p:cTn id="8" dur="1000" fill="hold"/>
                                        <p:tgtEl>
                                          <p:spTgt spid="46099"/>
                                        </p:tgtEl>
                                        <p:attrNameLst>
                                          <p:attrName>ppt_h</p:attrName>
                                        </p:attrNameLst>
                                      </p:cBhvr>
                                      <p:tavLst>
                                        <p:tav tm="0">
                                          <p:val>
                                            <p:strVal val="#ppt_h"/>
                                          </p:val>
                                        </p:tav>
                                        <p:tav tm="100000">
                                          <p:val>
                                            <p:strVal val="#ppt_h"/>
                                          </p:val>
                                        </p:tav>
                                      </p:tavLst>
                                    </p:anim>
                                    <p:animEffect transition="in" filter="fade">
                                      <p:cBhvr>
                                        <p:cTn id="9" dur="1000"/>
                                        <p:tgtEl>
                                          <p:spTgt spid="4609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6101"/>
                                        </p:tgtEl>
                                        <p:attrNameLst>
                                          <p:attrName>style.visibility</p:attrName>
                                        </p:attrNameLst>
                                      </p:cBhvr>
                                      <p:to>
                                        <p:strVal val="visible"/>
                                      </p:to>
                                    </p:set>
                                    <p:anim calcmode="lin" valueType="num">
                                      <p:cBhvr>
                                        <p:cTn id="12" dur="1000" fill="hold"/>
                                        <p:tgtEl>
                                          <p:spTgt spid="46101"/>
                                        </p:tgtEl>
                                        <p:attrNameLst>
                                          <p:attrName>ppt_w</p:attrName>
                                        </p:attrNameLst>
                                      </p:cBhvr>
                                      <p:tavLst>
                                        <p:tav tm="0">
                                          <p:val>
                                            <p:strVal val="#ppt_w*0.70"/>
                                          </p:val>
                                        </p:tav>
                                        <p:tav tm="100000">
                                          <p:val>
                                            <p:strVal val="#ppt_w"/>
                                          </p:val>
                                        </p:tav>
                                      </p:tavLst>
                                    </p:anim>
                                    <p:anim calcmode="lin" valueType="num">
                                      <p:cBhvr>
                                        <p:cTn id="13" dur="1000" fill="hold"/>
                                        <p:tgtEl>
                                          <p:spTgt spid="46101"/>
                                        </p:tgtEl>
                                        <p:attrNameLst>
                                          <p:attrName>ppt_h</p:attrName>
                                        </p:attrNameLst>
                                      </p:cBhvr>
                                      <p:tavLst>
                                        <p:tav tm="0">
                                          <p:val>
                                            <p:strVal val="#ppt_h"/>
                                          </p:val>
                                        </p:tav>
                                        <p:tav tm="100000">
                                          <p:val>
                                            <p:strVal val="#ppt_h"/>
                                          </p:val>
                                        </p:tav>
                                      </p:tavLst>
                                    </p:anim>
                                    <p:animEffect transition="in" filter="fade">
                                      <p:cBhvr>
                                        <p:cTn id="14" dur="1000"/>
                                        <p:tgtEl>
                                          <p:spTgt spid="4610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1"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ChangeArrowheads="1"/>
          </p:cNvSpPr>
          <p:nvPr/>
        </p:nvSpPr>
        <p:spPr bwMode="auto">
          <a:xfrm>
            <a:off x="1143000" y="914402"/>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eaLnBrk="1" hangingPunct="1"/>
            <a:endParaRPr lang="pt-BR" altLang="en-US" sz="2000" b="1">
              <a:solidFill>
                <a:srgbClr val="0000FF"/>
              </a:solidFill>
              <a:latin typeface="Times New Roman" pitchFamily="18" charset="0"/>
            </a:endParaRPr>
          </a:p>
        </p:txBody>
      </p:sp>
      <p:sp>
        <p:nvSpPr>
          <p:cNvPr id="19460" name="Line 6"/>
          <p:cNvSpPr>
            <a:spLocks noChangeShapeType="1"/>
          </p:cNvSpPr>
          <p:nvPr/>
        </p:nvSpPr>
        <p:spPr bwMode="auto">
          <a:xfrm>
            <a:off x="4932040" y="116631"/>
            <a:ext cx="56328" cy="577574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1" name="Text Box 7"/>
          <p:cNvSpPr txBox="1">
            <a:spLocks noChangeArrowheads="1"/>
          </p:cNvSpPr>
          <p:nvPr/>
        </p:nvSpPr>
        <p:spPr bwMode="auto">
          <a:xfrm>
            <a:off x="35496" y="-315416"/>
            <a:ext cx="4896544"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SG" altLang="en-US" sz="2200" dirty="0">
                <a:latin typeface="Times New Roman" pitchFamily="18" charset="0"/>
              </a:rPr>
              <a:t/>
            </a:r>
            <a:br>
              <a:rPr lang="en-SG" altLang="en-US" sz="2200" dirty="0">
                <a:latin typeface="Times New Roman" pitchFamily="18" charset="0"/>
              </a:rPr>
            </a:br>
            <a:r>
              <a:rPr lang="en-SG" altLang="en-US" sz="2200" dirty="0" err="1">
                <a:latin typeface="Times New Roman" pitchFamily="18" charset="0"/>
              </a:rPr>
              <a:t>Lên</a:t>
            </a:r>
            <a:r>
              <a:rPr lang="en-SG" altLang="en-US" sz="2200" dirty="0">
                <a:latin typeface="Times New Roman" pitchFamily="18" charset="0"/>
              </a:rPr>
              <a:t> </a:t>
            </a:r>
            <a:r>
              <a:rPr lang="en-SG" altLang="en-US" sz="2200" dirty="0" err="1">
                <a:latin typeface="Times New Roman" pitchFamily="18" charset="0"/>
              </a:rPr>
              <a:t>bốn</a:t>
            </a:r>
            <a:r>
              <a:rPr lang="en-SG" altLang="en-US" sz="2200" dirty="0">
                <a:latin typeface="Times New Roman" pitchFamily="18" charset="0"/>
              </a:rPr>
              <a:t> </a:t>
            </a:r>
            <a:r>
              <a:rPr lang="en-SG" altLang="en-US" sz="2200" dirty="0" err="1">
                <a:latin typeface="Times New Roman" pitchFamily="18" charset="0"/>
              </a:rPr>
              <a:t>tuổi</a:t>
            </a:r>
            <a:r>
              <a:rPr lang="en-SG" altLang="en-US" sz="2200" dirty="0">
                <a:latin typeface="Times New Roman" pitchFamily="18" charset="0"/>
              </a:rPr>
              <a:t> </a:t>
            </a:r>
            <a:r>
              <a:rPr lang="en-SG" altLang="en-US" sz="2200" dirty="0" err="1">
                <a:latin typeface="Times New Roman" pitchFamily="18" charset="0"/>
              </a:rPr>
              <a:t>cháu</a:t>
            </a:r>
            <a:r>
              <a:rPr lang="en-SG" altLang="en-US" sz="2200" dirty="0">
                <a:latin typeface="Times New Roman" pitchFamily="18" charset="0"/>
              </a:rPr>
              <a:t> </a:t>
            </a:r>
            <a:r>
              <a:rPr lang="en-SG" altLang="en-US" sz="2200" dirty="0" err="1">
                <a:latin typeface="Times New Roman" pitchFamily="18" charset="0"/>
              </a:rPr>
              <a:t>đã</a:t>
            </a:r>
            <a:r>
              <a:rPr lang="en-SG" altLang="en-US" sz="2200" dirty="0">
                <a:latin typeface="Times New Roman" pitchFamily="18" charset="0"/>
              </a:rPr>
              <a:t> </a:t>
            </a:r>
            <a:r>
              <a:rPr lang="en-SG" altLang="en-US" sz="2200" dirty="0" err="1">
                <a:latin typeface="Times New Roman" pitchFamily="18" charset="0"/>
              </a:rPr>
              <a:t>quen</a:t>
            </a:r>
            <a:r>
              <a:rPr lang="en-SG" altLang="en-US" sz="2200" dirty="0">
                <a:latin typeface="Times New Roman" pitchFamily="18" charset="0"/>
              </a:rPr>
              <a:t> </a:t>
            </a:r>
            <a:r>
              <a:rPr lang="en-SG" altLang="en-US" sz="2200" dirty="0" err="1">
                <a:latin typeface="Times New Roman" pitchFamily="18" charset="0"/>
              </a:rPr>
              <a:t>mùi</a:t>
            </a:r>
            <a:r>
              <a:rPr lang="en-SG" altLang="en-US" sz="2200" dirty="0">
                <a:latin typeface="Times New Roman" pitchFamily="18" charset="0"/>
              </a:rPr>
              <a:t> </a:t>
            </a:r>
            <a:r>
              <a:rPr lang="en-SG" altLang="en-US" sz="2200" dirty="0" err="1">
                <a:latin typeface="Times New Roman" pitchFamily="18" charset="0"/>
              </a:rPr>
              <a:t>khói</a:t>
            </a:r>
            <a:r>
              <a:rPr lang="en-SG" altLang="en-US" sz="2200" dirty="0">
                <a:latin typeface="Times New Roman" pitchFamily="18" charset="0"/>
              </a:rPr>
              <a:t>,</a:t>
            </a:r>
            <a:br>
              <a:rPr lang="en-SG" altLang="en-US" sz="2200" dirty="0">
                <a:latin typeface="Times New Roman" pitchFamily="18" charset="0"/>
              </a:rPr>
            </a:br>
            <a:r>
              <a:rPr lang="en-SG" altLang="en-US" sz="2200" dirty="0" err="1">
                <a:latin typeface="Times New Roman" pitchFamily="18" charset="0"/>
              </a:rPr>
              <a:t>Năm</a:t>
            </a:r>
            <a:r>
              <a:rPr lang="en-SG" altLang="en-US" sz="2200" dirty="0">
                <a:latin typeface="Times New Roman" pitchFamily="18" charset="0"/>
              </a:rPr>
              <a:t> </a:t>
            </a:r>
            <a:r>
              <a:rPr lang="en-SG" altLang="en-US" sz="2200" dirty="0" err="1">
                <a:latin typeface="Times New Roman" pitchFamily="18" charset="0"/>
              </a:rPr>
              <a:t>ấy</a:t>
            </a:r>
            <a:r>
              <a:rPr lang="en-SG" altLang="en-US" sz="2200" dirty="0">
                <a:latin typeface="Times New Roman" pitchFamily="18" charset="0"/>
              </a:rPr>
              <a:t> </a:t>
            </a:r>
            <a:r>
              <a:rPr lang="en-SG" altLang="en-US" sz="2200" dirty="0" err="1">
                <a:latin typeface="Times New Roman" pitchFamily="18" charset="0"/>
              </a:rPr>
              <a:t>là</a:t>
            </a:r>
            <a:r>
              <a:rPr lang="en-SG" altLang="en-US" sz="2200" dirty="0">
                <a:latin typeface="Times New Roman" pitchFamily="18" charset="0"/>
              </a:rPr>
              <a:t> </a:t>
            </a:r>
            <a:r>
              <a:rPr lang="en-SG" altLang="en-US" sz="2200" dirty="0" err="1">
                <a:latin typeface="Times New Roman" pitchFamily="18" charset="0"/>
              </a:rPr>
              <a:t>năm</a:t>
            </a:r>
            <a:r>
              <a:rPr lang="en-SG" altLang="en-US" sz="2200" dirty="0">
                <a:latin typeface="Times New Roman" pitchFamily="18" charset="0"/>
              </a:rPr>
              <a:t> </a:t>
            </a:r>
            <a:r>
              <a:rPr lang="en-SG" altLang="en-US" sz="2200" dirty="0" err="1">
                <a:latin typeface="Times New Roman" pitchFamily="18" charset="0"/>
              </a:rPr>
              <a:t>đói</a:t>
            </a:r>
            <a:r>
              <a:rPr lang="en-SG" altLang="en-US" sz="2200" dirty="0">
                <a:latin typeface="Times New Roman" pitchFamily="18" charset="0"/>
              </a:rPr>
              <a:t> </a:t>
            </a:r>
            <a:r>
              <a:rPr lang="en-SG" altLang="en-US" sz="2200" dirty="0" err="1">
                <a:latin typeface="Times New Roman" pitchFamily="18" charset="0"/>
              </a:rPr>
              <a:t>mòn</a:t>
            </a:r>
            <a:r>
              <a:rPr lang="en-SG" altLang="en-US" sz="2200" dirty="0">
                <a:latin typeface="Times New Roman" pitchFamily="18" charset="0"/>
              </a:rPr>
              <a:t> </a:t>
            </a:r>
            <a:r>
              <a:rPr lang="en-SG" altLang="en-US" sz="2200" dirty="0" err="1">
                <a:latin typeface="Times New Roman" pitchFamily="18" charset="0"/>
              </a:rPr>
              <a:t>đói</a:t>
            </a:r>
            <a:r>
              <a:rPr lang="en-SG" altLang="en-US" sz="2200" dirty="0">
                <a:latin typeface="Times New Roman" pitchFamily="18" charset="0"/>
              </a:rPr>
              <a:t> </a:t>
            </a:r>
            <a:r>
              <a:rPr lang="en-SG" altLang="en-US" sz="2200" dirty="0" err="1">
                <a:latin typeface="Times New Roman" pitchFamily="18" charset="0"/>
              </a:rPr>
              <a:t>mỏi</a:t>
            </a:r>
            <a:endParaRPr lang="en-SG" altLang="en-US" sz="2200" dirty="0">
              <a:latin typeface="Times New Roman" pitchFamily="18" charset="0"/>
            </a:endParaRPr>
          </a:p>
          <a:p>
            <a:pPr eaLnBrk="1" hangingPunct="1"/>
            <a:r>
              <a:rPr lang="en-SG" altLang="en-US" sz="2200" dirty="0" err="1">
                <a:latin typeface="Times New Roman" pitchFamily="18" charset="0"/>
              </a:rPr>
              <a:t>Bố</a:t>
            </a:r>
            <a:r>
              <a:rPr lang="en-SG" altLang="en-US" sz="2200" dirty="0">
                <a:latin typeface="Times New Roman" pitchFamily="18" charset="0"/>
              </a:rPr>
              <a:t> </a:t>
            </a:r>
            <a:r>
              <a:rPr lang="en-SG" altLang="en-US" sz="2200" dirty="0" err="1">
                <a:latin typeface="Times New Roman" pitchFamily="18" charset="0"/>
              </a:rPr>
              <a:t>đi</a:t>
            </a:r>
            <a:r>
              <a:rPr lang="en-SG" altLang="en-US" sz="2200" dirty="0">
                <a:latin typeface="Times New Roman" pitchFamily="18" charset="0"/>
              </a:rPr>
              <a:t> </a:t>
            </a:r>
            <a:r>
              <a:rPr lang="en-SG" altLang="en-US" sz="2200" dirty="0" err="1">
                <a:latin typeface="Times New Roman" pitchFamily="18" charset="0"/>
              </a:rPr>
              <a:t>đánh</a:t>
            </a:r>
            <a:r>
              <a:rPr lang="en-SG" altLang="en-US" sz="2200" dirty="0">
                <a:latin typeface="Times New Roman" pitchFamily="18" charset="0"/>
              </a:rPr>
              <a:t> </a:t>
            </a:r>
            <a:r>
              <a:rPr lang="en-SG" altLang="en-US" sz="2200" dirty="0" err="1">
                <a:latin typeface="Times New Roman" pitchFamily="18" charset="0"/>
              </a:rPr>
              <a:t>xe</a:t>
            </a:r>
            <a:r>
              <a:rPr lang="en-SG" altLang="en-US" sz="2200" dirty="0">
                <a:latin typeface="Times New Roman" pitchFamily="18" charset="0"/>
              </a:rPr>
              <a:t> </a:t>
            </a:r>
            <a:r>
              <a:rPr lang="en-SG" altLang="en-US" sz="2200" dirty="0" err="1">
                <a:latin typeface="Times New Roman" pitchFamily="18" charset="0"/>
              </a:rPr>
              <a:t>khô</a:t>
            </a:r>
            <a:r>
              <a:rPr lang="en-SG" altLang="en-US" sz="2200" dirty="0">
                <a:latin typeface="Times New Roman" pitchFamily="18" charset="0"/>
              </a:rPr>
              <a:t> </a:t>
            </a:r>
            <a:r>
              <a:rPr lang="en-SG" altLang="en-US" sz="2200" dirty="0" err="1">
                <a:latin typeface="Times New Roman" pitchFamily="18" charset="0"/>
              </a:rPr>
              <a:t>rạc</a:t>
            </a:r>
            <a:r>
              <a:rPr lang="en-SG" altLang="en-US" sz="2200" dirty="0">
                <a:latin typeface="Times New Roman" pitchFamily="18" charset="0"/>
              </a:rPr>
              <a:t> </a:t>
            </a:r>
            <a:r>
              <a:rPr lang="en-SG" altLang="en-US" sz="2200" dirty="0" err="1">
                <a:latin typeface="Times New Roman" pitchFamily="18" charset="0"/>
              </a:rPr>
              <a:t>ngựa</a:t>
            </a:r>
            <a:r>
              <a:rPr lang="en-SG" altLang="en-US" sz="2200" dirty="0">
                <a:latin typeface="Times New Roman" pitchFamily="18" charset="0"/>
              </a:rPr>
              <a:t> </a:t>
            </a:r>
            <a:r>
              <a:rPr lang="en-SG" altLang="en-US" sz="2200" dirty="0" err="1">
                <a:latin typeface="Times New Roman" pitchFamily="18" charset="0"/>
              </a:rPr>
              <a:t>gầy</a:t>
            </a:r>
            <a:r>
              <a:rPr lang="en-SG" altLang="en-US" sz="2200" dirty="0">
                <a:latin typeface="Times New Roman" pitchFamily="18" charset="0"/>
              </a:rPr>
              <a:t>.</a:t>
            </a:r>
            <a:br>
              <a:rPr lang="en-SG" altLang="en-US" sz="2200" dirty="0">
                <a:latin typeface="Times New Roman" pitchFamily="18" charset="0"/>
              </a:rPr>
            </a:br>
            <a:r>
              <a:rPr lang="en-SG" altLang="en-US" sz="2200" dirty="0" err="1">
                <a:latin typeface="Times New Roman" pitchFamily="18" charset="0"/>
              </a:rPr>
              <a:t>Chỉ</a:t>
            </a:r>
            <a:r>
              <a:rPr lang="en-SG" altLang="en-US" sz="2200" dirty="0">
                <a:latin typeface="Times New Roman" pitchFamily="18" charset="0"/>
              </a:rPr>
              <a:t> </a:t>
            </a:r>
            <a:r>
              <a:rPr lang="en-SG" altLang="en-US" sz="2200" dirty="0" err="1">
                <a:latin typeface="Times New Roman" pitchFamily="18" charset="0"/>
              </a:rPr>
              <a:t>nhớ</a:t>
            </a:r>
            <a:r>
              <a:rPr lang="en-SG" altLang="en-US" sz="2200" dirty="0">
                <a:latin typeface="Times New Roman" pitchFamily="18" charset="0"/>
              </a:rPr>
              <a:t> </a:t>
            </a:r>
            <a:r>
              <a:rPr lang="en-SG" altLang="en-US" sz="2200" dirty="0" err="1">
                <a:latin typeface="Times New Roman" pitchFamily="18" charset="0"/>
              </a:rPr>
              <a:t>khói</a:t>
            </a:r>
            <a:r>
              <a:rPr lang="en-SG" altLang="en-US" sz="2200" dirty="0">
                <a:latin typeface="Times New Roman" pitchFamily="18" charset="0"/>
              </a:rPr>
              <a:t> </a:t>
            </a:r>
            <a:r>
              <a:rPr lang="en-SG" altLang="en-US" sz="2200" dirty="0" err="1">
                <a:latin typeface="Times New Roman" pitchFamily="18" charset="0"/>
              </a:rPr>
              <a:t>hun</a:t>
            </a:r>
            <a:r>
              <a:rPr lang="en-SG" altLang="en-US" sz="2200" dirty="0">
                <a:latin typeface="Times New Roman" pitchFamily="18" charset="0"/>
              </a:rPr>
              <a:t> </a:t>
            </a:r>
            <a:r>
              <a:rPr lang="en-SG" altLang="en-US" sz="2200" dirty="0" err="1">
                <a:latin typeface="Times New Roman" pitchFamily="18" charset="0"/>
              </a:rPr>
              <a:t>nhèm</a:t>
            </a:r>
            <a:r>
              <a:rPr lang="en-SG" altLang="en-US" sz="2200" dirty="0">
                <a:latin typeface="Times New Roman" pitchFamily="18" charset="0"/>
              </a:rPr>
              <a:t> </a:t>
            </a:r>
            <a:r>
              <a:rPr lang="en-SG" altLang="en-US" sz="2200" dirty="0" err="1">
                <a:latin typeface="Times New Roman" pitchFamily="18" charset="0"/>
              </a:rPr>
              <a:t>mắt</a:t>
            </a:r>
            <a:r>
              <a:rPr lang="en-SG" altLang="en-US" sz="2200" dirty="0">
                <a:latin typeface="Times New Roman" pitchFamily="18" charset="0"/>
              </a:rPr>
              <a:t> </a:t>
            </a:r>
            <a:r>
              <a:rPr lang="en-SG" altLang="en-US" sz="2200" dirty="0" err="1">
                <a:latin typeface="Times New Roman" pitchFamily="18" charset="0"/>
              </a:rPr>
              <a:t>cháu</a:t>
            </a:r>
            <a:endParaRPr lang="en-SG" altLang="en-US" sz="2200" dirty="0">
              <a:latin typeface="Times New Roman" pitchFamily="18" charset="0"/>
            </a:endParaRPr>
          </a:p>
          <a:p>
            <a:pPr eaLnBrk="1" hangingPunct="1"/>
            <a:r>
              <a:rPr lang="en-SG" altLang="en-US" sz="2200" dirty="0" err="1">
                <a:latin typeface="Times New Roman" pitchFamily="18" charset="0"/>
              </a:rPr>
              <a:t>Nghĩ</a:t>
            </a:r>
            <a:r>
              <a:rPr lang="en-SG" altLang="en-US" sz="2200" dirty="0">
                <a:latin typeface="Times New Roman" pitchFamily="18" charset="0"/>
              </a:rPr>
              <a:t> </a:t>
            </a:r>
            <a:r>
              <a:rPr lang="en-SG" altLang="en-US" sz="2200" dirty="0" err="1">
                <a:latin typeface="Times New Roman" pitchFamily="18" charset="0"/>
              </a:rPr>
              <a:t>lại</a:t>
            </a:r>
            <a:r>
              <a:rPr lang="en-SG" altLang="en-US" sz="2200" dirty="0">
                <a:latin typeface="Times New Roman" pitchFamily="18" charset="0"/>
              </a:rPr>
              <a:t> </a:t>
            </a:r>
            <a:r>
              <a:rPr lang="en-SG" altLang="en-US" sz="2200" dirty="0" err="1">
                <a:latin typeface="Times New Roman" pitchFamily="18" charset="0"/>
              </a:rPr>
              <a:t>đến</a:t>
            </a:r>
            <a:r>
              <a:rPr lang="en-SG" altLang="en-US" sz="2200" dirty="0">
                <a:latin typeface="Times New Roman" pitchFamily="18" charset="0"/>
              </a:rPr>
              <a:t> </a:t>
            </a:r>
            <a:r>
              <a:rPr lang="en-SG" altLang="en-US" sz="2200" dirty="0" err="1">
                <a:latin typeface="Times New Roman" pitchFamily="18" charset="0"/>
              </a:rPr>
              <a:t>giờ</a:t>
            </a:r>
            <a:r>
              <a:rPr lang="en-SG" altLang="en-US" sz="2200" dirty="0">
                <a:latin typeface="Times New Roman" pitchFamily="18" charset="0"/>
              </a:rPr>
              <a:t> </a:t>
            </a:r>
            <a:r>
              <a:rPr lang="en-SG" altLang="en-US" sz="2200" dirty="0" err="1">
                <a:latin typeface="Times New Roman" pitchFamily="18" charset="0"/>
              </a:rPr>
              <a:t>sống</a:t>
            </a:r>
            <a:r>
              <a:rPr lang="en-SG" altLang="en-US" sz="2200" dirty="0">
                <a:latin typeface="Times New Roman" pitchFamily="18" charset="0"/>
              </a:rPr>
              <a:t> </a:t>
            </a:r>
            <a:r>
              <a:rPr lang="en-SG" altLang="en-US" sz="2200" dirty="0" err="1">
                <a:latin typeface="Times New Roman" pitchFamily="18" charset="0"/>
              </a:rPr>
              <a:t>mũi</a:t>
            </a:r>
            <a:r>
              <a:rPr lang="en-SG" altLang="en-US" sz="2200" dirty="0">
                <a:latin typeface="Times New Roman" pitchFamily="18" charset="0"/>
              </a:rPr>
              <a:t> </a:t>
            </a:r>
            <a:r>
              <a:rPr lang="en-SG" altLang="en-US" sz="2200" dirty="0" err="1">
                <a:latin typeface="Times New Roman" pitchFamily="18" charset="0"/>
              </a:rPr>
              <a:t>còn</a:t>
            </a:r>
            <a:r>
              <a:rPr lang="en-SG" altLang="en-US" sz="2200" dirty="0">
                <a:latin typeface="Times New Roman" pitchFamily="18" charset="0"/>
              </a:rPr>
              <a:t> cay !</a:t>
            </a:r>
          </a:p>
          <a:p>
            <a:pPr eaLnBrk="1" hangingPunct="1"/>
            <a:endParaRPr lang="en-SG" altLang="en-US" sz="2200" dirty="0">
              <a:latin typeface="Times New Roman" pitchFamily="18" charset="0"/>
            </a:endParaRPr>
          </a:p>
          <a:p>
            <a:pPr eaLnBrk="1" hangingPunct="1"/>
            <a:r>
              <a:rPr lang="en-SG" altLang="en-US" sz="2200" dirty="0" err="1">
                <a:latin typeface="Times New Roman" pitchFamily="18" charset="0"/>
              </a:rPr>
              <a:t>Tám</a:t>
            </a:r>
            <a:r>
              <a:rPr lang="en-SG" altLang="en-US" sz="2200" dirty="0">
                <a:latin typeface="Times New Roman" pitchFamily="18" charset="0"/>
              </a:rPr>
              <a:t> </a:t>
            </a:r>
            <a:r>
              <a:rPr lang="en-SG" altLang="en-US" sz="2200" dirty="0" err="1">
                <a:latin typeface="Times New Roman" pitchFamily="18" charset="0"/>
              </a:rPr>
              <a:t>năm</a:t>
            </a:r>
            <a:r>
              <a:rPr lang="en-SG" altLang="en-US" sz="2200" dirty="0">
                <a:latin typeface="Times New Roman" pitchFamily="18" charset="0"/>
              </a:rPr>
              <a:t> </a:t>
            </a:r>
            <a:r>
              <a:rPr lang="en-SG" altLang="en-US" sz="2200" dirty="0" err="1">
                <a:latin typeface="Times New Roman" pitchFamily="18" charset="0"/>
              </a:rPr>
              <a:t>ròng</a:t>
            </a:r>
            <a:r>
              <a:rPr lang="en-SG" altLang="en-US" sz="2200" dirty="0">
                <a:latin typeface="Times New Roman" pitchFamily="18" charset="0"/>
              </a:rPr>
              <a:t> </a:t>
            </a:r>
            <a:r>
              <a:rPr lang="en-SG" altLang="en-US" sz="2200" dirty="0" err="1">
                <a:latin typeface="Times New Roman" pitchFamily="18" charset="0"/>
              </a:rPr>
              <a:t>cháu</a:t>
            </a:r>
            <a:r>
              <a:rPr lang="en-SG" altLang="en-US" sz="2200" dirty="0">
                <a:latin typeface="Times New Roman" pitchFamily="18" charset="0"/>
              </a:rPr>
              <a:t> </a:t>
            </a:r>
            <a:r>
              <a:rPr lang="en-SG" altLang="en-US" sz="2200" dirty="0" err="1">
                <a:latin typeface="Times New Roman" pitchFamily="18" charset="0"/>
              </a:rPr>
              <a:t>cùng</a:t>
            </a:r>
            <a:r>
              <a:rPr lang="en-SG" altLang="en-US" sz="2200" dirty="0">
                <a:latin typeface="Times New Roman" pitchFamily="18" charset="0"/>
              </a:rPr>
              <a:t> </a:t>
            </a:r>
            <a:r>
              <a:rPr lang="en-SG" altLang="en-US" sz="2200" dirty="0" err="1">
                <a:latin typeface="Times New Roman" pitchFamily="18" charset="0"/>
              </a:rPr>
              <a:t>bà</a:t>
            </a:r>
            <a:r>
              <a:rPr lang="en-SG" altLang="en-US" sz="2200" dirty="0">
                <a:latin typeface="Times New Roman" pitchFamily="18" charset="0"/>
              </a:rPr>
              <a:t> </a:t>
            </a:r>
            <a:r>
              <a:rPr lang="en-SG" altLang="en-US" sz="2200" dirty="0" err="1">
                <a:latin typeface="Times New Roman" pitchFamily="18" charset="0"/>
              </a:rPr>
              <a:t>nhóm</a:t>
            </a:r>
            <a:r>
              <a:rPr lang="en-SG" altLang="en-US" sz="2200" dirty="0">
                <a:latin typeface="Times New Roman" pitchFamily="18" charset="0"/>
              </a:rPr>
              <a:t> </a:t>
            </a:r>
            <a:r>
              <a:rPr lang="en-SG" altLang="en-US" sz="2200" dirty="0" err="1">
                <a:latin typeface="Times New Roman" pitchFamily="18" charset="0"/>
              </a:rPr>
              <a:t>lửa</a:t>
            </a:r>
            <a:endParaRPr lang="en-SG" altLang="en-US" sz="2200" dirty="0">
              <a:latin typeface="Times New Roman" pitchFamily="18" charset="0"/>
            </a:endParaRPr>
          </a:p>
          <a:p>
            <a:pPr eaLnBrk="1" hangingPunct="1"/>
            <a:r>
              <a:rPr lang="en-SG" altLang="en-US" sz="2200" dirty="0">
                <a:latin typeface="Times New Roman" pitchFamily="18" charset="0"/>
              </a:rPr>
              <a:t>Tu </a:t>
            </a:r>
            <a:r>
              <a:rPr lang="en-SG" altLang="en-US" sz="2200" dirty="0" err="1">
                <a:latin typeface="Times New Roman" pitchFamily="18" charset="0"/>
              </a:rPr>
              <a:t>hú</a:t>
            </a:r>
            <a:r>
              <a:rPr lang="en-SG" altLang="en-US" sz="2200" dirty="0">
                <a:latin typeface="Times New Roman" pitchFamily="18" charset="0"/>
              </a:rPr>
              <a:t> </a:t>
            </a:r>
            <a:r>
              <a:rPr lang="en-SG" altLang="en-US" sz="2200" dirty="0" err="1">
                <a:latin typeface="Times New Roman" pitchFamily="18" charset="0"/>
              </a:rPr>
              <a:t>kêu</a:t>
            </a:r>
            <a:r>
              <a:rPr lang="en-SG" altLang="en-US" sz="2200" dirty="0">
                <a:latin typeface="Times New Roman" pitchFamily="18" charset="0"/>
              </a:rPr>
              <a:t> </a:t>
            </a:r>
            <a:r>
              <a:rPr lang="en-SG" altLang="en-US" sz="2200" dirty="0" err="1">
                <a:latin typeface="Times New Roman" pitchFamily="18" charset="0"/>
              </a:rPr>
              <a:t>trên</a:t>
            </a:r>
            <a:r>
              <a:rPr lang="en-SG" altLang="en-US" sz="2200" dirty="0">
                <a:latin typeface="Times New Roman" pitchFamily="18" charset="0"/>
              </a:rPr>
              <a:t> </a:t>
            </a:r>
            <a:r>
              <a:rPr lang="en-SG" altLang="en-US" sz="2200" dirty="0" err="1">
                <a:latin typeface="Times New Roman" pitchFamily="18" charset="0"/>
              </a:rPr>
              <a:t>những</a:t>
            </a:r>
            <a:r>
              <a:rPr lang="en-SG" altLang="en-US" sz="2200" dirty="0">
                <a:latin typeface="Times New Roman" pitchFamily="18" charset="0"/>
              </a:rPr>
              <a:t> </a:t>
            </a:r>
            <a:r>
              <a:rPr lang="en-SG" altLang="en-US" sz="2200" dirty="0" err="1">
                <a:latin typeface="Times New Roman" pitchFamily="18" charset="0"/>
              </a:rPr>
              <a:t>cánh</a:t>
            </a:r>
            <a:r>
              <a:rPr lang="en-SG" altLang="en-US" sz="2200" dirty="0">
                <a:latin typeface="Times New Roman" pitchFamily="18" charset="0"/>
              </a:rPr>
              <a:t> </a:t>
            </a:r>
            <a:r>
              <a:rPr lang="en-SG" altLang="en-US" sz="2200" dirty="0" err="1">
                <a:latin typeface="Times New Roman" pitchFamily="18" charset="0"/>
              </a:rPr>
              <a:t>đồng</a:t>
            </a:r>
            <a:r>
              <a:rPr lang="en-SG" altLang="en-US" sz="2200" dirty="0">
                <a:latin typeface="Times New Roman" pitchFamily="18" charset="0"/>
              </a:rPr>
              <a:t> </a:t>
            </a:r>
            <a:r>
              <a:rPr lang="en-SG" altLang="en-US" sz="2200" dirty="0" err="1">
                <a:latin typeface="Times New Roman" pitchFamily="18" charset="0"/>
              </a:rPr>
              <a:t>xa</a:t>
            </a:r>
            <a:r>
              <a:rPr lang="en-SG" altLang="en-US" sz="2200" dirty="0">
                <a:latin typeface="Times New Roman" pitchFamily="18" charset="0"/>
              </a:rPr>
              <a:t>.</a:t>
            </a:r>
            <a:br>
              <a:rPr lang="en-SG" altLang="en-US" sz="2200" dirty="0">
                <a:latin typeface="Times New Roman" pitchFamily="18" charset="0"/>
              </a:rPr>
            </a:br>
            <a:r>
              <a:rPr lang="en-SG" altLang="en-US" sz="2200" dirty="0">
                <a:latin typeface="Times New Roman" pitchFamily="18" charset="0"/>
              </a:rPr>
              <a:t>Khi </a:t>
            </a:r>
            <a:r>
              <a:rPr lang="en-SG" altLang="en-US" sz="2200" dirty="0" err="1">
                <a:latin typeface="Times New Roman" pitchFamily="18" charset="0"/>
              </a:rPr>
              <a:t>tu</a:t>
            </a:r>
            <a:r>
              <a:rPr lang="en-SG" altLang="en-US" sz="2200" dirty="0">
                <a:latin typeface="Times New Roman" pitchFamily="18" charset="0"/>
              </a:rPr>
              <a:t> </a:t>
            </a:r>
            <a:r>
              <a:rPr lang="en-SG" altLang="en-US" sz="2200" dirty="0" err="1">
                <a:latin typeface="Times New Roman" pitchFamily="18" charset="0"/>
              </a:rPr>
              <a:t>hú</a:t>
            </a:r>
            <a:r>
              <a:rPr lang="en-SG" altLang="en-US" sz="2200" dirty="0">
                <a:latin typeface="Times New Roman" pitchFamily="18" charset="0"/>
              </a:rPr>
              <a:t> </a:t>
            </a:r>
            <a:r>
              <a:rPr lang="en-SG" altLang="en-US" sz="2200" dirty="0" err="1">
                <a:latin typeface="Times New Roman" pitchFamily="18" charset="0"/>
              </a:rPr>
              <a:t>kêu</a:t>
            </a:r>
            <a:r>
              <a:rPr lang="en-SG" altLang="en-US" sz="2200" dirty="0">
                <a:latin typeface="Times New Roman" pitchFamily="18" charset="0"/>
              </a:rPr>
              <a:t>, </a:t>
            </a:r>
            <a:r>
              <a:rPr lang="en-SG" altLang="en-US" sz="2200" dirty="0" err="1">
                <a:latin typeface="Times New Roman" pitchFamily="18" charset="0"/>
              </a:rPr>
              <a:t>bà</a:t>
            </a:r>
            <a:r>
              <a:rPr lang="en-SG" altLang="en-US" sz="2200" dirty="0">
                <a:latin typeface="Times New Roman" pitchFamily="18" charset="0"/>
              </a:rPr>
              <a:t> </a:t>
            </a:r>
            <a:r>
              <a:rPr lang="en-SG" altLang="en-US" sz="2200" dirty="0" err="1">
                <a:latin typeface="Times New Roman" pitchFamily="18" charset="0"/>
              </a:rPr>
              <a:t>còn</a:t>
            </a:r>
            <a:r>
              <a:rPr lang="en-SG" altLang="en-US" sz="2200" dirty="0">
                <a:latin typeface="Times New Roman" pitchFamily="18" charset="0"/>
              </a:rPr>
              <a:t> </a:t>
            </a:r>
            <a:r>
              <a:rPr lang="en-SG" altLang="en-US" sz="2200" dirty="0" err="1">
                <a:latin typeface="Times New Roman" pitchFamily="18" charset="0"/>
              </a:rPr>
              <a:t>nhớ</a:t>
            </a:r>
            <a:r>
              <a:rPr lang="en-SG" altLang="en-US" sz="2200" dirty="0">
                <a:latin typeface="Times New Roman" pitchFamily="18" charset="0"/>
              </a:rPr>
              <a:t> </a:t>
            </a:r>
            <a:r>
              <a:rPr lang="en-SG" altLang="en-US" sz="2200" dirty="0" err="1">
                <a:latin typeface="Times New Roman" pitchFamily="18" charset="0"/>
              </a:rPr>
              <a:t>không</a:t>
            </a:r>
            <a:r>
              <a:rPr lang="en-SG" altLang="en-US" sz="2200" dirty="0">
                <a:latin typeface="Times New Roman" pitchFamily="18" charset="0"/>
              </a:rPr>
              <a:t> </a:t>
            </a:r>
            <a:r>
              <a:rPr lang="en-SG" altLang="en-US" sz="2200" dirty="0" err="1">
                <a:latin typeface="Times New Roman" pitchFamily="18" charset="0"/>
              </a:rPr>
              <a:t>bà</a:t>
            </a:r>
            <a:endParaRPr lang="en-SG" altLang="en-US" sz="2200" dirty="0">
              <a:latin typeface="Times New Roman" pitchFamily="18" charset="0"/>
            </a:endParaRPr>
          </a:p>
          <a:p>
            <a:pPr eaLnBrk="1" hangingPunct="1"/>
            <a:r>
              <a:rPr lang="en-SG" altLang="en-US" sz="2200" dirty="0" err="1">
                <a:latin typeface="Times New Roman" pitchFamily="18" charset="0"/>
              </a:rPr>
              <a:t>Bà</a:t>
            </a:r>
            <a:r>
              <a:rPr lang="en-SG" altLang="en-US" sz="2200" dirty="0">
                <a:latin typeface="Times New Roman" pitchFamily="18" charset="0"/>
              </a:rPr>
              <a:t> hay </a:t>
            </a:r>
            <a:r>
              <a:rPr lang="en-SG" altLang="en-US" sz="2200" dirty="0" err="1">
                <a:latin typeface="Times New Roman" pitchFamily="18" charset="0"/>
              </a:rPr>
              <a:t>kể</a:t>
            </a:r>
            <a:r>
              <a:rPr lang="en-SG" altLang="en-US" sz="2200" dirty="0">
                <a:latin typeface="Times New Roman" pitchFamily="18" charset="0"/>
              </a:rPr>
              <a:t> </a:t>
            </a:r>
            <a:r>
              <a:rPr lang="en-SG" altLang="en-US" sz="2200" dirty="0" err="1">
                <a:latin typeface="Times New Roman" pitchFamily="18" charset="0"/>
              </a:rPr>
              <a:t>chuyện</a:t>
            </a:r>
            <a:r>
              <a:rPr lang="en-SG" altLang="en-US" sz="2200" dirty="0">
                <a:latin typeface="Times New Roman" pitchFamily="18" charset="0"/>
              </a:rPr>
              <a:t> </a:t>
            </a:r>
            <a:r>
              <a:rPr lang="en-SG" altLang="en-US" sz="2200" dirty="0" err="1">
                <a:latin typeface="Times New Roman" pitchFamily="18" charset="0"/>
              </a:rPr>
              <a:t>những</a:t>
            </a:r>
            <a:r>
              <a:rPr lang="en-SG" altLang="en-US" sz="2200" dirty="0">
                <a:latin typeface="Times New Roman" pitchFamily="18" charset="0"/>
              </a:rPr>
              <a:t> </a:t>
            </a:r>
            <a:r>
              <a:rPr lang="en-SG" altLang="en-US" sz="2200" dirty="0" err="1">
                <a:latin typeface="Times New Roman" pitchFamily="18" charset="0"/>
              </a:rPr>
              <a:t>ngày</a:t>
            </a:r>
            <a:r>
              <a:rPr lang="en-SG" altLang="en-US" sz="2200" dirty="0">
                <a:latin typeface="Times New Roman" pitchFamily="18" charset="0"/>
              </a:rPr>
              <a:t> ở </a:t>
            </a:r>
            <a:r>
              <a:rPr lang="en-SG" altLang="en-US" sz="2200" dirty="0" err="1">
                <a:latin typeface="Times New Roman" pitchFamily="18" charset="0"/>
              </a:rPr>
              <a:t>Huế</a:t>
            </a:r>
            <a:r>
              <a:rPr lang="en-SG" altLang="en-US" sz="2200" dirty="0">
                <a:latin typeface="Times New Roman" pitchFamily="18" charset="0"/>
              </a:rPr>
              <a:t>,</a:t>
            </a:r>
            <a:br>
              <a:rPr lang="en-SG" altLang="en-US" sz="2200" dirty="0">
                <a:latin typeface="Times New Roman" pitchFamily="18" charset="0"/>
              </a:rPr>
            </a:br>
            <a:r>
              <a:rPr lang="en-SG" altLang="en-US" sz="2200" dirty="0" err="1">
                <a:latin typeface="Times New Roman" pitchFamily="18" charset="0"/>
              </a:rPr>
              <a:t>Tiếng</a:t>
            </a:r>
            <a:r>
              <a:rPr lang="en-SG" altLang="en-US" sz="2200" dirty="0">
                <a:latin typeface="Times New Roman" pitchFamily="18" charset="0"/>
              </a:rPr>
              <a:t> </a:t>
            </a:r>
            <a:r>
              <a:rPr lang="en-SG" altLang="en-US" sz="2200" dirty="0" err="1">
                <a:latin typeface="Times New Roman" pitchFamily="18" charset="0"/>
              </a:rPr>
              <a:t>tu</a:t>
            </a:r>
            <a:r>
              <a:rPr lang="en-SG" altLang="en-US" sz="2200" dirty="0">
                <a:latin typeface="Times New Roman" pitchFamily="18" charset="0"/>
              </a:rPr>
              <a:t> </a:t>
            </a:r>
            <a:r>
              <a:rPr lang="en-SG" altLang="en-US" sz="2200" dirty="0" err="1">
                <a:latin typeface="Times New Roman" pitchFamily="18" charset="0"/>
              </a:rPr>
              <a:t>hú</a:t>
            </a:r>
            <a:r>
              <a:rPr lang="en-SG" altLang="en-US" sz="2200" dirty="0">
                <a:latin typeface="Times New Roman" pitchFamily="18" charset="0"/>
              </a:rPr>
              <a:t> </a:t>
            </a:r>
            <a:r>
              <a:rPr lang="en-SG" altLang="en-US" sz="2200" dirty="0" err="1">
                <a:latin typeface="Times New Roman" pitchFamily="18" charset="0"/>
              </a:rPr>
              <a:t>sao</a:t>
            </a:r>
            <a:r>
              <a:rPr lang="en-SG" altLang="en-US" sz="2200" dirty="0">
                <a:latin typeface="Times New Roman" pitchFamily="18" charset="0"/>
              </a:rPr>
              <a:t> </a:t>
            </a:r>
            <a:r>
              <a:rPr lang="en-SG" altLang="en-US" sz="2200" dirty="0" err="1">
                <a:latin typeface="Times New Roman" pitchFamily="18" charset="0"/>
              </a:rPr>
              <a:t>mà</a:t>
            </a:r>
            <a:r>
              <a:rPr lang="en-SG" altLang="en-US" sz="2200" dirty="0">
                <a:latin typeface="Times New Roman" pitchFamily="18" charset="0"/>
              </a:rPr>
              <a:t> </a:t>
            </a:r>
            <a:r>
              <a:rPr lang="en-SG" altLang="en-US" sz="2200" dirty="0" err="1">
                <a:latin typeface="Times New Roman" pitchFamily="18" charset="0"/>
              </a:rPr>
              <a:t>tha</a:t>
            </a:r>
            <a:r>
              <a:rPr lang="en-SG" altLang="en-US" sz="2200" dirty="0">
                <a:latin typeface="Times New Roman" pitchFamily="18" charset="0"/>
              </a:rPr>
              <a:t> </a:t>
            </a:r>
            <a:r>
              <a:rPr lang="en-SG" altLang="en-US" sz="2200" dirty="0" err="1">
                <a:latin typeface="Times New Roman" pitchFamily="18" charset="0"/>
              </a:rPr>
              <a:t>thiết</a:t>
            </a:r>
            <a:r>
              <a:rPr lang="en-SG" altLang="en-US" sz="2200" dirty="0">
                <a:latin typeface="Times New Roman" pitchFamily="18" charset="0"/>
              </a:rPr>
              <a:t> </a:t>
            </a:r>
            <a:r>
              <a:rPr lang="en-SG" altLang="en-US" sz="2200" dirty="0" err="1">
                <a:latin typeface="Times New Roman" pitchFamily="18" charset="0"/>
              </a:rPr>
              <a:t>thế</a:t>
            </a:r>
            <a:r>
              <a:rPr lang="en-SG" altLang="en-US" sz="2200" dirty="0">
                <a:latin typeface="Times New Roman" pitchFamily="18" charset="0"/>
              </a:rPr>
              <a:t> !</a:t>
            </a:r>
          </a:p>
          <a:p>
            <a:pPr eaLnBrk="1" hangingPunct="1"/>
            <a:r>
              <a:rPr lang="en-SG" altLang="en-US" sz="2200" dirty="0" err="1">
                <a:latin typeface="Times New Roman" pitchFamily="18" charset="0"/>
              </a:rPr>
              <a:t>Mẹ</a:t>
            </a:r>
            <a:r>
              <a:rPr lang="en-SG" altLang="en-US" sz="2200" dirty="0">
                <a:latin typeface="Times New Roman" pitchFamily="18" charset="0"/>
              </a:rPr>
              <a:t> </a:t>
            </a:r>
            <a:r>
              <a:rPr lang="en-SG" altLang="en-US" sz="2200" dirty="0" err="1">
                <a:latin typeface="Times New Roman" pitchFamily="18" charset="0"/>
              </a:rPr>
              <a:t>cùng</a:t>
            </a:r>
            <a:r>
              <a:rPr lang="en-SG" altLang="en-US" sz="2200" dirty="0">
                <a:latin typeface="Times New Roman" pitchFamily="18" charset="0"/>
              </a:rPr>
              <a:t> cha </a:t>
            </a:r>
            <a:r>
              <a:rPr lang="en-SG" altLang="en-US" sz="2200" dirty="0" err="1">
                <a:latin typeface="Times New Roman" pitchFamily="18" charset="0"/>
              </a:rPr>
              <a:t>công</a:t>
            </a:r>
            <a:r>
              <a:rPr lang="en-SG" altLang="en-US" sz="2200" dirty="0">
                <a:latin typeface="Times New Roman" pitchFamily="18" charset="0"/>
              </a:rPr>
              <a:t> </a:t>
            </a:r>
            <a:r>
              <a:rPr lang="en-SG" altLang="en-US" sz="2200" dirty="0" err="1">
                <a:latin typeface="Times New Roman" pitchFamily="18" charset="0"/>
              </a:rPr>
              <a:t>tác</a:t>
            </a:r>
            <a:r>
              <a:rPr lang="en-SG" altLang="en-US" sz="2200" dirty="0">
                <a:latin typeface="Times New Roman" pitchFamily="18" charset="0"/>
              </a:rPr>
              <a:t> </a:t>
            </a:r>
            <a:r>
              <a:rPr lang="en-SG" altLang="en-US" sz="2200" dirty="0" err="1">
                <a:latin typeface="Times New Roman" pitchFamily="18" charset="0"/>
              </a:rPr>
              <a:t>bận</a:t>
            </a:r>
            <a:r>
              <a:rPr lang="en-SG" altLang="en-US" sz="2200" dirty="0">
                <a:latin typeface="Times New Roman" pitchFamily="18" charset="0"/>
              </a:rPr>
              <a:t> </a:t>
            </a:r>
            <a:r>
              <a:rPr lang="en-SG" altLang="en-US" sz="2200" dirty="0" err="1">
                <a:latin typeface="Times New Roman" pitchFamily="18" charset="0"/>
              </a:rPr>
              <a:t>không</a:t>
            </a:r>
            <a:r>
              <a:rPr lang="en-SG" altLang="en-US" sz="2200" dirty="0">
                <a:latin typeface="Times New Roman" pitchFamily="18" charset="0"/>
              </a:rPr>
              <a:t> </a:t>
            </a:r>
            <a:r>
              <a:rPr lang="en-SG" altLang="en-US" sz="2200" dirty="0" err="1">
                <a:latin typeface="Times New Roman" pitchFamily="18" charset="0"/>
              </a:rPr>
              <a:t>về</a:t>
            </a:r>
            <a:endParaRPr lang="en-SG" altLang="en-US" sz="2200" dirty="0">
              <a:latin typeface="Times New Roman" pitchFamily="18" charset="0"/>
            </a:endParaRPr>
          </a:p>
          <a:p>
            <a:pPr eaLnBrk="1" hangingPunct="1"/>
            <a:r>
              <a:rPr lang="en-SG" altLang="en-US" sz="2200" dirty="0" err="1">
                <a:latin typeface="Times New Roman" pitchFamily="18" charset="0"/>
              </a:rPr>
              <a:t>Cháu</a:t>
            </a:r>
            <a:r>
              <a:rPr lang="en-SG" altLang="en-US" sz="2200" dirty="0">
                <a:latin typeface="Times New Roman" pitchFamily="18" charset="0"/>
              </a:rPr>
              <a:t> ở </a:t>
            </a:r>
            <a:r>
              <a:rPr lang="en-SG" altLang="en-US" sz="2200" dirty="0" err="1">
                <a:latin typeface="Times New Roman" pitchFamily="18" charset="0"/>
              </a:rPr>
              <a:t>cùng</a:t>
            </a:r>
            <a:r>
              <a:rPr lang="en-SG" altLang="en-US" sz="2200" dirty="0">
                <a:latin typeface="Times New Roman" pitchFamily="18" charset="0"/>
              </a:rPr>
              <a:t> </a:t>
            </a:r>
            <a:r>
              <a:rPr lang="en-SG" altLang="en-US" sz="2200" dirty="0" err="1">
                <a:latin typeface="Times New Roman" pitchFamily="18" charset="0"/>
              </a:rPr>
              <a:t>bà</a:t>
            </a:r>
            <a:r>
              <a:rPr lang="en-SG" altLang="en-US" sz="2200" dirty="0">
                <a:latin typeface="Times New Roman" pitchFamily="18" charset="0"/>
              </a:rPr>
              <a:t>, </a:t>
            </a:r>
            <a:r>
              <a:rPr lang="en-SG" altLang="en-US" sz="2200" dirty="0" err="1">
                <a:latin typeface="Times New Roman" pitchFamily="18" charset="0"/>
              </a:rPr>
              <a:t>bà</a:t>
            </a:r>
            <a:r>
              <a:rPr lang="en-SG" altLang="en-US" sz="2200" dirty="0">
                <a:latin typeface="Times New Roman" pitchFamily="18" charset="0"/>
              </a:rPr>
              <a:t> </a:t>
            </a:r>
            <a:r>
              <a:rPr lang="en-SG" altLang="en-US" sz="2200" dirty="0" err="1">
                <a:latin typeface="Times New Roman" pitchFamily="18" charset="0"/>
              </a:rPr>
              <a:t>bảo</a:t>
            </a:r>
            <a:r>
              <a:rPr lang="en-SG" altLang="en-US" sz="2200" dirty="0">
                <a:latin typeface="Times New Roman" pitchFamily="18" charset="0"/>
              </a:rPr>
              <a:t> </a:t>
            </a:r>
            <a:r>
              <a:rPr lang="en-SG" altLang="en-US" sz="2200" dirty="0" err="1">
                <a:latin typeface="Times New Roman" pitchFamily="18" charset="0"/>
              </a:rPr>
              <a:t>cháu</a:t>
            </a:r>
            <a:r>
              <a:rPr lang="en-SG" altLang="en-US" sz="2200" dirty="0">
                <a:latin typeface="Times New Roman" pitchFamily="18" charset="0"/>
              </a:rPr>
              <a:t> </a:t>
            </a:r>
            <a:r>
              <a:rPr lang="en-SG" altLang="en-US" sz="2200" dirty="0" err="1">
                <a:latin typeface="Times New Roman" pitchFamily="18" charset="0"/>
              </a:rPr>
              <a:t>nghe</a:t>
            </a:r>
            <a:r>
              <a:rPr lang="en-SG" altLang="en-US" sz="2200" dirty="0">
                <a:latin typeface="Times New Roman" pitchFamily="18" charset="0"/>
              </a:rPr>
              <a:t>,</a:t>
            </a:r>
            <a:br>
              <a:rPr lang="en-SG" altLang="en-US" sz="2200" dirty="0">
                <a:latin typeface="Times New Roman" pitchFamily="18" charset="0"/>
              </a:rPr>
            </a:br>
            <a:r>
              <a:rPr lang="en-SG" altLang="en-US" sz="2200" dirty="0" err="1">
                <a:latin typeface="Times New Roman" pitchFamily="18" charset="0"/>
              </a:rPr>
              <a:t>Bà</a:t>
            </a:r>
            <a:r>
              <a:rPr lang="en-SG" altLang="en-US" sz="2200" dirty="0">
                <a:latin typeface="Times New Roman" pitchFamily="18" charset="0"/>
              </a:rPr>
              <a:t> </a:t>
            </a:r>
            <a:r>
              <a:rPr lang="en-SG" altLang="en-US" sz="2200" dirty="0" err="1">
                <a:latin typeface="Times New Roman" pitchFamily="18" charset="0"/>
              </a:rPr>
              <a:t>dạy</a:t>
            </a:r>
            <a:r>
              <a:rPr lang="en-SG" altLang="en-US" sz="2200" dirty="0">
                <a:latin typeface="Times New Roman" pitchFamily="18" charset="0"/>
              </a:rPr>
              <a:t> </a:t>
            </a:r>
            <a:r>
              <a:rPr lang="en-SG" altLang="en-US" sz="2200" dirty="0" err="1">
                <a:latin typeface="Times New Roman" pitchFamily="18" charset="0"/>
              </a:rPr>
              <a:t>cháu</a:t>
            </a:r>
            <a:r>
              <a:rPr lang="en-SG" altLang="en-US" sz="2200" dirty="0">
                <a:latin typeface="Times New Roman" pitchFamily="18" charset="0"/>
              </a:rPr>
              <a:t> </a:t>
            </a:r>
            <a:r>
              <a:rPr lang="en-SG" altLang="en-US" sz="2200" dirty="0" err="1">
                <a:latin typeface="Times New Roman" pitchFamily="18" charset="0"/>
              </a:rPr>
              <a:t>làm</a:t>
            </a:r>
            <a:r>
              <a:rPr lang="en-SG" altLang="en-US" sz="2200" dirty="0">
                <a:latin typeface="Times New Roman" pitchFamily="18" charset="0"/>
              </a:rPr>
              <a:t>, </a:t>
            </a:r>
            <a:r>
              <a:rPr lang="en-SG" altLang="en-US" sz="2200" dirty="0" err="1">
                <a:latin typeface="Times New Roman" pitchFamily="18" charset="0"/>
              </a:rPr>
              <a:t>bà</a:t>
            </a:r>
            <a:r>
              <a:rPr lang="en-SG" altLang="en-US" sz="2200" dirty="0">
                <a:latin typeface="Times New Roman" pitchFamily="18" charset="0"/>
              </a:rPr>
              <a:t> </a:t>
            </a:r>
            <a:r>
              <a:rPr lang="en-SG" altLang="en-US" sz="2200" dirty="0" err="1">
                <a:latin typeface="Times New Roman" pitchFamily="18" charset="0"/>
              </a:rPr>
              <a:t>chăm</a:t>
            </a:r>
            <a:r>
              <a:rPr lang="en-SG" altLang="en-US" sz="2200" dirty="0">
                <a:latin typeface="Times New Roman" pitchFamily="18" charset="0"/>
              </a:rPr>
              <a:t> </a:t>
            </a:r>
            <a:r>
              <a:rPr lang="en-SG" altLang="en-US" sz="2200" dirty="0" err="1">
                <a:latin typeface="Times New Roman" pitchFamily="18" charset="0"/>
              </a:rPr>
              <a:t>cháu</a:t>
            </a:r>
            <a:r>
              <a:rPr lang="en-SG" altLang="en-US" sz="2200" dirty="0">
                <a:latin typeface="Times New Roman" pitchFamily="18" charset="0"/>
              </a:rPr>
              <a:t> </a:t>
            </a:r>
            <a:r>
              <a:rPr lang="en-SG" altLang="en-US" sz="2200" dirty="0" err="1">
                <a:latin typeface="Times New Roman" pitchFamily="18" charset="0"/>
              </a:rPr>
              <a:t>học</a:t>
            </a:r>
            <a:r>
              <a:rPr lang="en-SG" altLang="en-US" sz="2200" dirty="0">
                <a:latin typeface="Times New Roman" pitchFamily="18" charset="0"/>
              </a:rPr>
              <a:t>,</a:t>
            </a:r>
            <a:br>
              <a:rPr lang="en-SG" altLang="en-US" sz="2200" dirty="0">
                <a:latin typeface="Times New Roman" pitchFamily="18" charset="0"/>
              </a:rPr>
            </a:br>
            <a:r>
              <a:rPr lang="en-SG" altLang="en-US" sz="2200" dirty="0" err="1">
                <a:latin typeface="Times New Roman" pitchFamily="18" charset="0"/>
              </a:rPr>
              <a:t>Nhóm</a:t>
            </a:r>
            <a:r>
              <a:rPr lang="en-SG" altLang="en-US" sz="2200" dirty="0">
                <a:latin typeface="Times New Roman" pitchFamily="18" charset="0"/>
              </a:rPr>
              <a:t> </a:t>
            </a:r>
            <a:r>
              <a:rPr lang="en-SG" altLang="en-US" sz="2200" dirty="0" err="1">
                <a:latin typeface="Times New Roman" pitchFamily="18" charset="0"/>
              </a:rPr>
              <a:t>bếp</a:t>
            </a:r>
            <a:r>
              <a:rPr lang="en-SG" altLang="en-US" sz="2200" dirty="0">
                <a:latin typeface="Times New Roman" pitchFamily="18" charset="0"/>
              </a:rPr>
              <a:t> </a:t>
            </a:r>
            <a:r>
              <a:rPr lang="en-SG" altLang="en-US" sz="2200" dirty="0" err="1">
                <a:latin typeface="Times New Roman" pitchFamily="18" charset="0"/>
              </a:rPr>
              <a:t>lửa</a:t>
            </a:r>
            <a:r>
              <a:rPr lang="en-SG" altLang="en-US" sz="2200" dirty="0">
                <a:latin typeface="Times New Roman" pitchFamily="18" charset="0"/>
              </a:rPr>
              <a:t> </a:t>
            </a:r>
            <a:r>
              <a:rPr lang="en-SG" altLang="en-US" sz="2200" dirty="0" err="1">
                <a:latin typeface="Times New Roman" pitchFamily="18" charset="0"/>
              </a:rPr>
              <a:t>nghĩ</a:t>
            </a:r>
            <a:r>
              <a:rPr lang="en-SG" altLang="en-US" sz="2200" dirty="0">
                <a:latin typeface="Times New Roman" pitchFamily="18" charset="0"/>
              </a:rPr>
              <a:t> </a:t>
            </a:r>
            <a:r>
              <a:rPr lang="en-SG" altLang="en-US" sz="2200" dirty="0" err="1">
                <a:latin typeface="Times New Roman" pitchFamily="18" charset="0"/>
              </a:rPr>
              <a:t>thương</a:t>
            </a:r>
            <a:r>
              <a:rPr lang="en-SG" altLang="en-US" sz="2200" dirty="0">
                <a:latin typeface="Times New Roman" pitchFamily="18" charset="0"/>
              </a:rPr>
              <a:t> </a:t>
            </a:r>
            <a:r>
              <a:rPr lang="en-SG" altLang="en-US" sz="2200" dirty="0" err="1">
                <a:latin typeface="Times New Roman" pitchFamily="18" charset="0"/>
              </a:rPr>
              <a:t>bà</a:t>
            </a:r>
            <a:r>
              <a:rPr lang="en-SG" altLang="en-US" sz="2200" dirty="0">
                <a:latin typeface="Times New Roman" pitchFamily="18" charset="0"/>
              </a:rPr>
              <a:t> </a:t>
            </a:r>
            <a:r>
              <a:rPr lang="en-SG" altLang="en-US" sz="2200" dirty="0" err="1">
                <a:latin typeface="Times New Roman" pitchFamily="18" charset="0"/>
              </a:rPr>
              <a:t>khó</a:t>
            </a:r>
            <a:r>
              <a:rPr lang="en-SG" altLang="en-US" sz="2200" dirty="0">
                <a:latin typeface="Times New Roman" pitchFamily="18" charset="0"/>
              </a:rPr>
              <a:t> </a:t>
            </a:r>
            <a:r>
              <a:rPr lang="en-SG" altLang="en-US" sz="2200" dirty="0" err="1">
                <a:latin typeface="Times New Roman" pitchFamily="18" charset="0"/>
              </a:rPr>
              <a:t>nhọc</a:t>
            </a:r>
            <a:r>
              <a:rPr lang="en-SG" altLang="en-US" sz="2200" dirty="0">
                <a:latin typeface="Times New Roman" pitchFamily="18" charset="0"/>
              </a:rPr>
              <a:t>,</a:t>
            </a:r>
          </a:p>
          <a:p>
            <a:pPr eaLnBrk="1" hangingPunct="1"/>
            <a:r>
              <a:rPr lang="en-SG" altLang="en-US" sz="2200" dirty="0">
                <a:latin typeface="Times New Roman" pitchFamily="18" charset="0"/>
              </a:rPr>
              <a:t>Tu </a:t>
            </a:r>
            <a:r>
              <a:rPr lang="en-SG" altLang="en-US" sz="2200" dirty="0" err="1">
                <a:latin typeface="Times New Roman" pitchFamily="18" charset="0"/>
              </a:rPr>
              <a:t>hú</a:t>
            </a:r>
            <a:r>
              <a:rPr lang="en-SG" altLang="en-US" sz="2200" dirty="0">
                <a:latin typeface="Times New Roman" pitchFamily="18" charset="0"/>
              </a:rPr>
              <a:t> </a:t>
            </a:r>
            <a:r>
              <a:rPr lang="en-SG" altLang="en-US" sz="2200" dirty="0" err="1">
                <a:latin typeface="Times New Roman" pitchFamily="18" charset="0"/>
              </a:rPr>
              <a:t>ơi</a:t>
            </a:r>
            <a:r>
              <a:rPr lang="en-SG" altLang="en-US" sz="2200" dirty="0">
                <a:latin typeface="Times New Roman" pitchFamily="18" charset="0"/>
              </a:rPr>
              <a:t> !</a:t>
            </a:r>
            <a:r>
              <a:rPr lang="en-SG" altLang="en-US" sz="2200" dirty="0" err="1">
                <a:latin typeface="Times New Roman" pitchFamily="18" charset="0"/>
              </a:rPr>
              <a:t>chẳng</a:t>
            </a:r>
            <a:r>
              <a:rPr lang="en-SG" altLang="en-US" sz="2200" dirty="0">
                <a:latin typeface="Times New Roman" pitchFamily="18" charset="0"/>
              </a:rPr>
              <a:t> </a:t>
            </a:r>
            <a:r>
              <a:rPr lang="en-SG" altLang="en-US" sz="2200" dirty="0" err="1">
                <a:latin typeface="Times New Roman" pitchFamily="18" charset="0"/>
              </a:rPr>
              <a:t>đến</a:t>
            </a:r>
            <a:r>
              <a:rPr lang="en-SG" altLang="en-US" sz="2200" dirty="0">
                <a:latin typeface="Times New Roman" pitchFamily="18" charset="0"/>
              </a:rPr>
              <a:t> ở </a:t>
            </a:r>
            <a:r>
              <a:rPr lang="en-SG" altLang="en-US" sz="2200" dirty="0" err="1">
                <a:latin typeface="Times New Roman" pitchFamily="18" charset="0"/>
              </a:rPr>
              <a:t>cùng</a:t>
            </a:r>
            <a:r>
              <a:rPr lang="en-SG" altLang="en-US" sz="2200" dirty="0">
                <a:latin typeface="Times New Roman" pitchFamily="18" charset="0"/>
              </a:rPr>
              <a:t> </a:t>
            </a:r>
            <a:r>
              <a:rPr lang="en-SG" altLang="en-US" sz="2200" dirty="0" err="1">
                <a:latin typeface="Times New Roman" pitchFamily="18" charset="0"/>
              </a:rPr>
              <a:t>bà</a:t>
            </a:r>
            <a:r>
              <a:rPr lang="en-SG" altLang="en-US" sz="2200" dirty="0">
                <a:latin typeface="Times New Roman" pitchFamily="18" charset="0"/>
              </a:rPr>
              <a:t>,</a:t>
            </a:r>
            <a:br>
              <a:rPr lang="en-SG" altLang="en-US" sz="2200" dirty="0">
                <a:latin typeface="Times New Roman" pitchFamily="18" charset="0"/>
              </a:rPr>
            </a:br>
            <a:r>
              <a:rPr lang="en-SG" altLang="en-US" sz="2200" dirty="0" err="1">
                <a:latin typeface="Times New Roman" pitchFamily="18" charset="0"/>
              </a:rPr>
              <a:t>Kêu</a:t>
            </a:r>
            <a:r>
              <a:rPr lang="en-SG" altLang="en-US" sz="2200" dirty="0">
                <a:latin typeface="Times New Roman" pitchFamily="18" charset="0"/>
              </a:rPr>
              <a:t> chi </a:t>
            </a:r>
            <a:r>
              <a:rPr lang="en-SG" altLang="en-US" sz="2200" dirty="0" err="1">
                <a:latin typeface="Times New Roman" pitchFamily="18" charset="0"/>
              </a:rPr>
              <a:t>hoài</a:t>
            </a:r>
            <a:r>
              <a:rPr lang="en-SG" altLang="en-US" sz="2200" dirty="0">
                <a:latin typeface="Times New Roman" pitchFamily="18" charset="0"/>
              </a:rPr>
              <a:t> </a:t>
            </a:r>
            <a:r>
              <a:rPr lang="en-SG" altLang="en-US" sz="2200" dirty="0" err="1">
                <a:latin typeface="Times New Roman" pitchFamily="18" charset="0"/>
              </a:rPr>
              <a:t>trên</a:t>
            </a:r>
            <a:r>
              <a:rPr lang="en-SG" altLang="en-US" sz="2200" dirty="0">
                <a:latin typeface="Times New Roman" pitchFamily="18" charset="0"/>
              </a:rPr>
              <a:t> </a:t>
            </a:r>
            <a:r>
              <a:rPr lang="en-SG" altLang="en-US" sz="2200" dirty="0" err="1">
                <a:latin typeface="Times New Roman" pitchFamily="18" charset="0"/>
              </a:rPr>
              <a:t>những</a:t>
            </a:r>
            <a:r>
              <a:rPr lang="en-SG" altLang="en-US" sz="2200" dirty="0">
                <a:latin typeface="Times New Roman" pitchFamily="18" charset="0"/>
              </a:rPr>
              <a:t> </a:t>
            </a:r>
            <a:r>
              <a:rPr lang="en-SG" altLang="en-US" sz="2200" dirty="0" err="1">
                <a:latin typeface="Times New Roman" pitchFamily="18" charset="0"/>
              </a:rPr>
              <a:t>cánh</a:t>
            </a:r>
            <a:r>
              <a:rPr lang="en-SG" altLang="en-US" sz="2200" dirty="0">
                <a:latin typeface="Times New Roman" pitchFamily="18" charset="0"/>
              </a:rPr>
              <a:t> </a:t>
            </a:r>
            <a:r>
              <a:rPr lang="en-SG" altLang="en-US" sz="2200" dirty="0" err="1">
                <a:latin typeface="Times New Roman" pitchFamily="18" charset="0"/>
              </a:rPr>
              <a:t>đồng</a:t>
            </a:r>
            <a:r>
              <a:rPr lang="en-SG" altLang="en-US" sz="2200" dirty="0">
                <a:latin typeface="Times New Roman" pitchFamily="18" charset="0"/>
              </a:rPr>
              <a:t> </a:t>
            </a:r>
            <a:r>
              <a:rPr lang="en-SG" altLang="en-US" sz="2200" dirty="0" err="1">
                <a:latin typeface="Times New Roman" pitchFamily="18" charset="0"/>
              </a:rPr>
              <a:t>xa</a:t>
            </a:r>
            <a:r>
              <a:rPr lang="en-SG" altLang="en-US" sz="2200" dirty="0">
                <a:latin typeface="Times New Roman" pitchFamily="18" charset="0"/>
              </a:rPr>
              <a:t>?</a:t>
            </a:r>
          </a:p>
          <a:p>
            <a:pPr eaLnBrk="1" hangingPunct="1"/>
            <a:r>
              <a:rPr lang="en-SG" altLang="en-US" sz="2200" dirty="0">
                <a:latin typeface="Times New Roman" pitchFamily="18" charset="0"/>
              </a:rPr>
              <a:t/>
            </a:r>
            <a:br>
              <a:rPr lang="en-SG" altLang="en-US" sz="2200" dirty="0">
                <a:latin typeface="Times New Roman" pitchFamily="18" charset="0"/>
              </a:rPr>
            </a:br>
            <a:endParaRPr lang="en-SG" altLang="en-US" sz="2200" dirty="0">
              <a:latin typeface="Times New Roman" pitchFamily="18" charset="0"/>
            </a:endParaRPr>
          </a:p>
        </p:txBody>
      </p:sp>
      <p:sp>
        <p:nvSpPr>
          <p:cNvPr id="19462" name="Text Box 8"/>
          <p:cNvSpPr txBox="1">
            <a:spLocks noChangeArrowheads="1"/>
          </p:cNvSpPr>
          <p:nvPr/>
        </p:nvSpPr>
        <p:spPr bwMode="auto">
          <a:xfrm>
            <a:off x="4988368" y="44624"/>
            <a:ext cx="3976119"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SG" altLang="en-US" sz="2200" dirty="0" err="1">
                <a:latin typeface="Times New Roman" pitchFamily="18" charset="0"/>
              </a:rPr>
              <a:t>Năm</a:t>
            </a:r>
            <a:r>
              <a:rPr lang="en-SG" altLang="en-US" sz="2200" dirty="0">
                <a:latin typeface="Times New Roman" pitchFamily="18" charset="0"/>
              </a:rPr>
              <a:t> </a:t>
            </a:r>
            <a:r>
              <a:rPr lang="en-SG" altLang="en-US" sz="2200" dirty="0" err="1">
                <a:latin typeface="Times New Roman" pitchFamily="18" charset="0"/>
              </a:rPr>
              <a:t>giặc</a:t>
            </a:r>
            <a:r>
              <a:rPr lang="en-SG" altLang="en-US" sz="2200" dirty="0">
                <a:latin typeface="Times New Roman" pitchFamily="18" charset="0"/>
              </a:rPr>
              <a:t> </a:t>
            </a:r>
            <a:r>
              <a:rPr lang="en-SG" altLang="en-US" sz="2200" dirty="0" err="1">
                <a:latin typeface="Times New Roman" pitchFamily="18" charset="0"/>
              </a:rPr>
              <a:t>đốt</a:t>
            </a:r>
            <a:r>
              <a:rPr lang="en-SG" altLang="en-US" sz="2200" dirty="0">
                <a:latin typeface="Times New Roman" pitchFamily="18" charset="0"/>
              </a:rPr>
              <a:t> </a:t>
            </a:r>
            <a:r>
              <a:rPr lang="en-SG" altLang="en-US" sz="2200" dirty="0" err="1">
                <a:latin typeface="Times New Roman" pitchFamily="18" charset="0"/>
              </a:rPr>
              <a:t>làng</a:t>
            </a:r>
            <a:r>
              <a:rPr lang="en-SG" altLang="en-US" sz="2200" dirty="0">
                <a:latin typeface="Times New Roman" pitchFamily="18" charset="0"/>
              </a:rPr>
              <a:t> </a:t>
            </a:r>
            <a:r>
              <a:rPr lang="en-SG" altLang="en-US" sz="2200" dirty="0" err="1">
                <a:latin typeface="Times New Roman" pitchFamily="18" charset="0"/>
              </a:rPr>
              <a:t>cháy</a:t>
            </a:r>
            <a:r>
              <a:rPr lang="en-SG" altLang="en-US" sz="2200" dirty="0">
                <a:latin typeface="Times New Roman" pitchFamily="18" charset="0"/>
              </a:rPr>
              <a:t> </a:t>
            </a:r>
            <a:r>
              <a:rPr lang="en-SG" altLang="en-US" sz="2200" dirty="0" err="1">
                <a:latin typeface="Times New Roman" pitchFamily="18" charset="0"/>
              </a:rPr>
              <a:t>tàn</a:t>
            </a:r>
            <a:r>
              <a:rPr lang="en-SG" altLang="en-US" sz="2200" dirty="0">
                <a:latin typeface="Times New Roman" pitchFamily="18" charset="0"/>
              </a:rPr>
              <a:t> </a:t>
            </a:r>
            <a:r>
              <a:rPr lang="en-SG" altLang="en-US" sz="2200" dirty="0" err="1">
                <a:latin typeface="Times New Roman" pitchFamily="18" charset="0"/>
              </a:rPr>
              <a:t>cháy</a:t>
            </a:r>
            <a:r>
              <a:rPr lang="en-SG" altLang="en-US" sz="2200" dirty="0">
                <a:latin typeface="Times New Roman" pitchFamily="18" charset="0"/>
              </a:rPr>
              <a:t> </a:t>
            </a:r>
            <a:r>
              <a:rPr lang="en-SG" altLang="en-US" sz="2200" dirty="0" err="1">
                <a:latin typeface="Times New Roman" pitchFamily="18" charset="0"/>
              </a:rPr>
              <a:t>rụi</a:t>
            </a:r>
            <a:r>
              <a:rPr lang="en-SG" altLang="en-US" sz="2200" dirty="0">
                <a:latin typeface="Times New Roman" pitchFamily="18" charset="0"/>
              </a:rPr>
              <a:t>,</a:t>
            </a:r>
          </a:p>
          <a:p>
            <a:pPr eaLnBrk="1" hangingPunct="1"/>
            <a:r>
              <a:rPr lang="en-SG" altLang="en-US" sz="2200" dirty="0" err="1">
                <a:latin typeface="Times New Roman" pitchFamily="18" charset="0"/>
              </a:rPr>
              <a:t>Hàng</a:t>
            </a:r>
            <a:r>
              <a:rPr lang="en-SG" altLang="en-US" sz="2200" dirty="0">
                <a:latin typeface="Times New Roman" pitchFamily="18" charset="0"/>
              </a:rPr>
              <a:t> </a:t>
            </a:r>
            <a:r>
              <a:rPr lang="en-SG" altLang="en-US" sz="2200" dirty="0" err="1">
                <a:latin typeface="Times New Roman" pitchFamily="18" charset="0"/>
              </a:rPr>
              <a:t>xóm</a:t>
            </a:r>
            <a:r>
              <a:rPr lang="en-SG" altLang="en-US" sz="2200" dirty="0">
                <a:latin typeface="Times New Roman" pitchFamily="18" charset="0"/>
              </a:rPr>
              <a:t> </a:t>
            </a:r>
            <a:r>
              <a:rPr lang="en-SG" altLang="en-US" sz="2200" dirty="0" err="1">
                <a:latin typeface="Times New Roman" pitchFamily="18" charset="0"/>
              </a:rPr>
              <a:t>bốn</a:t>
            </a:r>
            <a:r>
              <a:rPr lang="en-SG" altLang="en-US" sz="2200" dirty="0">
                <a:latin typeface="Times New Roman" pitchFamily="18" charset="0"/>
              </a:rPr>
              <a:t> </a:t>
            </a:r>
            <a:r>
              <a:rPr lang="en-SG" altLang="en-US" sz="2200" dirty="0" err="1">
                <a:latin typeface="Times New Roman" pitchFamily="18" charset="0"/>
              </a:rPr>
              <a:t>bên</a:t>
            </a:r>
            <a:r>
              <a:rPr lang="en-SG" altLang="en-US" sz="2200" dirty="0">
                <a:latin typeface="Times New Roman" pitchFamily="18" charset="0"/>
              </a:rPr>
              <a:t> </a:t>
            </a:r>
            <a:r>
              <a:rPr lang="en-SG" altLang="en-US" sz="2200" dirty="0" err="1">
                <a:latin typeface="Times New Roman" pitchFamily="18" charset="0"/>
              </a:rPr>
              <a:t>trở</a:t>
            </a:r>
            <a:r>
              <a:rPr lang="en-SG" altLang="en-US" sz="2200" dirty="0">
                <a:latin typeface="Times New Roman" pitchFamily="18" charset="0"/>
              </a:rPr>
              <a:t> </a:t>
            </a:r>
            <a:r>
              <a:rPr lang="en-SG" altLang="en-US" sz="2200" dirty="0" err="1">
                <a:latin typeface="Times New Roman" pitchFamily="18" charset="0"/>
              </a:rPr>
              <a:t>về</a:t>
            </a:r>
            <a:r>
              <a:rPr lang="en-SG" altLang="en-US" sz="2200" dirty="0">
                <a:latin typeface="Times New Roman" pitchFamily="18" charset="0"/>
              </a:rPr>
              <a:t> </a:t>
            </a:r>
            <a:r>
              <a:rPr lang="en-SG" altLang="en-US" sz="2200" dirty="0" err="1">
                <a:latin typeface="Times New Roman" pitchFamily="18" charset="0"/>
              </a:rPr>
              <a:t>lầm</a:t>
            </a:r>
            <a:r>
              <a:rPr lang="en-SG" altLang="en-US" sz="2200" dirty="0">
                <a:latin typeface="Times New Roman" pitchFamily="18" charset="0"/>
              </a:rPr>
              <a:t> </a:t>
            </a:r>
            <a:r>
              <a:rPr lang="en-SG" altLang="en-US" sz="2200" dirty="0" err="1">
                <a:latin typeface="Times New Roman" pitchFamily="18" charset="0"/>
              </a:rPr>
              <a:t>lụi</a:t>
            </a:r>
            <a:endParaRPr lang="en-SG" altLang="en-US" sz="2200" dirty="0">
              <a:latin typeface="Times New Roman" pitchFamily="18" charset="0"/>
            </a:endParaRPr>
          </a:p>
          <a:p>
            <a:pPr eaLnBrk="1" hangingPunct="1"/>
            <a:r>
              <a:rPr lang="en-SG" altLang="en-US" sz="2200" dirty="0" err="1">
                <a:latin typeface="Times New Roman" pitchFamily="18" charset="0"/>
              </a:rPr>
              <a:t>Đỡ</a:t>
            </a:r>
            <a:r>
              <a:rPr lang="en-SG" altLang="en-US" sz="2200" dirty="0">
                <a:latin typeface="Times New Roman" pitchFamily="18" charset="0"/>
              </a:rPr>
              <a:t> </a:t>
            </a:r>
            <a:r>
              <a:rPr lang="en-SG" altLang="en-US" sz="2200" dirty="0" err="1">
                <a:latin typeface="Times New Roman" pitchFamily="18" charset="0"/>
              </a:rPr>
              <a:t>đần</a:t>
            </a:r>
            <a:r>
              <a:rPr lang="en-SG" altLang="en-US" sz="2200" dirty="0">
                <a:latin typeface="Times New Roman" pitchFamily="18" charset="0"/>
              </a:rPr>
              <a:t> </a:t>
            </a:r>
            <a:r>
              <a:rPr lang="en-SG" altLang="en-US" sz="2200" dirty="0" err="1">
                <a:latin typeface="Times New Roman" pitchFamily="18" charset="0"/>
              </a:rPr>
              <a:t>bà</a:t>
            </a:r>
            <a:r>
              <a:rPr lang="en-SG" altLang="en-US" sz="2200" dirty="0">
                <a:latin typeface="Times New Roman" pitchFamily="18" charset="0"/>
              </a:rPr>
              <a:t> </a:t>
            </a:r>
            <a:r>
              <a:rPr lang="en-SG" altLang="en-US" sz="2200" dirty="0" err="1">
                <a:latin typeface="Times New Roman" pitchFamily="18" charset="0"/>
              </a:rPr>
              <a:t>dựng</a:t>
            </a:r>
            <a:r>
              <a:rPr lang="en-SG" altLang="en-US" sz="2200" dirty="0">
                <a:latin typeface="Times New Roman" pitchFamily="18" charset="0"/>
              </a:rPr>
              <a:t> </a:t>
            </a:r>
            <a:r>
              <a:rPr lang="en-SG" altLang="en-US" sz="2200" dirty="0" err="1">
                <a:latin typeface="Times New Roman" pitchFamily="18" charset="0"/>
              </a:rPr>
              <a:t>lại</a:t>
            </a:r>
            <a:r>
              <a:rPr lang="en-SG" altLang="en-US" sz="2200" dirty="0">
                <a:latin typeface="Times New Roman" pitchFamily="18" charset="0"/>
              </a:rPr>
              <a:t> </a:t>
            </a:r>
            <a:r>
              <a:rPr lang="en-SG" altLang="en-US" sz="2200" dirty="0" err="1">
                <a:latin typeface="Times New Roman" pitchFamily="18" charset="0"/>
              </a:rPr>
              <a:t>túp</a:t>
            </a:r>
            <a:r>
              <a:rPr lang="en-SG" altLang="en-US" sz="2200" dirty="0">
                <a:latin typeface="Times New Roman" pitchFamily="18" charset="0"/>
              </a:rPr>
              <a:t> </a:t>
            </a:r>
            <a:r>
              <a:rPr lang="en-SG" altLang="en-US" sz="2200" dirty="0" err="1">
                <a:latin typeface="Times New Roman" pitchFamily="18" charset="0"/>
              </a:rPr>
              <a:t>lều</a:t>
            </a:r>
            <a:r>
              <a:rPr lang="en-SG" altLang="en-US" sz="2200" dirty="0">
                <a:latin typeface="Times New Roman" pitchFamily="18" charset="0"/>
              </a:rPr>
              <a:t> </a:t>
            </a:r>
            <a:r>
              <a:rPr lang="en-SG" altLang="en-US" sz="2200" dirty="0" err="1">
                <a:latin typeface="Times New Roman" pitchFamily="18" charset="0"/>
              </a:rPr>
              <a:t>tranh</a:t>
            </a:r>
            <a:r>
              <a:rPr lang="en-SG" altLang="en-US" sz="2200" dirty="0">
                <a:latin typeface="Times New Roman" pitchFamily="18" charset="0"/>
              </a:rPr>
              <a:t>.</a:t>
            </a:r>
            <a:br>
              <a:rPr lang="en-SG" altLang="en-US" sz="2200" dirty="0">
                <a:latin typeface="Times New Roman" pitchFamily="18" charset="0"/>
              </a:rPr>
            </a:br>
            <a:r>
              <a:rPr lang="en-SG" altLang="en-US" sz="2200" dirty="0" err="1">
                <a:latin typeface="Times New Roman" pitchFamily="18" charset="0"/>
              </a:rPr>
              <a:t>Vẫn</a:t>
            </a:r>
            <a:r>
              <a:rPr lang="en-SG" altLang="en-US" sz="2200" dirty="0">
                <a:latin typeface="Times New Roman" pitchFamily="18" charset="0"/>
              </a:rPr>
              <a:t> </a:t>
            </a:r>
            <a:r>
              <a:rPr lang="en-SG" altLang="en-US" sz="2200" dirty="0" err="1">
                <a:latin typeface="Times New Roman" pitchFamily="18" charset="0"/>
              </a:rPr>
              <a:t>vững</a:t>
            </a:r>
            <a:r>
              <a:rPr lang="en-SG" altLang="en-US" sz="2200" dirty="0">
                <a:latin typeface="Times New Roman" pitchFamily="18" charset="0"/>
              </a:rPr>
              <a:t> </a:t>
            </a:r>
            <a:r>
              <a:rPr lang="en-SG" altLang="en-US" sz="2200" dirty="0" err="1">
                <a:latin typeface="Times New Roman" pitchFamily="18" charset="0"/>
              </a:rPr>
              <a:t>lòng</a:t>
            </a:r>
            <a:r>
              <a:rPr lang="en-SG" altLang="en-US" sz="2200" dirty="0">
                <a:latin typeface="Times New Roman" pitchFamily="18" charset="0"/>
              </a:rPr>
              <a:t>, </a:t>
            </a:r>
            <a:r>
              <a:rPr lang="en-SG" altLang="en-US" sz="2200" dirty="0" err="1">
                <a:latin typeface="Times New Roman" pitchFamily="18" charset="0"/>
              </a:rPr>
              <a:t>bà</a:t>
            </a:r>
            <a:r>
              <a:rPr lang="en-SG" altLang="en-US" sz="2200" dirty="0">
                <a:latin typeface="Times New Roman" pitchFamily="18" charset="0"/>
              </a:rPr>
              <a:t> </a:t>
            </a:r>
            <a:r>
              <a:rPr lang="en-SG" altLang="en-US" sz="2200" dirty="0" err="1">
                <a:latin typeface="Times New Roman" pitchFamily="18" charset="0"/>
              </a:rPr>
              <a:t>dặn</a:t>
            </a:r>
            <a:r>
              <a:rPr lang="en-SG" altLang="en-US" sz="2200" dirty="0">
                <a:latin typeface="Times New Roman" pitchFamily="18" charset="0"/>
              </a:rPr>
              <a:t> </a:t>
            </a:r>
            <a:r>
              <a:rPr lang="en-SG" altLang="en-US" sz="2200" dirty="0" err="1">
                <a:latin typeface="Times New Roman" pitchFamily="18" charset="0"/>
              </a:rPr>
              <a:t>cháu</a:t>
            </a:r>
            <a:r>
              <a:rPr lang="en-SG" altLang="en-US" sz="2200" dirty="0">
                <a:latin typeface="Times New Roman" pitchFamily="18" charset="0"/>
              </a:rPr>
              <a:t> </a:t>
            </a:r>
            <a:r>
              <a:rPr lang="en-SG" altLang="en-US" sz="2200" dirty="0" err="1">
                <a:latin typeface="Times New Roman" pitchFamily="18" charset="0"/>
              </a:rPr>
              <a:t>đinh</a:t>
            </a:r>
            <a:r>
              <a:rPr lang="en-SG" altLang="en-US" sz="2200" dirty="0">
                <a:latin typeface="Times New Roman" pitchFamily="18" charset="0"/>
              </a:rPr>
              <a:t> </a:t>
            </a:r>
            <a:r>
              <a:rPr lang="en-SG" altLang="en-US" sz="2200" dirty="0" err="1">
                <a:latin typeface="Times New Roman" pitchFamily="18" charset="0"/>
              </a:rPr>
              <a:t>ninh</a:t>
            </a:r>
            <a:r>
              <a:rPr lang="en-SG" altLang="en-US" sz="2200" dirty="0">
                <a:latin typeface="Times New Roman" pitchFamily="18" charset="0"/>
              </a:rPr>
              <a:t>:</a:t>
            </a:r>
            <a:br>
              <a:rPr lang="en-SG" altLang="en-US" sz="2200" dirty="0">
                <a:latin typeface="Times New Roman" pitchFamily="18" charset="0"/>
              </a:rPr>
            </a:br>
            <a:r>
              <a:rPr lang="en-SG" altLang="en-US" sz="2200" dirty="0">
                <a:latin typeface="Times New Roman" pitchFamily="18" charset="0"/>
              </a:rPr>
              <a:t>“</a:t>
            </a:r>
            <a:r>
              <a:rPr lang="en-SG" altLang="en-US" sz="2200" dirty="0" err="1">
                <a:latin typeface="Times New Roman" pitchFamily="18" charset="0"/>
              </a:rPr>
              <a:t>Bố</a:t>
            </a:r>
            <a:r>
              <a:rPr lang="en-SG" altLang="en-US" sz="2200" dirty="0">
                <a:latin typeface="Times New Roman" pitchFamily="18" charset="0"/>
              </a:rPr>
              <a:t> ở </a:t>
            </a:r>
            <a:r>
              <a:rPr lang="en-SG" altLang="en-US" sz="2200" dirty="0" err="1">
                <a:latin typeface="Times New Roman" pitchFamily="18" charset="0"/>
              </a:rPr>
              <a:t>chiến</a:t>
            </a:r>
            <a:r>
              <a:rPr lang="en-SG" altLang="en-US" sz="2200" dirty="0">
                <a:latin typeface="Times New Roman" pitchFamily="18" charset="0"/>
              </a:rPr>
              <a:t> </a:t>
            </a:r>
            <a:r>
              <a:rPr lang="en-SG" altLang="en-US" sz="2200" dirty="0" err="1">
                <a:latin typeface="Times New Roman" pitchFamily="18" charset="0"/>
              </a:rPr>
              <a:t>khu</a:t>
            </a:r>
            <a:r>
              <a:rPr lang="en-SG" altLang="en-US" sz="2200" dirty="0">
                <a:latin typeface="Times New Roman" pitchFamily="18" charset="0"/>
              </a:rPr>
              <a:t>, </a:t>
            </a:r>
            <a:r>
              <a:rPr lang="en-SG" altLang="en-US" sz="2200" dirty="0" err="1">
                <a:latin typeface="Times New Roman" pitchFamily="18" charset="0"/>
              </a:rPr>
              <a:t>bố</a:t>
            </a:r>
            <a:r>
              <a:rPr lang="en-SG" altLang="en-US" sz="2200" dirty="0">
                <a:latin typeface="Times New Roman" pitchFamily="18" charset="0"/>
              </a:rPr>
              <a:t> </a:t>
            </a:r>
            <a:r>
              <a:rPr lang="en-SG" altLang="en-US" sz="2200" dirty="0" err="1">
                <a:latin typeface="Times New Roman" pitchFamily="18" charset="0"/>
              </a:rPr>
              <a:t>còn</a:t>
            </a:r>
            <a:r>
              <a:rPr lang="en-SG" altLang="en-US" sz="2200" dirty="0">
                <a:latin typeface="Times New Roman" pitchFamily="18" charset="0"/>
              </a:rPr>
              <a:t> </a:t>
            </a:r>
            <a:r>
              <a:rPr lang="en-SG" altLang="en-US" sz="2200" dirty="0" err="1">
                <a:latin typeface="Times New Roman" pitchFamily="18" charset="0"/>
              </a:rPr>
              <a:t>việc</a:t>
            </a:r>
            <a:r>
              <a:rPr lang="en-SG" altLang="en-US" sz="2200" dirty="0">
                <a:latin typeface="Times New Roman" pitchFamily="18" charset="0"/>
              </a:rPr>
              <a:t> </a:t>
            </a:r>
            <a:r>
              <a:rPr lang="en-SG" altLang="en-US" sz="2200" dirty="0" err="1">
                <a:latin typeface="Times New Roman" pitchFamily="18" charset="0"/>
              </a:rPr>
              <a:t>bố</a:t>
            </a:r>
            <a:r>
              <a:rPr lang="en-SG" altLang="en-US" sz="2200" dirty="0">
                <a:latin typeface="Times New Roman" pitchFamily="18" charset="0"/>
              </a:rPr>
              <a:t>,</a:t>
            </a:r>
            <a:br>
              <a:rPr lang="en-SG" altLang="en-US" sz="2200" dirty="0">
                <a:latin typeface="Times New Roman" pitchFamily="18" charset="0"/>
              </a:rPr>
            </a:br>
            <a:r>
              <a:rPr lang="en-SG" altLang="en-US" sz="2200" dirty="0" err="1">
                <a:latin typeface="Times New Roman" pitchFamily="18" charset="0"/>
              </a:rPr>
              <a:t>Mày</a:t>
            </a:r>
            <a:r>
              <a:rPr lang="en-SG" altLang="en-US" sz="2200" dirty="0">
                <a:latin typeface="Times New Roman" pitchFamily="18" charset="0"/>
              </a:rPr>
              <a:t> </a:t>
            </a:r>
            <a:r>
              <a:rPr lang="en-SG" altLang="en-US" sz="2200" dirty="0" err="1">
                <a:latin typeface="Times New Roman" pitchFamily="18" charset="0"/>
              </a:rPr>
              <a:t>có</a:t>
            </a:r>
            <a:r>
              <a:rPr lang="en-SG" altLang="en-US" sz="2200" dirty="0">
                <a:latin typeface="Times New Roman" pitchFamily="18" charset="0"/>
              </a:rPr>
              <a:t> </a:t>
            </a:r>
            <a:r>
              <a:rPr lang="en-SG" altLang="en-US" sz="2200" dirty="0" err="1">
                <a:latin typeface="Times New Roman" pitchFamily="18" charset="0"/>
              </a:rPr>
              <a:t>viết</a:t>
            </a:r>
            <a:r>
              <a:rPr lang="en-SG" altLang="en-US" sz="2200" dirty="0">
                <a:latin typeface="Times New Roman" pitchFamily="18" charset="0"/>
              </a:rPr>
              <a:t> </a:t>
            </a:r>
            <a:r>
              <a:rPr lang="en-SG" altLang="en-US" sz="2200" dirty="0" err="1">
                <a:latin typeface="Times New Roman" pitchFamily="18" charset="0"/>
              </a:rPr>
              <a:t>thư</a:t>
            </a:r>
            <a:r>
              <a:rPr lang="en-SG" altLang="en-US" sz="2200" dirty="0">
                <a:latin typeface="Times New Roman" pitchFamily="18" charset="0"/>
              </a:rPr>
              <a:t> </a:t>
            </a:r>
            <a:r>
              <a:rPr lang="en-SG" altLang="en-US" sz="2200" dirty="0" err="1">
                <a:latin typeface="Times New Roman" pitchFamily="18" charset="0"/>
              </a:rPr>
              <a:t>chớ</a:t>
            </a:r>
            <a:r>
              <a:rPr lang="en-SG" altLang="en-US" sz="2200" dirty="0">
                <a:latin typeface="Times New Roman" pitchFamily="18" charset="0"/>
              </a:rPr>
              <a:t> </a:t>
            </a:r>
            <a:r>
              <a:rPr lang="en-SG" altLang="en-US" sz="2200" dirty="0" err="1">
                <a:latin typeface="Times New Roman" pitchFamily="18" charset="0"/>
              </a:rPr>
              <a:t>kể</a:t>
            </a:r>
            <a:r>
              <a:rPr lang="en-SG" altLang="en-US" sz="2200" dirty="0">
                <a:latin typeface="Times New Roman" pitchFamily="18" charset="0"/>
              </a:rPr>
              <a:t> </a:t>
            </a:r>
            <a:r>
              <a:rPr lang="en-SG" altLang="en-US" sz="2200" dirty="0" err="1">
                <a:latin typeface="Times New Roman" pitchFamily="18" charset="0"/>
              </a:rPr>
              <a:t>này</a:t>
            </a:r>
            <a:r>
              <a:rPr lang="en-SG" altLang="en-US" sz="2200" dirty="0">
                <a:latin typeface="Times New Roman" pitchFamily="18" charset="0"/>
              </a:rPr>
              <a:t> </a:t>
            </a:r>
            <a:r>
              <a:rPr lang="en-SG" altLang="en-US" sz="2200" dirty="0" err="1">
                <a:latin typeface="Times New Roman" pitchFamily="18" charset="0"/>
              </a:rPr>
              <a:t>kể</a:t>
            </a:r>
            <a:r>
              <a:rPr lang="en-SG" altLang="en-US" sz="2200" dirty="0">
                <a:latin typeface="Times New Roman" pitchFamily="18" charset="0"/>
              </a:rPr>
              <a:t> </a:t>
            </a:r>
            <a:r>
              <a:rPr lang="en-SG" altLang="en-US" sz="2200" dirty="0" err="1">
                <a:latin typeface="Times New Roman" pitchFamily="18" charset="0"/>
              </a:rPr>
              <a:t>nọ</a:t>
            </a:r>
            <a:r>
              <a:rPr lang="en-SG" altLang="en-US" sz="2200" dirty="0">
                <a:latin typeface="Times New Roman" pitchFamily="18" charset="0"/>
              </a:rPr>
              <a:t>,</a:t>
            </a:r>
            <a:br>
              <a:rPr lang="en-SG" altLang="en-US" sz="2200" dirty="0">
                <a:latin typeface="Times New Roman" pitchFamily="18" charset="0"/>
              </a:rPr>
            </a:br>
            <a:r>
              <a:rPr lang="en-SG" altLang="en-US" sz="2200" dirty="0" err="1">
                <a:latin typeface="Times New Roman" pitchFamily="18" charset="0"/>
              </a:rPr>
              <a:t>Cứ</a:t>
            </a:r>
            <a:r>
              <a:rPr lang="en-SG" altLang="en-US" sz="2200" dirty="0">
                <a:latin typeface="Times New Roman" pitchFamily="18" charset="0"/>
              </a:rPr>
              <a:t> </a:t>
            </a:r>
            <a:r>
              <a:rPr lang="en-SG" altLang="en-US" sz="2200" dirty="0" err="1">
                <a:latin typeface="Times New Roman" pitchFamily="18" charset="0"/>
              </a:rPr>
              <a:t>bảo</a:t>
            </a:r>
            <a:r>
              <a:rPr lang="en-SG" altLang="en-US" sz="2200" dirty="0">
                <a:latin typeface="Times New Roman" pitchFamily="18" charset="0"/>
              </a:rPr>
              <a:t> </a:t>
            </a:r>
            <a:r>
              <a:rPr lang="en-SG" altLang="en-US" sz="2200" dirty="0" err="1">
                <a:latin typeface="Times New Roman" pitchFamily="18" charset="0"/>
              </a:rPr>
              <a:t>nhà</a:t>
            </a:r>
            <a:r>
              <a:rPr lang="en-SG" altLang="en-US" sz="2200" dirty="0">
                <a:latin typeface="Times New Roman" pitchFamily="18" charset="0"/>
              </a:rPr>
              <a:t> </a:t>
            </a:r>
            <a:r>
              <a:rPr lang="en-SG" altLang="en-US" sz="2200" dirty="0" err="1">
                <a:latin typeface="Times New Roman" pitchFamily="18" charset="0"/>
              </a:rPr>
              <a:t>vẫn</a:t>
            </a:r>
            <a:r>
              <a:rPr lang="en-SG" altLang="en-US" sz="2200" dirty="0">
                <a:latin typeface="Times New Roman" pitchFamily="18" charset="0"/>
              </a:rPr>
              <a:t> </a:t>
            </a:r>
            <a:r>
              <a:rPr lang="en-SG" altLang="en-US" sz="2200" dirty="0" err="1">
                <a:latin typeface="Times New Roman" pitchFamily="18" charset="0"/>
              </a:rPr>
              <a:t>được</a:t>
            </a:r>
            <a:r>
              <a:rPr lang="en-SG" altLang="en-US" sz="2200" dirty="0">
                <a:latin typeface="Times New Roman" pitchFamily="18" charset="0"/>
              </a:rPr>
              <a:t> </a:t>
            </a:r>
            <a:r>
              <a:rPr lang="en-SG" altLang="en-US" sz="2200" dirty="0" err="1">
                <a:latin typeface="Times New Roman" pitchFamily="18" charset="0"/>
              </a:rPr>
              <a:t>bình</a:t>
            </a:r>
            <a:r>
              <a:rPr lang="en-SG" altLang="en-US" sz="2200" dirty="0">
                <a:latin typeface="Times New Roman" pitchFamily="18" charset="0"/>
              </a:rPr>
              <a:t> </a:t>
            </a:r>
            <a:r>
              <a:rPr lang="en-SG" altLang="en-US" sz="2200" dirty="0" err="1">
                <a:latin typeface="Times New Roman" pitchFamily="18" charset="0"/>
              </a:rPr>
              <a:t>yên</a:t>
            </a:r>
            <a:r>
              <a:rPr lang="en-SG" altLang="en-US" sz="2200" dirty="0">
                <a:latin typeface="Times New Roman" pitchFamily="18" charset="0"/>
              </a:rPr>
              <a:t> !”.</a:t>
            </a:r>
          </a:p>
          <a:p>
            <a:pPr eaLnBrk="1" hangingPunct="1"/>
            <a:endParaRPr lang="en-SG" altLang="en-US" sz="2200" dirty="0">
              <a:latin typeface="Times New Roman" pitchFamily="18" charset="0"/>
            </a:endParaRPr>
          </a:p>
          <a:p>
            <a:pPr eaLnBrk="1" hangingPunct="1"/>
            <a:r>
              <a:rPr lang="en-SG" altLang="en-US" sz="2200" dirty="0" err="1">
                <a:latin typeface="Times New Roman" pitchFamily="18" charset="0"/>
              </a:rPr>
              <a:t>Rồi</a:t>
            </a:r>
            <a:r>
              <a:rPr lang="en-SG" altLang="en-US" sz="2200" dirty="0">
                <a:latin typeface="Times New Roman" pitchFamily="18" charset="0"/>
              </a:rPr>
              <a:t> </a:t>
            </a:r>
            <a:r>
              <a:rPr lang="en-SG" altLang="en-US" sz="2200" dirty="0" err="1">
                <a:latin typeface="Times New Roman" pitchFamily="18" charset="0"/>
              </a:rPr>
              <a:t>sớm</a:t>
            </a:r>
            <a:r>
              <a:rPr lang="en-SG" altLang="en-US" sz="2200" dirty="0">
                <a:latin typeface="Times New Roman" pitchFamily="18" charset="0"/>
              </a:rPr>
              <a:t> </a:t>
            </a:r>
            <a:r>
              <a:rPr lang="en-SG" altLang="en-US" sz="2200" dirty="0" err="1">
                <a:latin typeface="Times New Roman" pitchFamily="18" charset="0"/>
              </a:rPr>
              <a:t>rồi</a:t>
            </a:r>
            <a:r>
              <a:rPr lang="en-SG" altLang="en-US" sz="2200" dirty="0">
                <a:latin typeface="Times New Roman" pitchFamily="18" charset="0"/>
              </a:rPr>
              <a:t> </a:t>
            </a:r>
            <a:r>
              <a:rPr lang="en-SG" altLang="en-US" sz="2200" dirty="0" err="1">
                <a:latin typeface="Times New Roman" pitchFamily="18" charset="0"/>
              </a:rPr>
              <a:t>chiều</a:t>
            </a:r>
            <a:r>
              <a:rPr lang="en-SG" altLang="en-US" sz="2200" dirty="0">
                <a:latin typeface="Times New Roman" pitchFamily="18" charset="0"/>
              </a:rPr>
              <a:t> </a:t>
            </a:r>
            <a:r>
              <a:rPr lang="en-SG" altLang="en-US" sz="2200" dirty="0" err="1">
                <a:latin typeface="Times New Roman" pitchFamily="18" charset="0"/>
              </a:rPr>
              <a:t>lại</a:t>
            </a:r>
            <a:r>
              <a:rPr lang="en-SG" altLang="en-US" sz="2200" dirty="0">
                <a:latin typeface="Times New Roman" pitchFamily="18" charset="0"/>
              </a:rPr>
              <a:t> </a:t>
            </a:r>
            <a:r>
              <a:rPr lang="en-SG" altLang="en-US" sz="2200" dirty="0" err="1">
                <a:latin typeface="Times New Roman" pitchFamily="18" charset="0"/>
              </a:rPr>
              <a:t>bếp</a:t>
            </a:r>
            <a:r>
              <a:rPr lang="en-SG" altLang="en-US" sz="2200" dirty="0">
                <a:latin typeface="Times New Roman" pitchFamily="18" charset="0"/>
              </a:rPr>
              <a:t> </a:t>
            </a:r>
            <a:r>
              <a:rPr lang="en-SG" altLang="en-US" sz="2200" dirty="0" err="1">
                <a:latin typeface="Times New Roman" pitchFamily="18" charset="0"/>
              </a:rPr>
              <a:t>lửa</a:t>
            </a:r>
            <a:r>
              <a:rPr lang="en-SG" altLang="en-US" sz="2200" dirty="0">
                <a:latin typeface="Times New Roman" pitchFamily="18" charset="0"/>
              </a:rPr>
              <a:t> </a:t>
            </a:r>
            <a:r>
              <a:rPr lang="en-SG" altLang="en-US" sz="2200" dirty="0" err="1">
                <a:latin typeface="Times New Roman" pitchFamily="18" charset="0"/>
              </a:rPr>
              <a:t>bà</a:t>
            </a:r>
            <a:r>
              <a:rPr lang="en-SG" altLang="en-US" sz="2200" dirty="0">
                <a:latin typeface="Times New Roman" pitchFamily="18" charset="0"/>
              </a:rPr>
              <a:t> </a:t>
            </a:r>
            <a:r>
              <a:rPr lang="en-SG" altLang="en-US" sz="2200" dirty="0" err="1">
                <a:latin typeface="Times New Roman" pitchFamily="18" charset="0"/>
              </a:rPr>
              <a:t>nhen</a:t>
            </a:r>
            <a:r>
              <a:rPr lang="en-SG" altLang="en-US" sz="2200" dirty="0">
                <a:latin typeface="Times New Roman" pitchFamily="18" charset="0"/>
              </a:rPr>
              <a:t/>
            </a:r>
            <a:br>
              <a:rPr lang="en-SG" altLang="en-US" sz="2200" dirty="0">
                <a:latin typeface="Times New Roman" pitchFamily="18" charset="0"/>
              </a:rPr>
            </a:br>
            <a:r>
              <a:rPr lang="en-SG" altLang="en-US" sz="2200" dirty="0" err="1">
                <a:latin typeface="Times New Roman" pitchFamily="18" charset="0"/>
              </a:rPr>
              <a:t>Một</a:t>
            </a:r>
            <a:r>
              <a:rPr lang="en-SG" altLang="en-US" sz="2200" dirty="0">
                <a:latin typeface="Times New Roman" pitchFamily="18" charset="0"/>
              </a:rPr>
              <a:t> </a:t>
            </a:r>
            <a:r>
              <a:rPr lang="en-SG" altLang="en-US" sz="2200" dirty="0" err="1">
                <a:latin typeface="Times New Roman" pitchFamily="18" charset="0"/>
              </a:rPr>
              <a:t>ngọn</a:t>
            </a:r>
            <a:r>
              <a:rPr lang="en-SG" altLang="en-US" sz="2200" dirty="0">
                <a:latin typeface="Times New Roman" pitchFamily="18" charset="0"/>
              </a:rPr>
              <a:t> </a:t>
            </a:r>
            <a:r>
              <a:rPr lang="en-SG" altLang="en-US" sz="2200" dirty="0" err="1">
                <a:latin typeface="Times New Roman" pitchFamily="18" charset="0"/>
              </a:rPr>
              <a:t>lửa</a:t>
            </a:r>
            <a:r>
              <a:rPr lang="en-SG" altLang="en-US" sz="2200" dirty="0">
                <a:latin typeface="Times New Roman" pitchFamily="18" charset="0"/>
              </a:rPr>
              <a:t> </a:t>
            </a:r>
            <a:r>
              <a:rPr lang="en-SG" altLang="en-US" sz="2200" dirty="0" err="1">
                <a:latin typeface="Times New Roman" pitchFamily="18" charset="0"/>
              </a:rPr>
              <a:t>lòng</a:t>
            </a:r>
            <a:r>
              <a:rPr lang="en-SG" altLang="en-US" sz="2200" dirty="0">
                <a:latin typeface="Times New Roman" pitchFamily="18" charset="0"/>
              </a:rPr>
              <a:t> </a:t>
            </a:r>
            <a:r>
              <a:rPr lang="en-SG" altLang="en-US" sz="2200" dirty="0" err="1">
                <a:latin typeface="Times New Roman" pitchFamily="18" charset="0"/>
              </a:rPr>
              <a:t>bà</a:t>
            </a:r>
            <a:r>
              <a:rPr lang="en-SG" altLang="en-US" sz="2200" dirty="0">
                <a:latin typeface="Times New Roman" pitchFamily="18" charset="0"/>
              </a:rPr>
              <a:t> </a:t>
            </a:r>
            <a:r>
              <a:rPr lang="en-SG" altLang="en-US" sz="2200" dirty="0" err="1">
                <a:latin typeface="Times New Roman" pitchFamily="18" charset="0"/>
              </a:rPr>
              <a:t>luôn</a:t>
            </a:r>
            <a:r>
              <a:rPr lang="en-SG" altLang="en-US" sz="2200" dirty="0">
                <a:latin typeface="Times New Roman" pitchFamily="18" charset="0"/>
              </a:rPr>
              <a:t> ủ </a:t>
            </a:r>
            <a:r>
              <a:rPr lang="en-SG" altLang="en-US" sz="2200" dirty="0" err="1">
                <a:latin typeface="Times New Roman" pitchFamily="18" charset="0"/>
              </a:rPr>
              <a:t>sẵn</a:t>
            </a:r>
            <a:r>
              <a:rPr lang="en-SG" altLang="en-US" sz="2200" dirty="0">
                <a:latin typeface="Times New Roman" pitchFamily="18" charset="0"/>
              </a:rPr>
              <a:t>,</a:t>
            </a:r>
            <a:br>
              <a:rPr lang="en-SG" altLang="en-US" sz="2200" dirty="0">
                <a:latin typeface="Times New Roman" pitchFamily="18" charset="0"/>
              </a:rPr>
            </a:br>
            <a:r>
              <a:rPr lang="en-SG" altLang="en-US" sz="2200" dirty="0" err="1">
                <a:latin typeface="Times New Roman" pitchFamily="18" charset="0"/>
              </a:rPr>
              <a:t>Một</a:t>
            </a:r>
            <a:r>
              <a:rPr lang="en-SG" altLang="en-US" sz="2200" dirty="0">
                <a:latin typeface="Times New Roman" pitchFamily="18" charset="0"/>
              </a:rPr>
              <a:t> </a:t>
            </a:r>
            <a:r>
              <a:rPr lang="en-SG" altLang="en-US" sz="2200" dirty="0" err="1">
                <a:latin typeface="Times New Roman" pitchFamily="18" charset="0"/>
              </a:rPr>
              <a:t>ngọn</a:t>
            </a:r>
            <a:r>
              <a:rPr lang="en-SG" altLang="en-US" sz="2200" dirty="0">
                <a:latin typeface="Times New Roman" pitchFamily="18" charset="0"/>
              </a:rPr>
              <a:t> </a:t>
            </a:r>
            <a:r>
              <a:rPr lang="en-SG" altLang="en-US" sz="2200" dirty="0" err="1">
                <a:latin typeface="Times New Roman" pitchFamily="18" charset="0"/>
              </a:rPr>
              <a:t>lửa</a:t>
            </a:r>
            <a:r>
              <a:rPr lang="en-SG" altLang="en-US" sz="2200" dirty="0">
                <a:latin typeface="Times New Roman" pitchFamily="18" charset="0"/>
              </a:rPr>
              <a:t> </a:t>
            </a:r>
            <a:r>
              <a:rPr lang="en-SG" altLang="en-US" sz="2200" dirty="0" err="1">
                <a:latin typeface="Times New Roman" pitchFamily="18" charset="0"/>
              </a:rPr>
              <a:t>chứa</a:t>
            </a:r>
            <a:r>
              <a:rPr lang="en-SG" altLang="en-US" sz="2200" dirty="0">
                <a:latin typeface="Times New Roman" pitchFamily="18" charset="0"/>
              </a:rPr>
              <a:t> </a:t>
            </a:r>
            <a:r>
              <a:rPr lang="en-SG" altLang="en-US" sz="2200" dirty="0" err="1">
                <a:latin typeface="Times New Roman" pitchFamily="18" charset="0"/>
              </a:rPr>
              <a:t>niềm</a:t>
            </a:r>
            <a:r>
              <a:rPr lang="en-SG" altLang="en-US" sz="2200" dirty="0">
                <a:latin typeface="Times New Roman" pitchFamily="18" charset="0"/>
              </a:rPr>
              <a:t> tin </a:t>
            </a:r>
            <a:r>
              <a:rPr lang="en-SG" altLang="en-US" sz="2200" dirty="0" err="1">
                <a:latin typeface="Times New Roman" pitchFamily="18" charset="0"/>
              </a:rPr>
              <a:t>dai</a:t>
            </a:r>
            <a:r>
              <a:rPr lang="en-SG" altLang="en-US" sz="2200" dirty="0">
                <a:latin typeface="Times New Roman" pitchFamily="18" charset="0"/>
              </a:rPr>
              <a:t> </a:t>
            </a:r>
            <a:r>
              <a:rPr lang="en-SG" altLang="en-US" sz="2200" dirty="0" err="1">
                <a:latin typeface="Times New Roman" pitchFamily="18" charset="0"/>
              </a:rPr>
              <a:t>dẳng</a:t>
            </a:r>
            <a:r>
              <a:rPr lang="en-SG" altLang="en-US" sz="2200" dirty="0">
                <a:latin typeface="Times New Roman" pitchFamily="18" charset="0"/>
              </a:rPr>
              <a:t>…</a:t>
            </a:r>
            <a:br>
              <a:rPr lang="en-SG" altLang="en-US" sz="2200" dirty="0">
                <a:latin typeface="Times New Roman" pitchFamily="18" charset="0"/>
              </a:rPr>
            </a:br>
            <a:endParaRPr lang="en-SG" altLang="en-US" sz="2200" dirty="0">
              <a:latin typeface="Times New Roman" pitchFamily="18" charset="0"/>
            </a:endParaRPr>
          </a:p>
        </p:txBody>
      </p:sp>
      <p:sp>
        <p:nvSpPr>
          <p:cNvPr id="3" name="TextBox 2"/>
          <p:cNvSpPr txBox="1">
            <a:spLocks noChangeArrowheads="1"/>
          </p:cNvSpPr>
          <p:nvPr/>
        </p:nvSpPr>
        <p:spPr bwMode="auto">
          <a:xfrm>
            <a:off x="2051720" y="6115943"/>
            <a:ext cx="648071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nl-NL" altLang="en-US" sz="2800" b="1" dirty="0">
                <a:solidFill>
                  <a:srgbClr val="0000FF"/>
                </a:solidFill>
                <a:latin typeface="Times New Roman" pitchFamily="18" charset="0"/>
                <a:cs typeface="Times New Roman" pitchFamily="18" charset="0"/>
              </a:rPr>
              <a:t>Những kỉ niệm  tuổi thơ sống bên bà.</a:t>
            </a:r>
            <a:endParaRPr lang="en-US" altLang="en-US" sz="2800" dirty="0">
              <a:solidFill>
                <a:srgbClr val="0000FF"/>
              </a:solidFill>
              <a:latin typeface="Times New Roman" pitchFamily="18" charset="0"/>
              <a:cs typeface="Times New Roman" pitchFamily="18" charset="0"/>
            </a:endParaRPr>
          </a:p>
          <a:p>
            <a:endParaRPr lang="en-US" altLang="en-US" dirty="0">
              <a:solidFill>
                <a:srgbClr val="0000FF"/>
              </a:solidFill>
            </a:endParaRPr>
          </a:p>
        </p:txBody>
      </p:sp>
    </p:spTree>
    <p:extLst>
      <p:ext uri="{BB962C8B-B14F-4D97-AF65-F5344CB8AC3E}">
        <p14:creationId xmlns:p14="http://schemas.microsoft.com/office/powerpoint/2010/main" val="4115539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81924">
                                            <p:txEl>
                                              <p:pRg st="0" end="0"/>
                                            </p:txEl>
                                          </p:spTgt>
                                        </p:tgtEl>
                                        <p:attrNameLst>
                                          <p:attrName>style.visibility</p:attrName>
                                        </p:attrNameLst>
                                      </p:cBhvr>
                                      <p:to>
                                        <p:strVal val="visible"/>
                                      </p:to>
                                    </p:set>
                                    <p:animEffect transition="in" filter="blinds(horizontal)">
                                      <p:cBhvr>
                                        <p:cTn id="7" dur="500"/>
                                        <p:tgtEl>
                                          <p:spTgt spid="819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ChangeArrowheads="1"/>
          </p:cNvSpPr>
          <p:nvPr/>
        </p:nvSpPr>
        <p:spPr bwMode="auto">
          <a:xfrm>
            <a:off x="1143000" y="914402"/>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eaLnBrk="1" hangingPunct="1"/>
            <a:endParaRPr lang="pt-BR" altLang="en-US" sz="2000" b="1">
              <a:solidFill>
                <a:srgbClr val="0000FF"/>
              </a:solidFill>
              <a:latin typeface="Times New Roman" pitchFamily="18" charset="0"/>
            </a:endParaRPr>
          </a:p>
        </p:txBody>
      </p:sp>
      <p:sp>
        <p:nvSpPr>
          <p:cNvPr id="20483" name="Text Box 8"/>
          <p:cNvSpPr txBox="1">
            <a:spLocks noChangeArrowheads="1"/>
          </p:cNvSpPr>
          <p:nvPr/>
        </p:nvSpPr>
        <p:spPr bwMode="auto">
          <a:xfrm>
            <a:off x="59432" y="317549"/>
            <a:ext cx="4512568"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SG" altLang="en-US" sz="2200" b="1" dirty="0" err="1">
                <a:latin typeface="Times New Roman" pitchFamily="18" charset="0"/>
              </a:rPr>
              <a:t>Lận</a:t>
            </a:r>
            <a:r>
              <a:rPr lang="en-SG" altLang="en-US" sz="2200" b="1" dirty="0">
                <a:latin typeface="Times New Roman" pitchFamily="18" charset="0"/>
              </a:rPr>
              <a:t> </a:t>
            </a:r>
            <a:r>
              <a:rPr lang="en-SG" altLang="en-US" sz="2200" b="1" dirty="0" err="1">
                <a:latin typeface="Times New Roman" pitchFamily="18" charset="0"/>
              </a:rPr>
              <a:t>đận</a:t>
            </a:r>
            <a:r>
              <a:rPr lang="en-SG" altLang="en-US" sz="2200" b="1" dirty="0">
                <a:latin typeface="Times New Roman" pitchFamily="18" charset="0"/>
              </a:rPr>
              <a:t> </a:t>
            </a:r>
            <a:r>
              <a:rPr lang="en-SG" altLang="en-US" sz="2200" b="1" dirty="0" err="1">
                <a:latin typeface="Times New Roman" pitchFamily="18" charset="0"/>
              </a:rPr>
              <a:t>đời</a:t>
            </a:r>
            <a:r>
              <a:rPr lang="en-SG" altLang="en-US" sz="2200" b="1" dirty="0">
                <a:latin typeface="Times New Roman" pitchFamily="18" charset="0"/>
              </a:rPr>
              <a:t> </a:t>
            </a:r>
            <a:r>
              <a:rPr lang="en-SG" altLang="en-US" sz="2200" b="1" dirty="0" err="1">
                <a:latin typeface="Times New Roman" pitchFamily="18" charset="0"/>
              </a:rPr>
              <a:t>bà</a:t>
            </a:r>
            <a:r>
              <a:rPr lang="en-SG" altLang="en-US" sz="2200" b="1" dirty="0">
                <a:latin typeface="Times New Roman" pitchFamily="18" charset="0"/>
              </a:rPr>
              <a:t> </a:t>
            </a:r>
            <a:r>
              <a:rPr lang="en-SG" altLang="en-US" sz="2200" b="1" dirty="0" err="1">
                <a:latin typeface="Times New Roman" pitchFamily="18" charset="0"/>
              </a:rPr>
              <a:t>biết</a:t>
            </a:r>
            <a:r>
              <a:rPr lang="en-SG" altLang="en-US" sz="2200" b="1" dirty="0">
                <a:latin typeface="Times New Roman" pitchFamily="18" charset="0"/>
              </a:rPr>
              <a:t> </a:t>
            </a:r>
            <a:r>
              <a:rPr lang="en-SG" altLang="en-US" sz="2200" b="1" dirty="0" err="1">
                <a:latin typeface="Times New Roman" pitchFamily="18" charset="0"/>
              </a:rPr>
              <a:t>mấy</a:t>
            </a:r>
            <a:r>
              <a:rPr lang="en-SG" altLang="en-US" sz="2200" b="1" dirty="0">
                <a:latin typeface="Times New Roman" pitchFamily="18" charset="0"/>
              </a:rPr>
              <a:t> </a:t>
            </a:r>
            <a:r>
              <a:rPr lang="en-SG" altLang="en-US" sz="2200" b="1" dirty="0" err="1">
                <a:latin typeface="Times New Roman" pitchFamily="18" charset="0"/>
              </a:rPr>
              <a:t>nắng</a:t>
            </a:r>
            <a:r>
              <a:rPr lang="en-SG" altLang="en-US" sz="2200" b="1" dirty="0">
                <a:latin typeface="Times New Roman" pitchFamily="18" charset="0"/>
              </a:rPr>
              <a:t> </a:t>
            </a:r>
            <a:r>
              <a:rPr lang="en-SG" altLang="en-US" sz="2200" b="1" dirty="0" err="1">
                <a:latin typeface="Times New Roman" pitchFamily="18" charset="0"/>
              </a:rPr>
              <a:t>mưa</a:t>
            </a:r>
            <a:r>
              <a:rPr lang="en-SG" altLang="en-US" sz="2200" b="1" dirty="0">
                <a:latin typeface="Times New Roman" pitchFamily="18" charset="0"/>
              </a:rPr>
              <a:t/>
            </a:r>
            <a:br>
              <a:rPr lang="en-SG" altLang="en-US" sz="2200" b="1" dirty="0">
                <a:latin typeface="Times New Roman" pitchFamily="18" charset="0"/>
              </a:rPr>
            </a:br>
            <a:r>
              <a:rPr lang="en-SG" altLang="en-US" sz="2200" b="1" dirty="0" err="1">
                <a:latin typeface="Times New Roman" pitchFamily="18" charset="0"/>
              </a:rPr>
              <a:t>Mấy</a:t>
            </a:r>
            <a:r>
              <a:rPr lang="en-SG" altLang="en-US" sz="2200" b="1" dirty="0">
                <a:latin typeface="Times New Roman" pitchFamily="18" charset="0"/>
              </a:rPr>
              <a:t> </a:t>
            </a:r>
            <a:r>
              <a:rPr lang="en-SG" altLang="en-US" sz="2200" b="1" dirty="0" err="1">
                <a:latin typeface="Times New Roman" pitchFamily="18" charset="0"/>
              </a:rPr>
              <a:t>chục</a:t>
            </a:r>
            <a:r>
              <a:rPr lang="en-SG" altLang="en-US" sz="2200" b="1" dirty="0">
                <a:latin typeface="Times New Roman" pitchFamily="18" charset="0"/>
              </a:rPr>
              <a:t> </a:t>
            </a:r>
            <a:r>
              <a:rPr lang="en-SG" altLang="en-US" sz="2200" b="1" dirty="0" err="1">
                <a:latin typeface="Times New Roman" pitchFamily="18" charset="0"/>
              </a:rPr>
              <a:t>năm</a:t>
            </a:r>
            <a:r>
              <a:rPr lang="en-SG" altLang="en-US" sz="2200" b="1" dirty="0">
                <a:latin typeface="Times New Roman" pitchFamily="18" charset="0"/>
              </a:rPr>
              <a:t> </a:t>
            </a:r>
            <a:r>
              <a:rPr lang="en-SG" altLang="en-US" sz="2200" b="1" dirty="0" err="1">
                <a:latin typeface="Times New Roman" pitchFamily="18" charset="0"/>
              </a:rPr>
              <a:t>rồi</a:t>
            </a:r>
            <a:r>
              <a:rPr lang="en-SG" altLang="en-US" sz="2200" b="1" dirty="0">
                <a:latin typeface="Times New Roman" pitchFamily="18" charset="0"/>
              </a:rPr>
              <a:t>, </a:t>
            </a:r>
            <a:r>
              <a:rPr lang="en-SG" altLang="en-US" sz="2200" b="1" dirty="0" err="1">
                <a:latin typeface="Times New Roman" pitchFamily="18" charset="0"/>
              </a:rPr>
              <a:t>đến</a:t>
            </a:r>
            <a:r>
              <a:rPr lang="en-SG" altLang="en-US" sz="2200" b="1" dirty="0">
                <a:latin typeface="Times New Roman" pitchFamily="18" charset="0"/>
              </a:rPr>
              <a:t> </a:t>
            </a:r>
            <a:r>
              <a:rPr lang="en-SG" altLang="en-US" sz="2200" b="1" dirty="0" err="1">
                <a:latin typeface="Times New Roman" pitchFamily="18" charset="0"/>
              </a:rPr>
              <a:t>tận</a:t>
            </a:r>
            <a:r>
              <a:rPr lang="en-SG" altLang="en-US" sz="2200" b="1" dirty="0">
                <a:latin typeface="Times New Roman" pitchFamily="18" charset="0"/>
              </a:rPr>
              <a:t> </a:t>
            </a:r>
            <a:r>
              <a:rPr lang="en-SG" altLang="en-US" sz="2200" b="1" dirty="0" err="1">
                <a:latin typeface="Times New Roman" pitchFamily="18" charset="0"/>
              </a:rPr>
              <a:t>bây</a:t>
            </a:r>
            <a:r>
              <a:rPr lang="en-SG" altLang="en-US" sz="2200" b="1" dirty="0">
                <a:latin typeface="Times New Roman" pitchFamily="18" charset="0"/>
              </a:rPr>
              <a:t> </a:t>
            </a:r>
            <a:r>
              <a:rPr lang="en-SG" altLang="en-US" sz="2200" b="1" dirty="0" err="1">
                <a:latin typeface="Times New Roman" pitchFamily="18" charset="0"/>
              </a:rPr>
              <a:t>giờ</a:t>
            </a:r>
            <a:r>
              <a:rPr lang="en-SG" altLang="en-US" sz="2200" b="1" dirty="0">
                <a:latin typeface="Times New Roman" pitchFamily="18" charset="0"/>
              </a:rPr>
              <a:t>,</a:t>
            </a:r>
            <a:br>
              <a:rPr lang="en-SG" altLang="en-US" sz="2200" b="1" dirty="0">
                <a:latin typeface="Times New Roman" pitchFamily="18" charset="0"/>
              </a:rPr>
            </a:br>
            <a:r>
              <a:rPr lang="en-SG" altLang="en-US" sz="2200" b="1" dirty="0" err="1">
                <a:latin typeface="Times New Roman" pitchFamily="18" charset="0"/>
              </a:rPr>
              <a:t>Bà</a:t>
            </a:r>
            <a:r>
              <a:rPr lang="en-SG" altLang="en-US" sz="2200" b="1" dirty="0">
                <a:latin typeface="Times New Roman" pitchFamily="18" charset="0"/>
              </a:rPr>
              <a:t> </a:t>
            </a:r>
            <a:r>
              <a:rPr lang="en-SG" altLang="en-US" sz="2200" b="1" dirty="0" err="1">
                <a:latin typeface="Times New Roman" pitchFamily="18" charset="0"/>
              </a:rPr>
              <a:t>vẫn</a:t>
            </a:r>
            <a:r>
              <a:rPr lang="en-SG" altLang="en-US" sz="2200" b="1" dirty="0">
                <a:latin typeface="Times New Roman" pitchFamily="18" charset="0"/>
              </a:rPr>
              <a:t> </a:t>
            </a:r>
            <a:r>
              <a:rPr lang="en-SG" altLang="en-US" sz="2200" b="1" dirty="0" err="1">
                <a:latin typeface="Times New Roman" pitchFamily="18" charset="0"/>
              </a:rPr>
              <a:t>giữ</a:t>
            </a:r>
            <a:r>
              <a:rPr lang="en-SG" altLang="en-US" sz="2200" b="1" dirty="0">
                <a:latin typeface="Times New Roman" pitchFamily="18" charset="0"/>
              </a:rPr>
              <a:t> </a:t>
            </a:r>
            <a:r>
              <a:rPr lang="en-SG" altLang="en-US" sz="2200" b="1" dirty="0" err="1">
                <a:latin typeface="Times New Roman" pitchFamily="18" charset="0"/>
              </a:rPr>
              <a:t>thói</a:t>
            </a:r>
            <a:r>
              <a:rPr lang="en-SG" altLang="en-US" sz="2200" b="1" dirty="0">
                <a:latin typeface="Times New Roman" pitchFamily="18" charset="0"/>
              </a:rPr>
              <a:t> </a:t>
            </a:r>
            <a:r>
              <a:rPr lang="en-SG" altLang="en-US" sz="2200" b="1" dirty="0" err="1">
                <a:latin typeface="Times New Roman" pitchFamily="18" charset="0"/>
              </a:rPr>
              <a:t>quen</a:t>
            </a:r>
            <a:r>
              <a:rPr lang="en-SG" altLang="en-US" sz="2200" b="1" dirty="0">
                <a:latin typeface="Times New Roman" pitchFamily="18" charset="0"/>
              </a:rPr>
              <a:t> </a:t>
            </a:r>
            <a:r>
              <a:rPr lang="en-SG" altLang="en-US" sz="2200" b="1" dirty="0" err="1">
                <a:latin typeface="Times New Roman" pitchFamily="18" charset="0"/>
              </a:rPr>
              <a:t>dậy</a:t>
            </a:r>
            <a:r>
              <a:rPr lang="en-SG" altLang="en-US" sz="2200" b="1" dirty="0">
                <a:latin typeface="Times New Roman" pitchFamily="18" charset="0"/>
              </a:rPr>
              <a:t> </a:t>
            </a:r>
            <a:r>
              <a:rPr lang="en-SG" altLang="en-US" sz="2200" b="1" dirty="0" err="1">
                <a:latin typeface="Times New Roman" pitchFamily="18" charset="0"/>
              </a:rPr>
              <a:t>sớm</a:t>
            </a:r>
            <a:endParaRPr lang="en-SG" altLang="en-US" sz="2200" b="1" dirty="0">
              <a:latin typeface="Times New Roman" pitchFamily="18" charset="0"/>
            </a:endParaRPr>
          </a:p>
          <a:p>
            <a:pPr eaLnBrk="1" hangingPunct="1"/>
            <a:r>
              <a:rPr lang="en-SG" altLang="en-US" sz="2200" b="1" dirty="0" err="1">
                <a:latin typeface="Times New Roman" pitchFamily="18" charset="0"/>
              </a:rPr>
              <a:t>Nhóm</a:t>
            </a:r>
            <a:r>
              <a:rPr lang="en-SG" altLang="en-US" sz="2200" b="1" dirty="0">
                <a:latin typeface="Times New Roman" pitchFamily="18" charset="0"/>
              </a:rPr>
              <a:t> </a:t>
            </a:r>
            <a:r>
              <a:rPr lang="en-SG" altLang="en-US" sz="2200" b="1" dirty="0" err="1">
                <a:latin typeface="Times New Roman" pitchFamily="18" charset="0"/>
              </a:rPr>
              <a:t>bếp</a:t>
            </a:r>
            <a:r>
              <a:rPr lang="en-SG" altLang="en-US" sz="2200" b="1" dirty="0">
                <a:latin typeface="Times New Roman" pitchFamily="18" charset="0"/>
              </a:rPr>
              <a:t> </a:t>
            </a:r>
            <a:r>
              <a:rPr lang="en-SG" altLang="en-US" sz="2200" b="1" dirty="0" err="1">
                <a:latin typeface="Times New Roman" pitchFamily="18" charset="0"/>
              </a:rPr>
              <a:t>lửa</a:t>
            </a:r>
            <a:r>
              <a:rPr lang="en-SG" altLang="en-US" sz="2200" b="1" dirty="0">
                <a:latin typeface="Times New Roman" pitchFamily="18" charset="0"/>
              </a:rPr>
              <a:t> </a:t>
            </a:r>
            <a:r>
              <a:rPr lang="en-SG" altLang="en-US" sz="2200" b="1" dirty="0" err="1">
                <a:latin typeface="Times New Roman" pitchFamily="18" charset="0"/>
              </a:rPr>
              <a:t>ấp</a:t>
            </a:r>
            <a:r>
              <a:rPr lang="en-SG" altLang="en-US" sz="2200" b="1" dirty="0">
                <a:latin typeface="Times New Roman" pitchFamily="18" charset="0"/>
              </a:rPr>
              <a:t> </a:t>
            </a:r>
            <a:r>
              <a:rPr lang="en-SG" altLang="en-US" sz="2200" b="1" dirty="0" err="1">
                <a:latin typeface="Times New Roman" pitchFamily="18" charset="0"/>
              </a:rPr>
              <a:t>iu</a:t>
            </a:r>
            <a:r>
              <a:rPr lang="en-SG" altLang="en-US" sz="2200" b="1" dirty="0">
                <a:latin typeface="Times New Roman" pitchFamily="18" charset="0"/>
              </a:rPr>
              <a:t> </a:t>
            </a:r>
            <a:r>
              <a:rPr lang="en-SG" altLang="en-US" sz="2200" b="1" dirty="0" err="1">
                <a:latin typeface="Times New Roman" pitchFamily="18" charset="0"/>
              </a:rPr>
              <a:t>nồng</a:t>
            </a:r>
            <a:r>
              <a:rPr lang="en-SG" altLang="en-US" sz="2200" b="1" dirty="0">
                <a:latin typeface="Times New Roman" pitchFamily="18" charset="0"/>
              </a:rPr>
              <a:t> </a:t>
            </a:r>
            <a:r>
              <a:rPr lang="en-SG" altLang="en-US" sz="2200" b="1" dirty="0" err="1">
                <a:latin typeface="Times New Roman" pitchFamily="18" charset="0"/>
              </a:rPr>
              <a:t>đượm</a:t>
            </a:r>
            <a:endParaRPr lang="en-SG" altLang="en-US" sz="2200" b="1" dirty="0">
              <a:latin typeface="Times New Roman" pitchFamily="18" charset="0"/>
            </a:endParaRPr>
          </a:p>
          <a:p>
            <a:pPr eaLnBrk="1" hangingPunct="1"/>
            <a:r>
              <a:rPr lang="en-SG" altLang="en-US" sz="2200" b="1" dirty="0" err="1">
                <a:latin typeface="Times New Roman" pitchFamily="18" charset="0"/>
              </a:rPr>
              <a:t>Nhóm</a:t>
            </a:r>
            <a:r>
              <a:rPr lang="en-SG" altLang="en-US" sz="2200" b="1" dirty="0">
                <a:latin typeface="Times New Roman" pitchFamily="18" charset="0"/>
              </a:rPr>
              <a:t> </a:t>
            </a:r>
            <a:r>
              <a:rPr lang="en-SG" altLang="en-US" sz="2200" b="1" dirty="0" err="1">
                <a:latin typeface="Times New Roman" pitchFamily="18" charset="0"/>
              </a:rPr>
              <a:t>niềm</a:t>
            </a:r>
            <a:r>
              <a:rPr lang="en-SG" altLang="en-US" sz="2200" b="1" dirty="0">
                <a:latin typeface="Times New Roman" pitchFamily="18" charset="0"/>
              </a:rPr>
              <a:t> </a:t>
            </a:r>
            <a:r>
              <a:rPr lang="en-SG" altLang="en-US" sz="2200" b="1" dirty="0" err="1">
                <a:latin typeface="Times New Roman" pitchFamily="18" charset="0"/>
              </a:rPr>
              <a:t>yêu</a:t>
            </a:r>
            <a:r>
              <a:rPr lang="en-SG" altLang="en-US" sz="2200" b="1" dirty="0">
                <a:latin typeface="Times New Roman" pitchFamily="18" charset="0"/>
              </a:rPr>
              <a:t> </a:t>
            </a:r>
            <a:r>
              <a:rPr lang="en-SG" altLang="en-US" sz="2200" b="1" dirty="0" err="1">
                <a:latin typeface="Times New Roman" pitchFamily="18" charset="0"/>
              </a:rPr>
              <a:t>thương</a:t>
            </a:r>
            <a:r>
              <a:rPr lang="en-SG" altLang="en-US" sz="2200" b="1" dirty="0">
                <a:latin typeface="Times New Roman" pitchFamily="18" charset="0"/>
              </a:rPr>
              <a:t>, </a:t>
            </a:r>
            <a:r>
              <a:rPr lang="en-SG" altLang="en-US" sz="2200" b="1" dirty="0" err="1">
                <a:latin typeface="Times New Roman" pitchFamily="18" charset="0"/>
              </a:rPr>
              <a:t>khoai</a:t>
            </a:r>
            <a:r>
              <a:rPr lang="en-SG" altLang="en-US" sz="2200" b="1" dirty="0">
                <a:latin typeface="Times New Roman" pitchFamily="18" charset="0"/>
              </a:rPr>
              <a:t> </a:t>
            </a:r>
            <a:r>
              <a:rPr lang="en-SG" altLang="en-US" sz="2200" b="1" dirty="0" err="1">
                <a:latin typeface="Times New Roman" pitchFamily="18" charset="0"/>
              </a:rPr>
              <a:t>sắn</a:t>
            </a:r>
            <a:r>
              <a:rPr lang="en-SG" altLang="en-US" sz="2200" b="1" dirty="0">
                <a:latin typeface="Times New Roman" pitchFamily="18" charset="0"/>
              </a:rPr>
              <a:t> </a:t>
            </a:r>
            <a:r>
              <a:rPr lang="en-SG" altLang="en-US" sz="2200" b="1" dirty="0" err="1">
                <a:latin typeface="Times New Roman" pitchFamily="18" charset="0"/>
              </a:rPr>
              <a:t>ngọt</a:t>
            </a:r>
            <a:r>
              <a:rPr lang="en-SG" altLang="en-US" sz="2200" b="1" dirty="0">
                <a:latin typeface="Times New Roman" pitchFamily="18" charset="0"/>
              </a:rPr>
              <a:t> </a:t>
            </a:r>
            <a:r>
              <a:rPr lang="en-SG" altLang="en-US" sz="2200" b="1" dirty="0" err="1">
                <a:latin typeface="Times New Roman" pitchFamily="18" charset="0"/>
              </a:rPr>
              <a:t>bùi</a:t>
            </a:r>
            <a:r>
              <a:rPr lang="en-SG" altLang="en-US" sz="2200" b="1" dirty="0">
                <a:latin typeface="Times New Roman" pitchFamily="18" charset="0"/>
              </a:rPr>
              <a:t/>
            </a:r>
            <a:br>
              <a:rPr lang="en-SG" altLang="en-US" sz="2200" b="1" dirty="0">
                <a:latin typeface="Times New Roman" pitchFamily="18" charset="0"/>
              </a:rPr>
            </a:br>
            <a:r>
              <a:rPr lang="en-SG" altLang="en-US" sz="2200" b="1" dirty="0" err="1">
                <a:latin typeface="Times New Roman" pitchFamily="18" charset="0"/>
              </a:rPr>
              <a:t>Nhóm</a:t>
            </a:r>
            <a:r>
              <a:rPr lang="en-SG" altLang="en-US" sz="2200" b="1" dirty="0">
                <a:latin typeface="Times New Roman" pitchFamily="18" charset="0"/>
              </a:rPr>
              <a:t> </a:t>
            </a:r>
            <a:r>
              <a:rPr lang="en-SG" altLang="en-US" sz="2200" b="1" dirty="0" err="1">
                <a:latin typeface="Times New Roman" pitchFamily="18" charset="0"/>
              </a:rPr>
              <a:t>nồi</a:t>
            </a:r>
            <a:r>
              <a:rPr lang="en-SG" altLang="en-US" sz="2200" b="1" dirty="0">
                <a:latin typeface="Times New Roman" pitchFamily="18" charset="0"/>
              </a:rPr>
              <a:t> </a:t>
            </a:r>
            <a:r>
              <a:rPr lang="en-SG" altLang="en-US" sz="2200" b="1" dirty="0" err="1">
                <a:latin typeface="Times New Roman" pitchFamily="18" charset="0"/>
              </a:rPr>
              <a:t>xôi</a:t>
            </a:r>
            <a:r>
              <a:rPr lang="en-SG" altLang="en-US" sz="2200" b="1" dirty="0">
                <a:latin typeface="Times New Roman" pitchFamily="18" charset="0"/>
              </a:rPr>
              <a:t> </a:t>
            </a:r>
            <a:r>
              <a:rPr lang="en-SG" altLang="en-US" sz="2200" b="1" dirty="0" err="1">
                <a:latin typeface="Times New Roman" pitchFamily="18" charset="0"/>
              </a:rPr>
              <a:t>gạo</a:t>
            </a:r>
            <a:r>
              <a:rPr lang="en-SG" altLang="en-US" sz="2200" b="1" dirty="0">
                <a:latin typeface="Times New Roman" pitchFamily="18" charset="0"/>
              </a:rPr>
              <a:t> </a:t>
            </a:r>
            <a:r>
              <a:rPr lang="en-SG" altLang="en-US" sz="2200" b="1" dirty="0" err="1">
                <a:latin typeface="Times New Roman" pitchFamily="18" charset="0"/>
              </a:rPr>
              <a:t>mới</a:t>
            </a:r>
            <a:r>
              <a:rPr lang="en-SG" altLang="en-US" sz="2200" b="1" dirty="0">
                <a:latin typeface="Times New Roman" pitchFamily="18" charset="0"/>
              </a:rPr>
              <a:t> </a:t>
            </a:r>
            <a:r>
              <a:rPr lang="en-SG" altLang="en-US" sz="2200" b="1" dirty="0" err="1">
                <a:latin typeface="Times New Roman" pitchFamily="18" charset="0"/>
              </a:rPr>
              <a:t>sẻ</a:t>
            </a:r>
            <a:r>
              <a:rPr lang="en-SG" altLang="en-US" sz="2200" b="1" dirty="0">
                <a:latin typeface="Times New Roman" pitchFamily="18" charset="0"/>
              </a:rPr>
              <a:t> </a:t>
            </a:r>
            <a:r>
              <a:rPr lang="en-SG" altLang="en-US" sz="2200" b="1" dirty="0" err="1">
                <a:latin typeface="Times New Roman" pitchFamily="18" charset="0"/>
              </a:rPr>
              <a:t>chung</a:t>
            </a:r>
            <a:r>
              <a:rPr lang="en-SG" altLang="en-US" sz="2200" b="1" dirty="0">
                <a:latin typeface="Times New Roman" pitchFamily="18" charset="0"/>
              </a:rPr>
              <a:t> </a:t>
            </a:r>
            <a:r>
              <a:rPr lang="en-SG" altLang="en-US" sz="2200" b="1" dirty="0" err="1">
                <a:latin typeface="Times New Roman" pitchFamily="18" charset="0"/>
              </a:rPr>
              <a:t>vui</a:t>
            </a:r>
            <a:r>
              <a:rPr lang="en-SG" altLang="en-US" sz="2200" b="1" dirty="0">
                <a:latin typeface="Times New Roman" pitchFamily="18" charset="0"/>
              </a:rPr>
              <a:t>,</a:t>
            </a:r>
            <a:br>
              <a:rPr lang="en-SG" altLang="en-US" sz="2200" b="1" dirty="0">
                <a:latin typeface="Times New Roman" pitchFamily="18" charset="0"/>
              </a:rPr>
            </a:br>
            <a:r>
              <a:rPr lang="en-SG" altLang="en-US" sz="2200" b="1" dirty="0" err="1">
                <a:latin typeface="Times New Roman" pitchFamily="18" charset="0"/>
              </a:rPr>
              <a:t>Nhóm</a:t>
            </a:r>
            <a:r>
              <a:rPr lang="en-SG" altLang="en-US" sz="2200" b="1" dirty="0">
                <a:latin typeface="Times New Roman" pitchFamily="18" charset="0"/>
              </a:rPr>
              <a:t> </a:t>
            </a:r>
            <a:r>
              <a:rPr lang="en-SG" altLang="en-US" sz="2200" b="1" dirty="0" err="1">
                <a:latin typeface="Times New Roman" pitchFamily="18" charset="0"/>
              </a:rPr>
              <a:t>dậy</a:t>
            </a:r>
            <a:r>
              <a:rPr lang="en-SG" altLang="en-US" sz="2200" b="1" dirty="0">
                <a:latin typeface="Times New Roman" pitchFamily="18" charset="0"/>
              </a:rPr>
              <a:t> </a:t>
            </a:r>
            <a:r>
              <a:rPr lang="en-SG" altLang="en-US" sz="2200" b="1" dirty="0" err="1">
                <a:latin typeface="Times New Roman" pitchFamily="18" charset="0"/>
              </a:rPr>
              <a:t>cả</a:t>
            </a:r>
            <a:r>
              <a:rPr lang="en-SG" altLang="en-US" sz="2200" b="1" dirty="0">
                <a:latin typeface="Times New Roman" pitchFamily="18" charset="0"/>
              </a:rPr>
              <a:t> </a:t>
            </a:r>
            <a:r>
              <a:rPr lang="en-SG" altLang="en-US" sz="2200" b="1" dirty="0" err="1">
                <a:latin typeface="Times New Roman" pitchFamily="18" charset="0"/>
              </a:rPr>
              <a:t>những</a:t>
            </a:r>
            <a:r>
              <a:rPr lang="en-SG" altLang="en-US" sz="2200" b="1" dirty="0">
                <a:latin typeface="Times New Roman" pitchFamily="18" charset="0"/>
              </a:rPr>
              <a:t> </a:t>
            </a:r>
            <a:r>
              <a:rPr lang="en-SG" altLang="en-US" sz="2200" b="1" dirty="0" err="1">
                <a:latin typeface="Times New Roman" pitchFamily="18" charset="0"/>
              </a:rPr>
              <a:t>tâm</a:t>
            </a:r>
            <a:r>
              <a:rPr lang="en-SG" altLang="en-US" sz="2200" b="1" dirty="0">
                <a:latin typeface="Times New Roman" pitchFamily="18" charset="0"/>
              </a:rPr>
              <a:t> </a:t>
            </a:r>
            <a:r>
              <a:rPr lang="en-SG" altLang="en-US" sz="2200" b="1" dirty="0" err="1">
                <a:latin typeface="Times New Roman" pitchFamily="18" charset="0"/>
              </a:rPr>
              <a:t>tình</a:t>
            </a:r>
            <a:r>
              <a:rPr lang="en-SG" altLang="en-US" sz="2200" b="1" dirty="0">
                <a:latin typeface="Times New Roman" pitchFamily="18" charset="0"/>
              </a:rPr>
              <a:t> </a:t>
            </a:r>
            <a:r>
              <a:rPr lang="en-SG" altLang="en-US" sz="2200" b="1" dirty="0" err="1">
                <a:latin typeface="Times New Roman" pitchFamily="18" charset="0"/>
              </a:rPr>
              <a:t>tuổi</a:t>
            </a:r>
            <a:r>
              <a:rPr lang="en-SG" altLang="en-US" sz="2200" b="1" dirty="0">
                <a:latin typeface="Times New Roman" pitchFamily="18" charset="0"/>
              </a:rPr>
              <a:t> </a:t>
            </a:r>
            <a:r>
              <a:rPr lang="en-SG" altLang="en-US" sz="2200" b="1" dirty="0" err="1">
                <a:latin typeface="Times New Roman" pitchFamily="18" charset="0"/>
              </a:rPr>
              <a:t>nhỏ</a:t>
            </a:r>
            <a:endParaRPr lang="en-SG" altLang="en-US" sz="2200" b="1" dirty="0">
              <a:latin typeface="Times New Roman" pitchFamily="18" charset="0"/>
            </a:endParaRPr>
          </a:p>
          <a:p>
            <a:pPr eaLnBrk="1" hangingPunct="1"/>
            <a:r>
              <a:rPr lang="en-SG" altLang="en-US" sz="2200" b="1" dirty="0" err="1">
                <a:latin typeface="Times New Roman" pitchFamily="18" charset="0"/>
              </a:rPr>
              <a:t>Ôi</a:t>
            </a:r>
            <a:r>
              <a:rPr lang="en-SG" altLang="en-US" sz="2200" b="1" dirty="0">
                <a:latin typeface="Times New Roman" pitchFamily="18" charset="0"/>
              </a:rPr>
              <a:t> </a:t>
            </a:r>
            <a:r>
              <a:rPr lang="en-SG" altLang="en-US" sz="2200" b="1" dirty="0" err="1">
                <a:latin typeface="Times New Roman" pitchFamily="18" charset="0"/>
              </a:rPr>
              <a:t>kì</a:t>
            </a:r>
            <a:r>
              <a:rPr lang="en-SG" altLang="en-US" sz="2200" b="1" dirty="0">
                <a:latin typeface="Times New Roman" pitchFamily="18" charset="0"/>
              </a:rPr>
              <a:t> </a:t>
            </a:r>
            <a:r>
              <a:rPr lang="en-SG" altLang="en-US" sz="2200" b="1" dirty="0" err="1">
                <a:latin typeface="Times New Roman" pitchFamily="18" charset="0"/>
              </a:rPr>
              <a:t>lạ</a:t>
            </a:r>
            <a:r>
              <a:rPr lang="en-SG" altLang="en-US" sz="2200" b="1" dirty="0">
                <a:latin typeface="Times New Roman" pitchFamily="18" charset="0"/>
              </a:rPr>
              <a:t> </a:t>
            </a:r>
            <a:r>
              <a:rPr lang="en-SG" altLang="en-US" sz="2200" b="1" dirty="0" err="1">
                <a:latin typeface="Times New Roman" pitchFamily="18" charset="0"/>
              </a:rPr>
              <a:t>và</a:t>
            </a:r>
            <a:r>
              <a:rPr lang="en-SG" altLang="en-US" sz="2200" b="1" dirty="0">
                <a:latin typeface="Times New Roman" pitchFamily="18" charset="0"/>
              </a:rPr>
              <a:t> </a:t>
            </a:r>
            <a:r>
              <a:rPr lang="en-SG" altLang="en-US" sz="2200" b="1" dirty="0" err="1">
                <a:latin typeface="Times New Roman" pitchFamily="18" charset="0"/>
              </a:rPr>
              <a:t>thiêng</a:t>
            </a:r>
            <a:r>
              <a:rPr lang="en-SG" altLang="en-US" sz="2200" b="1" dirty="0">
                <a:latin typeface="Times New Roman" pitchFamily="18" charset="0"/>
              </a:rPr>
              <a:t> </a:t>
            </a:r>
            <a:r>
              <a:rPr lang="en-SG" altLang="en-US" sz="2200" b="1" dirty="0" err="1">
                <a:latin typeface="Times New Roman" pitchFamily="18" charset="0"/>
              </a:rPr>
              <a:t>liêng</a:t>
            </a:r>
            <a:r>
              <a:rPr lang="en-SG" altLang="en-US" sz="2200" b="1" dirty="0">
                <a:latin typeface="Times New Roman" pitchFamily="18" charset="0"/>
              </a:rPr>
              <a:t> – </a:t>
            </a:r>
            <a:r>
              <a:rPr lang="en-SG" altLang="en-US" sz="2200" b="1" dirty="0" err="1">
                <a:latin typeface="Times New Roman" pitchFamily="18" charset="0"/>
              </a:rPr>
              <a:t>bếp</a:t>
            </a:r>
            <a:r>
              <a:rPr lang="en-SG" altLang="en-US" sz="2200" b="1" dirty="0">
                <a:latin typeface="Times New Roman" pitchFamily="18" charset="0"/>
              </a:rPr>
              <a:t> </a:t>
            </a:r>
            <a:r>
              <a:rPr lang="en-SG" altLang="en-US" sz="2200" b="1" dirty="0" err="1">
                <a:latin typeface="Times New Roman" pitchFamily="18" charset="0"/>
              </a:rPr>
              <a:t>lửa</a:t>
            </a:r>
            <a:r>
              <a:rPr lang="en-SG" altLang="en-US" sz="2200" b="1" dirty="0">
                <a:latin typeface="Times New Roman" pitchFamily="18" charset="0"/>
              </a:rPr>
              <a:t>!</a:t>
            </a:r>
          </a:p>
          <a:p>
            <a:pPr eaLnBrk="1" hangingPunct="1"/>
            <a:endParaRPr lang="en-SG" altLang="en-US" sz="2200" b="1" dirty="0">
              <a:latin typeface="Times New Roman" pitchFamily="18" charset="0"/>
            </a:endParaRPr>
          </a:p>
          <a:p>
            <a:pPr eaLnBrk="1" hangingPunct="1"/>
            <a:r>
              <a:rPr lang="en-SG" altLang="en-US" sz="2200" b="1" dirty="0" err="1">
                <a:latin typeface="Times New Roman" pitchFamily="18" charset="0"/>
              </a:rPr>
              <a:t>Giờ</a:t>
            </a:r>
            <a:r>
              <a:rPr lang="en-SG" altLang="en-US" sz="2200" b="1" dirty="0">
                <a:latin typeface="Times New Roman" pitchFamily="18" charset="0"/>
              </a:rPr>
              <a:t> </a:t>
            </a:r>
            <a:r>
              <a:rPr lang="en-SG" altLang="en-US" sz="2200" b="1" dirty="0" err="1">
                <a:latin typeface="Times New Roman" pitchFamily="18" charset="0"/>
              </a:rPr>
              <a:t>cháu</a:t>
            </a:r>
            <a:r>
              <a:rPr lang="en-SG" altLang="en-US" sz="2200" b="1" dirty="0">
                <a:latin typeface="Times New Roman" pitchFamily="18" charset="0"/>
              </a:rPr>
              <a:t> </a:t>
            </a:r>
            <a:r>
              <a:rPr lang="en-SG" altLang="en-US" sz="2200" b="1" dirty="0" err="1">
                <a:latin typeface="Times New Roman" pitchFamily="18" charset="0"/>
              </a:rPr>
              <a:t>đã</a:t>
            </a:r>
            <a:r>
              <a:rPr lang="en-SG" altLang="en-US" sz="2200" b="1" dirty="0">
                <a:latin typeface="Times New Roman" pitchFamily="18" charset="0"/>
              </a:rPr>
              <a:t> </a:t>
            </a:r>
            <a:r>
              <a:rPr lang="en-SG" altLang="en-US" sz="2200" b="1" dirty="0" err="1">
                <a:latin typeface="Times New Roman" pitchFamily="18" charset="0"/>
              </a:rPr>
              <a:t>đi</a:t>
            </a:r>
            <a:r>
              <a:rPr lang="en-SG" altLang="en-US" sz="2200" b="1" dirty="0">
                <a:latin typeface="Times New Roman" pitchFamily="18" charset="0"/>
              </a:rPr>
              <a:t> </a:t>
            </a:r>
            <a:r>
              <a:rPr lang="en-SG" altLang="en-US" sz="2200" b="1" dirty="0" err="1">
                <a:latin typeface="Times New Roman" pitchFamily="18" charset="0"/>
              </a:rPr>
              <a:t>xa</a:t>
            </a:r>
            <a:r>
              <a:rPr lang="en-SG" altLang="en-US" sz="2200" b="1" dirty="0">
                <a:latin typeface="Times New Roman" pitchFamily="18" charset="0"/>
              </a:rPr>
              <a:t>, </a:t>
            </a:r>
            <a:r>
              <a:rPr lang="en-SG" altLang="en-US" sz="2200" b="1" dirty="0" err="1">
                <a:latin typeface="Times New Roman" pitchFamily="18" charset="0"/>
              </a:rPr>
              <a:t>có</a:t>
            </a:r>
            <a:r>
              <a:rPr lang="en-SG" altLang="en-US" sz="2200" b="1" dirty="0">
                <a:latin typeface="Times New Roman" pitchFamily="18" charset="0"/>
              </a:rPr>
              <a:t> </a:t>
            </a:r>
            <a:r>
              <a:rPr lang="en-SG" altLang="en-US" sz="2200" b="1" dirty="0" err="1">
                <a:latin typeface="Times New Roman" pitchFamily="18" charset="0"/>
              </a:rPr>
              <a:t>ngọn</a:t>
            </a:r>
            <a:r>
              <a:rPr lang="en-SG" altLang="en-US" sz="2200" b="1" dirty="0">
                <a:latin typeface="Times New Roman" pitchFamily="18" charset="0"/>
              </a:rPr>
              <a:t> </a:t>
            </a:r>
            <a:r>
              <a:rPr lang="en-SG" altLang="en-US" sz="2200" b="1" dirty="0" err="1">
                <a:latin typeface="Times New Roman" pitchFamily="18" charset="0"/>
              </a:rPr>
              <a:t>khói</a:t>
            </a:r>
            <a:r>
              <a:rPr lang="en-SG" altLang="en-US" sz="2200" b="1" dirty="0">
                <a:latin typeface="Times New Roman" pitchFamily="18" charset="0"/>
              </a:rPr>
              <a:t> </a:t>
            </a:r>
            <a:r>
              <a:rPr lang="en-SG" altLang="en-US" sz="2200" b="1" dirty="0" err="1">
                <a:latin typeface="Times New Roman" pitchFamily="18" charset="0"/>
              </a:rPr>
              <a:t>trăm</a:t>
            </a:r>
            <a:r>
              <a:rPr lang="en-SG" altLang="en-US" sz="2200" b="1" dirty="0">
                <a:latin typeface="Times New Roman" pitchFamily="18" charset="0"/>
              </a:rPr>
              <a:t> </a:t>
            </a:r>
            <a:r>
              <a:rPr lang="en-SG" altLang="en-US" sz="2200" b="1" dirty="0" err="1">
                <a:latin typeface="Times New Roman" pitchFamily="18" charset="0"/>
              </a:rPr>
              <a:t>tàu</a:t>
            </a:r>
            <a:r>
              <a:rPr lang="en-SG" altLang="en-US" sz="2200" b="1" dirty="0">
                <a:latin typeface="Times New Roman" pitchFamily="18" charset="0"/>
              </a:rPr>
              <a:t>,</a:t>
            </a:r>
            <a:br>
              <a:rPr lang="en-SG" altLang="en-US" sz="2200" b="1" dirty="0">
                <a:latin typeface="Times New Roman" pitchFamily="18" charset="0"/>
              </a:rPr>
            </a:br>
            <a:r>
              <a:rPr lang="en-SG" altLang="en-US" sz="2200" b="1" dirty="0" err="1">
                <a:latin typeface="Times New Roman" pitchFamily="18" charset="0"/>
              </a:rPr>
              <a:t>Có</a:t>
            </a:r>
            <a:r>
              <a:rPr lang="en-SG" altLang="en-US" sz="2200" b="1" dirty="0">
                <a:latin typeface="Times New Roman" pitchFamily="18" charset="0"/>
              </a:rPr>
              <a:t> </a:t>
            </a:r>
            <a:r>
              <a:rPr lang="en-SG" altLang="en-US" sz="2200" b="1" dirty="0" err="1">
                <a:latin typeface="Times New Roman" pitchFamily="18" charset="0"/>
              </a:rPr>
              <a:t>lửa</a:t>
            </a:r>
            <a:r>
              <a:rPr lang="en-SG" altLang="en-US" sz="2200" b="1" dirty="0">
                <a:latin typeface="Times New Roman" pitchFamily="18" charset="0"/>
              </a:rPr>
              <a:t> </a:t>
            </a:r>
            <a:r>
              <a:rPr lang="en-SG" altLang="en-US" sz="2200" b="1" dirty="0" err="1">
                <a:latin typeface="Times New Roman" pitchFamily="18" charset="0"/>
              </a:rPr>
              <a:t>trăm</a:t>
            </a:r>
            <a:r>
              <a:rPr lang="en-SG" altLang="en-US" sz="2200" b="1" dirty="0">
                <a:latin typeface="Times New Roman" pitchFamily="18" charset="0"/>
              </a:rPr>
              <a:t> </a:t>
            </a:r>
            <a:r>
              <a:rPr lang="en-SG" altLang="en-US" sz="2200" b="1" dirty="0" err="1">
                <a:latin typeface="Times New Roman" pitchFamily="18" charset="0"/>
              </a:rPr>
              <a:t>nhà</a:t>
            </a:r>
            <a:r>
              <a:rPr lang="en-SG" altLang="en-US" sz="2200" b="1" dirty="0">
                <a:latin typeface="Times New Roman" pitchFamily="18" charset="0"/>
              </a:rPr>
              <a:t>, </a:t>
            </a:r>
            <a:r>
              <a:rPr lang="en-SG" altLang="en-US" sz="2200" b="1" dirty="0" err="1">
                <a:latin typeface="Times New Roman" pitchFamily="18" charset="0"/>
              </a:rPr>
              <a:t>niềm</a:t>
            </a:r>
            <a:r>
              <a:rPr lang="en-SG" altLang="en-US" sz="2200" b="1" dirty="0">
                <a:latin typeface="Times New Roman" pitchFamily="18" charset="0"/>
              </a:rPr>
              <a:t> </a:t>
            </a:r>
            <a:r>
              <a:rPr lang="en-SG" altLang="en-US" sz="2200" b="1" dirty="0" err="1">
                <a:latin typeface="Times New Roman" pitchFamily="18" charset="0"/>
              </a:rPr>
              <a:t>vui</a:t>
            </a:r>
            <a:r>
              <a:rPr lang="en-SG" altLang="en-US" sz="2200" b="1" dirty="0">
                <a:latin typeface="Times New Roman" pitchFamily="18" charset="0"/>
              </a:rPr>
              <a:t> </a:t>
            </a:r>
            <a:r>
              <a:rPr lang="en-SG" altLang="en-US" sz="2200" b="1" dirty="0" err="1">
                <a:latin typeface="Times New Roman" pitchFamily="18" charset="0"/>
              </a:rPr>
              <a:t>trăm</a:t>
            </a:r>
            <a:r>
              <a:rPr lang="en-SG" altLang="en-US" sz="2200" b="1" dirty="0">
                <a:latin typeface="Times New Roman" pitchFamily="18" charset="0"/>
              </a:rPr>
              <a:t> </a:t>
            </a:r>
            <a:r>
              <a:rPr lang="en-SG" altLang="en-US" sz="2200" b="1" dirty="0" err="1">
                <a:latin typeface="Times New Roman" pitchFamily="18" charset="0"/>
              </a:rPr>
              <a:t>ngả</a:t>
            </a:r>
            <a:r>
              <a:rPr lang="en-SG" altLang="en-US" sz="2200" b="1" dirty="0">
                <a:latin typeface="Times New Roman" pitchFamily="18" charset="0"/>
              </a:rPr>
              <a:t>,</a:t>
            </a:r>
            <a:br>
              <a:rPr lang="en-SG" altLang="en-US" sz="2200" b="1" dirty="0">
                <a:latin typeface="Times New Roman" pitchFamily="18" charset="0"/>
              </a:rPr>
            </a:br>
            <a:r>
              <a:rPr lang="en-SG" altLang="en-US" sz="2200" b="1" dirty="0" err="1">
                <a:latin typeface="Times New Roman" pitchFamily="18" charset="0"/>
              </a:rPr>
              <a:t>Nhưng</a:t>
            </a:r>
            <a:r>
              <a:rPr lang="en-SG" altLang="en-US" sz="2200" b="1" dirty="0">
                <a:latin typeface="Times New Roman" pitchFamily="18" charset="0"/>
              </a:rPr>
              <a:t> </a:t>
            </a:r>
            <a:r>
              <a:rPr lang="en-SG" altLang="en-US" sz="2200" b="1" dirty="0" err="1">
                <a:latin typeface="Times New Roman" pitchFamily="18" charset="0"/>
              </a:rPr>
              <a:t>vẫn</a:t>
            </a:r>
            <a:r>
              <a:rPr lang="en-SG" altLang="en-US" sz="2200" b="1" dirty="0">
                <a:latin typeface="Times New Roman" pitchFamily="18" charset="0"/>
              </a:rPr>
              <a:t> </a:t>
            </a:r>
            <a:r>
              <a:rPr lang="en-SG" altLang="en-US" sz="2200" b="1" dirty="0" err="1">
                <a:latin typeface="Times New Roman" pitchFamily="18" charset="0"/>
              </a:rPr>
              <a:t>chẳng</a:t>
            </a:r>
            <a:r>
              <a:rPr lang="en-SG" altLang="en-US" sz="2200" b="1" dirty="0">
                <a:latin typeface="Times New Roman" pitchFamily="18" charset="0"/>
              </a:rPr>
              <a:t> bao </a:t>
            </a:r>
            <a:r>
              <a:rPr lang="en-SG" altLang="en-US" sz="2200" b="1" dirty="0" err="1">
                <a:latin typeface="Times New Roman" pitchFamily="18" charset="0"/>
              </a:rPr>
              <a:t>giờ</a:t>
            </a:r>
            <a:r>
              <a:rPr lang="en-SG" altLang="en-US" sz="2200" b="1" dirty="0">
                <a:latin typeface="Times New Roman" pitchFamily="18" charset="0"/>
              </a:rPr>
              <a:t> </a:t>
            </a:r>
            <a:r>
              <a:rPr lang="en-SG" altLang="en-US" sz="2200" b="1" dirty="0" err="1">
                <a:latin typeface="Times New Roman" pitchFamily="18" charset="0"/>
              </a:rPr>
              <a:t>quên</a:t>
            </a:r>
            <a:r>
              <a:rPr lang="en-SG" altLang="en-US" sz="2200" b="1" dirty="0">
                <a:latin typeface="Times New Roman" pitchFamily="18" charset="0"/>
              </a:rPr>
              <a:t> </a:t>
            </a:r>
            <a:r>
              <a:rPr lang="en-SG" altLang="en-US" sz="2200" b="1" dirty="0" err="1">
                <a:latin typeface="Times New Roman" pitchFamily="18" charset="0"/>
              </a:rPr>
              <a:t>nhắc</a:t>
            </a:r>
            <a:r>
              <a:rPr lang="en-SG" altLang="en-US" sz="2200" b="1" dirty="0">
                <a:latin typeface="Times New Roman" pitchFamily="18" charset="0"/>
              </a:rPr>
              <a:t> </a:t>
            </a:r>
            <a:r>
              <a:rPr lang="en-SG" altLang="en-US" sz="2200" b="1" dirty="0" err="1">
                <a:latin typeface="Times New Roman" pitchFamily="18" charset="0"/>
              </a:rPr>
              <a:t>nhở</a:t>
            </a:r>
            <a:r>
              <a:rPr lang="en-SG" altLang="en-US" sz="2200" b="1" dirty="0">
                <a:latin typeface="Times New Roman" pitchFamily="18" charset="0"/>
              </a:rPr>
              <a:t>:</a:t>
            </a:r>
            <a:br>
              <a:rPr lang="en-SG" altLang="en-US" sz="2200" b="1" dirty="0">
                <a:latin typeface="Times New Roman" pitchFamily="18" charset="0"/>
              </a:rPr>
            </a:br>
            <a:r>
              <a:rPr lang="en-SG" altLang="en-US" sz="2200" b="1" dirty="0">
                <a:latin typeface="Times New Roman" pitchFamily="18" charset="0"/>
              </a:rPr>
              <a:t>- </a:t>
            </a:r>
            <a:r>
              <a:rPr lang="en-SG" altLang="en-US" sz="2200" b="1" dirty="0" err="1">
                <a:latin typeface="Times New Roman" pitchFamily="18" charset="0"/>
              </a:rPr>
              <a:t>Sớm</a:t>
            </a:r>
            <a:r>
              <a:rPr lang="en-SG" altLang="en-US" sz="2200" b="1" dirty="0">
                <a:latin typeface="Times New Roman" pitchFamily="18" charset="0"/>
              </a:rPr>
              <a:t> </a:t>
            </a:r>
            <a:r>
              <a:rPr lang="en-SG" altLang="en-US" sz="2200" b="1" dirty="0" err="1">
                <a:latin typeface="Times New Roman" pitchFamily="18" charset="0"/>
              </a:rPr>
              <a:t>mai</a:t>
            </a:r>
            <a:r>
              <a:rPr lang="en-SG" altLang="en-US" sz="2200" b="1" dirty="0">
                <a:latin typeface="Times New Roman" pitchFamily="18" charset="0"/>
              </a:rPr>
              <a:t> </a:t>
            </a:r>
            <a:r>
              <a:rPr lang="en-SG" altLang="en-US" sz="2200" b="1" dirty="0" err="1">
                <a:latin typeface="Times New Roman" pitchFamily="18" charset="0"/>
              </a:rPr>
              <a:t>này</a:t>
            </a:r>
            <a:r>
              <a:rPr lang="en-SG" altLang="en-US" sz="2200" b="1" dirty="0">
                <a:latin typeface="Times New Roman" pitchFamily="18" charset="0"/>
              </a:rPr>
              <a:t> </a:t>
            </a:r>
            <a:r>
              <a:rPr lang="en-SG" altLang="en-US" sz="2200" b="1" dirty="0" err="1">
                <a:latin typeface="Times New Roman" pitchFamily="18" charset="0"/>
              </a:rPr>
              <a:t>bà</a:t>
            </a:r>
            <a:r>
              <a:rPr lang="en-SG" altLang="en-US" sz="2200" b="1" dirty="0">
                <a:latin typeface="Times New Roman" pitchFamily="18" charset="0"/>
              </a:rPr>
              <a:t> </a:t>
            </a:r>
            <a:r>
              <a:rPr lang="en-SG" altLang="en-US" sz="2200" b="1" dirty="0" err="1">
                <a:latin typeface="Times New Roman" pitchFamily="18" charset="0"/>
              </a:rPr>
              <a:t>nhóm</a:t>
            </a:r>
            <a:r>
              <a:rPr lang="en-SG" altLang="en-US" sz="2200" b="1" dirty="0">
                <a:latin typeface="Times New Roman" pitchFamily="18" charset="0"/>
              </a:rPr>
              <a:t> </a:t>
            </a:r>
            <a:r>
              <a:rPr lang="en-SG" altLang="en-US" sz="2200" b="1" dirty="0" err="1">
                <a:latin typeface="Times New Roman" pitchFamily="18" charset="0"/>
              </a:rPr>
              <a:t>bếp</a:t>
            </a:r>
            <a:r>
              <a:rPr lang="en-SG" altLang="en-US" sz="2200" b="1" dirty="0">
                <a:latin typeface="Times New Roman" pitchFamily="18" charset="0"/>
              </a:rPr>
              <a:t> </a:t>
            </a:r>
            <a:r>
              <a:rPr lang="en-SG" altLang="en-US" sz="2200" b="1" dirty="0" err="1">
                <a:latin typeface="Times New Roman" pitchFamily="18" charset="0"/>
              </a:rPr>
              <a:t>lên</a:t>
            </a:r>
            <a:r>
              <a:rPr lang="en-SG" altLang="en-US" sz="2200" b="1" dirty="0">
                <a:latin typeface="Times New Roman" pitchFamily="18" charset="0"/>
              </a:rPr>
              <a:t> </a:t>
            </a:r>
            <a:r>
              <a:rPr lang="en-SG" altLang="en-US" sz="2200" b="1" dirty="0" err="1">
                <a:latin typeface="Times New Roman" pitchFamily="18" charset="0"/>
              </a:rPr>
              <a:t>chưa</a:t>
            </a:r>
            <a:r>
              <a:rPr lang="en-SG" altLang="en-US" sz="2200" b="1" dirty="0">
                <a:latin typeface="Times New Roman" pitchFamily="18" charset="0"/>
              </a:rPr>
              <a:t>?...</a:t>
            </a:r>
          </a:p>
        </p:txBody>
      </p:sp>
      <p:sp>
        <p:nvSpPr>
          <p:cNvPr id="2" name="Right Brace 1"/>
          <p:cNvSpPr/>
          <p:nvPr/>
        </p:nvSpPr>
        <p:spPr>
          <a:xfrm>
            <a:off x="4708923" y="457200"/>
            <a:ext cx="377428" cy="2605314"/>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 name="TextBox 3"/>
          <p:cNvSpPr txBox="1">
            <a:spLocks noChangeArrowheads="1"/>
          </p:cNvSpPr>
          <p:nvPr/>
        </p:nvSpPr>
        <p:spPr bwMode="auto">
          <a:xfrm>
            <a:off x="5076056" y="1143000"/>
            <a:ext cx="35055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nl-NL" altLang="en-US" sz="2800" b="1" dirty="0">
                <a:solidFill>
                  <a:srgbClr val="0000FF"/>
                </a:solidFill>
                <a:latin typeface="Times New Roman" pitchFamily="18" charset="0"/>
                <a:cs typeface="Times New Roman" pitchFamily="18" charset="0"/>
              </a:rPr>
              <a:t>Suy ngẫm về cuộc đời bà và </a:t>
            </a:r>
            <a:r>
              <a:rPr lang="nl-NL" altLang="en-US" sz="2800" b="1" dirty="0" smtClean="0">
                <a:solidFill>
                  <a:srgbClr val="0000FF"/>
                </a:solidFill>
                <a:latin typeface="Times New Roman" pitchFamily="18" charset="0"/>
                <a:cs typeface="Times New Roman" pitchFamily="18" charset="0"/>
              </a:rPr>
              <a:t>hình </a:t>
            </a:r>
            <a:r>
              <a:rPr lang="nl-NL" altLang="en-US" sz="2800" b="1" dirty="0">
                <a:solidFill>
                  <a:srgbClr val="0000FF"/>
                </a:solidFill>
                <a:latin typeface="Times New Roman" pitchFamily="18" charset="0"/>
                <a:cs typeface="Times New Roman" pitchFamily="18" charset="0"/>
              </a:rPr>
              <a:t>bếp lửa.</a:t>
            </a:r>
            <a:endParaRPr lang="en-US" altLang="en-US" sz="2800" dirty="0">
              <a:solidFill>
                <a:srgbClr val="0000FF"/>
              </a:solidFill>
              <a:latin typeface="Times New Roman" pitchFamily="18" charset="0"/>
              <a:cs typeface="Times New Roman" pitchFamily="18" charset="0"/>
            </a:endParaRPr>
          </a:p>
          <a:p>
            <a:endParaRPr lang="en-US" altLang="en-US" dirty="0">
              <a:solidFill>
                <a:srgbClr val="0000FF"/>
              </a:solidFill>
            </a:endParaRPr>
          </a:p>
        </p:txBody>
      </p:sp>
      <p:sp>
        <p:nvSpPr>
          <p:cNvPr id="5" name="Right Brace 4"/>
          <p:cNvSpPr/>
          <p:nvPr/>
        </p:nvSpPr>
        <p:spPr>
          <a:xfrm>
            <a:off x="4708923" y="3429000"/>
            <a:ext cx="263127" cy="3429000"/>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TextBox 6"/>
          <p:cNvSpPr txBox="1">
            <a:spLocks noChangeArrowheads="1"/>
          </p:cNvSpPr>
          <p:nvPr/>
        </p:nvSpPr>
        <p:spPr bwMode="auto">
          <a:xfrm>
            <a:off x="4972050" y="4390072"/>
            <a:ext cx="38484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nl-NL" altLang="en-US" sz="2800" b="1" dirty="0">
                <a:solidFill>
                  <a:srgbClr val="0000FF"/>
                </a:solidFill>
                <a:latin typeface="Times New Roman" pitchFamily="18" charset="0"/>
                <a:cs typeface="Times New Roman" pitchFamily="18" charset="0"/>
              </a:rPr>
              <a:t>Nỗi nhớ của người cháu khi đi xa </a:t>
            </a:r>
            <a:endParaRPr lang="en-US" altLang="en-US" sz="2800" dirty="0">
              <a:solidFill>
                <a:srgbClr val="0000FF"/>
              </a:solidFill>
              <a:latin typeface="Times New Roman" pitchFamily="18" charset="0"/>
              <a:cs typeface="Times New Roman" pitchFamily="18" charset="0"/>
            </a:endParaRPr>
          </a:p>
          <a:p>
            <a:endParaRPr lang="en-US" altLang="en-US" dirty="0">
              <a:solidFill>
                <a:srgbClr val="0000FF"/>
              </a:solidFill>
            </a:endParaRPr>
          </a:p>
        </p:txBody>
      </p:sp>
    </p:spTree>
    <p:extLst>
      <p:ext uri="{BB962C8B-B14F-4D97-AF65-F5344CB8AC3E}">
        <p14:creationId xmlns:p14="http://schemas.microsoft.com/office/powerpoint/2010/main" val="2873662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81924">
                                            <p:txEl>
                                              <p:pRg st="0" end="0"/>
                                            </p:txEl>
                                          </p:spTgt>
                                        </p:tgtEl>
                                        <p:attrNameLst>
                                          <p:attrName>style.visibility</p:attrName>
                                        </p:attrNameLst>
                                      </p:cBhvr>
                                      <p:to>
                                        <p:strVal val="visible"/>
                                      </p:to>
                                    </p:set>
                                    <p:animEffect transition="in" filter="blinds(horizontal)">
                                      <p:cBhvr>
                                        <p:cTn id="7" dur="500"/>
                                        <p:tgtEl>
                                          <p:spTgt spid="819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88640"/>
            <a:ext cx="6678488" cy="3108543"/>
          </a:xfrm>
          <a:prstGeom prst="rect">
            <a:avLst/>
          </a:prstGeom>
        </p:spPr>
        <p:txBody>
          <a:bodyPr wrap="square">
            <a:spAutoFit/>
          </a:bodyPr>
          <a:lstStyle/>
          <a:p>
            <a:r>
              <a:rPr lang="vi-VN" altLang="x-none" sz="2800" b="1" dirty="0" smtClean="0">
                <a:solidFill>
                  <a:srgbClr val="FF0000"/>
                </a:solidFill>
                <a:latin typeface="+mj-lt"/>
              </a:rPr>
              <a:t>II</a:t>
            </a:r>
            <a:r>
              <a:rPr lang="vi-VN" altLang="x-none" sz="2800" b="1" dirty="0">
                <a:solidFill>
                  <a:srgbClr val="FF0000"/>
                </a:solidFill>
                <a:latin typeface="+mj-lt"/>
              </a:rPr>
              <a:t>. </a:t>
            </a:r>
            <a:r>
              <a:rPr lang="vi-VN" altLang="x-none" sz="2800" b="1" u="sng" dirty="0">
                <a:solidFill>
                  <a:srgbClr val="FF0000"/>
                </a:solidFill>
                <a:latin typeface="+mj-lt"/>
              </a:rPr>
              <a:t>Tìm hiểu văn bản</a:t>
            </a:r>
            <a:r>
              <a:rPr lang="vi-VN" altLang="x-none" sz="2800" b="1" dirty="0">
                <a:solidFill>
                  <a:srgbClr val="FF0000"/>
                </a:solidFill>
                <a:latin typeface="+mj-lt"/>
              </a:rPr>
              <a:t>:</a:t>
            </a:r>
          </a:p>
          <a:p>
            <a:r>
              <a:rPr lang="vi-VN" altLang="x-none" sz="2800" b="1" dirty="0">
                <a:solidFill>
                  <a:srgbClr val="0000FF"/>
                </a:solidFill>
                <a:latin typeface="+mj-lt"/>
              </a:rPr>
              <a:t>1</a:t>
            </a:r>
            <a:r>
              <a:rPr lang="vi-VN" altLang="x-none" sz="2800" b="1" u="sng" dirty="0">
                <a:solidFill>
                  <a:srgbClr val="0000FF"/>
                </a:solidFill>
                <a:latin typeface="+mj-lt"/>
              </a:rPr>
              <a:t>/ </a:t>
            </a:r>
            <a:r>
              <a:rPr lang="en-US" sz="2800" b="1" u="sng" dirty="0">
                <a:solidFill>
                  <a:srgbClr val="0000FF"/>
                </a:solidFill>
                <a:latin typeface="Times New Roman" pitchFamily="18" charset="0"/>
                <a:ea typeface="Calibri" pitchFamily="34" charset="0"/>
                <a:cs typeface="Times New Roman" pitchFamily="18" charset="0"/>
                <a:sym typeface="Wingdings" pitchFamily="2" charset="2"/>
              </a:rPr>
              <a:t>Hình ảnh bếp lửa khơi nguồn cảm xúc </a:t>
            </a:r>
            <a:r>
              <a:rPr lang="vi-VN" altLang="x-none" sz="2800" b="1" u="sng" dirty="0" smtClean="0">
                <a:solidFill>
                  <a:srgbClr val="0000FF"/>
                </a:solidFill>
                <a:latin typeface="+mj-lt"/>
              </a:rPr>
              <a:t>:</a:t>
            </a:r>
            <a:endParaRPr lang="vi-VN" altLang="x-none" sz="2800" b="1" u="sng" dirty="0">
              <a:solidFill>
                <a:srgbClr val="0000FF"/>
              </a:solidFill>
              <a:latin typeface="+mj-lt"/>
            </a:endParaRPr>
          </a:p>
          <a:p>
            <a:r>
              <a:rPr lang="vi-VN" sz="2800" b="1" dirty="0">
                <a:solidFill>
                  <a:srgbClr val="0000FF"/>
                </a:solidFill>
                <a:latin typeface="+mj-lt"/>
              </a:rPr>
              <a:t> </a:t>
            </a:r>
            <a:endParaRPr lang="en-US" sz="2800" b="1" dirty="0" smtClean="0">
              <a:solidFill>
                <a:srgbClr val="0000FF"/>
              </a:solidFill>
              <a:latin typeface="+mj-lt"/>
            </a:endParaRPr>
          </a:p>
          <a:p>
            <a:pPr>
              <a:buChar char="-"/>
            </a:pPr>
            <a:r>
              <a:rPr lang="vi-VN" sz="2800" b="1" dirty="0" smtClean="0">
                <a:latin typeface="+mj-lt"/>
              </a:rPr>
              <a:t>Bếp </a:t>
            </a:r>
            <a:r>
              <a:rPr lang="vi-VN" sz="2800" b="1" dirty="0">
                <a:latin typeface="+mj-lt"/>
              </a:rPr>
              <a:t>lửa:</a:t>
            </a:r>
          </a:p>
          <a:p>
            <a:r>
              <a:rPr lang="vi-VN" sz="2800" b="1" dirty="0">
                <a:latin typeface="+mj-lt"/>
              </a:rPr>
              <a:t>+ Chờn vờn</a:t>
            </a:r>
          </a:p>
          <a:p>
            <a:r>
              <a:rPr lang="vi-VN" sz="2800" b="1" dirty="0">
                <a:latin typeface="+mj-lt"/>
              </a:rPr>
              <a:t>+ Ấp iu nồng đượm </a:t>
            </a:r>
          </a:p>
          <a:p>
            <a:r>
              <a:rPr lang="vi-VN" sz="2800" b="1" dirty="0">
                <a:latin typeface="+mj-lt"/>
              </a:rPr>
              <a:t>  </a:t>
            </a:r>
            <a:endParaRPr lang="vi-VN" altLang="x-none" sz="2800" b="1" dirty="0">
              <a:latin typeface="+mj-lt"/>
            </a:endParaRPr>
          </a:p>
        </p:txBody>
      </p:sp>
      <p:sp>
        <p:nvSpPr>
          <p:cNvPr id="4" name="Text Box 53261"/>
          <p:cNvSpPr txBox="1"/>
          <p:nvPr/>
        </p:nvSpPr>
        <p:spPr>
          <a:xfrm>
            <a:off x="3491880" y="1899989"/>
            <a:ext cx="1600200" cy="1384995"/>
          </a:xfrm>
          <a:prstGeom prst="rect">
            <a:avLst/>
          </a:prstGeom>
          <a:noFill/>
          <a:ln w="9525">
            <a:noFill/>
          </a:ln>
        </p:spPr>
        <p:txBody>
          <a:bodyPr>
            <a:spAutoFit/>
          </a:bodyPr>
          <a:lstStyle/>
          <a:p>
            <a:r>
              <a:rPr sz="2800" b="1" dirty="0">
                <a:latin typeface="Times New Roman" pitchFamily="18" charset="0"/>
                <a:cs typeface="Times New Roman" pitchFamily="18" charset="0"/>
              </a:rPr>
              <a:t> từ láy</a:t>
            </a:r>
          </a:p>
          <a:p>
            <a:r>
              <a:rPr sz="2800" b="1" dirty="0">
                <a:latin typeface="Times New Roman" pitchFamily="18" charset="0"/>
                <a:cs typeface="Times New Roman" pitchFamily="18" charset="0"/>
              </a:rPr>
              <a:t> miêu tả    </a:t>
            </a:r>
          </a:p>
          <a:p>
            <a:endParaRPr sz="2800" dirty="0">
              <a:latin typeface="Times New Roman" pitchFamily="18" charset="0"/>
              <a:cs typeface="Times New Roman" pitchFamily="18" charset="0"/>
            </a:endParaRPr>
          </a:p>
        </p:txBody>
      </p:sp>
      <p:sp>
        <p:nvSpPr>
          <p:cNvPr id="5" name="Right Brace 4"/>
          <p:cNvSpPr/>
          <p:nvPr/>
        </p:nvSpPr>
        <p:spPr>
          <a:xfrm>
            <a:off x="3505200" y="2060848"/>
            <a:ext cx="76200" cy="685800"/>
          </a:xfrm>
          <a:prstGeom prst="rightBrace">
            <a:avLst>
              <a:gd name="adj1" fmla="val 75000"/>
              <a:gd name="adj2" fmla="val 50000"/>
            </a:avLst>
          </a:prstGeom>
          <a:noFill/>
          <a:ln w="38100" cap="flat" cmpd="sng">
            <a:solidFill>
              <a:schemeClr val="tx1"/>
            </a:solidFill>
            <a:prstDash val="solid"/>
            <a:headEnd type="none" w="med" len="med"/>
            <a:tailEnd type="none" w="med" len="med"/>
          </a:ln>
        </p:spPr>
        <p:txBody>
          <a:bodyPr/>
          <a:lstStyle/>
          <a:p>
            <a:endParaRPr lang="en-US" sz="2000" dirty="0">
              <a:latin typeface="Times New Roman" pitchFamily="18" charset="0"/>
              <a:cs typeface="Times New Roman" pitchFamily="18" charset="0"/>
            </a:endParaRPr>
          </a:p>
        </p:txBody>
      </p:sp>
      <p:sp>
        <p:nvSpPr>
          <p:cNvPr id="6" name="Rectangles 53263"/>
          <p:cNvSpPr/>
          <p:nvPr/>
        </p:nvSpPr>
        <p:spPr>
          <a:xfrm>
            <a:off x="304800" y="3124125"/>
            <a:ext cx="7435552" cy="954107"/>
          </a:xfrm>
          <a:prstGeom prst="rect">
            <a:avLst/>
          </a:prstGeom>
          <a:noFill/>
          <a:ln w="9525">
            <a:noFill/>
          </a:ln>
        </p:spPr>
        <p:txBody>
          <a:bodyPr wrap="square">
            <a:spAutoFit/>
          </a:bodyPr>
          <a:lstStyle/>
          <a:p>
            <a:r>
              <a:rPr lang="en-US" sz="2800" b="1" dirty="0" smtClean="0">
                <a:latin typeface="Times New Roman" pitchFamily="18" charset="0"/>
                <a:cs typeface="Times New Roman" pitchFamily="18" charset="0"/>
              </a:rPr>
              <a:t>-&gt;</a:t>
            </a:r>
            <a:r>
              <a:rPr lang="en-US" sz="2800" b="1" dirty="0">
                <a:latin typeface="Times New Roman" pitchFamily="18" charset="0"/>
                <a:cs typeface="Times New Roman" pitchFamily="18" charset="0"/>
              </a:rPr>
              <a:t>S</a:t>
            </a:r>
            <a:r>
              <a:rPr sz="2800" b="1" dirty="0" smtClean="0">
                <a:latin typeface="Times New Roman" pitchFamily="18" charset="0"/>
                <a:cs typeface="Times New Roman" pitchFamily="18" charset="0"/>
              </a:rPr>
              <a:t>ự </a:t>
            </a:r>
            <a:r>
              <a:rPr sz="2800" b="1" dirty="0">
                <a:latin typeface="Times New Roman" pitchFamily="18" charset="0"/>
                <a:cs typeface="Times New Roman" pitchFamily="18" charset="0"/>
              </a:rPr>
              <a:t>kiên nhẫn, khéo léo, chi chút của bà.</a:t>
            </a:r>
          </a:p>
          <a:p>
            <a:pPr>
              <a:buChar char="-"/>
            </a:pPr>
            <a:r>
              <a:rPr sz="2800" b="1" dirty="0">
                <a:latin typeface="Times New Roman" pitchFamily="18" charset="0"/>
                <a:cs typeface="Times New Roman" pitchFamily="18" charset="0"/>
              </a:rPr>
              <a:t> </a:t>
            </a:r>
            <a:r>
              <a:rPr sz="2800" b="1" dirty="0" smtClean="0">
                <a:latin typeface="Times New Roman" pitchFamily="18" charset="0"/>
                <a:cs typeface="Times New Roman" pitchFamily="18" charset="0"/>
              </a:rPr>
              <a:t>…nắng </a:t>
            </a:r>
            <a:r>
              <a:rPr sz="2800" b="1" dirty="0">
                <a:latin typeface="Times New Roman" pitchFamily="18" charset="0"/>
                <a:cs typeface="Times New Roman" pitchFamily="18" charset="0"/>
              </a:rPr>
              <a:t>mưa   </a:t>
            </a:r>
            <a:r>
              <a:rPr sz="2800" b="1" dirty="0" smtClean="0">
                <a:latin typeface="Times New Roman" pitchFamily="18" charset="0"/>
                <a:cs typeface="Times New Roman" pitchFamily="18" charset="0"/>
              </a:rPr>
              <a:t>(</a:t>
            </a:r>
            <a:r>
              <a:rPr sz="2800" b="1" dirty="0">
                <a:latin typeface="Times New Roman" pitchFamily="18" charset="0"/>
                <a:cs typeface="Times New Roman" pitchFamily="18" charset="0"/>
              </a:rPr>
              <a:t>ẩn dụ)  </a:t>
            </a:r>
            <a:r>
              <a:rPr lang="en-US" sz="2800" b="1" dirty="0" smtClean="0">
                <a:latin typeface="Times New Roman" pitchFamily="18" charset="0"/>
                <a:cs typeface="Times New Roman" pitchFamily="18" charset="0"/>
              </a:rPr>
              <a:t>-&gt;</a:t>
            </a:r>
            <a:r>
              <a:rPr sz="2800" b="1" dirty="0" smtClean="0">
                <a:latin typeface="Times New Roman" pitchFamily="18" charset="0"/>
                <a:cs typeface="Times New Roman" pitchFamily="18" charset="0"/>
              </a:rPr>
              <a:t>  </a:t>
            </a:r>
            <a:r>
              <a:rPr sz="2800" b="1" dirty="0">
                <a:latin typeface="Times New Roman" pitchFamily="18" charset="0"/>
                <a:cs typeface="Times New Roman" pitchFamily="18" charset="0"/>
              </a:rPr>
              <a:t>vất </a:t>
            </a:r>
            <a:r>
              <a:rPr sz="2800" b="1" dirty="0" smtClean="0">
                <a:latin typeface="Times New Roman" pitchFamily="18" charset="0"/>
                <a:cs typeface="Times New Roman" pitchFamily="18" charset="0"/>
              </a:rPr>
              <a:t>vả</a:t>
            </a:r>
            <a:r>
              <a:rPr lang="en-US" sz="2800" b="1" dirty="0" smtClean="0">
                <a:latin typeface="Times New Roman" pitchFamily="18" charset="0"/>
                <a:cs typeface="Times New Roman" pitchFamily="18" charset="0"/>
              </a:rPr>
              <a:t>,khó nhọc</a:t>
            </a:r>
            <a:r>
              <a:rPr sz="2800" b="1" dirty="0" smtClean="0">
                <a:latin typeface="Times New Roman" pitchFamily="18" charset="0"/>
                <a:cs typeface="Times New Roman" pitchFamily="18" charset="0"/>
              </a:rPr>
              <a:t> .</a:t>
            </a:r>
            <a:endParaRPr lang="pt-BR" altLang="x-none" sz="2800" b="1" dirty="0">
              <a:latin typeface="Times New Roman" pitchFamily="18" charset="0"/>
              <a:cs typeface="Times New Roman" pitchFamily="18" charset="0"/>
            </a:endParaRPr>
          </a:p>
        </p:txBody>
      </p:sp>
      <p:sp>
        <p:nvSpPr>
          <p:cNvPr id="2" name="Rectangle 1"/>
          <p:cNvSpPr/>
          <p:nvPr/>
        </p:nvSpPr>
        <p:spPr>
          <a:xfrm>
            <a:off x="395536" y="4365104"/>
            <a:ext cx="8280920" cy="954107"/>
          </a:xfrm>
          <a:prstGeom prst="rect">
            <a:avLst/>
          </a:prstGeom>
        </p:spPr>
        <p:txBody>
          <a:bodyPr wrap="square">
            <a:spAutoFit/>
          </a:bodyPr>
          <a:lstStyle/>
          <a:p>
            <a:pPr marL="342900" indent="-342900">
              <a:buFont typeface="Symbol" pitchFamily="18" charset="2"/>
              <a:buChar char="Þ"/>
            </a:pPr>
            <a:r>
              <a:rPr lang="vi-VN" sz="2800" b="1" dirty="0">
                <a:solidFill>
                  <a:srgbClr val="0000FF"/>
                </a:solidFill>
                <a:latin typeface="Times New Roman" pitchFamily="18" charset="0"/>
                <a:cs typeface="Times New Roman" pitchFamily="18" charset="0"/>
              </a:rPr>
              <a:t>Hình ảnh “bếp lửa” </a:t>
            </a:r>
            <a:r>
              <a:rPr lang="vi-VN" sz="2800" b="1" dirty="0" smtClean="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khơi dậy trong lòng người cháu </a:t>
            </a:r>
            <a:r>
              <a:rPr lang="vi-VN" sz="2800" b="1" dirty="0" smtClean="0">
                <a:solidFill>
                  <a:srgbClr val="0000FF"/>
                </a:solidFill>
                <a:latin typeface="Times New Roman" pitchFamily="18" charset="0"/>
                <a:cs typeface="Times New Roman" pitchFamily="18" charset="0"/>
              </a:rPr>
              <a:t>cảm </a:t>
            </a:r>
            <a:r>
              <a:rPr lang="vi-VN" sz="2800" b="1" dirty="0">
                <a:solidFill>
                  <a:srgbClr val="0000FF"/>
                </a:solidFill>
                <a:latin typeface="Times New Roman" pitchFamily="18" charset="0"/>
                <a:cs typeface="Times New Roman" pitchFamily="18" charset="0"/>
              </a:rPr>
              <a:t>xúc</a:t>
            </a:r>
            <a:r>
              <a:rPr lang="en-US" sz="2800" b="1" dirty="0">
                <a:solidFill>
                  <a:srgbClr val="0000FF"/>
                </a:solidFill>
                <a:latin typeface="Times New Roman" pitchFamily="18" charset="0"/>
                <a:cs typeface="Times New Roman" pitchFamily="18" charset="0"/>
              </a:rPr>
              <a:t> thương bà dâng trào mãnh liệt. </a:t>
            </a:r>
          </a:p>
        </p:txBody>
      </p:sp>
    </p:spTree>
    <p:extLst>
      <p:ext uri="{BB962C8B-B14F-4D97-AF65-F5344CB8AC3E}">
        <p14:creationId xmlns:p14="http://schemas.microsoft.com/office/powerpoint/2010/main" val="414257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
                                        </p:tgtEl>
                                        <p:attrNameLst>
                                          <p:attrName>style.visibility</p:attrName>
                                        </p:attrNameLst>
                                      </p:cBhvr>
                                      <p:to>
                                        <p:strVal val="visible"/>
                                      </p:to>
                                    </p:set>
                                    <p:anim calcmode="discrete" valueType="clr">
                                      <p:cBhvr override="childStyle">
                                        <p:cTn id="2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gtEl>
                                        <p:attrNameLst>
                                          <p:attrName>fillcolor</p:attrName>
                                        </p:attrNameLst>
                                      </p:cBhvr>
                                      <p:tavLst>
                                        <p:tav tm="0">
                                          <p:val>
                                            <p:clrVal>
                                              <a:schemeClr val="accent2"/>
                                            </p:clrVal>
                                          </p:val>
                                        </p:tav>
                                        <p:tav tm="50000">
                                          <p:val>
                                            <p:clrVal>
                                              <a:schemeClr val="hlink"/>
                                            </p:clrVal>
                                          </p:val>
                                        </p:tav>
                                      </p:tavLst>
                                    </p:anim>
                                    <p:set>
                                      <p:cBhvr>
                                        <p:cTn id="30" dur="80"/>
                                        <p:tgtEl>
                                          <p:spTgt spid="4"/>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5"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6">
                                            <p:txEl>
                                              <p:pRg st="0" end="0"/>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42"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44" dur="80"/>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88640"/>
            <a:ext cx="6444393" cy="584775"/>
          </a:xfrm>
          <a:prstGeom prst="rect">
            <a:avLst/>
          </a:prstGeom>
        </p:spPr>
        <p:txBody>
          <a:bodyPr wrap="none">
            <a:spAutoFit/>
          </a:bodyPr>
          <a:lstStyle/>
          <a:p>
            <a:r>
              <a:rPr lang="en-US" sz="3200" b="1" u="sng" dirty="0" smtClean="0">
                <a:solidFill>
                  <a:srgbClr val="0000FF"/>
                </a:solidFill>
                <a:latin typeface="Times New Roman" pitchFamily="18" charset="0"/>
                <a:ea typeface="Calibri" pitchFamily="34" charset="0"/>
                <a:cs typeface="Times New Roman" pitchFamily="18" charset="0"/>
                <a:sym typeface="Wingdings" pitchFamily="2" charset="2"/>
              </a:rPr>
              <a:t>2.Hồi </a:t>
            </a:r>
            <a:r>
              <a:rPr lang="en-US" sz="3200" b="1" u="sng" dirty="0">
                <a:solidFill>
                  <a:srgbClr val="0000FF"/>
                </a:solidFill>
                <a:latin typeface="Times New Roman" pitchFamily="18" charset="0"/>
                <a:ea typeface="Calibri" pitchFamily="34" charset="0"/>
                <a:cs typeface="Times New Roman" pitchFamily="18" charset="0"/>
                <a:sym typeface="Wingdings" pitchFamily="2" charset="2"/>
              </a:rPr>
              <a:t>tưởng kỉ niệm tuổi thơ bên bà</a:t>
            </a:r>
            <a:endParaRPr lang="en-US" sz="3200" b="1" u="sng" dirty="0">
              <a:solidFill>
                <a:srgbClr val="0000FF"/>
              </a:solidFill>
            </a:endParaRPr>
          </a:p>
        </p:txBody>
      </p:sp>
    </p:spTree>
    <p:extLst>
      <p:ext uri="{BB962C8B-B14F-4D97-AF65-F5344CB8AC3E}">
        <p14:creationId xmlns:p14="http://schemas.microsoft.com/office/powerpoint/2010/main" val="1509881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64514"/>
          <p:cNvSpPr txBox="1"/>
          <p:nvPr/>
        </p:nvSpPr>
        <p:spPr>
          <a:xfrm>
            <a:off x="1371600" y="457200"/>
            <a:ext cx="184150" cy="366713"/>
          </a:xfrm>
          <a:prstGeom prst="rect">
            <a:avLst/>
          </a:prstGeom>
          <a:noFill/>
          <a:ln w="9525">
            <a:noFill/>
          </a:ln>
        </p:spPr>
        <p:txBody>
          <a:bodyPr wrap="none" anchor="t" anchorCtr="0">
            <a:spAutoFit/>
          </a:bodyPr>
          <a:lstStyle/>
          <a:p>
            <a:pPr eaLnBrk="0" hangingPunct="0"/>
            <a:endParaRPr lang="vi-VN" altLang="x-none" dirty="0">
              <a:latin typeface=".VnTime" panose="020B7200000000000000" pitchFamily="34" charset="0"/>
            </a:endParaRPr>
          </a:p>
        </p:txBody>
      </p:sp>
      <p:pic>
        <p:nvPicPr>
          <p:cNvPr id="64519" name="Picture 64518" descr="13795081244606627"/>
          <p:cNvPicPr>
            <a:picLocks noChangeAspect="1"/>
          </p:cNvPicPr>
          <p:nvPr/>
        </p:nvPicPr>
        <p:blipFill>
          <a:blip r:embed="rId2"/>
          <a:stretch>
            <a:fillRect/>
          </a:stretch>
        </p:blipFill>
        <p:spPr>
          <a:xfrm>
            <a:off x="0" y="0"/>
            <a:ext cx="9144000" cy="6203156"/>
          </a:xfrm>
          <a:prstGeom prst="rect">
            <a:avLst/>
          </a:prstGeom>
          <a:noFill/>
          <a:ln w="9525">
            <a:noFill/>
          </a:ln>
        </p:spPr>
      </p:pic>
      <p:sp>
        <p:nvSpPr>
          <p:cNvPr id="12290" name="Text Box 4"/>
          <p:cNvSpPr txBox="1"/>
          <p:nvPr/>
        </p:nvSpPr>
        <p:spPr>
          <a:xfrm>
            <a:off x="2438400" y="6294263"/>
            <a:ext cx="4572000" cy="519113"/>
          </a:xfrm>
          <a:prstGeom prst="rect">
            <a:avLst/>
          </a:prstGeom>
          <a:noFill/>
          <a:ln w="9525">
            <a:noFill/>
          </a:ln>
        </p:spPr>
        <p:txBody>
          <a:bodyPr>
            <a:spAutoFit/>
          </a:bodyPr>
          <a:lstStyle/>
          <a:p>
            <a:pPr algn="ctr">
              <a:spcBef>
                <a:spcPct val="50000"/>
              </a:spcBef>
            </a:pPr>
            <a:r>
              <a:rPr sz="2800" b="1" dirty="0">
                <a:latin typeface="+mj-lt"/>
                <a:cs typeface="Times New Roman" panose="02020603050405020304" pitchFamily="18" charset="0"/>
              </a:rPr>
              <a:t>   </a:t>
            </a:r>
            <a:r>
              <a:rPr lang="vi-VN" altLang="x-none" sz="2800" b="1" dirty="0">
                <a:latin typeface="+mj-lt"/>
                <a:cs typeface="Times New Roman" panose="02020603050405020304" pitchFamily="18" charset="0"/>
              </a:rPr>
              <a:t>N</a:t>
            </a:r>
            <a:r>
              <a:rPr sz="2800" b="1" dirty="0">
                <a:latin typeface="+mj-lt"/>
                <a:cs typeface="Times New Roman" panose="02020603050405020304" pitchFamily="18" charset="0"/>
              </a:rPr>
              <a:t>ạn đói </a:t>
            </a:r>
            <a:r>
              <a:rPr lang="vi-VN" altLang="x-none" sz="2800" b="1" dirty="0">
                <a:latin typeface="+mj-lt"/>
                <a:cs typeface="Times New Roman" panose="02020603050405020304" pitchFamily="18" charset="0"/>
              </a:rPr>
              <a:t>n</a:t>
            </a:r>
            <a:r>
              <a:rPr sz="2800" b="1" dirty="0">
                <a:latin typeface="+mj-lt"/>
                <a:cs typeface="Times New Roman" panose="02020603050405020304" pitchFamily="18" charset="0"/>
              </a:rPr>
              <a:t>ă</a:t>
            </a:r>
            <a:r>
              <a:rPr lang="vi-VN" altLang="x-none" sz="2800" b="1" dirty="0">
                <a:latin typeface="+mj-lt"/>
                <a:cs typeface="Times New Roman" panose="02020603050405020304" pitchFamily="18" charset="0"/>
              </a:rPr>
              <a:t>m </a:t>
            </a:r>
            <a:r>
              <a:rPr sz="2800" b="1" dirty="0">
                <a:latin typeface="+mj-lt"/>
                <a:cs typeface="Times New Roman" panose="02020603050405020304" pitchFamily="18" charset="0"/>
              </a:rPr>
              <a:t>1945</a:t>
            </a:r>
            <a:endParaRPr sz="2800" b="1" dirty="0">
              <a:latin typeface="+mj-lt"/>
              <a:ea typeface="Times New Roman" panose="02020603050405020304" pitchFamily="18" charset="0"/>
            </a:endParaRPr>
          </a:p>
        </p:txBody>
      </p:sp>
    </p:spTree>
    <p:extLst>
      <p:ext uri="{BB962C8B-B14F-4D97-AF65-F5344CB8AC3E}">
        <p14:creationId xmlns:p14="http://schemas.microsoft.com/office/powerpoint/2010/main" val="2714041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4519"/>
                                        </p:tgtEl>
                                        <p:attrNameLst>
                                          <p:attrName>style.visibility</p:attrName>
                                        </p:attrNameLst>
                                      </p:cBhvr>
                                      <p:to>
                                        <p:strVal val="visible"/>
                                      </p:to>
                                    </p:set>
                                    <p:animEffect transition="in" filter="wheel(4)">
                                      <p:cBhvr>
                                        <p:cTn id="7" dur="20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0" y="-802"/>
            <a:ext cx="9144000" cy="6761694"/>
            <a:chOff x="0" y="707"/>
            <a:chExt cx="5760" cy="3577"/>
          </a:xfrm>
        </p:grpSpPr>
        <p:pic>
          <p:nvPicPr>
            <p:cNvPr id="21508" name="Picture 6" descr="HaNoi_pousse-pousse"/>
            <p:cNvPicPr>
              <a:picLocks noChangeAspect="1"/>
            </p:cNvPicPr>
            <p:nvPr/>
          </p:nvPicPr>
          <p:blipFill>
            <a:blip r:embed="rId2"/>
            <a:stretch>
              <a:fillRect/>
            </a:stretch>
          </p:blipFill>
          <p:spPr>
            <a:xfrm>
              <a:off x="0" y="707"/>
              <a:ext cx="2880" cy="2957"/>
            </a:xfrm>
            <a:prstGeom prst="rect">
              <a:avLst/>
            </a:prstGeom>
            <a:noFill/>
            <a:ln w="9525">
              <a:noFill/>
            </a:ln>
          </p:spPr>
        </p:pic>
        <p:pic>
          <p:nvPicPr>
            <p:cNvPr id="21509" name="Picture 7" descr="Hanoi_conducteur_de_pp"/>
            <p:cNvPicPr>
              <a:picLocks noChangeAspect="1"/>
            </p:cNvPicPr>
            <p:nvPr/>
          </p:nvPicPr>
          <p:blipFill>
            <a:blip r:embed="rId3"/>
            <a:stretch>
              <a:fillRect/>
            </a:stretch>
          </p:blipFill>
          <p:spPr>
            <a:xfrm>
              <a:off x="2880" y="707"/>
              <a:ext cx="2880" cy="2957"/>
            </a:xfrm>
            <a:prstGeom prst="rect">
              <a:avLst/>
            </a:prstGeom>
            <a:noFill/>
            <a:ln w="9525">
              <a:noFill/>
            </a:ln>
          </p:spPr>
        </p:pic>
        <p:sp>
          <p:nvSpPr>
            <p:cNvPr id="21510" name="Text Box 8"/>
            <p:cNvSpPr txBox="1"/>
            <p:nvPr/>
          </p:nvSpPr>
          <p:spPr>
            <a:xfrm>
              <a:off x="1104" y="3733"/>
              <a:ext cx="3377" cy="551"/>
            </a:xfrm>
            <a:prstGeom prst="rect">
              <a:avLst/>
            </a:prstGeom>
            <a:noFill/>
            <a:ln w="9525">
              <a:noFill/>
            </a:ln>
          </p:spPr>
          <p:txBody>
            <a:bodyPr>
              <a:noAutofit/>
            </a:bodyPr>
            <a:lstStyle/>
            <a:p>
              <a:r>
                <a:rPr sz="2800" b="1" dirty="0">
                  <a:latin typeface="Times New Roman" panose="02020603050405020304" pitchFamily="18" charset="0"/>
                </a:rPr>
                <a:t>Năm ấy là năm đói mòn đói mỏi</a:t>
              </a:r>
            </a:p>
            <a:p>
              <a:r>
                <a:rPr sz="2800" b="1" dirty="0">
                  <a:latin typeface="Times New Roman" panose="02020603050405020304" pitchFamily="18" charset="0"/>
                </a:rPr>
                <a:t>Bố đi đánh xe, khô rạc ngựa gầy</a:t>
              </a:r>
            </a:p>
            <a:p>
              <a:pPr eaLnBrk="0" hangingPunct="0"/>
              <a:endParaRPr sz="2800" b="1" dirty="0">
                <a:latin typeface="Times New Roman" panose="02020603050405020304" pitchFamily="18" charset="0"/>
              </a:endParaRPr>
            </a:p>
          </p:txBody>
        </p:sp>
      </p:grpSp>
    </p:spTree>
    <p:extLst>
      <p:ext uri="{BB962C8B-B14F-4D97-AF65-F5344CB8AC3E}">
        <p14:creationId xmlns:p14="http://schemas.microsoft.com/office/powerpoint/2010/main" val="183615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3641" t="23111" r="7000" b="10519"/>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552550" y="5597226"/>
            <a:ext cx="3797192" cy="553994"/>
          </a:xfrm>
          <a:prstGeom prst="rect">
            <a:avLst/>
          </a:prstGeom>
          <a:noFill/>
        </p:spPr>
        <p:txBody>
          <a:bodyPr wrap="square" lIns="121917" tIns="60958" rIns="121917" bIns="60958" rtlCol="0">
            <a:spAutoFit/>
          </a:bodyPr>
          <a:lstStyle/>
          <a:p>
            <a:pPr algn="ctr"/>
            <a:r>
              <a:rPr lang="en-US" sz="2800" b="1" dirty="0" err="1">
                <a:latin typeface="Times New Roman" pitchFamily="18" charset="0"/>
                <a:cs typeface="Times New Roman" pitchFamily="18" charset="0"/>
              </a:rPr>
              <a:t>Năm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bốn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tuổi</a:t>
            </a:r>
            <a:endParaRPr lang="en-US" sz="2800" b="1" dirty="0">
              <a:latin typeface="Times New Roman" pitchFamily="18" charset="0"/>
              <a:cs typeface="Times New Roman" pitchFamily="18" charset="0"/>
            </a:endParaRPr>
          </a:p>
        </p:txBody>
      </p:sp>
      <p:sp>
        <p:nvSpPr>
          <p:cNvPr id="6" name="TextBox 5"/>
          <p:cNvSpPr txBox="1"/>
          <p:nvPr/>
        </p:nvSpPr>
        <p:spPr>
          <a:xfrm>
            <a:off x="4846987" y="5589240"/>
            <a:ext cx="4045493" cy="553994"/>
          </a:xfrm>
          <a:prstGeom prst="rect">
            <a:avLst/>
          </a:prstGeom>
          <a:noFill/>
        </p:spPr>
        <p:txBody>
          <a:bodyPr wrap="square" lIns="121917" tIns="60958" rIns="121917" bIns="60958" rtlCol="0">
            <a:spAutoFit/>
          </a:bodyPr>
          <a:lstStyle/>
          <a:p>
            <a:r>
              <a:rPr lang="en-US" sz="2800" b="1" dirty="0" err="1">
                <a:latin typeface="Times New Roman" pitchFamily="18" charset="0"/>
                <a:cs typeface="Times New Roman" pitchFamily="18" charset="0"/>
              </a:rPr>
              <a:t>Năm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đốt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làng</a:t>
            </a:r>
            <a:endParaRPr lang="en-US" sz="2800" b="1" dirty="0">
              <a:latin typeface="Times New Roman" pitchFamily="18" charset="0"/>
              <a:cs typeface="Times New Roman" pitchFamily="18" charset="0"/>
            </a:endParaRPr>
          </a:p>
        </p:txBody>
      </p:sp>
      <p:pic>
        <p:nvPicPr>
          <p:cNvPr id="8" name="Picture 7" descr="Hanoi_conducteur_de_pp"/>
          <p:cNvPicPr>
            <a:picLocks noChangeAspect="1" noChangeArrowheads="1"/>
          </p:cNvPicPr>
          <p:nvPr/>
        </p:nvPicPr>
        <p:blipFill>
          <a:blip r:embed="rId4"/>
          <a:srcRect/>
          <a:stretch>
            <a:fillRect/>
          </a:stretch>
        </p:blipFill>
        <p:spPr bwMode="auto">
          <a:xfrm>
            <a:off x="179512" y="998732"/>
            <a:ext cx="4320480" cy="4492842"/>
          </a:xfrm>
          <a:prstGeom prst="rect">
            <a:avLst/>
          </a:prstGeom>
          <a:noFill/>
          <a:ln w="9525">
            <a:noFill/>
            <a:miter lim="800000"/>
            <a:headEnd/>
            <a:tailEnd/>
          </a:ln>
        </p:spPr>
      </p:pic>
      <p:pic>
        <p:nvPicPr>
          <p:cNvPr id="9" name="Picture 7"/>
          <p:cNvPicPr>
            <a:picLocks noChangeAspect="1" noChangeArrowheads="1"/>
          </p:cNvPicPr>
          <p:nvPr/>
        </p:nvPicPr>
        <p:blipFill>
          <a:blip r:embed="rId5"/>
          <a:srcRect/>
          <a:stretch>
            <a:fillRect/>
          </a:stretch>
        </p:blipFill>
        <p:spPr bwMode="auto">
          <a:xfrm>
            <a:off x="4534950" y="998732"/>
            <a:ext cx="4357530" cy="4449831"/>
          </a:xfrm>
          <a:prstGeom prst="rect">
            <a:avLst/>
          </a:prstGeom>
          <a:noFill/>
          <a:ln w="9525">
            <a:noFill/>
            <a:miter lim="800000"/>
            <a:headEnd/>
            <a:tailEnd/>
          </a:ln>
        </p:spPr>
      </p:pic>
    </p:spTree>
    <p:extLst>
      <p:ext uri="{BB962C8B-B14F-4D97-AF65-F5344CB8AC3E}">
        <p14:creationId xmlns:p14="http://schemas.microsoft.com/office/powerpoint/2010/main" val="130923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3641" t="23111" r="7000" b="10519"/>
          <a:stretch>
            <a:fillRect/>
          </a:stretch>
        </p:blipFill>
        <p:spPr bwMode="auto">
          <a:xfrm>
            <a:off x="0" y="0"/>
            <a:ext cx="9144000" cy="6858000"/>
          </a:xfrm>
          <a:prstGeom prst="rect">
            <a:avLst/>
          </a:prstGeom>
          <a:noFill/>
          <a:ln w="9525">
            <a:noFill/>
            <a:miter lim="800000"/>
            <a:headEnd/>
            <a:tailEnd/>
          </a:ln>
          <a:effectLst/>
        </p:spPr>
      </p:pic>
      <p:sp>
        <p:nvSpPr>
          <p:cNvPr id="7" name="Text Box 12"/>
          <p:cNvSpPr txBox="1">
            <a:spLocks noChangeArrowheads="1"/>
          </p:cNvSpPr>
          <p:nvPr/>
        </p:nvSpPr>
        <p:spPr bwMode="auto">
          <a:xfrm>
            <a:off x="107504" y="756021"/>
            <a:ext cx="3239610" cy="1815882"/>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800" dirty="0" smtClean="0">
                <a:latin typeface="Times New Roman" pitchFamily="18" charset="0"/>
                <a:cs typeface="Times New Roman" pitchFamily="18" charset="0"/>
              </a:rPr>
              <a:t>-Đói </a:t>
            </a:r>
            <a:r>
              <a:rPr lang="en-US" altLang="en-US" sz="2800" dirty="0">
                <a:latin typeface="Times New Roman" pitchFamily="18" charset="0"/>
                <a:cs typeface="Times New Roman" pitchFamily="18" charset="0"/>
              </a:rPr>
              <a:t>mòn đói mỏi, khô rạc ngựa gầy (thành ngữ, từ ngữ gợi hình gợi cảm)</a:t>
            </a:r>
          </a:p>
        </p:txBody>
      </p:sp>
      <p:sp>
        <p:nvSpPr>
          <p:cNvPr id="8" name="Right Arrow 7"/>
          <p:cNvSpPr/>
          <p:nvPr/>
        </p:nvSpPr>
        <p:spPr>
          <a:xfrm>
            <a:off x="3623488" y="1535077"/>
            <a:ext cx="388961" cy="381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2"/>
          <p:cNvSpPr txBox="1">
            <a:spLocks noChangeArrowheads="1"/>
          </p:cNvSpPr>
          <p:nvPr/>
        </p:nvSpPr>
        <p:spPr bwMode="auto">
          <a:xfrm>
            <a:off x="4139952" y="1465620"/>
            <a:ext cx="4824536" cy="523220"/>
          </a:xfrm>
          <a:prstGeom prst="rect">
            <a:avLst/>
          </a:prstGeom>
          <a:noFill/>
          <a:ln w="9525">
            <a:noFill/>
            <a:miter lim="800000"/>
            <a:headEnd/>
            <a:tailEnd/>
          </a:ln>
        </p:spPr>
        <p:txBody>
          <a:bodyPr wrap="square">
            <a:spAutoFit/>
          </a:bodyPr>
          <a:lstStyle/>
          <a:p>
            <a:pPr algn="ctr" eaLnBrk="1" hangingPunct="1">
              <a:spcBef>
                <a:spcPct val="50000"/>
              </a:spcBef>
            </a:pPr>
            <a:r>
              <a:rPr lang="en-US" altLang="en-US" sz="2800" dirty="0" err="1">
                <a:latin typeface="Times New Roman" pitchFamily="18" charset="0"/>
                <a:cs typeface="Times New Roman" pitchFamily="18" charset="0"/>
              </a:rPr>
              <a:t>Gian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thiếu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thốn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nhọc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nhằn</a:t>
            </a:r>
            <a:endParaRPr lang="en-US" altLang="en-US" sz="2800" dirty="0">
              <a:latin typeface="Times New Roman" pitchFamily="18" charset="0"/>
              <a:cs typeface="Times New Roman" pitchFamily="18" charset="0"/>
            </a:endParaRPr>
          </a:p>
        </p:txBody>
      </p:sp>
      <p:sp>
        <p:nvSpPr>
          <p:cNvPr id="12" name="Text Box 12"/>
          <p:cNvSpPr txBox="1">
            <a:spLocks noChangeArrowheads="1"/>
          </p:cNvSpPr>
          <p:nvPr/>
        </p:nvSpPr>
        <p:spPr bwMode="auto">
          <a:xfrm>
            <a:off x="107504" y="3356992"/>
            <a:ext cx="3312966" cy="954107"/>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800" dirty="0" smtClean="0">
                <a:latin typeface="Times New Roman" pitchFamily="18" charset="0"/>
                <a:cs typeface="Times New Roman" pitchFamily="18" charset="0"/>
              </a:rPr>
              <a:t>-Khói </a:t>
            </a:r>
            <a:r>
              <a:rPr lang="en-US" altLang="en-US" sz="2800" dirty="0">
                <a:latin typeface="Times New Roman" pitchFamily="18" charset="0"/>
                <a:cs typeface="Times New Roman" pitchFamily="18" charset="0"/>
              </a:rPr>
              <a:t>hun nhèm mắt cháu</a:t>
            </a:r>
          </a:p>
        </p:txBody>
      </p:sp>
      <p:sp>
        <p:nvSpPr>
          <p:cNvPr id="13" name="Right Arrow 12"/>
          <p:cNvSpPr/>
          <p:nvPr/>
        </p:nvSpPr>
        <p:spPr>
          <a:xfrm>
            <a:off x="3635430" y="3479293"/>
            <a:ext cx="388961" cy="381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2"/>
          <p:cNvSpPr txBox="1">
            <a:spLocks noChangeArrowheads="1"/>
          </p:cNvSpPr>
          <p:nvPr/>
        </p:nvSpPr>
        <p:spPr bwMode="auto">
          <a:xfrm>
            <a:off x="4024391" y="3410997"/>
            <a:ext cx="4940097" cy="523220"/>
          </a:xfrm>
          <a:prstGeom prst="rect">
            <a:avLst/>
          </a:prstGeom>
          <a:noFill/>
          <a:ln w="9525">
            <a:noFill/>
            <a:miter lim="800000"/>
            <a:headEnd/>
            <a:tailEnd/>
          </a:ln>
        </p:spPr>
        <p:txBody>
          <a:bodyPr wrap="square">
            <a:spAutoFit/>
          </a:bodyPr>
          <a:lstStyle/>
          <a:p>
            <a:pPr algn="ctr" eaLnBrk="1" hangingPunct="1">
              <a:spcBef>
                <a:spcPct val="50000"/>
              </a:spcBef>
            </a:pPr>
            <a:r>
              <a:rPr lang="en-US" altLang="en-US" sz="2800" dirty="0" smtClean="0">
                <a:latin typeface="Times New Roman" pitchFamily="18" charset="0"/>
                <a:cs typeface="Times New Roman" pitchFamily="18" charset="0"/>
              </a:rPr>
              <a:t>ngậm </a:t>
            </a:r>
            <a:r>
              <a:rPr lang="en-US" altLang="en-US" sz="2800" dirty="0">
                <a:latin typeface="Times New Roman" pitchFamily="18" charset="0"/>
                <a:cs typeface="Times New Roman" pitchFamily="18" charset="0"/>
              </a:rPr>
              <a:t>ngùi, khó quên</a:t>
            </a:r>
          </a:p>
        </p:txBody>
      </p:sp>
      <p:sp>
        <p:nvSpPr>
          <p:cNvPr id="3" name="Rectangle 2"/>
          <p:cNvSpPr/>
          <p:nvPr/>
        </p:nvSpPr>
        <p:spPr>
          <a:xfrm>
            <a:off x="323528" y="4708301"/>
            <a:ext cx="8424936" cy="1384995"/>
          </a:xfrm>
          <a:prstGeom prst="rect">
            <a:avLst/>
          </a:prstGeom>
        </p:spPr>
        <p:txBody>
          <a:bodyPr wrap="square">
            <a:spAutoFit/>
          </a:bodyPr>
          <a:lstStyle/>
          <a:p>
            <a:r>
              <a:rPr lang="en-US" sz="2800" b="1" dirty="0">
                <a:solidFill>
                  <a:srgbClr val="C00000"/>
                </a:solidFill>
                <a:latin typeface="Times New Roman" pitchFamily="18" charset="0"/>
                <a:cs typeface="Times New Roman" pitchFamily="18" charset="0"/>
              </a:rPr>
              <a:t>Hình ảnh đậm chất hiện thực: bếp lửa, ngọn khói, mùi khói cùng với hình ảnh của bà trở thành ấn tượng ám ảnh không thể nào quên</a:t>
            </a:r>
            <a:endParaRPr lang="en-US" sz="2800" dirty="0"/>
          </a:p>
        </p:txBody>
      </p:sp>
    </p:spTree>
    <p:extLst>
      <p:ext uri="{BB962C8B-B14F-4D97-AF65-F5344CB8AC3E}">
        <p14:creationId xmlns:p14="http://schemas.microsoft.com/office/powerpoint/2010/main" val="206015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1)">
                                      <p:cBhvr>
                                        <p:cTn id="3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p:bldP spid="12" grpId="0"/>
      <p:bldP spid="13" grpId="0" animBg="1"/>
      <p:bldP spid="1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3641" t="23111" r="7000" b="10519"/>
          <a:stretch>
            <a:fillRect/>
          </a:stretch>
        </p:blipFill>
        <p:spPr bwMode="auto">
          <a:xfrm>
            <a:off x="0" y="0"/>
            <a:ext cx="9144000" cy="6858000"/>
          </a:xfrm>
          <a:prstGeom prst="rect">
            <a:avLst/>
          </a:prstGeom>
          <a:noFill/>
          <a:ln w="9525">
            <a:noFill/>
            <a:miter lim="800000"/>
            <a:headEnd/>
            <a:tailEnd/>
          </a:ln>
          <a:effectLst/>
        </p:spPr>
      </p:pic>
      <p:sp>
        <p:nvSpPr>
          <p:cNvPr id="7" name="Text Box 12"/>
          <p:cNvSpPr txBox="1">
            <a:spLocks noChangeArrowheads="1"/>
          </p:cNvSpPr>
          <p:nvPr/>
        </p:nvSpPr>
        <p:spPr bwMode="auto">
          <a:xfrm>
            <a:off x="70518" y="44624"/>
            <a:ext cx="2988858" cy="52322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Tiếng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chim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hú</a:t>
            </a:r>
            <a:endParaRPr lang="en-US" altLang="en-US" sz="2800" dirty="0">
              <a:latin typeface="Times New Roman" pitchFamily="18" charset="0"/>
              <a:cs typeface="Times New Roman" pitchFamily="18" charset="0"/>
            </a:endParaRPr>
          </a:p>
        </p:txBody>
      </p:sp>
      <p:sp>
        <p:nvSpPr>
          <p:cNvPr id="11" name="Text Box 12"/>
          <p:cNvSpPr txBox="1">
            <a:spLocks noChangeArrowheads="1"/>
          </p:cNvSpPr>
          <p:nvPr/>
        </p:nvSpPr>
        <p:spPr bwMode="auto">
          <a:xfrm>
            <a:off x="1979712" y="97468"/>
            <a:ext cx="5467738" cy="523220"/>
          </a:xfrm>
          <a:prstGeom prst="rect">
            <a:avLst/>
          </a:prstGeom>
          <a:noFill/>
          <a:ln w="9525">
            <a:noFill/>
            <a:miter lim="800000"/>
            <a:headEnd/>
            <a:tailEnd/>
          </a:ln>
        </p:spPr>
        <p:txBody>
          <a:bodyPr wrap="square">
            <a:spAutoFit/>
          </a:bodyPr>
          <a:lstStyle/>
          <a:p>
            <a:pPr algn="ctr" eaLnBrk="1" hangingPunct="1">
              <a:spcBef>
                <a:spcPct val="50000"/>
              </a:spcBef>
            </a:pPr>
            <a:r>
              <a:rPr lang="en-US" altLang="en-US" sz="2800" dirty="0" smtClean="0">
                <a:latin typeface="Times New Roman" pitchFamily="18" charset="0"/>
                <a:cs typeface="Times New Roman" pitchFamily="18" charset="0"/>
              </a:rPr>
              <a:t>-&gt; </a:t>
            </a:r>
            <a:r>
              <a:rPr lang="en-US" altLang="en-US" sz="2800" dirty="0">
                <a:latin typeface="Times New Roman" pitchFamily="18" charset="0"/>
                <a:cs typeface="Times New Roman" pitchFamily="18" charset="0"/>
              </a:rPr>
              <a:t>nỗi nhớ trở nên da diết</a:t>
            </a:r>
          </a:p>
        </p:txBody>
      </p:sp>
      <p:sp>
        <p:nvSpPr>
          <p:cNvPr id="12" name="Text Box 12"/>
          <p:cNvSpPr txBox="1">
            <a:spLocks noChangeArrowheads="1"/>
          </p:cNvSpPr>
          <p:nvPr/>
        </p:nvSpPr>
        <p:spPr bwMode="auto">
          <a:xfrm>
            <a:off x="407178" y="2162041"/>
            <a:ext cx="697153" cy="523220"/>
          </a:xfrm>
          <a:prstGeom prst="rect">
            <a:avLst/>
          </a:prstGeom>
          <a:noFill/>
          <a:ln w="9525">
            <a:noFill/>
            <a:miter lim="800000"/>
            <a:headEnd/>
            <a:tailEnd/>
          </a:ln>
        </p:spPr>
        <p:txBody>
          <a:bodyPr wrap="square">
            <a:spAutoFit/>
          </a:bodyPr>
          <a:lstStyle/>
          <a:p>
            <a:pPr algn="just" eaLnBrk="1" hangingPunct="1">
              <a:spcBef>
                <a:spcPct val="50000"/>
              </a:spcBef>
              <a:buFontTx/>
              <a:buChar char="-"/>
            </a:pPr>
            <a:r>
              <a:rPr lang="en-US" altLang="en-US" sz="2800" dirty="0" smtClean="0">
                <a:latin typeface="Times New Roman" pitchFamily="18" charset="0"/>
                <a:cs typeface="Times New Roman" pitchFamily="18" charset="0"/>
              </a:rPr>
              <a:t>Bà</a:t>
            </a:r>
            <a:endParaRPr lang="en-US" altLang="en-US" sz="2800" dirty="0">
              <a:latin typeface="Times New Roman" pitchFamily="18" charset="0"/>
              <a:cs typeface="Times New Roman" pitchFamily="18" charset="0"/>
            </a:endParaRPr>
          </a:p>
        </p:txBody>
      </p:sp>
      <p:sp>
        <p:nvSpPr>
          <p:cNvPr id="14" name="Text Box 12"/>
          <p:cNvSpPr txBox="1">
            <a:spLocks noChangeArrowheads="1"/>
          </p:cNvSpPr>
          <p:nvPr/>
        </p:nvSpPr>
        <p:spPr bwMode="auto">
          <a:xfrm>
            <a:off x="4694121" y="1254239"/>
            <a:ext cx="2522132" cy="2246769"/>
          </a:xfrm>
          <a:prstGeom prst="rect">
            <a:avLst/>
          </a:prstGeom>
          <a:noFill/>
          <a:ln w="9525">
            <a:noFill/>
            <a:miter lim="800000"/>
            <a:headEnd/>
            <a:tailEnd/>
          </a:ln>
        </p:spPr>
        <p:txBody>
          <a:bodyPr wrap="square">
            <a:spAutoFit/>
          </a:bodyPr>
          <a:lstStyle/>
          <a:p>
            <a:pPr algn="ctr" eaLnBrk="1" hangingPunct="1">
              <a:spcBef>
                <a:spcPct val="50000"/>
              </a:spcBef>
            </a:pPr>
            <a:r>
              <a:rPr lang="en-US" altLang="en-US" sz="2800" dirty="0" err="1">
                <a:latin typeface="Times New Roman" pitchFamily="18" charset="0"/>
                <a:cs typeface="Times New Roman" pitchFamily="18" charset="0"/>
                <a:sym typeface="Wingdings" pitchFamily="2" charset="2"/>
              </a:rPr>
              <a:t>Tình</a:t>
            </a:r>
            <a:r>
              <a:rPr lang="en-US" altLang="en-US" sz="2800" dirty="0">
                <a:latin typeface="Times New Roman" pitchFamily="18" charset="0"/>
                <a:cs typeface="Times New Roman" pitchFamily="18" charset="0"/>
                <a:sym typeface="Wingdings" pitchFamily="2" charset="2"/>
              </a:rPr>
              <a:t> </a:t>
            </a:r>
            <a:r>
              <a:rPr lang="en-US" altLang="en-US" sz="2800" dirty="0" err="1">
                <a:latin typeface="Times New Roman" pitchFamily="18" charset="0"/>
                <a:cs typeface="Times New Roman" pitchFamily="18" charset="0"/>
                <a:sym typeface="Wingdings" pitchFamily="2" charset="2"/>
              </a:rPr>
              <a:t>bà</a:t>
            </a:r>
            <a:r>
              <a:rPr lang="en-US" altLang="en-US" sz="2800" dirty="0">
                <a:latin typeface="Times New Roman" pitchFamily="18" charset="0"/>
                <a:cs typeface="Times New Roman" pitchFamily="18" charset="0"/>
                <a:sym typeface="Wingdings" pitchFamily="2" charset="2"/>
              </a:rPr>
              <a:t> </a:t>
            </a:r>
            <a:r>
              <a:rPr lang="en-US" altLang="en-US" sz="2800" dirty="0" err="1">
                <a:latin typeface="Times New Roman" pitchFamily="18" charset="0"/>
                <a:cs typeface="Times New Roman" pitchFamily="18" charset="0"/>
                <a:sym typeface="Wingdings" pitchFamily="2" charset="2"/>
              </a:rPr>
              <a:t>cháu</a:t>
            </a:r>
            <a:r>
              <a:rPr lang="en-US" altLang="en-US" sz="2800" dirty="0">
                <a:latin typeface="Times New Roman" pitchFamily="18" charset="0"/>
                <a:cs typeface="Times New Roman" pitchFamily="18" charset="0"/>
                <a:sym typeface="Wingdings" pitchFamily="2" charset="2"/>
              </a:rPr>
              <a:t> </a:t>
            </a:r>
            <a:r>
              <a:rPr lang="en-US" altLang="en-US" sz="2800" dirty="0" err="1">
                <a:latin typeface="Times New Roman" pitchFamily="18" charset="0"/>
                <a:cs typeface="Times New Roman" pitchFamily="18" charset="0"/>
                <a:sym typeface="Wingdings" pitchFamily="2" charset="2"/>
              </a:rPr>
              <a:t>quấn</a:t>
            </a:r>
            <a:r>
              <a:rPr lang="en-US" altLang="en-US" sz="2800" dirty="0">
                <a:latin typeface="Times New Roman" pitchFamily="18" charset="0"/>
                <a:cs typeface="Times New Roman" pitchFamily="18" charset="0"/>
                <a:sym typeface="Wingdings" pitchFamily="2" charset="2"/>
              </a:rPr>
              <a:t> </a:t>
            </a:r>
            <a:r>
              <a:rPr lang="en-US" altLang="en-US" sz="2800" dirty="0" err="1">
                <a:latin typeface="Times New Roman" pitchFamily="18" charset="0"/>
                <a:cs typeface="Times New Roman" pitchFamily="18" charset="0"/>
                <a:sym typeface="Wingdings" pitchFamily="2" charset="2"/>
              </a:rPr>
              <a:t>quýt</a:t>
            </a:r>
            <a:r>
              <a:rPr lang="en-US" altLang="en-US" sz="2800" dirty="0">
                <a:latin typeface="Times New Roman" pitchFamily="18" charset="0"/>
                <a:cs typeface="Times New Roman" pitchFamily="18" charset="0"/>
                <a:sym typeface="Wingdings" pitchFamily="2" charset="2"/>
              </a:rPr>
              <a:t>, </a:t>
            </a:r>
            <a:r>
              <a:rPr lang="en-US" altLang="en-US" sz="2800" dirty="0" err="1">
                <a:latin typeface="Times New Roman" pitchFamily="18" charset="0"/>
                <a:cs typeface="Times New Roman" pitchFamily="18" charset="0"/>
                <a:sym typeface="Wingdings" pitchFamily="2" charset="2"/>
              </a:rPr>
              <a:t>tấm</a:t>
            </a:r>
            <a:r>
              <a:rPr lang="en-US" altLang="en-US" sz="2800" dirty="0">
                <a:latin typeface="Times New Roman" pitchFamily="18" charset="0"/>
                <a:cs typeface="Times New Roman" pitchFamily="18" charset="0"/>
                <a:sym typeface="Wingdings" pitchFamily="2" charset="2"/>
              </a:rPr>
              <a:t> </a:t>
            </a:r>
            <a:r>
              <a:rPr lang="en-US" altLang="en-US" sz="2800" dirty="0" err="1">
                <a:latin typeface="Times New Roman" pitchFamily="18" charset="0"/>
                <a:cs typeface="Times New Roman" pitchFamily="18" charset="0"/>
                <a:sym typeface="Wingdings" pitchFamily="2" charset="2"/>
              </a:rPr>
              <a:t>lòng</a:t>
            </a:r>
            <a:r>
              <a:rPr lang="en-US" altLang="en-US" sz="2800" dirty="0">
                <a:latin typeface="Times New Roman" pitchFamily="18" charset="0"/>
                <a:cs typeface="Times New Roman" pitchFamily="18" charset="0"/>
                <a:sym typeface="Wingdings" pitchFamily="2" charset="2"/>
              </a:rPr>
              <a:t> </a:t>
            </a:r>
            <a:r>
              <a:rPr lang="en-US" altLang="en-US" sz="2800" dirty="0" err="1">
                <a:latin typeface="Times New Roman" pitchFamily="18" charset="0"/>
                <a:cs typeface="Times New Roman" pitchFamily="18" charset="0"/>
                <a:sym typeface="Wingdings" pitchFamily="2" charset="2"/>
              </a:rPr>
              <a:t>đôn</a:t>
            </a:r>
            <a:r>
              <a:rPr lang="en-US" altLang="en-US" sz="2800" dirty="0">
                <a:latin typeface="Times New Roman" pitchFamily="18" charset="0"/>
                <a:cs typeface="Times New Roman" pitchFamily="18" charset="0"/>
                <a:sym typeface="Wingdings" pitchFamily="2" charset="2"/>
              </a:rPr>
              <a:t> </a:t>
            </a:r>
            <a:r>
              <a:rPr lang="en-US" altLang="en-US" sz="2800" dirty="0" err="1">
                <a:latin typeface="Times New Roman" pitchFamily="18" charset="0"/>
                <a:cs typeface="Times New Roman" pitchFamily="18" charset="0"/>
                <a:sym typeface="Wingdings" pitchFamily="2" charset="2"/>
              </a:rPr>
              <a:t>hậu</a:t>
            </a:r>
            <a:r>
              <a:rPr lang="en-US" altLang="en-US" sz="2800" dirty="0">
                <a:latin typeface="Times New Roman" pitchFamily="18" charset="0"/>
                <a:cs typeface="Times New Roman" pitchFamily="18" charset="0"/>
                <a:sym typeface="Wingdings" pitchFamily="2" charset="2"/>
              </a:rPr>
              <a:t>, </a:t>
            </a:r>
            <a:r>
              <a:rPr lang="en-US" altLang="en-US" sz="2800" dirty="0" err="1">
                <a:latin typeface="Times New Roman" pitchFamily="18" charset="0"/>
                <a:cs typeface="Times New Roman" pitchFamily="18" charset="0"/>
                <a:sym typeface="Wingdings" pitchFamily="2" charset="2"/>
              </a:rPr>
              <a:t>tình</a:t>
            </a:r>
            <a:r>
              <a:rPr lang="en-US" altLang="en-US" sz="2800" dirty="0">
                <a:latin typeface="Times New Roman" pitchFamily="18" charset="0"/>
                <a:cs typeface="Times New Roman" pitchFamily="18" charset="0"/>
                <a:sym typeface="Wingdings" pitchFamily="2" charset="2"/>
              </a:rPr>
              <a:t> </a:t>
            </a:r>
            <a:r>
              <a:rPr lang="en-US" altLang="en-US" sz="2800" dirty="0" err="1">
                <a:latin typeface="Times New Roman" pitchFamily="18" charset="0"/>
                <a:cs typeface="Times New Roman" pitchFamily="18" charset="0"/>
                <a:sym typeface="Wingdings" pitchFamily="2" charset="2"/>
              </a:rPr>
              <a:t>thương</a:t>
            </a:r>
            <a:r>
              <a:rPr lang="en-US" altLang="en-US" sz="2800" dirty="0">
                <a:latin typeface="Times New Roman" pitchFamily="18" charset="0"/>
                <a:cs typeface="Times New Roman" pitchFamily="18" charset="0"/>
                <a:sym typeface="Wingdings" pitchFamily="2" charset="2"/>
              </a:rPr>
              <a:t> </a:t>
            </a:r>
            <a:r>
              <a:rPr lang="en-US" altLang="en-US" sz="2800" dirty="0" err="1">
                <a:latin typeface="Times New Roman" pitchFamily="18" charset="0"/>
                <a:cs typeface="Times New Roman" pitchFamily="18" charset="0"/>
                <a:sym typeface="Wingdings" pitchFamily="2" charset="2"/>
              </a:rPr>
              <a:t>bao</a:t>
            </a:r>
            <a:r>
              <a:rPr lang="en-US" altLang="en-US" sz="2800" dirty="0">
                <a:latin typeface="Times New Roman" pitchFamily="18" charset="0"/>
                <a:cs typeface="Times New Roman" pitchFamily="18" charset="0"/>
                <a:sym typeface="Wingdings" pitchFamily="2" charset="2"/>
              </a:rPr>
              <a:t> la </a:t>
            </a:r>
            <a:r>
              <a:rPr lang="en-US" altLang="en-US" sz="2800" dirty="0" err="1">
                <a:latin typeface="Times New Roman" pitchFamily="18" charset="0"/>
                <a:cs typeface="Times New Roman" pitchFamily="18" charset="0"/>
                <a:sym typeface="Wingdings" pitchFamily="2" charset="2"/>
              </a:rPr>
              <a:t>của</a:t>
            </a:r>
            <a:r>
              <a:rPr lang="en-US" altLang="en-US" sz="2800" dirty="0">
                <a:latin typeface="Times New Roman" pitchFamily="18" charset="0"/>
                <a:cs typeface="Times New Roman" pitchFamily="18" charset="0"/>
                <a:sym typeface="Wingdings" pitchFamily="2" charset="2"/>
              </a:rPr>
              <a:t> </a:t>
            </a:r>
            <a:r>
              <a:rPr lang="en-US" altLang="en-US" sz="2800" dirty="0" err="1">
                <a:latin typeface="Times New Roman" pitchFamily="18" charset="0"/>
                <a:cs typeface="Times New Roman" pitchFamily="18" charset="0"/>
                <a:sym typeface="Wingdings" pitchFamily="2" charset="2"/>
              </a:rPr>
              <a:t>bà</a:t>
            </a:r>
            <a:endParaRPr lang="en-US" altLang="en-US" sz="2800" dirty="0">
              <a:latin typeface="Times New Roman" pitchFamily="18" charset="0"/>
              <a:cs typeface="Times New Roman" pitchFamily="18" charset="0"/>
            </a:endParaRPr>
          </a:p>
        </p:txBody>
      </p:sp>
      <p:sp>
        <p:nvSpPr>
          <p:cNvPr id="16" name="Right Brace 15"/>
          <p:cNvSpPr/>
          <p:nvPr/>
        </p:nvSpPr>
        <p:spPr>
          <a:xfrm>
            <a:off x="4499992" y="950182"/>
            <a:ext cx="84445" cy="297581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 Box 12"/>
          <p:cNvSpPr txBox="1">
            <a:spLocks noChangeArrowheads="1"/>
          </p:cNvSpPr>
          <p:nvPr/>
        </p:nvSpPr>
        <p:spPr bwMode="auto">
          <a:xfrm>
            <a:off x="1913548" y="908720"/>
            <a:ext cx="2447478" cy="52322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800" dirty="0">
                <a:latin typeface="Times New Roman" pitchFamily="18" charset="0"/>
                <a:cs typeface="Times New Roman" pitchFamily="18" charset="0"/>
              </a:rPr>
              <a:t>hay </a:t>
            </a:r>
            <a:r>
              <a:rPr lang="en-US" altLang="en-US" sz="2800" dirty="0" err="1">
                <a:latin typeface="Times New Roman" pitchFamily="18" charset="0"/>
                <a:cs typeface="Times New Roman" pitchFamily="18" charset="0"/>
              </a:rPr>
              <a:t>kể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chuyên</a:t>
            </a:r>
            <a:endParaRPr lang="en-US" altLang="en-US" sz="2800" dirty="0">
              <a:latin typeface="Times New Roman" pitchFamily="18" charset="0"/>
              <a:cs typeface="Times New Roman" pitchFamily="18" charset="0"/>
            </a:endParaRPr>
          </a:p>
        </p:txBody>
      </p:sp>
      <p:cxnSp>
        <p:nvCxnSpPr>
          <p:cNvPr id="19" name="Straight Arrow Connector 18"/>
          <p:cNvCxnSpPr>
            <a:stCxn id="12" idx="3"/>
            <a:endCxn id="17" idx="1"/>
          </p:cNvCxnSpPr>
          <p:nvPr/>
        </p:nvCxnSpPr>
        <p:spPr>
          <a:xfrm flipV="1">
            <a:off x="1104331" y="1170330"/>
            <a:ext cx="809217" cy="12533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 Box 12"/>
          <p:cNvSpPr txBox="1">
            <a:spLocks noChangeArrowheads="1"/>
          </p:cNvSpPr>
          <p:nvPr/>
        </p:nvSpPr>
        <p:spPr bwMode="auto">
          <a:xfrm>
            <a:off x="1915253" y="1732299"/>
            <a:ext cx="2447478" cy="52322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800" dirty="0" err="1">
                <a:latin typeface="Times New Roman" pitchFamily="18" charset="0"/>
                <a:cs typeface="Times New Roman" pitchFamily="18" charset="0"/>
              </a:rPr>
              <a:t>bảo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cháu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nghe</a:t>
            </a:r>
            <a:endParaRPr lang="en-US" altLang="en-US" sz="2800" dirty="0">
              <a:latin typeface="Times New Roman" pitchFamily="18" charset="0"/>
              <a:cs typeface="Times New Roman" pitchFamily="18" charset="0"/>
            </a:endParaRPr>
          </a:p>
        </p:txBody>
      </p:sp>
      <p:cxnSp>
        <p:nvCxnSpPr>
          <p:cNvPr id="21" name="Straight Arrow Connector 20"/>
          <p:cNvCxnSpPr>
            <a:stCxn id="12" idx="3"/>
            <a:endCxn id="20" idx="1"/>
          </p:cNvCxnSpPr>
          <p:nvPr/>
        </p:nvCxnSpPr>
        <p:spPr>
          <a:xfrm flipV="1">
            <a:off x="1104331" y="1993909"/>
            <a:ext cx="810922" cy="4297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Text Box 12"/>
          <p:cNvSpPr txBox="1">
            <a:spLocks noChangeArrowheads="1"/>
          </p:cNvSpPr>
          <p:nvPr/>
        </p:nvSpPr>
        <p:spPr bwMode="auto">
          <a:xfrm>
            <a:off x="1906724" y="2492896"/>
            <a:ext cx="2447478" cy="52322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800" dirty="0" err="1">
                <a:latin typeface="Times New Roman" pitchFamily="18" charset="0"/>
                <a:cs typeface="Times New Roman" pitchFamily="18" charset="0"/>
              </a:rPr>
              <a:t>dạy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cháu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làm</a:t>
            </a:r>
            <a:endParaRPr lang="en-US" altLang="en-US" sz="2800" dirty="0">
              <a:latin typeface="Times New Roman" pitchFamily="18" charset="0"/>
              <a:cs typeface="Times New Roman" pitchFamily="18" charset="0"/>
            </a:endParaRPr>
          </a:p>
        </p:txBody>
      </p:sp>
      <p:cxnSp>
        <p:nvCxnSpPr>
          <p:cNvPr id="24" name="Straight Arrow Connector 23"/>
          <p:cNvCxnSpPr>
            <a:stCxn id="12" idx="3"/>
          </p:cNvCxnSpPr>
          <p:nvPr/>
        </p:nvCxnSpPr>
        <p:spPr>
          <a:xfrm>
            <a:off x="1104331" y="2423651"/>
            <a:ext cx="802393" cy="4050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Text Box 12"/>
          <p:cNvSpPr txBox="1">
            <a:spLocks noChangeArrowheads="1"/>
          </p:cNvSpPr>
          <p:nvPr/>
        </p:nvSpPr>
        <p:spPr bwMode="auto">
          <a:xfrm>
            <a:off x="1918665" y="3402772"/>
            <a:ext cx="2447478" cy="52322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800" dirty="0" err="1">
                <a:latin typeface="Times New Roman" pitchFamily="18" charset="0"/>
                <a:cs typeface="Times New Roman" pitchFamily="18" charset="0"/>
              </a:rPr>
              <a:t>chăm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cháu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học</a:t>
            </a:r>
            <a:endParaRPr lang="en-US" altLang="en-US" sz="2800" dirty="0">
              <a:latin typeface="Times New Roman" pitchFamily="18" charset="0"/>
              <a:cs typeface="Times New Roman" pitchFamily="18" charset="0"/>
            </a:endParaRPr>
          </a:p>
        </p:txBody>
      </p:sp>
      <p:cxnSp>
        <p:nvCxnSpPr>
          <p:cNvPr id="27" name="Straight Arrow Connector 26"/>
          <p:cNvCxnSpPr>
            <a:stCxn id="12" idx="3"/>
            <a:endCxn id="26" idx="1"/>
          </p:cNvCxnSpPr>
          <p:nvPr/>
        </p:nvCxnSpPr>
        <p:spPr>
          <a:xfrm>
            <a:off x="1104331" y="2423651"/>
            <a:ext cx="814334" cy="124073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95536" y="4869160"/>
            <a:ext cx="8064896" cy="954107"/>
          </a:xfrm>
          <a:prstGeom prst="rect">
            <a:avLst/>
          </a:prstGeom>
        </p:spPr>
        <p:txBody>
          <a:bodyPr wrap="square">
            <a:spAutoFit/>
          </a:bodyPr>
          <a:lstStyle/>
          <a:p>
            <a:r>
              <a:rPr lang="en-US" sz="2800" dirty="0" smtClean="0">
                <a:solidFill>
                  <a:srgbClr val="FF0000"/>
                </a:solidFill>
                <a:latin typeface="Times New Roman" pitchFamily="18" charset="0"/>
                <a:cs typeface="Times New Roman" pitchFamily="18" charset="0"/>
              </a:rPr>
              <a:t>=&gt;Sự </a:t>
            </a:r>
            <a:r>
              <a:rPr lang="en-US" sz="2800" dirty="0">
                <a:solidFill>
                  <a:srgbClr val="FF0000"/>
                </a:solidFill>
                <a:latin typeface="Times New Roman" pitchFamily="18" charset="0"/>
                <a:cs typeface="Times New Roman" pitchFamily="18" charset="0"/>
              </a:rPr>
              <a:t>tận tụy</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đùm bọc chở che bà dành cho cháu=&gt; </a:t>
            </a:r>
            <a:r>
              <a:rPr lang="en-US" sz="2800" b="1" dirty="0">
                <a:solidFill>
                  <a:srgbClr val="FF0000"/>
                </a:solidFill>
                <a:latin typeface="Times New Roman" pitchFamily="18" charset="0"/>
                <a:cs typeface="Times New Roman" pitchFamily="18" charset="0"/>
              </a:rPr>
              <a:t>Lòng biết ơn sâu sắc của cháu đối với bà.</a:t>
            </a:r>
          </a:p>
        </p:txBody>
      </p:sp>
    </p:spTree>
    <p:extLst>
      <p:ext uri="{BB962C8B-B14F-4D97-AF65-F5344CB8AC3E}">
        <p14:creationId xmlns:p14="http://schemas.microsoft.com/office/powerpoint/2010/main" val="415776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par>
                                <p:cTn id="25" presetID="55"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strVal val="#ppt_w*0.70"/>
                                          </p:val>
                                        </p:tav>
                                        <p:tav tm="100000">
                                          <p:val>
                                            <p:strVal val="#ppt_w"/>
                                          </p:val>
                                        </p:tav>
                                      </p:tavLst>
                                    </p:anim>
                                    <p:anim calcmode="lin" valueType="num">
                                      <p:cBhvr>
                                        <p:cTn id="35" dur="1000" fill="hold"/>
                                        <p:tgtEl>
                                          <p:spTgt spid="20"/>
                                        </p:tgtEl>
                                        <p:attrNameLst>
                                          <p:attrName>ppt_h</p:attrName>
                                        </p:attrNameLst>
                                      </p:cBhvr>
                                      <p:tavLst>
                                        <p:tav tm="0">
                                          <p:val>
                                            <p:strVal val="#ppt_h"/>
                                          </p:val>
                                        </p:tav>
                                        <p:tav tm="100000">
                                          <p:val>
                                            <p:strVal val="#ppt_h"/>
                                          </p:val>
                                        </p:tav>
                                      </p:tavLst>
                                    </p:anim>
                                    <p:animEffect transition="in" filter="fade">
                                      <p:cBhvr>
                                        <p:cTn id="36" dur="1000"/>
                                        <p:tgtEl>
                                          <p:spTgt spid="20"/>
                                        </p:tgtEl>
                                      </p:cBhvr>
                                    </p:animEffect>
                                  </p:childTnLst>
                                </p:cTn>
                              </p:par>
                              <p:par>
                                <p:cTn id="37" presetID="55"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strVal val="#ppt_w*0.70"/>
                                          </p:val>
                                        </p:tav>
                                        <p:tav tm="100000">
                                          <p:val>
                                            <p:strVal val="#ppt_w"/>
                                          </p:val>
                                        </p:tav>
                                      </p:tavLst>
                                    </p:anim>
                                    <p:anim calcmode="lin" valueType="num">
                                      <p:cBhvr>
                                        <p:cTn id="40" dur="1000" fill="hold"/>
                                        <p:tgtEl>
                                          <p:spTgt spid="21"/>
                                        </p:tgtEl>
                                        <p:attrNameLst>
                                          <p:attrName>ppt_h</p:attrName>
                                        </p:attrNameLst>
                                      </p:cBhvr>
                                      <p:tavLst>
                                        <p:tav tm="0">
                                          <p:val>
                                            <p:strVal val="#ppt_h"/>
                                          </p:val>
                                        </p:tav>
                                        <p:tav tm="100000">
                                          <p:val>
                                            <p:strVal val="#ppt_h"/>
                                          </p:val>
                                        </p:tav>
                                      </p:tavLst>
                                    </p:anim>
                                    <p:animEffect transition="in" filter="fade">
                                      <p:cBhvr>
                                        <p:cTn id="41" dur="10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1000" fill="hold"/>
                                        <p:tgtEl>
                                          <p:spTgt spid="23"/>
                                        </p:tgtEl>
                                        <p:attrNameLst>
                                          <p:attrName>ppt_w</p:attrName>
                                        </p:attrNameLst>
                                      </p:cBhvr>
                                      <p:tavLst>
                                        <p:tav tm="0">
                                          <p:val>
                                            <p:strVal val="#ppt_w*0.70"/>
                                          </p:val>
                                        </p:tav>
                                        <p:tav tm="100000">
                                          <p:val>
                                            <p:strVal val="#ppt_w"/>
                                          </p:val>
                                        </p:tav>
                                      </p:tavLst>
                                    </p:anim>
                                    <p:anim calcmode="lin" valueType="num">
                                      <p:cBhvr>
                                        <p:cTn id="47" dur="1000" fill="hold"/>
                                        <p:tgtEl>
                                          <p:spTgt spid="23"/>
                                        </p:tgtEl>
                                        <p:attrNameLst>
                                          <p:attrName>ppt_h</p:attrName>
                                        </p:attrNameLst>
                                      </p:cBhvr>
                                      <p:tavLst>
                                        <p:tav tm="0">
                                          <p:val>
                                            <p:strVal val="#ppt_h"/>
                                          </p:val>
                                        </p:tav>
                                        <p:tav tm="100000">
                                          <p:val>
                                            <p:strVal val="#ppt_h"/>
                                          </p:val>
                                        </p:tav>
                                      </p:tavLst>
                                    </p:anim>
                                    <p:animEffect transition="in" filter="fade">
                                      <p:cBhvr>
                                        <p:cTn id="48" dur="1000"/>
                                        <p:tgtEl>
                                          <p:spTgt spid="23"/>
                                        </p:tgtEl>
                                      </p:cBhvr>
                                    </p:animEffect>
                                  </p:childTnLst>
                                </p:cTn>
                              </p:par>
                              <p:par>
                                <p:cTn id="49" presetID="55"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1000" fill="hold"/>
                                        <p:tgtEl>
                                          <p:spTgt spid="24"/>
                                        </p:tgtEl>
                                        <p:attrNameLst>
                                          <p:attrName>ppt_w</p:attrName>
                                        </p:attrNameLst>
                                      </p:cBhvr>
                                      <p:tavLst>
                                        <p:tav tm="0">
                                          <p:val>
                                            <p:strVal val="#ppt_w*0.70"/>
                                          </p:val>
                                        </p:tav>
                                        <p:tav tm="100000">
                                          <p:val>
                                            <p:strVal val="#ppt_w"/>
                                          </p:val>
                                        </p:tav>
                                      </p:tavLst>
                                    </p:anim>
                                    <p:anim calcmode="lin" valueType="num">
                                      <p:cBhvr>
                                        <p:cTn id="52" dur="1000" fill="hold"/>
                                        <p:tgtEl>
                                          <p:spTgt spid="24"/>
                                        </p:tgtEl>
                                        <p:attrNameLst>
                                          <p:attrName>ppt_h</p:attrName>
                                        </p:attrNameLst>
                                      </p:cBhvr>
                                      <p:tavLst>
                                        <p:tav tm="0">
                                          <p:val>
                                            <p:strVal val="#ppt_h"/>
                                          </p:val>
                                        </p:tav>
                                        <p:tav tm="100000">
                                          <p:val>
                                            <p:strVal val="#ppt_h"/>
                                          </p:val>
                                        </p:tav>
                                      </p:tavLst>
                                    </p:anim>
                                    <p:animEffect transition="in" filter="fade">
                                      <p:cBhvr>
                                        <p:cTn id="53" dur="10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1000" fill="hold"/>
                                        <p:tgtEl>
                                          <p:spTgt spid="26"/>
                                        </p:tgtEl>
                                        <p:attrNameLst>
                                          <p:attrName>ppt_w</p:attrName>
                                        </p:attrNameLst>
                                      </p:cBhvr>
                                      <p:tavLst>
                                        <p:tav tm="0">
                                          <p:val>
                                            <p:strVal val="#ppt_w*0.70"/>
                                          </p:val>
                                        </p:tav>
                                        <p:tav tm="100000">
                                          <p:val>
                                            <p:strVal val="#ppt_w"/>
                                          </p:val>
                                        </p:tav>
                                      </p:tavLst>
                                    </p:anim>
                                    <p:anim calcmode="lin" valueType="num">
                                      <p:cBhvr>
                                        <p:cTn id="59" dur="1000" fill="hold"/>
                                        <p:tgtEl>
                                          <p:spTgt spid="26"/>
                                        </p:tgtEl>
                                        <p:attrNameLst>
                                          <p:attrName>ppt_h</p:attrName>
                                        </p:attrNameLst>
                                      </p:cBhvr>
                                      <p:tavLst>
                                        <p:tav tm="0">
                                          <p:val>
                                            <p:strVal val="#ppt_h"/>
                                          </p:val>
                                        </p:tav>
                                        <p:tav tm="100000">
                                          <p:val>
                                            <p:strVal val="#ppt_h"/>
                                          </p:val>
                                        </p:tav>
                                      </p:tavLst>
                                    </p:anim>
                                    <p:animEffect transition="in" filter="fade">
                                      <p:cBhvr>
                                        <p:cTn id="60" dur="1000"/>
                                        <p:tgtEl>
                                          <p:spTgt spid="26"/>
                                        </p:tgtEl>
                                      </p:cBhvr>
                                    </p:animEffect>
                                  </p:childTnLst>
                                </p:cTn>
                              </p:par>
                              <p:par>
                                <p:cTn id="61" presetID="55"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1000" fill="hold"/>
                                        <p:tgtEl>
                                          <p:spTgt spid="27"/>
                                        </p:tgtEl>
                                        <p:attrNameLst>
                                          <p:attrName>ppt_w</p:attrName>
                                        </p:attrNameLst>
                                      </p:cBhvr>
                                      <p:tavLst>
                                        <p:tav tm="0">
                                          <p:val>
                                            <p:strVal val="#ppt_w*0.70"/>
                                          </p:val>
                                        </p:tav>
                                        <p:tav tm="100000">
                                          <p:val>
                                            <p:strVal val="#ppt_w"/>
                                          </p:val>
                                        </p:tav>
                                      </p:tavLst>
                                    </p:anim>
                                    <p:anim calcmode="lin" valueType="num">
                                      <p:cBhvr>
                                        <p:cTn id="64" dur="1000" fill="hold"/>
                                        <p:tgtEl>
                                          <p:spTgt spid="27"/>
                                        </p:tgtEl>
                                        <p:attrNameLst>
                                          <p:attrName>ppt_h</p:attrName>
                                        </p:attrNameLst>
                                      </p:cBhvr>
                                      <p:tavLst>
                                        <p:tav tm="0">
                                          <p:val>
                                            <p:strVal val="#ppt_h"/>
                                          </p:val>
                                        </p:tav>
                                        <p:tav tm="100000">
                                          <p:val>
                                            <p:strVal val="#ppt_h"/>
                                          </p:val>
                                        </p:tav>
                                      </p:tavLst>
                                    </p:anim>
                                    <p:animEffect transition="in" filter="fade">
                                      <p:cBhvr>
                                        <p:cTn id="65" dur="10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strips(downLeft)">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6"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arn(inHorizontal)">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4" grpId="0"/>
      <p:bldP spid="16" grpId="0" animBg="1"/>
      <p:bldP spid="17" grpId="0"/>
      <p:bldP spid="20" grpId="0"/>
      <p:bldP spid="23"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52" y="-27384"/>
            <a:ext cx="8910736" cy="1077218"/>
          </a:xfrm>
          <a:prstGeom prst="rect">
            <a:avLst/>
          </a:prstGeom>
        </p:spPr>
        <p:txBody>
          <a:bodyPr wrap="square">
            <a:spAutoFit/>
          </a:bodyPr>
          <a:lstStyle/>
          <a:p>
            <a:r>
              <a:rPr lang="en-US" sz="3200" b="1" dirty="0" smtClean="0">
                <a:solidFill>
                  <a:srgbClr val="0000FF"/>
                </a:solidFill>
                <a:latin typeface="Times New Roman" pitchFamily="18" charset="0"/>
                <a:cs typeface="Times New Roman" pitchFamily="18" charset="0"/>
              </a:rPr>
              <a:t>3</a:t>
            </a:r>
            <a:r>
              <a:rPr lang="vi-VN" sz="3200" b="1" dirty="0" smtClean="0">
                <a:solidFill>
                  <a:srgbClr val="0000FF"/>
                </a:solidFill>
                <a:latin typeface="Times New Roman" pitchFamily="18" charset="0"/>
                <a:cs typeface="Times New Roman" pitchFamily="18" charset="0"/>
              </a:rPr>
              <a:t>. </a:t>
            </a:r>
            <a:r>
              <a:rPr lang="en-US" sz="3200" b="1" u="sng" dirty="0">
                <a:solidFill>
                  <a:srgbClr val="0000FF"/>
                </a:solidFill>
                <a:latin typeface="Times New Roman" pitchFamily="18" charset="0"/>
                <a:ea typeface="Calibri" pitchFamily="34" charset="0"/>
                <a:cs typeface="Times New Roman" pitchFamily="18" charset="0"/>
                <a:sym typeface="Wingdings" pitchFamily="2" charset="2"/>
              </a:rPr>
              <a:t>Suy ngẫm về cuộc đời bà và bếp lửa </a:t>
            </a:r>
            <a:r>
              <a:rPr lang="vi-VN" sz="3200" b="1" u="sng" dirty="0">
                <a:solidFill>
                  <a:srgbClr val="0000FF"/>
                </a:solidFill>
              </a:rPr>
              <a:t>:</a:t>
            </a:r>
          </a:p>
          <a:p>
            <a:endParaRPr lang="en-US" sz="3200" b="1" dirty="0">
              <a:solidFill>
                <a:srgbClr val="0000FF"/>
              </a:solidFill>
              <a:latin typeface="Times New Roman" pitchFamily="18" charset="0"/>
              <a:cs typeface="Times New Roman" pitchFamily="18" charset="0"/>
            </a:endParaRPr>
          </a:p>
        </p:txBody>
      </p:sp>
      <p:sp>
        <p:nvSpPr>
          <p:cNvPr id="10" name="Rectangle 9"/>
          <p:cNvSpPr/>
          <p:nvPr/>
        </p:nvSpPr>
        <p:spPr>
          <a:xfrm>
            <a:off x="323528" y="620688"/>
            <a:ext cx="8820472" cy="1384995"/>
          </a:xfrm>
          <a:prstGeom prst="rect">
            <a:avLst/>
          </a:prstGeom>
        </p:spPr>
        <p:txBody>
          <a:bodyPr wrap="square">
            <a:spAutoFit/>
          </a:bodyPr>
          <a:lstStyle/>
          <a:p>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Điệp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ngữ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 ngọn lửa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(ẩn dụ)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thắp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sáng niềm tin, ý chí, hy vọng, nghị lực ( ngọn lửa của trái tim)</a:t>
            </a: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ình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yêu thương ấm áp bà dành cho cháu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VNI-Times" pitchFamily="2" charset="0"/>
              <a:ea typeface="Times New Roman" panose="02020603050405020304" pitchFamily="18" charset="0"/>
              <a:cs typeface="Times New Roman" panose="02020603050405020304" pitchFamily="18" charset="0"/>
            </a:endParaRPr>
          </a:p>
        </p:txBody>
      </p:sp>
      <p:sp>
        <p:nvSpPr>
          <p:cNvPr id="11" name="Rectangle 10"/>
          <p:cNvSpPr/>
          <p:nvPr/>
        </p:nvSpPr>
        <p:spPr>
          <a:xfrm>
            <a:off x="251520" y="1899989"/>
            <a:ext cx="8424936" cy="1384995"/>
          </a:xfrm>
          <a:prstGeom prst="rect">
            <a:avLst/>
          </a:prstGeom>
        </p:spPr>
        <p:txBody>
          <a:bodyPr wrap="square">
            <a:spAutoFit/>
          </a:bodyPr>
          <a:lstStyle/>
          <a:p>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Lận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đận-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tần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tảo hi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b="1" dirty="0">
              <a:latin typeface="VNI-Times" pitchFamily="2" charset="0"/>
              <a:ea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Điệp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từ :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nhóm </a:t>
            </a:r>
            <a:r>
              <a:rPr lang="en-US" sz="2800" i="1" dirty="0" smtClean="0">
                <a:latin typeface="Times New Roman" panose="02020603050405020304" pitchFamily="18" charset="0"/>
                <a:ea typeface="Times New Roman" panose="02020603050405020304" pitchFamily="18" charset="0"/>
                <a:cs typeface="Times New Roman" panose="02020603050405020304" pitchFamily="18" charset="0"/>
              </a:rPr>
              <a:t>-&gt;</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nhóm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lên niềm yêu thương ,nhóm lên sự sống cho con cháu. </a:t>
            </a:r>
            <a:endParaRPr lang="en-US" sz="2800" b="1" dirty="0">
              <a:latin typeface="VNI-Times" pitchFamily="2" charset="0"/>
              <a:ea typeface="Times New Roman" panose="02020603050405020304" pitchFamily="18" charset="0"/>
              <a:cs typeface="Times New Roman" panose="02020603050405020304" pitchFamily="18" charset="0"/>
            </a:endParaRPr>
          </a:p>
        </p:txBody>
      </p:sp>
      <p:sp>
        <p:nvSpPr>
          <p:cNvPr id="12" name="Rectangle 11"/>
          <p:cNvSpPr/>
          <p:nvPr/>
        </p:nvSpPr>
        <p:spPr>
          <a:xfrm>
            <a:off x="324063" y="3212976"/>
            <a:ext cx="4870244" cy="661207"/>
          </a:xfrm>
          <a:prstGeom prst="rect">
            <a:avLst/>
          </a:prstGeom>
        </p:spPr>
        <p:txBody>
          <a:bodyPr wrap="none">
            <a:spAutoFit/>
          </a:bodyPr>
          <a:lstStyle/>
          <a:p>
            <a:pPr fontAlgn="base">
              <a:lnSpc>
                <a:spcPct val="15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Ôi kì lạ và thiêng liêng- bếp lửa!</a:t>
            </a:r>
          </a:p>
        </p:txBody>
      </p:sp>
      <p:sp>
        <p:nvSpPr>
          <p:cNvPr id="13" name="Rectangle 12"/>
          <p:cNvSpPr/>
          <p:nvPr/>
        </p:nvSpPr>
        <p:spPr>
          <a:xfrm>
            <a:off x="179512" y="3861048"/>
            <a:ext cx="8640425" cy="1384995"/>
          </a:xfrm>
          <a:prstGeom prst="rect">
            <a:avLst/>
          </a:prstGeom>
        </p:spPr>
        <p:txBody>
          <a:bodyPr wrap="square">
            <a:spAutoFit/>
          </a:bodyPr>
          <a:lstStyle/>
          <a:p>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-&gt;Câu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cảm thán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đảo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ngữ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-&gt;Ngạc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nhiên , ngỡ ngàng như một khám phá ra một điều kỳ diệu , một niềm tin về ngày mai </a:t>
            </a:r>
            <a:endParaRPr lang="en-US" sz="2800" b="1" dirty="0">
              <a:solidFill>
                <a:srgbClr val="FF0000"/>
              </a:solidFill>
            </a:endParaRPr>
          </a:p>
        </p:txBody>
      </p:sp>
      <p:sp>
        <p:nvSpPr>
          <p:cNvPr id="3" name="Rectangle 2"/>
          <p:cNvSpPr/>
          <p:nvPr/>
        </p:nvSpPr>
        <p:spPr>
          <a:xfrm>
            <a:off x="323528" y="5507940"/>
            <a:ext cx="6014788"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*Vất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vả,gian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lao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mà rất đỗi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 nghĩa</a:t>
            </a:r>
            <a:endParaRPr lang="en-US" sz="2800" b="1" dirty="0">
              <a:solidFill>
                <a:srgbClr val="FF0000"/>
              </a:solidFill>
            </a:endParaRPr>
          </a:p>
        </p:txBody>
      </p:sp>
    </p:spTree>
    <p:extLst>
      <p:ext uri="{BB962C8B-B14F-4D97-AF65-F5344CB8AC3E}">
        <p14:creationId xmlns:p14="http://schemas.microsoft.com/office/powerpoint/2010/main" val="298547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banh viet gioi thieu tap tho moi cua minh"/>
          <p:cNvPicPr>
            <a:picLocks noChangeAspect="1"/>
          </p:cNvPicPr>
          <p:nvPr/>
        </p:nvPicPr>
        <p:blipFill>
          <a:blip r:embed="rId2"/>
          <a:stretch>
            <a:fillRect/>
          </a:stretch>
        </p:blipFill>
        <p:spPr>
          <a:xfrm>
            <a:off x="76200" y="76200"/>
            <a:ext cx="8991600" cy="6305128"/>
          </a:xfrm>
          <a:prstGeom prst="rect">
            <a:avLst/>
          </a:prstGeom>
          <a:noFill/>
          <a:ln w="9525">
            <a:noFill/>
          </a:ln>
        </p:spPr>
      </p:pic>
      <p:sp>
        <p:nvSpPr>
          <p:cNvPr id="48131" name="Text Box 6"/>
          <p:cNvSpPr txBox="1"/>
          <p:nvPr/>
        </p:nvSpPr>
        <p:spPr>
          <a:xfrm>
            <a:off x="413320" y="6381328"/>
            <a:ext cx="8839200" cy="466725"/>
          </a:xfrm>
          <a:prstGeom prst="rect">
            <a:avLst/>
          </a:prstGeom>
          <a:noFill/>
          <a:ln w="9525" cap="flat" cmpd="sng">
            <a:solidFill>
              <a:schemeClr val="tx1"/>
            </a:solidFill>
            <a:prstDash val="solid"/>
            <a:miter/>
            <a:headEnd type="none" w="med" len="med"/>
            <a:tailEnd type="none" w="med" len="med"/>
          </a:ln>
        </p:spPr>
        <p:txBody>
          <a:bodyPr>
            <a:spAutoFit/>
          </a:bodyPr>
          <a:lstStyle/>
          <a:p>
            <a:pPr>
              <a:spcBef>
                <a:spcPct val="50000"/>
              </a:spcBef>
            </a:pPr>
            <a:r>
              <a:rPr lang="vi-VN" altLang="x-none" sz="2400" b="1" dirty="0">
                <a:cs typeface="Arial" panose="020B0604020202020204" pitchFamily="34" charset="0"/>
              </a:rPr>
              <a:t>Nh</a:t>
            </a:r>
            <a:r>
              <a:rPr sz="2400" b="1" dirty="0">
                <a:latin typeface="Arial" panose="020B0604020202020204" pitchFamily="34" charset="0"/>
                <a:ea typeface="Arial" panose="020B0604020202020204" pitchFamily="34" charset="0"/>
              </a:rPr>
              <a:t>à</a:t>
            </a:r>
            <a:r>
              <a:rPr lang="vi-VN" altLang="x-none" sz="2400" b="1" dirty="0">
                <a:cs typeface="Arial" panose="020B0604020202020204" pitchFamily="34" charset="0"/>
              </a:rPr>
              <a:t> th</a:t>
            </a:r>
            <a:r>
              <a:rPr sz="2400" b="1" dirty="0">
                <a:cs typeface="Arial" panose="020B0604020202020204" pitchFamily="34" charset="0"/>
              </a:rPr>
              <a:t>ơ</a:t>
            </a:r>
            <a:r>
              <a:rPr lang="vi-VN" altLang="x-none" sz="2400" b="1" dirty="0">
                <a:cs typeface="Arial" panose="020B0604020202020204" pitchFamily="34" charset="0"/>
              </a:rPr>
              <a:t> B</a:t>
            </a:r>
            <a:r>
              <a:rPr sz="2400" b="1" dirty="0">
                <a:cs typeface="Arial" panose="020B0604020202020204" pitchFamily="34" charset="0"/>
              </a:rPr>
              <a:t>ằng</a:t>
            </a:r>
            <a:r>
              <a:rPr lang="vi-VN" altLang="x-none" sz="2400" b="1" dirty="0">
                <a:cs typeface="Arial" panose="020B0604020202020204" pitchFamily="34" charset="0"/>
              </a:rPr>
              <a:t> Vi</a:t>
            </a:r>
            <a:r>
              <a:rPr sz="2400" b="1" dirty="0">
                <a:cs typeface="Arial" panose="020B0604020202020204" pitchFamily="34" charset="0"/>
              </a:rPr>
              <a:t>ệt</a:t>
            </a:r>
            <a:r>
              <a:rPr lang="vi-VN" altLang="x-none" sz="2400" b="1" dirty="0">
                <a:cs typeface="Arial" panose="020B0604020202020204" pitchFamily="34" charset="0"/>
              </a:rPr>
              <a:t> </a:t>
            </a:r>
            <a:r>
              <a:rPr sz="2400" b="1" dirty="0">
                <a:cs typeface="Arial" panose="020B0604020202020204" pitchFamily="34" charset="0"/>
              </a:rPr>
              <a:t>đ</a:t>
            </a:r>
            <a:r>
              <a:rPr lang="vi-VN" altLang="x-none" sz="2400" b="1" dirty="0">
                <a:cs typeface="Arial" panose="020B0604020202020204" pitchFamily="34" charset="0"/>
              </a:rPr>
              <a:t>ang gi</a:t>
            </a:r>
            <a:r>
              <a:rPr sz="2400" b="1" dirty="0">
                <a:cs typeface="Arial" panose="020B0604020202020204" pitchFamily="34" charset="0"/>
              </a:rPr>
              <a:t>ới</a:t>
            </a:r>
            <a:r>
              <a:rPr lang="vi-VN" altLang="x-none" sz="2400" b="1" dirty="0">
                <a:cs typeface="Arial" panose="020B0604020202020204" pitchFamily="34" charset="0"/>
              </a:rPr>
              <a:t> thi</a:t>
            </a:r>
            <a:r>
              <a:rPr sz="2400" b="1" dirty="0">
                <a:cs typeface="Arial" panose="020B0604020202020204" pitchFamily="34" charset="0"/>
              </a:rPr>
              <a:t>ệu</a:t>
            </a:r>
            <a:r>
              <a:rPr lang="vi-VN" altLang="x-none" sz="2400" b="1" dirty="0">
                <a:cs typeface="Arial" panose="020B0604020202020204" pitchFamily="34" charset="0"/>
              </a:rPr>
              <a:t> t</a:t>
            </a:r>
            <a:r>
              <a:rPr sz="2400" b="1" dirty="0">
                <a:cs typeface="Arial" panose="020B0604020202020204" pitchFamily="34" charset="0"/>
              </a:rPr>
              <a:t>ập</a:t>
            </a:r>
            <a:r>
              <a:rPr lang="vi-VN" altLang="x-none" sz="2400" b="1" dirty="0">
                <a:cs typeface="Arial" panose="020B0604020202020204" pitchFamily="34" charset="0"/>
              </a:rPr>
              <a:t> th</a:t>
            </a:r>
            <a:r>
              <a:rPr sz="2400" b="1" dirty="0">
                <a:cs typeface="Arial" panose="020B0604020202020204" pitchFamily="34" charset="0"/>
              </a:rPr>
              <a:t>ơ</a:t>
            </a:r>
            <a:r>
              <a:rPr lang="vi-VN" altLang="x-none" sz="2400" b="1" dirty="0">
                <a:cs typeface="Arial" panose="020B0604020202020204" pitchFamily="34" charset="0"/>
              </a:rPr>
              <a:t> m</a:t>
            </a:r>
            <a:r>
              <a:rPr sz="2400" b="1" dirty="0">
                <a:cs typeface="Arial" panose="020B0604020202020204" pitchFamily="34" charset="0"/>
              </a:rPr>
              <a:t>ới</a:t>
            </a:r>
            <a:r>
              <a:rPr lang="vi-VN" altLang="x-none" sz="2400" b="1" dirty="0">
                <a:cs typeface="Arial" panose="020B0604020202020204" pitchFamily="34" charset="0"/>
              </a:rPr>
              <a:t> c</a:t>
            </a:r>
            <a:r>
              <a:rPr sz="2400" b="1" dirty="0">
                <a:cs typeface="Arial" panose="020B0604020202020204" pitchFamily="34" charset="0"/>
              </a:rPr>
              <a:t>ủa</a:t>
            </a:r>
            <a:r>
              <a:rPr lang="vi-VN" altLang="x-none" sz="2400" b="1" dirty="0">
                <a:cs typeface="Arial" panose="020B0604020202020204" pitchFamily="34" charset="0"/>
              </a:rPr>
              <a:t> m</a:t>
            </a:r>
            <a:r>
              <a:rPr sz="2400" b="1" dirty="0">
                <a:cs typeface="Arial" panose="020B0604020202020204" pitchFamily="34" charset="0"/>
              </a:rPr>
              <a:t>ình</a:t>
            </a:r>
            <a:endParaRPr sz="2400" b="1" dirty="0">
              <a:ea typeface="Arial" panose="020B0604020202020204" pitchFamily="34" charset="0"/>
            </a:endParaRPr>
          </a:p>
        </p:txBody>
      </p:sp>
    </p:spTree>
    <p:extLst>
      <p:ext uri="{BB962C8B-B14F-4D97-AF65-F5344CB8AC3E}">
        <p14:creationId xmlns:p14="http://schemas.microsoft.com/office/powerpoint/2010/main" val="1261836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72958"/>
            <a:ext cx="6462464" cy="1815882"/>
          </a:xfrm>
          <a:prstGeom prst="rect">
            <a:avLst/>
          </a:prstGeom>
        </p:spPr>
        <p:txBody>
          <a:bodyPr wrap="square">
            <a:spAutoFit/>
          </a:bodyPr>
          <a:lstStyle/>
          <a:p>
            <a:r>
              <a:rPr lang="en-US" sz="2800" b="1" u="sng" dirty="0">
                <a:solidFill>
                  <a:srgbClr val="0000FF"/>
                </a:solidFill>
                <a:latin typeface="+mj-lt"/>
              </a:rPr>
              <a:t>4</a:t>
            </a:r>
            <a:r>
              <a:rPr lang="vi-VN" sz="2800" b="1" u="sng" dirty="0" smtClean="0">
                <a:solidFill>
                  <a:srgbClr val="0000FF"/>
                </a:solidFill>
                <a:latin typeface="+mj-lt"/>
              </a:rPr>
              <a:t>. </a:t>
            </a:r>
            <a:r>
              <a:rPr lang="en-US" sz="2800" b="1" u="sng" dirty="0">
                <a:solidFill>
                  <a:srgbClr val="0000FF"/>
                </a:solidFill>
                <a:latin typeface="Times New Roman" pitchFamily="18" charset="0"/>
                <a:ea typeface="Calibri" pitchFamily="34" charset="0"/>
                <a:cs typeface="Times New Roman" pitchFamily="18" charset="0"/>
                <a:sym typeface="Wingdings" pitchFamily="2" charset="2"/>
              </a:rPr>
              <a:t>Nỗi nhớ của người cháu </a:t>
            </a:r>
            <a:r>
              <a:rPr lang="vi-VN" sz="2800" b="1" u="sng" dirty="0" smtClean="0">
                <a:solidFill>
                  <a:srgbClr val="0000FF"/>
                </a:solidFill>
                <a:latin typeface="+mj-lt"/>
              </a:rPr>
              <a:t>:</a:t>
            </a:r>
            <a:endParaRPr lang="vi-VN" sz="2800" b="1" u="sng" dirty="0">
              <a:solidFill>
                <a:srgbClr val="0000FF"/>
              </a:solidFill>
              <a:latin typeface="+mj-lt"/>
            </a:endParaRPr>
          </a:p>
          <a:p>
            <a:pPr>
              <a:buChar char="-"/>
            </a:pPr>
            <a:r>
              <a:rPr lang="vi-VN" sz="2800" b="1" dirty="0">
                <a:latin typeface="+mj-lt"/>
              </a:rPr>
              <a:t> </a:t>
            </a:r>
            <a:r>
              <a:rPr lang="vi-VN" sz="2800" dirty="0">
                <a:latin typeface="+mj-lt"/>
              </a:rPr>
              <a:t>Giờ cháu đã đi xa….</a:t>
            </a:r>
          </a:p>
          <a:p>
            <a:pPr>
              <a:buChar char="-"/>
            </a:pPr>
            <a:r>
              <a:rPr lang="vi-VN" sz="2800" dirty="0">
                <a:latin typeface="+mj-lt"/>
              </a:rPr>
              <a:t> Sớm mai này bà nhóm bếp lên chưa?</a:t>
            </a:r>
          </a:p>
          <a:p>
            <a:r>
              <a:rPr lang="vi-VN" sz="2800" dirty="0">
                <a:latin typeface="+mj-lt"/>
              </a:rPr>
              <a:t>           </a:t>
            </a:r>
            <a:endParaRPr lang="vi-VN" altLang="x-none" sz="2800" dirty="0">
              <a:latin typeface="+mj-lt"/>
            </a:endParaRPr>
          </a:p>
        </p:txBody>
      </p:sp>
      <p:sp>
        <p:nvSpPr>
          <p:cNvPr id="4" name="Text Box 60435"/>
          <p:cNvSpPr txBox="1"/>
          <p:nvPr/>
        </p:nvSpPr>
        <p:spPr>
          <a:xfrm>
            <a:off x="107504" y="3068960"/>
            <a:ext cx="8153400" cy="954107"/>
          </a:xfrm>
          <a:prstGeom prst="rect">
            <a:avLst/>
          </a:prstGeom>
          <a:noFill/>
          <a:ln w="9525">
            <a:noFill/>
          </a:ln>
        </p:spPr>
        <p:txBody>
          <a:bodyPr>
            <a:spAutoFit/>
          </a:bodyPr>
          <a:lstStyle/>
          <a:p>
            <a:pPr marL="342900" indent="-342900"/>
            <a:r>
              <a:rPr sz="2800" b="1" dirty="0">
                <a:latin typeface=".VnTime" panose="020B7200000000000000" pitchFamily="34" charset="0"/>
                <a:sym typeface="Wingdings" panose="05000000000000000000" pitchFamily="2" charset="2"/>
              </a:rPr>
              <a:t> </a:t>
            </a:r>
            <a:r>
              <a:rPr lang="en-US" sz="2800" b="1" dirty="0">
                <a:solidFill>
                  <a:srgbClr val="FF0000"/>
                </a:solidFill>
                <a:latin typeface=".VnTime" panose="020B7200000000000000" pitchFamily="34" charset="0"/>
                <a:sym typeface="Wingdings" panose="05000000000000000000" pitchFamily="2" charset="2"/>
              </a:rPr>
              <a:t>*</a:t>
            </a:r>
            <a:r>
              <a:rPr sz="2800" b="1" dirty="0" smtClean="0">
                <a:solidFill>
                  <a:srgbClr val="FF0000"/>
                </a:solidFill>
                <a:latin typeface=".VnTime" panose="020B7200000000000000" pitchFamily="34" charset="0"/>
                <a:sym typeface="Wingdings" panose="05000000000000000000" pitchFamily="2" charset="2"/>
              </a:rPr>
              <a:t>Lßng </a:t>
            </a:r>
            <a:r>
              <a:rPr sz="2800" b="1" dirty="0">
                <a:solidFill>
                  <a:srgbClr val="FF0000"/>
                </a:solidFill>
                <a:latin typeface=".VnTime" panose="020B7200000000000000" pitchFamily="34" charset="0"/>
                <a:sym typeface="Wingdings" panose="05000000000000000000" pitchFamily="2" charset="2"/>
              </a:rPr>
              <a:t>kÝnh yªu tr©n träng vµ biÕt ¬n s©u nÆng cña ch¸u ®èi víi bµ.</a:t>
            </a:r>
          </a:p>
        </p:txBody>
      </p:sp>
      <p:sp>
        <p:nvSpPr>
          <p:cNvPr id="2" name="Rectangle 1"/>
          <p:cNvSpPr/>
          <p:nvPr/>
        </p:nvSpPr>
        <p:spPr>
          <a:xfrm>
            <a:off x="395536" y="1700808"/>
            <a:ext cx="8568952" cy="138499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=&gt; </a:t>
            </a:r>
            <a:r>
              <a:rPr lang="en-US" sz="2800" dirty="0" smtClean="0">
                <a:latin typeface="Times New Roman" panose="02020603050405020304" pitchFamily="18" charset="0"/>
                <a:cs typeface="Times New Roman" panose="02020603050405020304" pitchFamily="18" charset="0"/>
              </a:rPr>
              <a:t>Không </a:t>
            </a:r>
            <a:r>
              <a:rPr lang="en-US" sz="2800" dirty="0">
                <a:latin typeface="Times New Roman" panose="02020603050405020304" pitchFamily="18" charset="0"/>
                <a:cs typeface="Times New Roman" panose="02020603050405020304" pitchFamily="18" charset="0"/>
              </a:rPr>
              <a:t>bao giờ quên quá khứ, không bao giờ quên hình ảnh bà với bếp lửa của một thời ấu thơ nghèo khổ mà ấm áp tình nghĩa. </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00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4B610AB-3DF8-45AB-806D-8DD7022A8E2E}"/>
              </a:ext>
            </a:extLst>
          </p:cNvPr>
          <p:cNvSpPr txBox="1"/>
          <p:nvPr/>
        </p:nvSpPr>
        <p:spPr>
          <a:xfrm>
            <a:off x="179512" y="44624"/>
            <a:ext cx="3298371" cy="584775"/>
          </a:xfrm>
          <a:prstGeom prst="rect">
            <a:avLst/>
          </a:prstGeom>
          <a:noFill/>
        </p:spPr>
        <p:txBody>
          <a:bodyPr wrap="square" rtlCol="0">
            <a:spAutoFit/>
          </a:bodyPr>
          <a:lstStyle/>
          <a:p>
            <a:r>
              <a:rPr lang="en-US" sz="3200" b="1" u="sng" dirty="0">
                <a:solidFill>
                  <a:srgbClr val="0000FF"/>
                </a:solidFill>
                <a:latin typeface="Times New Roman" pitchFamily="18" charset="0"/>
                <a:cs typeface="Times New Roman" pitchFamily="18" charset="0"/>
              </a:rPr>
              <a:t>III/ </a:t>
            </a:r>
            <a:r>
              <a:rPr lang="en-US" sz="3200" b="1" u="sng" kern="1200" dirty="0" err="1">
                <a:solidFill>
                  <a:srgbClr val="0000FF"/>
                </a:solidFill>
                <a:effectLst/>
                <a:latin typeface="Times New Roman" pitchFamily="18" charset="0"/>
                <a:ea typeface="Times New Roman" panose="02020603050405020304" pitchFamily="18" charset="0"/>
                <a:cs typeface="Times New Roman" pitchFamily="18" charset="0"/>
              </a:rPr>
              <a:t>Tổng</a:t>
            </a:r>
            <a:r>
              <a:rPr lang="en-US" sz="3200" b="1" u="sng" kern="1200" dirty="0">
                <a:solidFill>
                  <a:srgbClr val="0000FF"/>
                </a:solidFill>
                <a:effectLst/>
                <a:latin typeface="Times New Roman" pitchFamily="18" charset="0"/>
                <a:ea typeface="Times New Roman" panose="02020603050405020304" pitchFamily="18" charset="0"/>
                <a:cs typeface="Times New Roman" pitchFamily="18" charset="0"/>
              </a:rPr>
              <a:t> </a:t>
            </a:r>
            <a:r>
              <a:rPr lang="en-US" sz="3200" b="1" u="sng" kern="1200" dirty="0" err="1">
                <a:solidFill>
                  <a:srgbClr val="0000FF"/>
                </a:solidFill>
                <a:effectLst/>
                <a:latin typeface="Times New Roman" pitchFamily="18" charset="0"/>
                <a:ea typeface="Times New Roman" panose="02020603050405020304" pitchFamily="18" charset="0"/>
                <a:cs typeface="Times New Roman" pitchFamily="18" charset="0"/>
              </a:rPr>
              <a:t>kết</a:t>
            </a:r>
            <a:r>
              <a:rPr lang="en-US" sz="3200" b="1" u="sng" kern="1200" dirty="0">
                <a:solidFill>
                  <a:srgbClr val="0000FF"/>
                </a:solidFill>
                <a:effectLst/>
                <a:latin typeface="Times New Roman" pitchFamily="18" charset="0"/>
                <a:ea typeface="Times New Roman" panose="02020603050405020304" pitchFamily="18" charset="0"/>
                <a:cs typeface="Times New Roman" pitchFamily="18" charset="0"/>
              </a:rPr>
              <a:t>:</a:t>
            </a:r>
            <a:endParaRPr lang="en-US" sz="3200" b="1" u="sng" dirty="0">
              <a:solidFill>
                <a:srgbClr val="0000FF"/>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3D701BC7-0789-4412-AE60-9DB182CF11D7}"/>
              </a:ext>
            </a:extLst>
          </p:cNvPr>
          <p:cNvSpPr/>
          <p:nvPr/>
        </p:nvSpPr>
        <p:spPr>
          <a:xfrm>
            <a:off x="0" y="620688"/>
            <a:ext cx="8964487" cy="6142323"/>
          </a:xfrm>
          <a:prstGeom prst="rect">
            <a:avLst/>
          </a:prstGeom>
        </p:spPr>
        <p:txBody>
          <a:bodyPr wrap="square">
            <a:spAutoFit/>
          </a:bodyPr>
          <a:lstStyle/>
          <a:p>
            <a:pPr algn="just">
              <a:lnSpc>
                <a:spcPct val="108000"/>
              </a:lnSpc>
            </a:pPr>
            <a:r>
              <a:rPr lang="en-US" altLang="en-US" sz="2800" b="1" dirty="0">
                <a:solidFill>
                  <a:srgbClr val="002060"/>
                </a:solidFill>
                <a:latin typeface="Times New Roman" panose="02020603050405020304" pitchFamily="18" charset="0"/>
                <a:cs typeface="Times New Roman" panose="02020603050405020304" pitchFamily="18" charset="0"/>
              </a:rPr>
              <a:t>1. </a:t>
            </a:r>
            <a:r>
              <a:rPr lang="en-US" altLang="en-US" sz="2800" b="1" u="sng" dirty="0" err="1">
                <a:solidFill>
                  <a:srgbClr val="002060"/>
                </a:solidFill>
                <a:latin typeface="Times New Roman" panose="02020603050405020304" pitchFamily="18" charset="0"/>
                <a:cs typeface="Times New Roman" panose="02020603050405020304" pitchFamily="18" charset="0"/>
              </a:rPr>
              <a:t>Nghệ</a:t>
            </a:r>
            <a:r>
              <a:rPr lang="en-US" altLang="en-US" sz="2800" b="1" u="sng" dirty="0">
                <a:solidFill>
                  <a:srgbClr val="002060"/>
                </a:solidFill>
                <a:latin typeface="Times New Roman" panose="02020603050405020304" pitchFamily="18" charset="0"/>
                <a:cs typeface="Times New Roman" panose="02020603050405020304" pitchFamily="18" charset="0"/>
              </a:rPr>
              <a:t> </a:t>
            </a:r>
            <a:r>
              <a:rPr lang="en-US" altLang="en-US" sz="2800" b="1" u="sng" dirty="0" err="1">
                <a:solidFill>
                  <a:srgbClr val="002060"/>
                </a:solidFill>
                <a:latin typeface="Times New Roman" panose="02020603050405020304" pitchFamily="18" charset="0"/>
                <a:cs typeface="Times New Roman" panose="02020603050405020304" pitchFamily="18" charset="0"/>
              </a:rPr>
              <a:t>thuật</a:t>
            </a:r>
            <a:r>
              <a:rPr lang="en-US" altLang="en-US" sz="2800" b="1" dirty="0">
                <a:solidFill>
                  <a:srgbClr val="002060"/>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08000"/>
              </a:lnSpc>
            </a:pPr>
            <a:r>
              <a:rPr lang="vi-VN" sz="2800" dirty="0">
                <a:latin typeface="Times New Roman" panose="02020603050405020304" pitchFamily="18" charset="0"/>
                <a:cs typeface="Times New Roman" panose="02020603050405020304" pitchFamily="18" charset="0"/>
              </a:rPr>
              <a:t>- Sự kết hợp hài hòa của các phương thức biểu đạt: biểu cảm, tự sự, miêu tả, bình luận.</a:t>
            </a:r>
          </a:p>
          <a:p>
            <a:pPr algn="just">
              <a:lnSpc>
                <a:spcPct val="108000"/>
              </a:lnSpc>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Hệ thống hình ảnh vừa chân thực lại vừa giàu ý nghĩa biểu tượng.</a:t>
            </a:r>
          </a:p>
          <a:p>
            <a:pPr algn="just">
              <a:lnSpc>
                <a:spcPct val="108000"/>
              </a:lnSpc>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Cảm xúc mãnh liệt, chân thành và đậm chất triết lí sâu xa.</a:t>
            </a:r>
          </a:p>
          <a:p>
            <a:pPr algn="just">
              <a:lnSpc>
                <a:spcPct val="108000"/>
              </a:lnSpc>
            </a:pPr>
            <a:r>
              <a:rPr lang="en-US" altLang="en-US" sz="2800" b="1" dirty="0">
                <a:solidFill>
                  <a:srgbClr val="002060"/>
                </a:solidFill>
                <a:latin typeface="Times New Roman" panose="02020603050405020304" pitchFamily="18" charset="0"/>
                <a:cs typeface="Times New Roman" panose="02020603050405020304" pitchFamily="18" charset="0"/>
              </a:rPr>
              <a:t>2. </a:t>
            </a:r>
            <a:r>
              <a:rPr lang="en-US" altLang="en-US" sz="2800" b="1" u="sng" dirty="0" err="1">
                <a:solidFill>
                  <a:srgbClr val="002060"/>
                </a:solidFill>
                <a:latin typeface="Times New Roman" panose="02020603050405020304" pitchFamily="18" charset="0"/>
                <a:cs typeface="Times New Roman" panose="02020603050405020304" pitchFamily="18" charset="0"/>
              </a:rPr>
              <a:t>Nội</a:t>
            </a:r>
            <a:r>
              <a:rPr lang="en-US" altLang="en-US" sz="2800" b="1" u="sng" dirty="0">
                <a:solidFill>
                  <a:srgbClr val="002060"/>
                </a:solidFill>
                <a:latin typeface="Times New Roman" panose="02020603050405020304" pitchFamily="18" charset="0"/>
                <a:cs typeface="Times New Roman" panose="02020603050405020304" pitchFamily="18" charset="0"/>
              </a:rPr>
              <a:t> dung:</a:t>
            </a:r>
            <a:r>
              <a:rPr lang="vi-VN" sz="2800" u="sng"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algn="just">
              <a:lnSpc>
                <a:spcPct val="108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Bài thơ Bếp lửa – Bằng Việt đã khẳng định, ngợi ca tình cảm bà cháu bình dị, gần gũi mà thiêng liêng.</a:t>
            </a:r>
          </a:p>
          <a:p>
            <a:pPr algn="just">
              <a:lnSpc>
                <a:spcPct val="108000"/>
              </a:lnSpc>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Qua những hồi tưởng và suy ngẫm của người cháu đã trưởng thành, nhớ lại những kỉ niệm đầy xúc động về người bà và bếp lửa, đã bộc lộ những tình cảm thiêng liêng, sâu nặng đối với gia đình, quê hương, đất nước.</a:t>
            </a:r>
            <a:endParaRPr lang="en-US" sz="2800" dirty="0"/>
          </a:p>
        </p:txBody>
      </p:sp>
    </p:spTree>
    <p:extLst>
      <p:ext uri="{BB962C8B-B14F-4D97-AF65-F5344CB8AC3E}">
        <p14:creationId xmlns:p14="http://schemas.microsoft.com/office/powerpoint/2010/main" val="39107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Text Box 61444"/>
          <p:cNvSpPr txBox="1"/>
          <p:nvPr/>
        </p:nvSpPr>
        <p:spPr>
          <a:xfrm>
            <a:off x="-36512" y="44624"/>
            <a:ext cx="8568952" cy="830309"/>
          </a:xfrm>
          <a:prstGeom prst="rect">
            <a:avLst/>
          </a:prstGeom>
          <a:noFill/>
          <a:ln w="9525">
            <a:noFill/>
          </a:ln>
        </p:spPr>
        <p:txBody>
          <a:bodyPr wrap="square">
            <a:spAutoFit/>
          </a:bodyPr>
          <a:lstStyle/>
          <a:p>
            <a:pPr marL="342900" indent="-342900">
              <a:spcBef>
                <a:spcPct val="50000"/>
              </a:spcBef>
            </a:pPr>
            <a:r>
              <a:rPr sz="2400" b="1" dirty="0">
                <a:solidFill>
                  <a:srgbClr val="0000CC"/>
                </a:solidFill>
                <a:latin typeface=".VnTime" panose="020B7200000000000000" pitchFamily="34" charset="0"/>
              </a:rPr>
              <a:t> </a:t>
            </a:r>
            <a:r>
              <a:rPr lang="en-US" sz="2400" b="1" dirty="0">
                <a:solidFill>
                  <a:srgbClr val="0000CC"/>
                </a:solidFill>
                <a:latin typeface=".VnTime" panose="020B7200000000000000" pitchFamily="34" charset="0"/>
              </a:rPr>
              <a:t>1</a:t>
            </a:r>
            <a:r>
              <a:rPr sz="2400" b="1" dirty="0">
                <a:solidFill>
                  <a:srgbClr val="0000CC"/>
                </a:solidFill>
                <a:latin typeface=".VnTime" panose="020B7200000000000000" pitchFamily="34" charset="0"/>
              </a:rPr>
              <a:t> - NhËn ®Þnh nµo  nªu ®óng  nhÊt  vÎ ®Ñp nghÖ thuËt cña bµi th¬?</a:t>
            </a:r>
            <a:r>
              <a:rPr sz="2400" dirty="0">
                <a:solidFill>
                  <a:srgbClr val="0000CC"/>
                </a:solidFill>
                <a:latin typeface=".VnTime" panose="020B7200000000000000" pitchFamily="34" charset="0"/>
              </a:rPr>
              <a:t> </a:t>
            </a:r>
          </a:p>
        </p:txBody>
      </p:sp>
      <p:sp>
        <p:nvSpPr>
          <p:cNvPr id="61447" name="Rectangles 61446"/>
          <p:cNvSpPr/>
          <p:nvPr/>
        </p:nvSpPr>
        <p:spPr>
          <a:xfrm>
            <a:off x="152400" y="3857823"/>
            <a:ext cx="8991600" cy="16764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5pPr>
          </a:lstStyle>
          <a:p>
            <a:pPr marL="609600" lvl="0" indent="-609600">
              <a:lnSpc>
                <a:spcPct val="90000"/>
              </a:lnSpc>
              <a:buNone/>
            </a:pPr>
            <a:r>
              <a:rPr sz="2100" b="1" dirty="0">
                <a:latin typeface=".VnTime" panose="020B7200000000000000" pitchFamily="34" charset="0"/>
              </a:rPr>
              <a:t>A. Bµi th¬ gîi l¹i </a:t>
            </a:r>
            <a:r>
              <a:rPr lang="en-US" sz="2100" b="1" dirty="0">
                <a:latin typeface="Times New Roman" panose="02020603050405020304" pitchFamily="18" charset="0"/>
                <a:cs typeface="Times New Roman" panose="02020603050405020304" pitchFamily="18" charset="0"/>
              </a:rPr>
              <a:t>những</a:t>
            </a:r>
            <a:r>
              <a:rPr sz="2100" b="1" dirty="0">
                <a:latin typeface=".VnTime" panose="020B7200000000000000" pitchFamily="34" charset="0"/>
              </a:rPr>
              <a:t> kØ niÖm ®Çy xóc ®éng vÒ ng­êi bµ vµ </a:t>
            </a:r>
            <a:r>
              <a:rPr lang="en-US" sz="2100" b="1" dirty="0">
                <a:latin typeface="Times New Roman" panose="02020603050405020304" pitchFamily="18" charset="0"/>
                <a:cs typeface="Times New Roman" panose="02020603050405020304" pitchFamily="18" charset="0"/>
              </a:rPr>
              <a:t>tình</a:t>
            </a:r>
            <a:r>
              <a:rPr sz="2100" b="1" dirty="0">
                <a:latin typeface=".VnTime" panose="020B7200000000000000" pitchFamily="34" charset="0"/>
              </a:rPr>
              <a:t> bµ ch¸u. </a:t>
            </a:r>
            <a:r>
              <a:rPr sz="2100" b="1" dirty="0"/>
              <a:t> </a:t>
            </a:r>
            <a:endParaRPr lang="fi-FI" altLang="x-none" sz="2100" b="1" dirty="0"/>
          </a:p>
          <a:p>
            <a:pPr marL="609600" lvl="0" indent="-609600">
              <a:buNone/>
            </a:pPr>
            <a:r>
              <a:rPr lang="fi-FI" altLang="x-none" sz="2100" b="1" dirty="0"/>
              <a:t>B. </a:t>
            </a:r>
            <a:r>
              <a:rPr lang="fi-FI" altLang="x-none" sz="2100" b="1" dirty="0">
                <a:latin typeface=".VnTime" panose="020B7200000000000000" pitchFamily="34" charset="0"/>
              </a:rPr>
              <a:t>ThÓ hiÖn lßng kÝnh yªu tr©n träng vµ biÕt ¬n cña ng­êi ch¸u ®èi víi bµ.</a:t>
            </a:r>
          </a:p>
          <a:p>
            <a:pPr marL="609600" lvl="0" indent="-609600">
              <a:buNone/>
            </a:pPr>
            <a:r>
              <a:rPr lang="fi-FI" altLang="x-none" sz="2100" b="1" dirty="0"/>
              <a:t>C. </a:t>
            </a:r>
            <a:r>
              <a:rPr lang="fi-FI" altLang="x-none" sz="2100" b="1" dirty="0">
                <a:latin typeface=".VnTime" panose="020B7200000000000000" pitchFamily="34" charset="0"/>
              </a:rPr>
              <a:t>Bµi th¬ cßn lµ </a:t>
            </a:r>
            <a:r>
              <a:rPr lang="en-US" sz="2100" b="1" dirty="0">
                <a:latin typeface="Times New Roman" panose="02020603050405020304" pitchFamily="18" charset="0"/>
                <a:cs typeface="Times New Roman" panose="02020603050405020304" pitchFamily="18" charset="0"/>
                <a:sym typeface="+mn-ea"/>
              </a:rPr>
              <a:t>tình</a:t>
            </a:r>
            <a:r>
              <a:rPr lang="fi-FI" altLang="x-none" sz="2100" b="1" dirty="0">
                <a:latin typeface=".VnTime" panose="020B7200000000000000" pitchFamily="34" charset="0"/>
              </a:rPr>
              <a:t> c¶m cña ch¸u ®èi víi gia </a:t>
            </a:r>
            <a:r>
              <a:rPr lang="en-US" altLang="fi-FI" sz="2100" b="1" dirty="0">
                <a:latin typeface="Times New Roman" panose="02020603050405020304" pitchFamily="18" charset="0"/>
                <a:cs typeface="Times New Roman" panose="02020603050405020304" pitchFamily="18" charset="0"/>
              </a:rPr>
              <a:t>đình</a:t>
            </a:r>
            <a:r>
              <a:rPr lang="fi-FI" altLang="x-none" sz="2100" b="1" dirty="0">
                <a:latin typeface=".VnTime" panose="020B7200000000000000" pitchFamily="34" charset="0"/>
              </a:rPr>
              <a:t>, quª h­¬ng, ®Êt n­íc.</a:t>
            </a:r>
          </a:p>
          <a:p>
            <a:pPr marL="609600" lvl="0" indent="-609600">
              <a:buNone/>
            </a:pPr>
            <a:r>
              <a:rPr lang="fi-FI" altLang="x-none" sz="2100" b="1" dirty="0"/>
              <a:t>D. </a:t>
            </a:r>
            <a:r>
              <a:rPr lang="fi-FI" altLang="x-none" sz="2100" b="1" dirty="0">
                <a:latin typeface=".VnTime" panose="020B7200000000000000" pitchFamily="34" charset="0"/>
              </a:rPr>
              <a:t>KÕt hîp c¶ A,B,C.</a:t>
            </a:r>
          </a:p>
          <a:p>
            <a:pPr marL="609600" lvl="0" indent="-609600">
              <a:lnSpc>
                <a:spcPct val="90000"/>
              </a:lnSpc>
              <a:spcBef>
                <a:spcPct val="0"/>
              </a:spcBef>
              <a:buNone/>
            </a:pPr>
            <a:endParaRPr lang="fi-FI" altLang="x-none" sz="2100" dirty="0"/>
          </a:p>
        </p:txBody>
      </p:sp>
      <p:sp>
        <p:nvSpPr>
          <p:cNvPr id="61450" name="Text Box 61449"/>
          <p:cNvSpPr txBox="1"/>
          <p:nvPr/>
        </p:nvSpPr>
        <p:spPr>
          <a:xfrm>
            <a:off x="152401" y="2852936"/>
            <a:ext cx="8534400" cy="1015521"/>
          </a:xfrm>
          <a:prstGeom prst="rect">
            <a:avLst/>
          </a:prstGeom>
          <a:noFill/>
          <a:ln w="9525">
            <a:noFill/>
          </a:ln>
        </p:spPr>
        <p:txBody>
          <a:bodyPr wrap="square">
            <a:spAutoFit/>
          </a:bodyPr>
          <a:lstStyle/>
          <a:p>
            <a:pPr marL="342900" indent="-342900">
              <a:spcBef>
                <a:spcPct val="50000"/>
              </a:spcBef>
            </a:pPr>
            <a:r>
              <a:rPr sz="2400" b="1" dirty="0">
                <a:solidFill>
                  <a:srgbClr val="0000CC"/>
                </a:solidFill>
                <a:latin typeface=".VnTime" panose="020B7200000000000000" pitchFamily="34" charset="0"/>
              </a:rPr>
              <a:t> </a:t>
            </a:r>
            <a:r>
              <a:rPr lang="en-US" sz="2400" b="1" dirty="0">
                <a:solidFill>
                  <a:srgbClr val="0000CC"/>
                </a:solidFill>
                <a:latin typeface=".VnTime" panose="020B7200000000000000" pitchFamily="34" charset="0"/>
              </a:rPr>
              <a:t>2</a:t>
            </a:r>
            <a:r>
              <a:rPr sz="2400" b="1" dirty="0">
                <a:solidFill>
                  <a:srgbClr val="0000CC"/>
                </a:solidFill>
                <a:latin typeface=".VnTime" panose="020B7200000000000000" pitchFamily="34" charset="0"/>
              </a:rPr>
              <a:t> - NhËn ®Þnh nµo nªu ®Çy ®ñ nhÊt vÒ gi¸ trÞ  néi dung </a:t>
            </a:r>
            <a:r>
              <a:rPr sz="2400" b="1" dirty="0" smtClean="0">
                <a:solidFill>
                  <a:srgbClr val="0000CC"/>
                </a:solidFill>
                <a:latin typeface=".VnTime" panose="020B7200000000000000" pitchFamily="34" charset="0"/>
              </a:rPr>
              <a:t>t</a:t>
            </a:r>
            <a:r>
              <a:rPr lang="en-US" sz="2400" b="1" dirty="0" smtClean="0">
                <a:solidFill>
                  <a:srgbClr val="0000CC"/>
                </a:solidFill>
                <a:latin typeface=".VnTime" panose="020B7200000000000000" pitchFamily="34" charset="0"/>
              </a:rPr>
              <a:t>ư</a:t>
            </a:r>
            <a:r>
              <a:rPr sz="2400" b="1" dirty="0" smtClean="0">
                <a:solidFill>
                  <a:srgbClr val="0000CC"/>
                </a:solidFill>
                <a:latin typeface=".VnTime" panose="020B7200000000000000" pitchFamily="34" charset="0"/>
              </a:rPr>
              <a:t>­</a:t>
            </a:r>
            <a:endParaRPr sz="2400" b="1" dirty="0">
              <a:solidFill>
                <a:srgbClr val="0000CC"/>
              </a:solidFill>
              <a:latin typeface=".VnTime" panose="020B7200000000000000" pitchFamily="34" charset="0"/>
            </a:endParaRPr>
          </a:p>
          <a:p>
            <a:pPr marL="342900" indent="-342900">
              <a:spcBef>
                <a:spcPct val="50000"/>
              </a:spcBef>
            </a:pPr>
            <a:r>
              <a:rPr sz="2400" b="1" dirty="0" smtClean="0">
                <a:solidFill>
                  <a:srgbClr val="0000CC"/>
                </a:solidFill>
                <a:latin typeface=".VnTime" panose="020B7200000000000000" pitchFamily="34" charset="0"/>
              </a:rPr>
              <a:t>t</a:t>
            </a:r>
            <a:r>
              <a:rPr lang="en-US" sz="2400" b="1" dirty="0" smtClean="0">
                <a:solidFill>
                  <a:srgbClr val="0000CC"/>
                </a:solidFill>
                <a:latin typeface=".VnTime" panose="020B7200000000000000" pitchFamily="34" charset="0"/>
              </a:rPr>
              <a:t>ư</a:t>
            </a:r>
            <a:r>
              <a:rPr sz="2400" b="1" dirty="0" smtClean="0">
                <a:solidFill>
                  <a:srgbClr val="0000CC"/>
                </a:solidFill>
                <a:latin typeface=".VnTime" panose="020B7200000000000000" pitchFamily="34" charset="0"/>
              </a:rPr>
              <a:t>­ëng ®</a:t>
            </a:r>
            <a:r>
              <a:rPr lang="en-US" sz="2400" b="1" dirty="0" smtClean="0">
                <a:solidFill>
                  <a:srgbClr val="0000CC"/>
                </a:solidFill>
                <a:latin typeface=".VnTime" panose="020B7200000000000000" pitchFamily="34" charset="0"/>
              </a:rPr>
              <a:t>ư</a:t>
            </a:r>
            <a:r>
              <a:rPr sz="2400" b="1" dirty="0" smtClean="0">
                <a:solidFill>
                  <a:srgbClr val="0000CC"/>
                </a:solidFill>
                <a:latin typeface=".VnTime" panose="020B7200000000000000" pitchFamily="34" charset="0"/>
              </a:rPr>
              <a:t>­îc </a:t>
            </a:r>
            <a:r>
              <a:rPr sz="2400" b="1" dirty="0">
                <a:solidFill>
                  <a:srgbClr val="0000CC"/>
                </a:solidFill>
                <a:latin typeface=".VnTime" panose="020B7200000000000000" pitchFamily="34" charset="0"/>
              </a:rPr>
              <a:t>thÓ hiÖn qua bµi th¬?</a:t>
            </a:r>
          </a:p>
        </p:txBody>
      </p:sp>
      <p:sp>
        <p:nvSpPr>
          <p:cNvPr id="61451" name="Rectangles 61450"/>
          <p:cNvSpPr/>
          <p:nvPr/>
        </p:nvSpPr>
        <p:spPr>
          <a:xfrm>
            <a:off x="251520" y="853197"/>
            <a:ext cx="8686800" cy="1783715"/>
          </a:xfrm>
          <a:prstGeom prst="rect">
            <a:avLst/>
          </a:prstGeom>
          <a:noFill/>
          <a:ln w="9525">
            <a:noFill/>
          </a:ln>
        </p:spPr>
        <p:txBody>
          <a:bodyPr>
            <a:spAutoFit/>
          </a:bodyPr>
          <a:lstStyle/>
          <a:p>
            <a:pPr eaLnBrk="0" hangingPunct="0"/>
            <a:r>
              <a:rPr lang="fi-FI" altLang="x-none" sz="2200" b="1" dirty="0">
                <a:effectLst>
                  <a:outerShdw blurRad="38100" dist="38100" dir="2700000">
                    <a:srgbClr val="C0C0C0"/>
                  </a:outerShdw>
                </a:effectLst>
                <a:latin typeface=".VnTime" panose="020B7200000000000000" pitchFamily="34" charset="0"/>
              </a:rPr>
              <a:t>A. S¸ng t¹o </a:t>
            </a:r>
            <a:r>
              <a:rPr lang="en-US" altLang="fi-FI" sz="2200" b="1" dirty="0">
                <a:effectLst>
                  <a:outerShdw blurRad="38100" dist="38100" dir="2700000">
                    <a:srgbClr val="C0C0C0"/>
                  </a:outerShdw>
                </a:effectLst>
                <a:latin typeface="Times New Roman" panose="02020603050405020304" pitchFamily="18" charset="0"/>
                <a:cs typeface="Times New Roman" panose="02020603050405020304" pitchFamily="18" charset="0"/>
              </a:rPr>
              <a:t>hình</a:t>
            </a:r>
            <a:r>
              <a:rPr lang="fi-FI" altLang="x-none" sz="2200" b="1" dirty="0">
                <a:effectLst>
                  <a:outerShdw blurRad="38100" dist="38100" dir="2700000">
                    <a:srgbClr val="C0C0C0"/>
                  </a:outerShdw>
                </a:effectLst>
                <a:latin typeface=".VnTime" panose="020B7200000000000000" pitchFamily="34" charset="0"/>
              </a:rPr>
              <a:t> ¶nh bÕp löa võa thùc võa mang ý nghÜa biÓu t­îng. </a:t>
            </a:r>
          </a:p>
          <a:p>
            <a:pPr eaLnBrk="0" hangingPunct="0"/>
            <a:r>
              <a:rPr lang="fi-FI" altLang="x-none" sz="2200" b="1" dirty="0">
                <a:effectLst>
                  <a:outerShdw blurRad="38100" dist="38100" dir="2700000">
                    <a:srgbClr val="C0C0C0"/>
                  </a:outerShdw>
                </a:effectLst>
                <a:latin typeface=".VnTime" panose="020B7200000000000000" pitchFamily="34" charset="0"/>
              </a:rPr>
              <a:t>B. </a:t>
            </a:r>
            <a:r>
              <a:rPr lang="en-US" altLang="fi-FI" sz="2200" b="1" dirty="0">
                <a:effectLst>
                  <a:outerShdw blurRad="38100" dist="38100" dir="2700000">
                    <a:srgbClr val="C0C0C0"/>
                  </a:outerShdw>
                </a:effectLst>
                <a:latin typeface=".VnTime" panose="020B7200000000000000" pitchFamily="34" charset="0"/>
              </a:rPr>
              <a:t>H</a:t>
            </a:r>
            <a:r>
              <a:rPr lang="en-US" altLang="fi-FI" sz="2200" b="1" dirty="0">
                <a:effectLst>
                  <a:outerShdw blurRad="38100" dist="38100" dir="2700000">
                    <a:srgbClr val="C0C0C0"/>
                  </a:outerShdw>
                </a:effectLst>
                <a:latin typeface="Times New Roman" panose="02020603050405020304" pitchFamily="18" charset="0"/>
                <a:cs typeface="Times New Roman" panose="02020603050405020304" pitchFamily="18" charset="0"/>
                <a:sym typeface="+mn-ea"/>
              </a:rPr>
              <a:t>ình</a:t>
            </a:r>
            <a:r>
              <a:rPr lang="fi-FI" altLang="x-none" sz="2200" b="1" dirty="0">
                <a:effectLst>
                  <a:outerShdw blurRad="38100" dist="38100" dir="2700000">
                    <a:srgbClr val="C0C0C0"/>
                  </a:outerShdw>
                </a:effectLst>
                <a:latin typeface=".VnTime" panose="020B7200000000000000" pitchFamily="34" charset="0"/>
              </a:rPr>
              <a:t> thøc vµ giäng ®iÖu phï hîp víi c¶m xóc håi t­ëng, suy ngÉm.</a:t>
            </a:r>
          </a:p>
          <a:p>
            <a:pPr eaLnBrk="0" hangingPunct="0"/>
            <a:r>
              <a:rPr lang="fi-FI" altLang="x-none" sz="2200" b="1" dirty="0">
                <a:effectLst>
                  <a:outerShdw blurRad="38100" dist="38100" dir="2700000">
                    <a:srgbClr val="C0C0C0"/>
                  </a:outerShdw>
                </a:effectLst>
                <a:latin typeface=".VnTime" panose="020B7200000000000000" pitchFamily="34" charset="0"/>
              </a:rPr>
              <a:t>C. KÕt hîp c¸c ph­¬ng thøc biÓu ®¹t biÓu c¶m, tù sù miªu t¶ vµ nghÞ luËn.</a:t>
            </a:r>
          </a:p>
          <a:p>
            <a:pPr eaLnBrk="0" hangingPunct="0"/>
            <a:r>
              <a:rPr lang="fi-FI" altLang="x-none" sz="2200" b="1" dirty="0">
                <a:effectLst>
                  <a:outerShdw blurRad="38100" dist="38100" dir="2700000">
                    <a:srgbClr val="C0C0C0"/>
                  </a:outerShdw>
                </a:effectLst>
                <a:latin typeface=".VnTime" panose="020B7200000000000000" pitchFamily="34" charset="0"/>
              </a:rPr>
              <a:t>D. C¶ A, B, C ®Òu ®óng.</a:t>
            </a:r>
          </a:p>
        </p:txBody>
      </p:sp>
      <p:sp>
        <p:nvSpPr>
          <p:cNvPr id="61452" name="Oval 61451"/>
          <p:cNvSpPr/>
          <p:nvPr/>
        </p:nvSpPr>
        <p:spPr>
          <a:xfrm>
            <a:off x="251520" y="2177718"/>
            <a:ext cx="381000" cy="393700"/>
          </a:xfrm>
          <a:prstGeom prst="ellipse">
            <a:avLst/>
          </a:prstGeom>
          <a:noFill/>
          <a:ln w="57150" cap="flat" cmpd="sng">
            <a:solidFill>
              <a:srgbClr val="FF0000"/>
            </a:solidFill>
            <a:prstDash val="solid"/>
            <a:headEnd type="none" w="med" len="med"/>
            <a:tailEnd type="none" w="med" len="med"/>
          </a:ln>
        </p:spPr>
        <p:txBody>
          <a:bodyPr/>
          <a:lstStyle/>
          <a:p>
            <a:endParaRPr lang="en-US"/>
          </a:p>
        </p:txBody>
      </p:sp>
      <p:sp>
        <p:nvSpPr>
          <p:cNvPr id="61453" name="Oval 61452"/>
          <p:cNvSpPr/>
          <p:nvPr/>
        </p:nvSpPr>
        <p:spPr>
          <a:xfrm>
            <a:off x="152400" y="5000823"/>
            <a:ext cx="381000" cy="393700"/>
          </a:xfrm>
          <a:prstGeom prst="ellipse">
            <a:avLst/>
          </a:prstGeom>
          <a:noFill/>
          <a:ln w="57150" cap="flat" cmpd="sng">
            <a:solidFill>
              <a:srgbClr val="FF0000"/>
            </a:solidFill>
            <a:prstDash val="solid"/>
            <a:headEnd type="none" w="med" len="med"/>
            <a:tailEnd type="none" w="med" len="med"/>
          </a:ln>
        </p:spPr>
        <p:txBody>
          <a:bodyPr/>
          <a:lstStyle/>
          <a:p>
            <a:endParaRPr lang="en-US"/>
          </a:p>
        </p:txBody>
      </p:sp>
    </p:spTree>
    <p:extLst>
      <p:ext uri="{BB962C8B-B14F-4D97-AF65-F5344CB8AC3E}">
        <p14:creationId xmlns:p14="http://schemas.microsoft.com/office/powerpoint/2010/main" val="370615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51"/>
                                        </p:tgtEl>
                                        <p:attrNameLst>
                                          <p:attrName>style.visibility</p:attrName>
                                        </p:attrNameLst>
                                      </p:cBhvr>
                                      <p:to>
                                        <p:strVal val="visible"/>
                                      </p:to>
                                    </p:set>
                                    <p:anim calcmode="discrete" valueType="clr">
                                      <p:cBhvr override="childStyle">
                                        <p:cTn id="7" dur="30"/>
                                        <p:tgtEl>
                                          <p:spTgt spid="61451"/>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61451"/>
                                        </p:tgtEl>
                                        <p:attrNameLst>
                                          <p:attrName>fillcolor</p:attrName>
                                        </p:attrNameLst>
                                      </p:cBhvr>
                                      <p:tavLst>
                                        <p:tav tm="0">
                                          <p:val>
                                            <p:clrVal>
                                              <a:schemeClr val="accent2"/>
                                            </p:clrVal>
                                          </p:val>
                                        </p:tav>
                                        <p:tav tm="50000">
                                          <p:val>
                                            <p:clrVal>
                                              <a:schemeClr val="hlink"/>
                                            </p:clrVal>
                                          </p:val>
                                        </p:tav>
                                      </p:tavLst>
                                    </p:anim>
                                    <p:set>
                                      <p:cBhvr>
                                        <p:cTn id="9" dur="30"/>
                                        <p:tgtEl>
                                          <p:spTgt spid="6145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1452"/>
                                        </p:tgtEl>
                                        <p:attrNameLst>
                                          <p:attrName>style.visibility</p:attrName>
                                        </p:attrNameLst>
                                      </p:cBhvr>
                                      <p:to>
                                        <p:strVal val="visible"/>
                                      </p:to>
                                    </p:set>
                                    <p:animEffect transition="in" filter="fade">
                                      <p:cBhvr>
                                        <p:cTn id="14" dur="2000"/>
                                        <p:tgtEl>
                                          <p:spTgt spid="61452"/>
                                        </p:tgtEl>
                                      </p:cBhvr>
                                    </p:animEffect>
                                  </p:childTnLst>
                                </p:cTn>
                              </p:par>
                              <p:par>
                                <p:cTn id="15" presetID="21" presetClass="emph" presetSubtype="0" repeatCount="10000" fill="hold" nodeType="withEffect">
                                  <p:stCondLst>
                                    <p:cond delay="0"/>
                                  </p:stCondLst>
                                  <p:childTnLst>
                                    <p:animClr clrSpc="hsl" dir="cw">
                                      <p:cBhvr override="childStyle">
                                        <p:cTn id="16" dur="500" fill="hold"/>
                                        <p:tgtEl>
                                          <p:spTgt spid="61452"/>
                                        </p:tgtEl>
                                        <p:attrNameLst>
                                          <p:attrName>style.color</p:attrName>
                                        </p:attrNameLst>
                                      </p:cBhvr>
                                      <p:by>
                                        <p:hsl h="7200000" s="0" l="0"/>
                                      </p:by>
                                    </p:animClr>
                                    <p:animClr clrSpc="hsl" dir="cw">
                                      <p:cBhvr>
                                        <p:cTn id="17" dur="500" fill="hold"/>
                                        <p:tgtEl>
                                          <p:spTgt spid="61452"/>
                                        </p:tgtEl>
                                        <p:attrNameLst>
                                          <p:attrName>fillcolor</p:attrName>
                                        </p:attrNameLst>
                                      </p:cBhvr>
                                      <p:by>
                                        <p:hsl h="7200000" s="0" l="0"/>
                                      </p:by>
                                    </p:animClr>
                                    <p:animClr clrSpc="hsl" dir="cw">
                                      <p:cBhvr>
                                        <p:cTn id="18" dur="500" fill="hold"/>
                                        <p:tgtEl>
                                          <p:spTgt spid="61452"/>
                                        </p:tgtEl>
                                        <p:attrNameLst>
                                          <p:attrName>stroke.color</p:attrName>
                                        </p:attrNameLst>
                                      </p:cBhvr>
                                      <p:by>
                                        <p:hsl h="7200000" s="0" l="0"/>
                                      </p:by>
                                    </p:animClr>
                                    <p:set>
                                      <p:cBhvr>
                                        <p:cTn id="19" dur="500" fill="hold"/>
                                        <p:tgtEl>
                                          <p:spTgt spid="61452"/>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61447"/>
                                        </p:tgtEl>
                                        <p:attrNameLst>
                                          <p:attrName>style.visibility</p:attrName>
                                        </p:attrNameLst>
                                      </p:cBhvr>
                                      <p:to>
                                        <p:strVal val="visible"/>
                                      </p:to>
                                    </p:set>
                                    <p:anim calcmode="discrete" valueType="clr">
                                      <p:cBhvr override="childStyle">
                                        <p:cTn id="24" dur="30"/>
                                        <p:tgtEl>
                                          <p:spTgt spid="61447"/>
                                        </p:tgtEl>
                                        <p:attrNameLst>
                                          <p:attrName>style.color</p:attrName>
                                        </p:attrNameLst>
                                      </p:cBhvr>
                                      <p:tavLst>
                                        <p:tav tm="0">
                                          <p:val>
                                            <p:clrVal>
                                              <a:schemeClr val="accent2"/>
                                            </p:clrVal>
                                          </p:val>
                                        </p:tav>
                                        <p:tav tm="50000">
                                          <p:val>
                                            <p:clrVal>
                                              <a:schemeClr val="hlink"/>
                                            </p:clrVal>
                                          </p:val>
                                        </p:tav>
                                      </p:tavLst>
                                    </p:anim>
                                    <p:anim calcmode="discrete" valueType="clr">
                                      <p:cBhvr>
                                        <p:cTn id="25" dur="30"/>
                                        <p:tgtEl>
                                          <p:spTgt spid="61447"/>
                                        </p:tgtEl>
                                        <p:attrNameLst>
                                          <p:attrName>fillcolor</p:attrName>
                                        </p:attrNameLst>
                                      </p:cBhvr>
                                      <p:tavLst>
                                        <p:tav tm="0">
                                          <p:val>
                                            <p:clrVal>
                                              <a:schemeClr val="accent2"/>
                                            </p:clrVal>
                                          </p:val>
                                        </p:tav>
                                        <p:tav tm="50000">
                                          <p:val>
                                            <p:clrVal>
                                              <a:schemeClr val="hlink"/>
                                            </p:clrVal>
                                          </p:val>
                                        </p:tav>
                                      </p:tavLst>
                                    </p:anim>
                                    <p:set>
                                      <p:cBhvr>
                                        <p:cTn id="26" dur="30"/>
                                        <p:tgtEl>
                                          <p:spTgt spid="61447"/>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1453"/>
                                        </p:tgtEl>
                                        <p:attrNameLst>
                                          <p:attrName>style.visibility</p:attrName>
                                        </p:attrNameLst>
                                      </p:cBhvr>
                                      <p:to>
                                        <p:strVal val="visible"/>
                                      </p:to>
                                    </p:set>
                                    <p:animEffect transition="in" filter="fade">
                                      <p:cBhvr>
                                        <p:cTn id="31" dur="2000"/>
                                        <p:tgtEl>
                                          <p:spTgt spid="61453"/>
                                        </p:tgtEl>
                                      </p:cBhvr>
                                    </p:animEffect>
                                  </p:childTnLst>
                                </p:cTn>
                              </p:par>
                              <p:par>
                                <p:cTn id="32" presetID="21" presetClass="emph" presetSubtype="0" repeatCount="10000" fill="hold" nodeType="withEffect">
                                  <p:stCondLst>
                                    <p:cond delay="0"/>
                                  </p:stCondLst>
                                  <p:childTnLst>
                                    <p:animClr clrSpc="hsl" dir="cw">
                                      <p:cBhvr override="childStyle">
                                        <p:cTn id="33" dur="500" fill="hold"/>
                                        <p:tgtEl>
                                          <p:spTgt spid="61453"/>
                                        </p:tgtEl>
                                        <p:attrNameLst>
                                          <p:attrName>style.color</p:attrName>
                                        </p:attrNameLst>
                                      </p:cBhvr>
                                      <p:by>
                                        <p:hsl h="7200000" s="0" l="0"/>
                                      </p:by>
                                    </p:animClr>
                                    <p:animClr clrSpc="hsl" dir="cw">
                                      <p:cBhvr>
                                        <p:cTn id="34" dur="500" fill="hold"/>
                                        <p:tgtEl>
                                          <p:spTgt spid="61453"/>
                                        </p:tgtEl>
                                        <p:attrNameLst>
                                          <p:attrName>fillcolor</p:attrName>
                                        </p:attrNameLst>
                                      </p:cBhvr>
                                      <p:by>
                                        <p:hsl h="7200000" s="0" l="0"/>
                                      </p:by>
                                    </p:animClr>
                                    <p:animClr clrSpc="hsl" dir="cw">
                                      <p:cBhvr>
                                        <p:cTn id="35" dur="500" fill="hold"/>
                                        <p:tgtEl>
                                          <p:spTgt spid="61453"/>
                                        </p:tgtEl>
                                        <p:attrNameLst>
                                          <p:attrName>stroke.color</p:attrName>
                                        </p:attrNameLst>
                                      </p:cBhvr>
                                      <p:by>
                                        <p:hsl h="7200000" s="0" l="0"/>
                                      </p:by>
                                    </p:animClr>
                                    <p:set>
                                      <p:cBhvr>
                                        <p:cTn id="36" dur="500" fill="hold"/>
                                        <p:tgtEl>
                                          <p:spTgt spid="614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p:bldP spid="614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5E26EAF-1500-492C-B809-E1C2478DF265}"/>
              </a:ext>
            </a:extLst>
          </p:cNvPr>
          <p:cNvSpPr txBox="1"/>
          <p:nvPr/>
        </p:nvSpPr>
        <p:spPr>
          <a:xfrm>
            <a:off x="1" y="44624"/>
            <a:ext cx="9019308" cy="6894195"/>
          </a:xfrm>
          <a:prstGeom prst="rect">
            <a:avLst/>
          </a:prstGeom>
          <a:noFill/>
        </p:spPr>
        <p:txBody>
          <a:bodyPr wrap="square">
            <a:spAutoFit/>
          </a:bodyPr>
          <a:lstStyle/>
          <a:p>
            <a:r>
              <a:rPr lang="vi-VN" sz="2600" b="1" dirty="0">
                <a:latin typeface="+mj-lt"/>
              </a:rPr>
              <a:t>*Ý nghĩa nhan đề :</a:t>
            </a:r>
          </a:p>
          <a:p>
            <a:r>
              <a:rPr lang="vi-VN" sz="2600" dirty="0">
                <a:latin typeface="+mj-lt"/>
              </a:rPr>
              <a:t>- “ Bếp lửa ” là một hình ảnh độc đáo, sáng tạo, xuất hiện nhiều lần trong bài thơ, nó vừa mang ý nghĩa tả thực, vừa mang ý nghĩa biểu tượng :</a:t>
            </a:r>
          </a:p>
          <a:p>
            <a:r>
              <a:rPr lang="vi-VN" sz="2600" dirty="0">
                <a:latin typeface="+mj-lt"/>
              </a:rPr>
              <a:t>- Trước hết, đây là một bếp lửa thực, quen thuộc, gần gũi trong mỗi gia đình của người Việt. Đồng thời, nó là hình ảnh gắn với kỉ niệm ấu thơ về một người bà cụ thể, có thật của tác giả.</a:t>
            </a:r>
          </a:p>
          <a:p>
            <a:r>
              <a:rPr lang="vi-VN" sz="2600" dirty="0">
                <a:latin typeface="+mj-lt"/>
              </a:rPr>
              <a:t>- Bếp lửa là biểu tượng mang ý nghĩa ẩn dụ giàu ý nghĩa :</a:t>
            </a:r>
          </a:p>
          <a:p>
            <a:r>
              <a:rPr lang="vi-VN" sz="2600" dirty="0">
                <a:latin typeface="+mj-lt"/>
              </a:rPr>
              <a:t>+ Bếp lửa gợi lên sự tần tảo, chăm sóc, yêu thương </a:t>
            </a:r>
            <a:r>
              <a:rPr lang="vi-VN" sz="2600" dirty="0" smtClean="0">
                <a:latin typeface="+mj-lt"/>
              </a:rPr>
              <a:t>c</a:t>
            </a:r>
            <a:r>
              <a:rPr lang="en-US" sz="2600" dirty="0" smtClean="0">
                <a:latin typeface="+mj-lt"/>
              </a:rPr>
              <a:t>ủa</a:t>
            </a:r>
            <a:r>
              <a:rPr lang="vi-VN" sz="2600" dirty="0" smtClean="0">
                <a:latin typeface="+mj-lt"/>
              </a:rPr>
              <a:t> </a:t>
            </a:r>
            <a:r>
              <a:rPr lang="vi-VN" sz="2600" dirty="0">
                <a:latin typeface="+mj-lt"/>
              </a:rPr>
              <a:t>người bà dành cho người cháu trong những năm tháng đói nghèo, chiến tranh để trưởng thành và khôn lớn.</a:t>
            </a:r>
          </a:p>
          <a:p>
            <a:r>
              <a:rPr lang="vi-VN" sz="2600" dirty="0">
                <a:latin typeface="+mj-lt"/>
              </a:rPr>
              <a:t>+ Bếp lửa gợi lên bao vất vả, cực nhọc của đời bà. Song bà nhóm bếp lửa cũng chính là nhóm lên sự sống, niềm vui, niềm tin và hi vọng cho cháu vào một tương lai phía trước.</a:t>
            </a:r>
          </a:p>
          <a:p>
            <a:r>
              <a:rPr lang="vi-VN" sz="2600" dirty="0">
                <a:latin typeface="+mj-lt"/>
              </a:rPr>
              <a:t>+ Bếp lửa còn là biểu tượng của gia đình, quê hương, đất nước, cội nguồn… đã nâng bước người cháu trên suốt hành trình dài rộng của cuộc đời.</a:t>
            </a:r>
          </a:p>
        </p:txBody>
      </p:sp>
    </p:spTree>
    <p:extLst>
      <p:ext uri="{BB962C8B-B14F-4D97-AF65-F5344CB8AC3E}">
        <p14:creationId xmlns:p14="http://schemas.microsoft.com/office/powerpoint/2010/main" val="3043924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49154"/>
          <p:cNvSpPr txBox="1"/>
          <p:nvPr/>
        </p:nvSpPr>
        <p:spPr>
          <a:xfrm>
            <a:off x="1371600" y="457200"/>
            <a:ext cx="184150" cy="366713"/>
          </a:xfrm>
          <a:prstGeom prst="rect">
            <a:avLst/>
          </a:prstGeom>
          <a:noFill/>
          <a:ln w="9525">
            <a:noFill/>
          </a:ln>
        </p:spPr>
        <p:txBody>
          <a:bodyPr wrap="none" anchor="t" anchorCtr="0">
            <a:spAutoFit/>
          </a:bodyPr>
          <a:lstStyle/>
          <a:p>
            <a:pPr eaLnBrk="0" hangingPunct="0"/>
            <a:endParaRPr lang="vi-VN" altLang="x-none" dirty="0">
              <a:latin typeface=".VnTime" panose="020B7200000000000000" pitchFamily="34" charset="0"/>
            </a:endParaRPr>
          </a:p>
        </p:txBody>
      </p:sp>
      <p:pic>
        <p:nvPicPr>
          <p:cNvPr id="49159" name="Picture 49158" descr="IMG_4103"/>
          <p:cNvPicPr>
            <a:picLocks noChangeAspect="1"/>
          </p:cNvPicPr>
          <p:nvPr/>
        </p:nvPicPr>
        <p:blipFill>
          <a:blip r:embed="rId2"/>
          <a:stretch>
            <a:fillRect/>
          </a:stretch>
        </p:blipFill>
        <p:spPr>
          <a:xfrm>
            <a:off x="4688904" y="230088"/>
            <a:ext cx="4347592" cy="5791200"/>
          </a:xfrm>
          <a:prstGeom prst="rect">
            <a:avLst/>
          </a:prstGeom>
          <a:noFill/>
          <a:ln w="9525">
            <a:noFill/>
          </a:ln>
        </p:spPr>
      </p:pic>
      <p:sp>
        <p:nvSpPr>
          <p:cNvPr id="4" name="Rectangle 3"/>
          <p:cNvSpPr/>
          <p:nvPr/>
        </p:nvSpPr>
        <p:spPr>
          <a:xfrm>
            <a:off x="0" y="260648"/>
            <a:ext cx="4688904" cy="3970318"/>
          </a:xfrm>
          <a:prstGeom prst="rect">
            <a:avLst/>
          </a:prstGeom>
        </p:spPr>
        <p:txBody>
          <a:bodyPr wrap="square">
            <a:spAutoFit/>
          </a:bodyPr>
          <a:lstStyle/>
          <a:p>
            <a:r>
              <a:rPr lang="vi-VN" sz="2800" b="1" dirty="0" smtClean="0">
                <a:latin typeface="+mj-lt"/>
                <a:cs typeface="Arial" panose="020B0604020202020204" pitchFamily="34" charset="0"/>
              </a:rPr>
              <a:t>1</a:t>
            </a:r>
            <a:r>
              <a:rPr lang="vi-VN" sz="2800" b="1" dirty="0">
                <a:latin typeface="+mj-lt"/>
                <a:cs typeface="Arial" panose="020B0604020202020204" pitchFamily="34" charset="0"/>
              </a:rPr>
              <a:t>. </a:t>
            </a:r>
            <a:r>
              <a:rPr lang="vi-VN" sz="2800" b="1" u="sng" dirty="0">
                <a:latin typeface="+mj-lt"/>
                <a:cs typeface="Arial" panose="020B0604020202020204" pitchFamily="34" charset="0"/>
              </a:rPr>
              <a:t>T</a:t>
            </a:r>
            <a:r>
              <a:rPr lang="vi-VN" sz="2800" b="1" u="sng" dirty="0">
                <a:latin typeface="+mj-lt"/>
              </a:rPr>
              <a:t>ác giả</a:t>
            </a:r>
            <a:r>
              <a:rPr lang="vi-VN" sz="2800" b="1" dirty="0">
                <a:latin typeface="+mj-lt"/>
              </a:rPr>
              <a:t> :</a:t>
            </a:r>
            <a:r>
              <a:rPr lang="vi-VN" sz="2800" b="1" u="sng" dirty="0">
                <a:latin typeface="+mj-lt"/>
              </a:rPr>
              <a:t> </a:t>
            </a:r>
          </a:p>
          <a:p>
            <a:pPr>
              <a:buChar char="-"/>
            </a:pPr>
            <a:r>
              <a:rPr lang="vi-VN" altLang="pt-BR" sz="2800" b="1" dirty="0">
                <a:latin typeface="+mj-lt"/>
                <a:sym typeface="+mn-ea"/>
              </a:rPr>
              <a:t> Bằng Việt s</a:t>
            </a:r>
            <a:r>
              <a:rPr lang="vi-VN" sz="2800" b="1" dirty="0">
                <a:latin typeface="+mj-lt"/>
              </a:rPr>
              <a:t>inh năm 1941 – Thạch Thất - Hà Tây </a:t>
            </a:r>
          </a:p>
          <a:p>
            <a:r>
              <a:rPr lang="vi-VN" sz="2800" b="1" dirty="0">
                <a:latin typeface="+mj-lt"/>
              </a:rPr>
              <a:t>- Thuộc thế hệ các nhà thơ trưởng thành trong kháng chiến chống Mĩ</a:t>
            </a:r>
            <a:endParaRPr lang="vi-VN" sz="2800" b="1" dirty="0">
              <a:latin typeface="+mj-lt"/>
              <a:cs typeface="Arial" panose="020B0604020202020204" pitchFamily="34" charset="0"/>
            </a:endParaRPr>
          </a:p>
          <a:p>
            <a:pPr>
              <a:buChar char="-"/>
            </a:pPr>
            <a:r>
              <a:rPr lang="vi-VN" altLang="x-none" sz="2800" b="1" dirty="0">
                <a:latin typeface="+mj-lt"/>
              </a:rPr>
              <a:t> Phong cách thơ : </a:t>
            </a:r>
            <a:r>
              <a:rPr lang="vi-VN" sz="2800" b="1" dirty="0">
                <a:latin typeface="+mj-lt"/>
              </a:rPr>
              <a:t>trầm lắng suy tư, mượt mà trong sáng.</a:t>
            </a:r>
            <a:r>
              <a:rPr lang="vi-VN" altLang="x-none" sz="2800" b="1" dirty="0">
                <a:latin typeface="+mj-lt"/>
              </a:rPr>
              <a:t> </a:t>
            </a:r>
          </a:p>
          <a:p>
            <a:pPr>
              <a:buChar char="-"/>
            </a:pPr>
            <a:endParaRPr lang="vi-VN" altLang="x-none" sz="2800" b="1" dirty="0">
              <a:latin typeface="+mj-lt"/>
            </a:endParaRPr>
          </a:p>
        </p:txBody>
      </p:sp>
    </p:spTree>
    <p:extLst>
      <p:ext uri="{BB962C8B-B14F-4D97-AF65-F5344CB8AC3E}">
        <p14:creationId xmlns:p14="http://schemas.microsoft.com/office/powerpoint/2010/main" val="34174202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88640"/>
            <a:ext cx="4549080" cy="3970318"/>
          </a:xfrm>
          <a:prstGeom prst="rect">
            <a:avLst/>
          </a:prstGeom>
        </p:spPr>
        <p:txBody>
          <a:bodyPr wrap="square">
            <a:spAutoFit/>
          </a:bodyPr>
          <a:lstStyle/>
          <a:p>
            <a:r>
              <a:rPr lang="en-US" altLang="x-none" sz="2800" b="1" u="sng" dirty="0" smtClean="0">
                <a:latin typeface="+mj-lt"/>
              </a:rPr>
              <a:t>2.</a:t>
            </a:r>
            <a:r>
              <a:rPr lang="vi-VN" altLang="x-none" sz="2800" b="1" u="sng" dirty="0" smtClean="0">
                <a:latin typeface="+mj-lt"/>
              </a:rPr>
              <a:t>Tác </a:t>
            </a:r>
            <a:r>
              <a:rPr lang="vi-VN" altLang="x-none" sz="2800" b="1" u="sng" dirty="0">
                <a:latin typeface="+mj-lt"/>
              </a:rPr>
              <a:t>phẩm :</a:t>
            </a:r>
            <a:r>
              <a:rPr lang="vi-VN" altLang="x-none" sz="2800" b="1" dirty="0">
                <a:latin typeface="+mj-lt"/>
              </a:rPr>
              <a:t> </a:t>
            </a:r>
          </a:p>
          <a:p>
            <a:r>
              <a:rPr lang="vi-VN" altLang="x-none" sz="2800" b="1" dirty="0">
                <a:latin typeface="+mj-lt"/>
              </a:rPr>
              <a:t>* Tác phẩm chính:</a:t>
            </a:r>
          </a:p>
          <a:p>
            <a:r>
              <a:rPr lang="vi-VN" altLang="x-none" sz="2800" b="1" dirty="0">
                <a:latin typeface="+mj-lt"/>
              </a:rPr>
              <a:t> -  Hương cây - Bếp lửa .</a:t>
            </a:r>
          </a:p>
          <a:p>
            <a:r>
              <a:rPr lang="vi-VN" altLang="x-none" sz="2800" b="1" dirty="0">
                <a:latin typeface="+mj-lt"/>
              </a:rPr>
              <a:t> -  Bếp lửa khoảng trời.</a:t>
            </a:r>
          </a:p>
          <a:p>
            <a:r>
              <a:rPr lang="vi-VN" altLang="x-none" sz="2800" b="1" dirty="0">
                <a:latin typeface="+mj-lt"/>
              </a:rPr>
              <a:t> -  Phía nửa mặt trăng chìm.</a:t>
            </a:r>
          </a:p>
          <a:p>
            <a:r>
              <a:rPr lang="vi-VN" sz="2800" b="1" dirty="0">
                <a:latin typeface="+mj-lt"/>
              </a:rPr>
              <a:t>* “Bếp lửa” sáng tác năm 1963, khi đó tác giả đang là sinh viên học Luật ở nước ngoài.</a:t>
            </a:r>
          </a:p>
        </p:txBody>
      </p:sp>
      <p:pic>
        <p:nvPicPr>
          <p:cNvPr id="6" name="Picture 5" descr="Picture1"/>
          <p:cNvPicPr>
            <a:picLocks noChangeAspect="1"/>
          </p:cNvPicPr>
          <p:nvPr/>
        </p:nvPicPr>
        <p:blipFill>
          <a:blip r:embed="rId2"/>
          <a:stretch>
            <a:fillRect/>
          </a:stretch>
        </p:blipFill>
        <p:spPr>
          <a:xfrm>
            <a:off x="4800600" y="188640"/>
            <a:ext cx="4267200" cy="6552728"/>
          </a:xfrm>
          <a:prstGeom prst="rect">
            <a:avLst/>
          </a:prstGeom>
          <a:noFill/>
          <a:ln w="9525">
            <a:noFill/>
          </a:ln>
        </p:spPr>
      </p:pic>
      <p:pic>
        <p:nvPicPr>
          <p:cNvPr id="7" name="Picture 8" descr="bia nheo mat"/>
          <p:cNvPicPr>
            <a:picLocks noChangeAspect="1"/>
          </p:cNvPicPr>
          <p:nvPr/>
        </p:nvPicPr>
        <p:blipFill>
          <a:blip r:embed="rId3"/>
          <a:stretch>
            <a:fillRect/>
          </a:stretch>
        </p:blipFill>
        <p:spPr>
          <a:xfrm>
            <a:off x="4876800" y="1371600"/>
            <a:ext cx="2590800" cy="3429000"/>
          </a:xfrm>
          <a:prstGeom prst="rect">
            <a:avLst/>
          </a:prstGeom>
          <a:noFill/>
          <a:ln w="9525">
            <a:noFill/>
          </a:ln>
        </p:spPr>
      </p:pic>
    </p:spTree>
    <p:extLst>
      <p:ext uri="{BB962C8B-B14F-4D97-AF65-F5344CB8AC3E}">
        <p14:creationId xmlns:p14="http://schemas.microsoft.com/office/powerpoint/2010/main" val="3916598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79512" y="33586"/>
            <a:ext cx="864096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baseline="0" dirty="0" err="1">
                <a:ln>
                  <a:noFill/>
                </a:ln>
                <a:solidFill>
                  <a:schemeClr val="tx1"/>
                </a:solidFill>
                <a:effectLst/>
                <a:latin typeface="Times New Roman" pitchFamily="18" charset="0"/>
                <a:cs typeface="Times New Roman" pitchFamily="18" charset="0"/>
              </a:rPr>
              <a:t>Tôi</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viết</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bài</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thơ</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Bếp</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lửa</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năm</a:t>
            </a:r>
            <a:r>
              <a:rPr kumimoji="0" lang="en-US" sz="2800" u="none" strike="noStrike" cap="none" normalizeH="0" dirty="0">
                <a:ln>
                  <a:noFill/>
                </a:ln>
                <a:solidFill>
                  <a:schemeClr val="tx1"/>
                </a:solidFill>
                <a:effectLst/>
                <a:latin typeface="Times New Roman" pitchFamily="18" charset="0"/>
                <a:cs typeface="Times New Roman" pitchFamily="18" charset="0"/>
              </a:rPr>
              <a:t> 1963, </a:t>
            </a:r>
            <a:r>
              <a:rPr kumimoji="0" lang="en-US" sz="2800" u="none" strike="noStrike" cap="none" normalizeH="0" dirty="0" err="1">
                <a:ln>
                  <a:noFill/>
                </a:ln>
                <a:solidFill>
                  <a:schemeClr val="tx1"/>
                </a:solidFill>
                <a:effectLst/>
                <a:latin typeface="Times New Roman" pitchFamily="18" charset="0"/>
                <a:cs typeface="Times New Roman" pitchFamily="18" charset="0"/>
              </a:rPr>
              <a:t>lúc</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đang</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học</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năm</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thứ</a:t>
            </a:r>
            <a:r>
              <a:rPr kumimoji="0" lang="en-US" sz="2800" u="none" strike="noStrike" cap="none" normalizeH="0" dirty="0">
                <a:ln>
                  <a:noFill/>
                </a:ln>
                <a:solidFill>
                  <a:schemeClr val="tx1"/>
                </a:solidFill>
                <a:effectLst/>
                <a:latin typeface="Times New Roman" pitchFamily="18" charset="0"/>
                <a:cs typeface="Times New Roman" pitchFamily="18" charset="0"/>
              </a:rPr>
              <a:t> 2 </a:t>
            </a:r>
            <a:r>
              <a:rPr kumimoji="0" lang="en-US" sz="2800" u="none" strike="noStrike" cap="none" normalizeH="0" dirty="0" err="1">
                <a:ln>
                  <a:noFill/>
                </a:ln>
                <a:solidFill>
                  <a:schemeClr val="tx1"/>
                </a:solidFill>
                <a:effectLst/>
                <a:latin typeface="Times New Roman" pitchFamily="18" charset="0"/>
                <a:cs typeface="Times New Roman" pitchFamily="18" charset="0"/>
              </a:rPr>
              <a:t>đại</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học</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Tổng</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hợp</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Quốc</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Gia</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Kiew</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Ukraina</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Mùa</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đông</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nước</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Nga</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rất</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lạnh</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phải</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đốt</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lò</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để</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sưởi</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Ngồi</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sưởi</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lửa</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tôi</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bỗng</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nhớ</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đến</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bếp</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lửa</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quê</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nhà</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nhớ</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bà</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tôi</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nhớ</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người</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nhóm</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bếp</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Xa</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bà</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xa</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gia</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đình</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khi</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đã</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trưởng</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thành</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tức</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là</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có</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độ</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lùi</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xa</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để</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nhớ</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và</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suy</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ngẫm</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những</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giá</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trị</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tinh</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thần</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nên</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bài</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thơ</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viết</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rất</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nhanh</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Viết</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Bếp</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lửa</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tôi</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chỉ</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muốn</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giãi</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bày</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tâm</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trạng</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thật</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của</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lòng</a:t>
            </a:r>
            <a:r>
              <a:rPr kumimoji="0" lang="en-US" sz="2800" u="none" strike="noStrike" cap="none" normalizeH="0" dirty="0">
                <a:ln>
                  <a:noFill/>
                </a:ln>
                <a:solidFill>
                  <a:schemeClr val="tx1"/>
                </a:solidFill>
                <a:effectLst/>
                <a:latin typeface="Times New Roman" pitchFamily="18" charset="0"/>
                <a:cs typeface="Times New Roman" pitchFamily="18" charset="0"/>
              </a:rPr>
              <a:t> </a:t>
            </a:r>
            <a:r>
              <a:rPr kumimoji="0" lang="en-US" sz="2800" u="none" strike="noStrike" cap="none" normalizeH="0" dirty="0" err="1">
                <a:ln>
                  <a:noFill/>
                </a:ln>
                <a:solidFill>
                  <a:schemeClr val="tx1"/>
                </a:solidFill>
                <a:effectLst/>
                <a:latin typeface="Times New Roman" pitchFamily="18" charset="0"/>
                <a:cs typeface="Times New Roman" pitchFamily="18" charset="0"/>
              </a:rPr>
              <a:t>mình</a:t>
            </a:r>
            <a:r>
              <a:rPr kumimoji="0" lang="en-US" sz="2800" u="none" strike="noStrike" cap="none" normalizeH="0" dirty="0">
                <a:ln>
                  <a:noFill/>
                </a:ln>
                <a:solidFill>
                  <a:schemeClr val="tx1"/>
                </a:solidFill>
                <a:effectLst/>
                <a:latin typeface="Times New Roman" pitchFamily="18" charset="0"/>
                <a:cs typeface="Times New Roman" pitchFamily="18" charset="0"/>
              </a:rPr>
              <a:t>.”</a:t>
            </a:r>
            <a:endParaRPr kumimoji="0" lang="en-US" sz="280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0999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2"/>
          <p:cNvPicPr>
            <a:picLocks noChangeAspect="1"/>
          </p:cNvPicPr>
          <p:nvPr/>
        </p:nvPicPr>
        <p:blipFill>
          <a:blip r:embed="rId2"/>
          <a:stretch>
            <a:fillRect/>
          </a:stretch>
        </p:blipFill>
        <p:spPr>
          <a:xfrm>
            <a:off x="4788024" y="260648"/>
            <a:ext cx="4320480" cy="5776615"/>
          </a:xfrm>
          <a:prstGeom prst="rect">
            <a:avLst/>
          </a:prstGeom>
          <a:noFill/>
          <a:ln w="9525">
            <a:noFill/>
          </a:ln>
        </p:spPr>
      </p:pic>
      <p:sp>
        <p:nvSpPr>
          <p:cNvPr id="3" name="Text Box 16399"/>
          <p:cNvSpPr txBox="1"/>
          <p:nvPr/>
        </p:nvSpPr>
        <p:spPr>
          <a:xfrm>
            <a:off x="107504" y="548680"/>
            <a:ext cx="5184576" cy="5693866"/>
          </a:xfrm>
          <a:prstGeom prst="rect">
            <a:avLst/>
          </a:prstGeom>
          <a:solidFill>
            <a:srgbClr val="FFFFFF"/>
          </a:solidFill>
          <a:ln w="9525">
            <a:noFill/>
          </a:ln>
        </p:spPr>
        <p:txBody>
          <a:bodyPr wrap="square">
            <a:spAutoFit/>
          </a:bodyPr>
          <a:lstStyle/>
          <a:p>
            <a:r>
              <a:rPr sz="2800" dirty="0">
                <a:latin typeface="Times New Roman" pitchFamily="18" charset="0"/>
                <a:cs typeface="Times New Roman" pitchFamily="18" charset="0"/>
              </a:rPr>
              <a:t>. </a:t>
            </a:r>
            <a:r>
              <a:rPr sz="2800" b="1" dirty="0">
                <a:latin typeface="Times New Roman" pitchFamily="18" charset="0"/>
                <a:cs typeface="Times New Roman" pitchFamily="18" charset="0"/>
              </a:rPr>
              <a:t>“Những năm đầu theo học Luật tại đây tôi nhớ nhà kinh khủng. Tháng 9 ở bên đó trời se se lạnh, buổi sáng sương khói thường bay mờ mờ mặt đất, ngoài cửa sổ, trên các vòm cây, gợi nhớ cảnh mùa đông ở quê nhà. Mỗi buổi dậy sớm đi học, tôi hay nhớ đến khung cảnh một bếp lửa thân quen, nhớ lại hình ảnh bà nội lụi cụi dậy sớm nấu nồi xôi, luộc củ khoai, củ sắn …”.</a:t>
            </a:r>
            <a:r>
              <a:rPr lang="en-SG" altLang="x-none" sz="2800" dirty="0">
                <a:latin typeface="Times New Roman" pitchFamily="18" charset="0"/>
                <a:cs typeface="Times New Roman" pitchFamily="18" charset="0"/>
              </a:rPr>
              <a:t> </a:t>
            </a:r>
          </a:p>
        </p:txBody>
      </p:sp>
    </p:spTree>
    <p:extLst>
      <p:ext uri="{BB962C8B-B14F-4D97-AF65-F5344CB8AC3E}">
        <p14:creationId xmlns:p14="http://schemas.microsoft.com/office/powerpoint/2010/main" val="369904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3641" t="23111" r="7000" b="10519"/>
          <a:stretch>
            <a:fillRect/>
          </a:stretch>
        </p:blipFill>
        <p:spPr bwMode="auto">
          <a:xfrm>
            <a:off x="0" y="0"/>
            <a:ext cx="9144000" cy="6858000"/>
          </a:xfrm>
          <a:prstGeom prst="rect">
            <a:avLst/>
          </a:prstGeom>
          <a:noFill/>
          <a:ln w="9525">
            <a:noFill/>
            <a:miter lim="800000"/>
            <a:headEnd/>
            <a:tailEnd/>
          </a:ln>
          <a:effectLst/>
        </p:spPr>
      </p:pic>
      <p:sp>
        <p:nvSpPr>
          <p:cNvPr id="13" name="Content Placeholder 1"/>
          <p:cNvSpPr txBox="1">
            <a:spLocks/>
          </p:cNvSpPr>
          <p:nvPr/>
        </p:nvSpPr>
        <p:spPr>
          <a:xfrm>
            <a:off x="107504" y="367091"/>
            <a:ext cx="4335602" cy="613637"/>
          </a:xfrm>
          <a:prstGeom prst="rect">
            <a:avLst/>
          </a:prstGeom>
        </p:spPr>
        <p:txBody>
          <a:bodyPr/>
          <a:lstStyle/>
          <a:p>
            <a:pPr lvl="0" algn="just" eaLnBrk="0" fontAlgn="base" hangingPunct="0">
              <a:spcBef>
                <a:spcPct val="0"/>
              </a:spcBef>
              <a:spcAft>
                <a:spcPct val="0"/>
              </a:spcAft>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thơ</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Tám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endParaRPr lang="en-US" sz="2400" dirty="0">
              <a:latin typeface="Arial" pitchFamily="34" charset="0"/>
              <a:cs typeface="Arial" pitchFamily="34" charset="0"/>
            </a:endParaRPr>
          </a:p>
        </p:txBody>
      </p:sp>
      <p:sp>
        <p:nvSpPr>
          <p:cNvPr id="16" name="Content Placeholder 1"/>
          <p:cNvSpPr txBox="1">
            <a:spLocks/>
          </p:cNvSpPr>
          <p:nvPr/>
        </p:nvSpPr>
        <p:spPr>
          <a:xfrm>
            <a:off x="107504" y="943155"/>
            <a:ext cx="7451354" cy="613637"/>
          </a:xfrm>
          <a:prstGeom prst="rect">
            <a:avLst/>
          </a:prstGeom>
        </p:spPr>
        <p:txBody>
          <a:bodyPr/>
          <a:lstStyle/>
          <a:p>
            <a:pPr lvl="0" algn="just" eaLnBrk="0" fontAlgn="base" hangingPunct="0">
              <a:spcBef>
                <a:spcPct val="0"/>
              </a:spcBef>
              <a:spcAft>
                <a:spcPct val="0"/>
              </a:spcAft>
            </a:pPr>
            <a:r>
              <a:rPr lang="en-US" sz="2400" b="1" dirty="0">
                <a:latin typeface="Times New Roman" pitchFamily="18" charset="0"/>
                <a:cs typeface="Times New Roman" pitchFamily="18" charset="0"/>
              </a:rPr>
              <a:t>- </a:t>
            </a:r>
            <a:r>
              <a:rPr lang="en-US" sz="2400" b="1" dirty="0">
                <a:latin typeface="Times New Roman" pitchFamily="18" charset="0"/>
                <a:ea typeface="Calibri" pitchFamily="34" charset="0"/>
                <a:cs typeface="Times New Roman" pitchFamily="18" charset="0"/>
              </a:rPr>
              <a:t>PTBĐ: </a:t>
            </a:r>
            <a:r>
              <a:rPr lang="en-US" sz="2400" dirty="0" err="1">
                <a:latin typeface="Times New Roman" pitchFamily="18" charset="0"/>
                <a:ea typeface="Calibri" pitchFamily="34" charset="0"/>
                <a:cs typeface="Times New Roman" pitchFamily="18" charset="0"/>
              </a:rPr>
              <a:t>Tự</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sự</a:t>
            </a:r>
            <a:r>
              <a:rPr lang="en-US" sz="2400" dirty="0">
                <a:latin typeface="Times New Roman" pitchFamily="18" charset="0"/>
                <a:ea typeface="Calibri" pitchFamily="34" charset="0"/>
                <a:cs typeface="Times New Roman" pitchFamily="18" charset="0"/>
              </a:rPr>
              <a:t> + </a:t>
            </a:r>
            <a:r>
              <a:rPr lang="en-US" sz="2400" dirty="0" err="1">
                <a:latin typeface="Times New Roman" pitchFamily="18" charset="0"/>
                <a:ea typeface="Calibri" pitchFamily="34" charset="0"/>
                <a:cs typeface="Times New Roman" pitchFamily="18" charset="0"/>
              </a:rPr>
              <a:t>Miêu</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tả</a:t>
            </a:r>
            <a:r>
              <a:rPr lang="en-US" sz="2400" dirty="0">
                <a:latin typeface="Times New Roman" pitchFamily="18" charset="0"/>
                <a:ea typeface="Calibri" pitchFamily="34" charset="0"/>
                <a:cs typeface="Times New Roman" pitchFamily="18" charset="0"/>
              </a:rPr>
              <a:t> + </a:t>
            </a:r>
            <a:r>
              <a:rPr lang="en-US" sz="2400" dirty="0" err="1">
                <a:latin typeface="Times New Roman" pitchFamily="18" charset="0"/>
                <a:ea typeface="Calibri" pitchFamily="34" charset="0"/>
                <a:cs typeface="Times New Roman" pitchFamily="18" charset="0"/>
              </a:rPr>
              <a:t>Biểu</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cảm</a:t>
            </a:r>
            <a:r>
              <a:rPr lang="en-US" sz="2400" dirty="0">
                <a:latin typeface="Times New Roman" pitchFamily="18" charset="0"/>
                <a:ea typeface="Calibri" pitchFamily="34" charset="0"/>
                <a:cs typeface="Times New Roman" pitchFamily="18" charset="0"/>
              </a:rPr>
              <a:t> + </a:t>
            </a:r>
            <a:r>
              <a:rPr lang="en-US" sz="2400" dirty="0" err="1">
                <a:latin typeface="Times New Roman" pitchFamily="18" charset="0"/>
                <a:ea typeface="Calibri" pitchFamily="34" charset="0"/>
                <a:cs typeface="Times New Roman" pitchFamily="18" charset="0"/>
              </a:rPr>
              <a:t>Bình</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luận</a:t>
            </a:r>
            <a:r>
              <a:rPr lang="en-US" sz="2400" dirty="0">
                <a:latin typeface="Times New Roman" pitchFamily="18" charset="0"/>
                <a:ea typeface="Calibri" pitchFamily="34" charset="0"/>
                <a:cs typeface="Times New Roman" pitchFamily="18" charset="0"/>
              </a:rPr>
              <a:t>.</a:t>
            </a:r>
            <a:endParaRPr lang="en-US" sz="2400" dirty="0">
              <a:latin typeface="Arial" pitchFamily="34" charset="0"/>
              <a:cs typeface="Arial" pitchFamily="34" charset="0"/>
            </a:endParaRPr>
          </a:p>
        </p:txBody>
      </p:sp>
      <p:sp>
        <p:nvSpPr>
          <p:cNvPr id="24" name="TextBox 23">
            <a:extLst>
              <a:ext uri="{FF2B5EF4-FFF2-40B4-BE49-F238E27FC236}">
                <a16:creationId xmlns="" xmlns:a16="http://schemas.microsoft.com/office/drawing/2014/main" id="{262E7ADB-7AFB-4A05-AFBB-5C478116FA6D}"/>
              </a:ext>
            </a:extLst>
          </p:cNvPr>
          <p:cNvSpPr txBox="1"/>
          <p:nvPr/>
        </p:nvSpPr>
        <p:spPr>
          <a:xfrm>
            <a:off x="107504" y="1429033"/>
            <a:ext cx="8559281" cy="2215991"/>
          </a:xfrm>
          <a:prstGeom prst="rect">
            <a:avLst/>
          </a:prstGeom>
          <a:noFill/>
        </p:spPr>
        <p:txBody>
          <a:bodyPr wrap="square" rtlCol="0">
            <a:spAutoFit/>
          </a:bodyPr>
          <a:lstStyle/>
          <a:p>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Chủ</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đề</a:t>
            </a:r>
            <a:r>
              <a:rPr lang="en-US" altLang="en-US" sz="2400" b="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Bài thơ gợi lại những kỉ niệm đầy xúc động về người bà và tình bà </a:t>
            </a:r>
            <a:r>
              <a:rPr lang="en-US" sz="2400" dirty="0" smtClean="0">
                <a:latin typeface="Times New Roman" panose="02020603050405020304" pitchFamily="18" charset="0"/>
                <a:cs typeface="Times New Roman" panose="02020603050405020304" pitchFamily="18" charset="0"/>
              </a:rPr>
              <a:t>cháu, </a:t>
            </a:r>
            <a:r>
              <a:rPr lang="en-US" sz="2400" dirty="0">
                <a:latin typeface="Times New Roman" panose="02020603050405020304" pitchFamily="18" charset="0"/>
                <a:cs typeface="Times New Roman" panose="02020603050405020304" pitchFamily="18" charset="0"/>
              </a:rPr>
              <a:t>đồng thời thể hiện lòng kính yêu, trân trọng và biết ơn của người cháu đối với bà, cũng là đối với gia đình, quê hương,đất nước.</a:t>
            </a:r>
          </a:p>
          <a:p>
            <a:endParaRPr lang="en-US" dirty="0"/>
          </a:p>
        </p:txBody>
      </p:sp>
    </p:spTree>
    <p:extLst>
      <p:ext uri="{BB962C8B-B14F-4D97-AF65-F5344CB8AC3E}">
        <p14:creationId xmlns:p14="http://schemas.microsoft.com/office/powerpoint/2010/main" val="397508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ox(i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ox(in)">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3641" t="23111" r="7000" b="10519"/>
          <a:stretch>
            <a:fillRect/>
          </a:stretch>
        </p:blipFill>
        <p:spPr bwMode="auto">
          <a:xfrm>
            <a:off x="0" y="0"/>
            <a:ext cx="9144000" cy="6858000"/>
          </a:xfrm>
          <a:prstGeom prst="rect">
            <a:avLst/>
          </a:prstGeom>
          <a:noFill/>
          <a:ln w="9525">
            <a:noFill/>
            <a:miter lim="800000"/>
            <a:headEnd/>
            <a:tailEnd/>
          </a:ln>
          <a:effectLst/>
        </p:spPr>
      </p:pic>
      <p:sp>
        <p:nvSpPr>
          <p:cNvPr id="13" name="Content Placeholder 1"/>
          <p:cNvSpPr txBox="1">
            <a:spLocks/>
          </p:cNvSpPr>
          <p:nvPr/>
        </p:nvSpPr>
        <p:spPr>
          <a:xfrm>
            <a:off x="323528" y="188640"/>
            <a:ext cx="4335602" cy="613637"/>
          </a:xfrm>
          <a:prstGeom prst="rect">
            <a:avLst/>
          </a:prstGeom>
        </p:spPr>
        <p:txBody>
          <a:bodyPr/>
          <a:lstStyle/>
          <a:p>
            <a:pPr lvl="0" algn="just" eaLnBrk="0" fontAlgn="base" hangingPunct="0">
              <a:spcBef>
                <a:spcPct val="0"/>
              </a:spcBef>
              <a:spcAft>
                <a:spcPct val="0"/>
              </a:spcAft>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thơ</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Tám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endParaRPr lang="en-US" sz="1400" dirty="0">
              <a:latin typeface="Arial" pitchFamily="34" charset="0"/>
              <a:cs typeface="Arial" pitchFamily="34" charset="0"/>
            </a:endParaRPr>
          </a:p>
        </p:txBody>
      </p:sp>
      <p:sp>
        <p:nvSpPr>
          <p:cNvPr id="69635" name="Rectangle 3"/>
          <p:cNvSpPr>
            <a:spLocks noChangeArrowheads="1"/>
          </p:cNvSpPr>
          <p:nvPr/>
        </p:nvSpPr>
        <p:spPr bwMode="auto">
          <a:xfrm>
            <a:off x="2368778" y="3645024"/>
            <a:ext cx="695575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800" dirty="0" err="1">
                <a:solidFill>
                  <a:srgbClr val="0070C0"/>
                </a:solidFill>
                <a:latin typeface="Times New Roman" pitchFamily="18" charset="0"/>
                <a:ea typeface="Calibri" pitchFamily="34" charset="0"/>
                <a:cs typeface="Times New Roman" pitchFamily="18" charset="0"/>
                <a:sym typeface="Wingdings" pitchFamily="2" charset="2"/>
              </a:rPr>
              <a:t>Khổ</a:t>
            </a:r>
            <a:r>
              <a:rPr lang="en-US" sz="2800" dirty="0">
                <a:solidFill>
                  <a:srgbClr val="0070C0"/>
                </a:solidFill>
                <a:latin typeface="Times New Roman" pitchFamily="18" charset="0"/>
                <a:ea typeface="Calibri" pitchFamily="34" charset="0"/>
                <a:cs typeface="Times New Roman" pitchFamily="18" charset="0"/>
                <a:sym typeface="Wingdings" pitchFamily="2" charset="2"/>
              </a:rPr>
              <a:t> 2,3,4,5</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Hồi</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tưởng</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kỉ</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niệm</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tuổi</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thơ</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bên</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bà</a:t>
            </a:r>
            <a:endParaRPr kumimoji="0" lang="en-US" sz="28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sym typeface="Wingdings" pitchFamily="2" charset="2"/>
            </a:endParaRPr>
          </a:p>
        </p:txBody>
      </p:sp>
      <p:sp>
        <p:nvSpPr>
          <p:cNvPr id="16" name="Content Placeholder 1"/>
          <p:cNvSpPr txBox="1">
            <a:spLocks/>
          </p:cNvSpPr>
          <p:nvPr/>
        </p:nvSpPr>
        <p:spPr>
          <a:xfrm>
            <a:off x="323528" y="931967"/>
            <a:ext cx="8173519" cy="613637"/>
          </a:xfrm>
          <a:prstGeom prst="rect">
            <a:avLst/>
          </a:prstGeom>
        </p:spPr>
        <p:txBody>
          <a:bodyPr/>
          <a:lstStyle/>
          <a:p>
            <a:pPr lvl="0" algn="just" eaLnBrk="0" fontAlgn="base" hangingPunct="0">
              <a:spcBef>
                <a:spcPct val="0"/>
              </a:spcBef>
              <a:spcAft>
                <a:spcPct val="0"/>
              </a:spcAft>
            </a:pPr>
            <a:r>
              <a:rPr lang="en-US" sz="2800" b="1" dirty="0">
                <a:latin typeface="Times New Roman" pitchFamily="18" charset="0"/>
                <a:cs typeface="Times New Roman" pitchFamily="18" charset="0"/>
              </a:rPr>
              <a:t>- </a:t>
            </a:r>
            <a:r>
              <a:rPr lang="en-US" sz="2800" b="1" dirty="0">
                <a:latin typeface="Times New Roman" pitchFamily="18" charset="0"/>
                <a:ea typeface="Calibri" pitchFamily="34" charset="0"/>
                <a:cs typeface="Times New Roman" pitchFamily="18" charset="0"/>
              </a:rPr>
              <a:t>PTBĐ: </a:t>
            </a:r>
            <a:r>
              <a:rPr lang="en-US" sz="2800" dirty="0" err="1">
                <a:latin typeface="Times New Roman" pitchFamily="18" charset="0"/>
                <a:ea typeface="Calibri" pitchFamily="34" charset="0"/>
                <a:cs typeface="Times New Roman" pitchFamily="18" charset="0"/>
              </a:rPr>
              <a:t>Tự</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sự</a:t>
            </a:r>
            <a:r>
              <a:rPr lang="en-US" sz="2800" dirty="0">
                <a:latin typeface="Times New Roman" pitchFamily="18" charset="0"/>
                <a:ea typeface="Calibri" pitchFamily="34" charset="0"/>
                <a:cs typeface="Times New Roman" pitchFamily="18" charset="0"/>
              </a:rPr>
              <a:t> + </a:t>
            </a:r>
            <a:r>
              <a:rPr lang="en-US" sz="2800" dirty="0" err="1">
                <a:latin typeface="Times New Roman" pitchFamily="18" charset="0"/>
                <a:ea typeface="Calibri" pitchFamily="34" charset="0"/>
                <a:cs typeface="Times New Roman" pitchFamily="18" charset="0"/>
              </a:rPr>
              <a:t>Miêu</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tả</a:t>
            </a:r>
            <a:r>
              <a:rPr lang="en-US" sz="2800" dirty="0">
                <a:latin typeface="Times New Roman" pitchFamily="18" charset="0"/>
                <a:ea typeface="Calibri" pitchFamily="34" charset="0"/>
                <a:cs typeface="Times New Roman" pitchFamily="18" charset="0"/>
              </a:rPr>
              <a:t> + </a:t>
            </a:r>
            <a:r>
              <a:rPr lang="en-US" sz="2800" dirty="0" err="1">
                <a:latin typeface="Times New Roman" pitchFamily="18" charset="0"/>
                <a:ea typeface="Calibri" pitchFamily="34" charset="0"/>
                <a:cs typeface="Times New Roman" pitchFamily="18" charset="0"/>
              </a:rPr>
              <a:t>Biểu</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cảm</a:t>
            </a:r>
            <a:r>
              <a:rPr lang="en-US" sz="2800" dirty="0">
                <a:latin typeface="Times New Roman" pitchFamily="18" charset="0"/>
                <a:ea typeface="Calibri" pitchFamily="34" charset="0"/>
                <a:cs typeface="Times New Roman" pitchFamily="18" charset="0"/>
              </a:rPr>
              <a:t> + </a:t>
            </a:r>
            <a:r>
              <a:rPr lang="en-US" sz="2800" dirty="0" err="1">
                <a:latin typeface="Times New Roman" pitchFamily="18" charset="0"/>
                <a:ea typeface="Calibri" pitchFamily="34" charset="0"/>
                <a:cs typeface="Times New Roman" pitchFamily="18" charset="0"/>
              </a:rPr>
              <a:t>Bình</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luận</a:t>
            </a:r>
            <a:r>
              <a:rPr lang="en-US" sz="2800" dirty="0">
                <a:latin typeface="Times New Roman" pitchFamily="18" charset="0"/>
                <a:ea typeface="Calibri" pitchFamily="34" charset="0"/>
                <a:cs typeface="Times New Roman" pitchFamily="18" charset="0"/>
              </a:rPr>
              <a:t>.</a:t>
            </a:r>
            <a:endParaRPr lang="en-US" sz="1400" dirty="0">
              <a:latin typeface="Arial" pitchFamily="34" charset="0"/>
              <a:cs typeface="Arial" pitchFamily="34" charset="0"/>
            </a:endParaRPr>
          </a:p>
        </p:txBody>
      </p:sp>
      <p:sp>
        <p:nvSpPr>
          <p:cNvPr id="17" name="Content Placeholder 1"/>
          <p:cNvSpPr txBox="1">
            <a:spLocks/>
          </p:cNvSpPr>
          <p:nvPr/>
        </p:nvSpPr>
        <p:spPr>
          <a:xfrm>
            <a:off x="323528" y="1735737"/>
            <a:ext cx="7455578" cy="1141175"/>
          </a:xfrm>
          <a:prstGeom prst="rect">
            <a:avLst/>
          </a:prstGeom>
        </p:spPr>
        <p:txBody>
          <a:bodyPr/>
          <a:lstStyle/>
          <a:p>
            <a:pPr lvl="0" algn="just" eaLnBrk="0" fontAlgn="base" hangingPunct="0">
              <a:spcBef>
                <a:spcPct val="0"/>
              </a:spcBef>
              <a:spcAft>
                <a:spcPct val="0"/>
              </a:spcAft>
            </a:pPr>
            <a:r>
              <a:rPr lang="en-US" sz="2800" b="1" dirty="0">
                <a:latin typeface="Times New Roman" pitchFamily="18" charset="0"/>
                <a:ea typeface="Calibri" pitchFamily="34" charset="0"/>
                <a:cs typeface="Times New Roman" pitchFamily="18" charset="0"/>
                <a:sym typeface="Wingdings" pitchFamily="2" charset="2"/>
              </a:rPr>
              <a:t>- </a:t>
            </a:r>
            <a:r>
              <a:rPr lang="en-US" sz="2800" b="1" dirty="0" err="1">
                <a:latin typeface="Times New Roman" pitchFamily="18" charset="0"/>
                <a:ea typeface="Calibri" pitchFamily="34" charset="0"/>
                <a:cs typeface="Times New Roman" pitchFamily="18" charset="0"/>
                <a:sym typeface="Wingdings" pitchFamily="2" charset="2"/>
              </a:rPr>
              <a:t>Mạch</a:t>
            </a:r>
            <a:r>
              <a:rPr lang="en-US" sz="2800" b="1" dirty="0">
                <a:latin typeface="Times New Roman" pitchFamily="18" charset="0"/>
                <a:ea typeface="Calibri" pitchFamily="34" charset="0"/>
                <a:cs typeface="Times New Roman" pitchFamily="18" charset="0"/>
                <a:sym typeface="Wingdings" pitchFamily="2" charset="2"/>
              </a:rPr>
              <a:t> </a:t>
            </a:r>
            <a:r>
              <a:rPr lang="en-US" sz="2800" b="1" dirty="0" err="1">
                <a:latin typeface="Times New Roman" pitchFamily="18" charset="0"/>
                <a:ea typeface="Calibri" pitchFamily="34" charset="0"/>
                <a:cs typeface="Times New Roman" pitchFamily="18" charset="0"/>
                <a:sym typeface="Wingdings" pitchFamily="2" charset="2"/>
              </a:rPr>
              <a:t>cảm</a:t>
            </a:r>
            <a:r>
              <a:rPr lang="en-US" sz="2800" b="1" dirty="0">
                <a:latin typeface="Times New Roman" pitchFamily="18" charset="0"/>
                <a:ea typeface="Calibri" pitchFamily="34" charset="0"/>
                <a:cs typeface="Times New Roman" pitchFamily="18" charset="0"/>
                <a:sym typeface="Wingdings" pitchFamily="2" charset="2"/>
              </a:rPr>
              <a:t> </a:t>
            </a:r>
            <a:r>
              <a:rPr lang="en-US" sz="2800" b="1" dirty="0" err="1">
                <a:latin typeface="Times New Roman" pitchFamily="18" charset="0"/>
                <a:ea typeface="Calibri" pitchFamily="34" charset="0"/>
                <a:cs typeface="Times New Roman" pitchFamily="18" charset="0"/>
                <a:sym typeface="Wingdings" pitchFamily="2" charset="2"/>
              </a:rPr>
              <a:t>xúc</a:t>
            </a:r>
            <a:r>
              <a:rPr lang="en-US" sz="2800" b="1"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Đi</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từ</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hồi</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tưởng</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đến</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hiện</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tại</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từ</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kỉ</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niệm</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đến</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suy</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ngẫm</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bộc</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lộ</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tình</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yêu</a:t>
            </a:r>
            <a:r>
              <a:rPr lang="en-US" sz="2800" dirty="0">
                <a:latin typeface="Times New Roman" pitchFamily="18" charset="0"/>
                <a:ea typeface="Calibri" pitchFamily="34" charset="0"/>
                <a:cs typeface="Times New Roman" pitchFamily="18" charset="0"/>
                <a:sym typeface="Wingdings" pitchFamily="2" charset="2"/>
              </a:rPr>
              <a:t> </a:t>
            </a:r>
            <a:r>
              <a:rPr lang="en-US" sz="2800" dirty="0" err="1">
                <a:latin typeface="Times New Roman" pitchFamily="18" charset="0"/>
                <a:ea typeface="Calibri" pitchFamily="34" charset="0"/>
                <a:cs typeface="Times New Roman" pitchFamily="18" charset="0"/>
                <a:sym typeface="Wingdings" pitchFamily="2" charset="2"/>
              </a:rPr>
              <a:t>thương</a:t>
            </a:r>
            <a:r>
              <a:rPr lang="en-US" sz="2800" dirty="0">
                <a:latin typeface="Times New Roman" pitchFamily="18" charset="0"/>
                <a:ea typeface="Calibri" pitchFamily="34" charset="0"/>
                <a:cs typeface="Times New Roman" pitchFamily="18" charset="0"/>
                <a:sym typeface="Wingdings" pitchFamily="2" charset="2"/>
              </a:rPr>
              <a:t>  </a:t>
            </a:r>
            <a:endParaRPr lang="en-US" sz="1400" dirty="0">
              <a:latin typeface="Times New Roman" pitchFamily="18" charset="0"/>
              <a:cs typeface="Times New Roman" pitchFamily="18" charset="0"/>
              <a:sym typeface="Wingdings" pitchFamily="2" charset="2"/>
            </a:endParaRPr>
          </a:p>
        </p:txBody>
      </p:sp>
      <p:sp>
        <p:nvSpPr>
          <p:cNvPr id="18" name="Content Placeholder 1"/>
          <p:cNvSpPr txBox="1">
            <a:spLocks/>
          </p:cNvSpPr>
          <p:nvPr/>
        </p:nvSpPr>
        <p:spPr>
          <a:xfrm>
            <a:off x="395536" y="3930164"/>
            <a:ext cx="1706398" cy="613637"/>
          </a:xfrm>
          <a:prstGeom prst="rect">
            <a:avLst/>
          </a:prstGeom>
        </p:spPr>
        <p:txBody>
          <a:bodyPr/>
          <a:lstStyle/>
          <a:p>
            <a:pPr lvl="0" algn="just" eaLnBrk="0" fontAlgn="base" hangingPunct="0">
              <a:spcBef>
                <a:spcPct val="0"/>
              </a:spcBef>
              <a:spcAft>
                <a:spcPct val="0"/>
              </a:spcAft>
            </a:pPr>
            <a:r>
              <a:rPr lang="en-US" sz="2800" b="1" dirty="0">
                <a:latin typeface="Times New Roman" pitchFamily="18" charset="0"/>
                <a:cs typeface="Times New Roman" pitchFamily="18" charset="0"/>
              </a:rPr>
              <a:t>- </a:t>
            </a:r>
            <a:r>
              <a:rPr lang="en-US" sz="2800" b="1" dirty="0" err="1">
                <a:latin typeface="Times New Roman" pitchFamily="18" charset="0"/>
                <a:ea typeface="Calibri" pitchFamily="34" charset="0"/>
                <a:cs typeface="Times New Roman" pitchFamily="18" charset="0"/>
              </a:rPr>
              <a:t>Bố</a:t>
            </a:r>
            <a:r>
              <a:rPr lang="en-US" sz="2800" b="1" dirty="0">
                <a:latin typeface="Times New Roman" pitchFamily="18" charset="0"/>
                <a:ea typeface="Calibri" pitchFamily="34" charset="0"/>
                <a:cs typeface="Times New Roman" pitchFamily="18" charset="0"/>
              </a:rPr>
              <a:t> </a:t>
            </a:r>
            <a:r>
              <a:rPr lang="en-US" sz="2800" b="1" dirty="0" err="1">
                <a:latin typeface="Times New Roman" pitchFamily="18" charset="0"/>
                <a:ea typeface="Calibri" pitchFamily="34" charset="0"/>
                <a:cs typeface="Times New Roman" pitchFamily="18" charset="0"/>
              </a:rPr>
              <a:t>cục</a:t>
            </a:r>
            <a:r>
              <a:rPr lang="en-US" sz="2800" b="1" dirty="0">
                <a:latin typeface="Times New Roman" pitchFamily="18" charset="0"/>
                <a:ea typeface="Calibri" pitchFamily="34" charset="0"/>
                <a:cs typeface="Times New Roman" pitchFamily="18" charset="0"/>
              </a:rPr>
              <a:t>:</a:t>
            </a:r>
            <a:endParaRPr lang="en-US" sz="1400" b="1" dirty="0">
              <a:latin typeface="Arial" pitchFamily="34" charset="0"/>
              <a:cs typeface="Arial" pitchFamily="34" charset="0"/>
            </a:endParaRPr>
          </a:p>
        </p:txBody>
      </p:sp>
      <p:sp>
        <p:nvSpPr>
          <p:cNvPr id="19" name="Content Placeholder 1"/>
          <p:cNvSpPr txBox="1">
            <a:spLocks/>
          </p:cNvSpPr>
          <p:nvPr/>
        </p:nvSpPr>
        <p:spPr>
          <a:xfrm>
            <a:off x="2847484" y="2708920"/>
            <a:ext cx="5720675" cy="581073"/>
          </a:xfrm>
          <a:prstGeom prst="rect">
            <a:avLst/>
          </a:prstGeom>
        </p:spPr>
        <p:txBody>
          <a:bodyPr/>
          <a:lstStyle/>
          <a:p>
            <a:pPr lvl="0" algn="just" eaLnBrk="0" fontAlgn="base" hangingPunct="0">
              <a:spcBef>
                <a:spcPct val="0"/>
              </a:spcBef>
              <a:spcAft>
                <a:spcPct val="0"/>
              </a:spcAft>
            </a:pPr>
            <a:r>
              <a:rPr lang="en-US" sz="2800" dirty="0" err="1">
                <a:solidFill>
                  <a:srgbClr val="0070C0"/>
                </a:solidFill>
                <a:latin typeface="Times New Roman" pitchFamily="18" charset="0"/>
                <a:ea typeface="Calibri" pitchFamily="34" charset="0"/>
                <a:cs typeface="Times New Roman" pitchFamily="18" charset="0"/>
                <a:sym typeface="Wingdings" pitchFamily="2" charset="2"/>
              </a:rPr>
              <a:t>Khổ</a:t>
            </a:r>
            <a:r>
              <a:rPr lang="en-US" sz="2800" dirty="0">
                <a:solidFill>
                  <a:srgbClr val="0070C0"/>
                </a:solidFill>
                <a:latin typeface="Times New Roman" pitchFamily="18" charset="0"/>
                <a:ea typeface="Calibri" pitchFamily="34" charset="0"/>
                <a:cs typeface="Times New Roman" pitchFamily="18" charset="0"/>
                <a:sym typeface="Wingdings" pitchFamily="2" charset="2"/>
              </a:rPr>
              <a:t> </a:t>
            </a:r>
            <a:r>
              <a:rPr lang="en-US" sz="2800" dirty="0" err="1">
                <a:solidFill>
                  <a:srgbClr val="0070C0"/>
                </a:solidFill>
                <a:latin typeface="Times New Roman" pitchFamily="18" charset="0"/>
                <a:ea typeface="Calibri" pitchFamily="34" charset="0"/>
                <a:cs typeface="Times New Roman" pitchFamily="18" charset="0"/>
                <a:sym typeface="Wingdings" pitchFamily="2" charset="2"/>
              </a:rPr>
              <a:t>đầu</a:t>
            </a:r>
            <a:r>
              <a:rPr lang="en-US" sz="2800" dirty="0">
                <a:solidFill>
                  <a:srgbClr val="0070C0"/>
                </a:solidFill>
                <a:latin typeface="Times New Roman" pitchFamily="18" charset="0"/>
                <a:ea typeface="Calibri" pitchFamily="34" charset="0"/>
                <a:cs typeface="Times New Roman" pitchFamily="18" charset="0"/>
                <a:sym typeface="Wingdings" pitchFamily="2" charset="2"/>
              </a:rPr>
              <a:t>: </a:t>
            </a:r>
            <a:r>
              <a:rPr lang="en-US" sz="2800" dirty="0" err="1">
                <a:solidFill>
                  <a:srgbClr val="0070C0"/>
                </a:solidFill>
                <a:latin typeface="Times New Roman" pitchFamily="18" charset="0"/>
                <a:ea typeface="Calibri" pitchFamily="34" charset="0"/>
                <a:cs typeface="Times New Roman" pitchFamily="18" charset="0"/>
                <a:sym typeface="Wingdings" pitchFamily="2" charset="2"/>
              </a:rPr>
              <a:t>Hình</a:t>
            </a:r>
            <a:r>
              <a:rPr lang="en-US" sz="2800" dirty="0">
                <a:solidFill>
                  <a:srgbClr val="0070C0"/>
                </a:solidFill>
                <a:latin typeface="Times New Roman" pitchFamily="18" charset="0"/>
                <a:ea typeface="Calibri" pitchFamily="34" charset="0"/>
                <a:cs typeface="Times New Roman" pitchFamily="18" charset="0"/>
                <a:sym typeface="Wingdings" pitchFamily="2" charset="2"/>
              </a:rPr>
              <a:t> </a:t>
            </a:r>
            <a:r>
              <a:rPr lang="en-US" sz="2800" dirty="0" err="1">
                <a:solidFill>
                  <a:srgbClr val="0070C0"/>
                </a:solidFill>
                <a:latin typeface="Times New Roman" pitchFamily="18" charset="0"/>
                <a:ea typeface="Calibri" pitchFamily="34" charset="0"/>
                <a:cs typeface="Times New Roman" pitchFamily="18" charset="0"/>
                <a:sym typeface="Wingdings" pitchFamily="2" charset="2"/>
              </a:rPr>
              <a:t>ảnh</a:t>
            </a:r>
            <a:r>
              <a:rPr lang="en-US" sz="2800" dirty="0">
                <a:solidFill>
                  <a:srgbClr val="0070C0"/>
                </a:solidFill>
                <a:latin typeface="Times New Roman" pitchFamily="18" charset="0"/>
                <a:ea typeface="Calibri" pitchFamily="34" charset="0"/>
                <a:cs typeface="Times New Roman" pitchFamily="18" charset="0"/>
                <a:sym typeface="Wingdings" pitchFamily="2" charset="2"/>
              </a:rPr>
              <a:t> </a:t>
            </a:r>
            <a:r>
              <a:rPr lang="en-US" sz="2800" dirty="0" err="1">
                <a:solidFill>
                  <a:srgbClr val="0070C0"/>
                </a:solidFill>
                <a:latin typeface="Times New Roman" pitchFamily="18" charset="0"/>
                <a:ea typeface="Calibri" pitchFamily="34" charset="0"/>
                <a:cs typeface="Times New Roman" pitchFamily="18" charset="0"/>
                <a:sym typeface="Wingdings" pitchFamily="2" charset="2"/>
              </a:rPr>
              <a:t>bếp</a:t>
            </a:r>
            <a:r>
              <a:rPr lang="en-US" sz="2800" dirty="0">
                <a:solidFill>
                  <a:srgbClr val="0070C0"/>
                </a:solidFill>
                <a:latin typeface="Times New Roman" pitchFamily="18" charset="0"/>
                <a:ea typeface="Calibri" pitchFamily="34" charset="0"/>
                <a:cs typeface="Times New Roman" pitchFamily="18" charset="0"/>
                <a:sym typeface="Wingdings" pitchFamily="2" charset="2"/>
              </a:rPr>
              <a:t> </a:t>
            </a:r>
            <a:r>
              <a:rPr lang="en-US" sz="2800" dirty="0" err="1">
                <a:solidFill>
                  <a:srgbClr val="0070C0"/>
                </a:solidFill>
                <a:latin typeface="Times New Roman" pitchFamily="18" charset="0"/>
                <a:ea typeface="Calibri" pitchFamily="34" charset="0"/>
                <a:cs typeface="Times New Roman" pitchFamily="18" charset="0"/>
                <a:sym typeface="Wingdings" pitchFamily="2" charset="2"/>
              </a:rPr>
              <a:t>lửa</a:t>
            </a:r>
            <a:r>
              <a:rPr lang="en-US" sz="2800" dirty="0">
                <a:solidFill>
                  <a:srgbClr val="0070C0"/>
                </a:solidFill>
                <a:latin typeface="Times New Roman" pitchFamily="18" charset="0"/>
                <a:ea typeface="Calibri" pitchFamily="34" charset="0"/>
                <a:cs typeface="Times New Roman" pitchFamily="18" charset="0"/>
                <a:sym typeface="Wingdings" pitchFamily="2" charset="2"/>
              </a:rPr>
              <a:t> </a:t>
            </a:r>
            <a:r>
              <a:rPr lang="en-US" sz="2800" dirty="0" err="1">
                <a:solidFill>
                  <a:srgbClr val="0070C0"/>
                </a:solidFill>
                <a:latin typeface="Times New Roman" pitchFamily="18" charset="0"/>
                <a:ea typeface="Calibri" pitchFamily="34" charset="0"/>
                <a:cs typeface="Times New Roman" pitchFamily="18" charset="0"/>
                <a:sym typeface="Wingdings" pitchFamily="2" charset="2"/>
              </a:rPr>
              <a:t>khơi</a:t>
            </a:r>
            <a:r>
              <a:rPr lang="en-US" sz="2800" dirty="0">
                <a:solidFill>
                  <a:srgbClr val="0070C0"/>
                </a:solidFill>
                <a:latin typeface="Times New Roman" pitchFamily="18" charset="0"/>
                <a:ea typeface="Calibri" pitchFamily="34" charset="0"/>
                <a:cs typeface="Times New Roman" pitchFamily="18" charset="0"/>
                <a:sym typeface="Wingdings" pitchFamily="2" charset="2"/>
              </a:rPr>
              <a:t> </a:t>
            </a:r>
            <a:r>
              <a:rPr lang="en-US" sz="2800" dirty="0" err="1">
                <a:solidFill>
                  <a:srgbClr val="0070C0"/>
                </a:solidFill>
                <a:latin typeface="Times New Roman" pitchFamily="18" charset="0"/>
                <a:ea typeface="Calibri" pitchFamily="34" charset="0"/>
                <a:cs typeface="Times New Roman" pitchFamily="18" charset="0"/>
                <a:sym typeface="Wingdings" pitchFamily="2" charset="2"/>
              </a:rPr>
              <a:t>nguồn</a:t>
            </a:r>
            <a:r>
              <a:rPr lang="en-US" sz="2800" dirty="0">
                <a:solidFill>
                  <a:srgbClr val="0070C0"/>
                </a:solidFill>
                <a:latin typeface="Times New Roman" pitchFamily="18" charset="0"/>
                <a:ea typeface="Calibri" pitchFamily="34" charset="0"/>
                <a:cs typeface="Times New Roman" pitchFamily="18" charset="0"/>
                <a:sym typeface="Wingdings" pitchFamily="2" charset="2"/>
              </a:rPr>
              <a:t> </a:t>
            </a:r>
            <a:r>
              <a:rPr lang="en-US" sz="2800" dirty="0" err="1">
                <a:solidFill>
                  <a:srgbClr val="0070C0"/>
                </a:solidFill>
                <a:latin typeface="Times New Roman" pitchFamily="18" charset="0"/>
                <a:ea typeface="Calibri" pitchFamily="34" charset="0"/>
                <a:cs typeface="Times New Roman" pitchFamily="18" charset="0"/>
                <a:sym typeface="Wingdings" pitchFamily="2" charset="2"/>
              </a:rPr>
              <a:t>cảm</a:t>
            </a:r>
            <a:r>
              <a:rPr lang="en-US" sz="2800" dirty="0">
                <a:solidFill>
                  <a:srgbClr val="0070C0"/>
                </a:solidFill>
                <a:latin typeface="Times New Roman" pitchFamily="18" charset="0"/>
                <a:ea typeface="Calibri" pitchFamily="34" charset="0"/>
                <a:cs typeface="Times New Roman" pitchFamily="18" charset="0"/>
                <a:sym typeface="Wingdings" pitchFamily="2" charset="2"/>
              </a:rPr>
              <a:t> </a:t>
            </a:r>
            <a:r>
              <a:rPr lang="en-US" sz="2800" dirty="0" err="1">
                <a:solidFill>
                  <a:srgbClr val="0070C0"/>
                </a:solidFill>
                <a:latin typeface="Times New Roman" pitchFamily="18" charset="0"/>
                <a:ea typeface="Calibri" pitchFamily="34" charset="0"/>
                <a:cs typeface="Times New Roman" pitchFamily="18" charset="0"/>
                <a:sym typeface="Wingdings" pitchFamily="2" charset="2"/>
              </a:rPr>
              <a:t>xúc</a:t>
            </a:r>
            <a:endParaRPr lang="en-US" sz="1400" dirty="0">
              <a:solidFill>
                <a:srgbClr val="0070C0"/>
              </a:solidFill>
              <a:latin typeface="Arial" pitchFamily="34" charset="0"/>
              <a:cs typeface="Arial" pitchFamily="34" charset="0"/>
            </a:endParaRPr>
          </a:p>
        </p:txBody>
      </p:sp>
      <p:cxnSp>
        <p:nvCxnSpPr>
          <p:cNvPr id="21" name="Straight Arrow Connector 20"/>
          <p:cNvCxnSpPr/>
          <p:nvPr/>
        </p:nvCxnSpPr>
        <p:spPr>
          <a:xfrm flipV="1">
            <a:off x="1926807" y="3180837"/>
            <a:ext cx="745550" cy="10561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26808" y="3857295"/>
            <a:ext cx="513219" cy="3796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Rectangle 3"/>
          <p:cNvSpPr>
            <a:spLocks noChangeArrowheads="1"/>
          </p:cNvSpPr>
          <p:nvPr/>
        </p:nvSpPr>
        <p:spPr bwMode="auto">
          <a:xfrm>
            <a:off x="2906484" y="4916941"/>
            <a:ext cx="6058003"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Khổ</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cuối</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Nỗi</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nhớ</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của</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người</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cháu</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khi</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đi</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xa</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nhớ</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về</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bà</a:t>
            </a:r>
            <a:endParaRPr kumimoji="0" lang="en-US" sz="28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sym typeface="Wingdings" pitchFamily="2" charset="2"/>
            </a:endParaRPr>
          </a:p>
        </p:txBody>
      </p:sp>
      <p:cxnSp>
        <p:nvCxnSpPr>
          <p:cNvPr id="22" name="Straight Arrow Connector 21"/>
          <p:cNvCxnSpPr/>
          <p:nvPr/>
        </p:nvCxnSpPr>
        <p:spPr>
          <a:xfrm>
            <a:off x="1926807" y="4236983"/>
            <a:ext cx="804551" cy="11570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ectangle 3"/>
          <p:cNvSpPr>
            <a:spLocks noChangeArrowheads="1"/>
          </p:cNvSpPr>
          <p:nvPr/>
        </p:nvSpPr>
        <p:spPr bwMode="auto">
          <a:xfrm>
            <a:off x="2571265" y="4312977"/>
            <a:ext cx="64652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Khổ</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6: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Suy</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ngẫm</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về</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cuộc</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đời</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bà</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và</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bếp</a:t>
            </a:r>
            <a:r>
              <a:rPr kumimoji="0" lang="en-US" sz="2800" b="0" i="0" u="none" strike="noStrike" cap="none" normalizeH="0" dirty="0">
                <a:ln>
                  <a:noFill/>
                </a:ln>
                <a:solidFill>
                  <a:srgbClr val="0070C0"/>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dirty="0" err="1">
                <a:ln>
                  <a:noFill/>
                </a:ln>
                <a:solidFill>
                  <a:srgbClr val="0070C0"/>
                </a:solidFill>
                <a:effectLst/>
                <a:latin typeface="Times New Roman" pitchFamily="18" charset="0"/>
                <a:ea typeface="Calibri" pitchFamily="34" charset="0"/>
                <a:cs typeface="Times New Roman" pitchFamily="18" charset="0"/>
                <a:sym typeface="Wingdings" pitchFamily="2" charset="2"/>
              </a:rPr>
              <a:t>lửa</a:t>
            </a:r>
            <a:endParaRPr kumimoji="0" lang="en-US" sz="28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sym typeface="Wingdings" pitchFamily="2" charset="2"/>
            </a:endParaRPr>
          </a:p>
        </p:txBody>
      </p:sp>
      <p:cxnSp>
        <p:nvCxnSpPr>
          <p:cNvPr id="28" name="Straight Arrow Connector 27"/>
          <p:cNvCxnSpPr/>
          <p:nvPr/>
        </p:nvCxnSpPr>
        <p:spPr>
          <a:xfrm>
            <a:off x="1926807" y="4236983"/>
            <a:ext cx="745550" cy="3376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08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ox(in)">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Left)">
                                      <p:cBhvr>
                                        <p:cTn id="12" dur="500"/>
                                        <p:tgtEl>
                                          <p:spTgt spid="19"/>
                                        </p:tgtEl>
                                      </p:cBhvr>
                                    </p:animEffect>
                                  </p:childTnLst>
                                </p:cTn>
                              </p:par>
                              <p:par>
                                <p:cTn id="13" presetID="18" presetClass="entr" presetSubtype="12"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69635"/>
                                        </p:tgtEl>
                                        <p:attrNameLst>
                                          <p:attrName>style.visibility</p:attrName>
                                        </p:attrNameLst>
                                      </p:cBhvr>
                                      <p:to>
                                        <p:strVal val="visible"/>
                                      </p:to>
                                    </p:set>
                                    <p:animEffect transition="in" filter="strips(downLeft)">
                                      <p:cBhvr>
                                        <p:cTn id="20" dur="500"/>
                                        <p:tgtEl>
                                          <p:spTgt spid="69635"/>
                                        </p:tgtEl>
                                      </p:cBhvr>
                                    </p:animEffect>
                                  </p:childTnLst>
                                </p:cTn>
                              </p:par>
                              <p:par>
                                <p:cTn id="21" presetID="18" presetClass="entr" presetSubtype="12"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strips(downLeft)">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strips(downLeft)">
                                      <p:cBhvr>
                                        <p:cTn id="28" dur="500"/>
                                        <p:tgtEl>
                                          <p:spTgt spid="27"/>
                                        </p:tgtEl>
                                      </p:cBhvr>
                                    </p:animEffect>
                                  </p:childTnLst>
                                </p:cTn>
                              </p:par>
                              <p:par>
                                <p:cTn id="29" presetID="18" presetClass="entr" presetSubtype="12"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strips(down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strips(downLeft)">
                                      <p:cBhvr>
                                        <p:cTn id="36" dur="500"/>
                                        <p:tgtEl>
                                          <p:spTgt spid="20"/>
                                        </p:tgtEl>
                                      </p:cBhvr>
                                    </p:animEffect>
                                  </p:childTnLst>
                                </p:cTn>
                              </p:par>
                              <p:par>
                                <p:cTn id="37" presetID="18" presetClass="entr" presetSubtype="12"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strips(down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19" grpId="0"/>
      <p:bldP spid="20"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ChangeArrowheads="1"/>
          </p:cNvSpPr>
          <p:nvPr/>
        </p:nvSpPr>
        <p:spPr bwMode="auto">
          <a:xfrm>
            <a:off x="1143000" y="914402"/>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eaLnBrk="1" hangingPunct="1"/>
            <a:endParaRPr lang="pt-BR" altLang="en-US" sz="2000" b="1">
              <a:solidFill>
                <a:srgbClr val="0000FF"/>
              </a:solidFill>
              <a:latin typeface="Times New Roman" pitchFamily="18" charset="0"/>
            </a:endParaRPr>
          </a:p>
        </p:txBody>
      </p:sp>
      <p:sp>
        <p:nvSpPr>
          <p:cNvPr id="18435" name="Text Box 5"/>
          <p:cNvSpPr txBox="1">
            <a:spLocks noChangeArrowheads="1"/>
          </p:cNvSpPr>
          <p:nvPr/>
        </p:nvSpPr>
        <p:spPr bwMode="auto">
          <a:xfrm>
            <a:off x="3355167" y="191871"/>
            <a:ext cx="2005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altLang="en-US" sz="3600" b="1" dirty="0" smtClean="0">
                <a:solidFill>
                  <a:srgbClr val="0000FF"/>
                </a:solidFill>
                <a:latin typeface="Times New Roman" pitchFamily="18" charset="0"/>
              </a:rPr>
              <a:t>*Bố </a:t>
            </a:r>
            <a:r>
              <a:rPr lang="en-US" altLang="en-US" sz="3600" b="1" dirty="0">
                <a:solidFill>
                  <a:srgbClr val="0000FF"/>
                </a:solidFill>
                <a:latin typeface="Times New Roman" pitchFamily="18" charset="0"/>
              </a:rPr>
              <a:t>cục: </a:t>
            </a:r>
            <a:endParaRPr lang="en-SG" altLang="en-US" sz="3600" b="1" dirty="0">
              <a:solidFill>
                <a:srgbClr val="0000FF"/>
              </a:solidFill>
              <a:latin typeface="Times New Roman" pitchFamily="18" charset="0"/>
            </a:endParaRPr>
          </a:p>
        </p:txBody>
      </p:sp>
      <p:sp>
        <p:nvSpPr>
          <p:cNvPr id="18436" name="Text Box 7"/>
          <p:cNvSpPr txBox="1">
            <a:spLocks noChangeArrowheads="1"/>
          </p:cNvSpPr>
          <p:nvPr/>
        </p:nvSpPr>
        <p:spPr bwMode="auto">
          <a:xfrm>
            <a:off x="611560" y="1258888"/>
            <a:ext cx="4800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SG" altLang="en-US" sz="2800" dirty="0" err="1">
                <a:latin typeface="Times New Roman" pitchFamily="18" charset="0"/>
              </a:rPr>
              <a:t>Một</a:t>
            </a:r>
            <a:r>
              <a:rPr lang="en-SG" altLang="en-US" sz="2800" dirty="0">
                <a:latin typeface="Times New Roman" pitchFamily="18" charset="0"/>
              </a:rPr>
              <a:t> </a:t>
            </a:r>
            <a:r>
              <a:rPr lang="en-SG" altLang="en-US" sz="2800" dirty="0" err="1">
                <a:latin typeface="Times New Roman" pitchFamily="18" charset="0"/>
              </a:rPr>
              <a:t>bếp</a:t>
            </a:r>
            <a:r>
              <a:rPr lang="en-SG" altLang="en-US" sz="2800" dirty="0">
                <a:latin typeface="Times New Roman" pitchFamily="18" charset="0"/>
              </a:rPr>
              <a:t> </a:t>
            </a:r>
            <a:r>
              <a:rPr lang="en-SG" altLang="en-US" sz="2800" dirty="0" err="1">
                <a:latin typeface="Times New Roman" pitchFamily="18" charset="0"/>
              </a:rPr>
              <a:t>lửa</a:t>
            </a:r>
            <a:r>
              <a:rPr lang="en-SG" altLang="en-US" sz="2800" dirty="0">
                <a:latin typeface="Times New Roman" pitchFamily="18" charset="0"/>
              </a:rPr>
              <a:t> </a:t>
            </a:r>
            <a:r>
              <a:rPr lang="en-SG" altLang="en-US" sz="2800" dirty="0" err="1">
                <a:latin typeface="Times New Roman" pitchFamily="18" charset="0"/>
              </a:rPr>
              <a:t>chờn</a:t>
            </a:r>
            <a:r>
              <a:rPr lang="en-SG" altLang="en-US" sz="2800" dirty="0">
                <a:latin typeface="Times New Roman" pitchFamily="18" charset="0"/>
              </a:rPr>
              <a:t> </a:t>
            </a:r>
            <a:r>
              <a:rPr lang="en-SG" altLang="en-US" sz="2800" dirty="0" err="1">
                <a:latin typeface="Times New Roman" pitchFamily="18" charset="0"/>
              </a:rPr>
              <a:t>vờn</a:t>
            </a:r>
            <a:r>
              <a:rPr lang="en-SG" altLang="en-US" sz="2800" dirty="0">
                <a:latin typeface="Times New Roman" pitchFamily="18" charset="0"/>
              </a:rPr>
              <a:t> </a:t>
            </a:r>
            <a:r>
              <a:rPr lang="en-SG" altLang="en-US" sz="2800" dirty="0" err="1">
                <a:latin typeface="Times New Roman" pitchFamily="18" charset="0"/>
              </a:rPr>
              <a:t>sương</a:t>
            </a:r>
            <a:r>
              <a:rPr lang="en-SG" altLang="en-US" sz="2800" dirty="0">
                <a:latin typeface="Times New Roman" pitchFamily="18" charset="0"/>
              </a:rPr>
              <a:t> </a:t>
            </a:r>
            <a:r>
              <a:rPr lang="en-SG" altLang="en-US" sz="2800" dirty="0" err="1">
                <a:latin typeface="Times New Roman" pitchFamily="18" charset="0"/>
              </a:rPr>
              <a:t>sớm</a:t>
            </a:r>
            <a:r>
              <a:rPr lang="en-SG" altLang="en-US" sz="2800" dirty="0">
                <a:latin typeface="Times New Roman" pitchFamily="18" charset="0"/>
              </a:rPr>
              <a:t>,</a:t>
            </a:r>
            <a:br>
              <a:rPr lang="en-SG" altLang="en-US" sz="2800" dirty="0">
                <a:latin typeface="Times New Roman" pitchFamily="18" charset="0"/>
              </a:rPr>
            </a:br>
            <a:r>
              <a:rPr lang="en-SG" altLang="en-US" sz="2800" dirty="0" err="1">
                <a:latin typeface="Times New Roman" pitchFamily="18" charset="0"/>
              </a:rPr>
              <a:t>Một</a:t>
            </a:r>
            <a:r>
              <a:rPr lang="en-SG" altLang="en-US" sz="2800" dirty="0">
                <a:latin typeface="Times New Roman" pitchFamily="18" charset="0"/>
              </a:rPr>
              <a:t> </a:t>
            </a:r>
            <a:r>
              <a:rPr lang="en-SG" altLang="en-US" sz="2800" dirty="0" err="1">
                <a:latin typeface="Times New Roman" pitchFamily="18" charset="0"/>
              </a:rPr>
              <a:t>bếp</a:t>
            </a:r>
            <a:r>
              <a:rPr lang="en-SG" altLang="en-US" sz="2800" dirty="0">
                <a:latin typeface="Times New Roman" pitchFamily="18" charset="0"/>
              </a:rPr>
              <a:t> </a:t>
            </a:r>
            <a:r>
              <a:rPr lang="en-SG" altLang="en-US" sz="2800" dirty="0" err="1">
                <a:latin typeface="Times New Roman" pitchFamily="18" charset="0"/>
              </a:rPr>
              <a:t>lửa</a:t>
            </a:r>
            <a:r>
              <a:rPr lang="en-SG" altLang="en-US" sz="2800" dirty="0">
                <a:latin typeface="Times New Roman" pitchFamily="18" charset="0"/>
              </a:rPr>
              <a:t> </a:t>
            </a:r>
            <a:r>
              <a:rPr lang="en-SG" altLang="en-US" sz="2800" dirty="0" err="1">
                <a:latin typeface="Times New Roman" pitchFamily="18" charset="0"/>
              </a:rPr>
              <a:t>ấp</a:t>
            </a:r>
            <a:r>
              <a:rPr lang="en-SG" altLang="en-US" sz="2800" dirty="0">
                <a:latin typeface="Times New Roman" pitchFamily="18" charset="0"/>
              </a:rPr>
              <a:t> </a:t>
            </a:r>
            <a:r>
              <a:rPr lang="en-SG" altLang="en-US" sz="2800" dirty="0" err="1">
                <a:latin typeface="Times New Roman" pitchFamily="18" charset="0"/>
              </a:rPr>
              <a:t>iu</a:t>
            </a:r>
            <a:r>
              <a:rPr lang="en-SG" altLang="en-US" sz="2800" dirty="0">
                <a:latin typeface="Times New Roman" pitchFamily="18" charset="0"/>
              </a:rPr>
              <a:t> </a:t>
            </a:r>
            <a:r>
              <a:rPr lang="en-SG" altLang="en-US" sz="2800" dirty="0" err="1">
                <a:latin typeface="Times New Roman" pitchFamily="18" charset="0"/>
              </a:rPr>
              <a:t>nồng</a:t>
            </a:r>
            <a:r>
              <a:rPr lang="en-SG" altLang="en-US" sz="2800" dirty="0">
                <a:latin typeface="Times New Roman" pitchFamily="18" charset="0"/>
              </a:rPr>
              <a:t> </a:t>
            </a:r>
            <a:r>
              <a:rPr lang="en-SG" altLang="en-US" sz="2800" dirty="0" err="1">
                <a:latin typeface="Times New Roman" pitchFamily="18" charset="0"/>
              </a:rPr>
              <a:t>đượm</a:t>
            </a:r>
            <a:r>
              <a:rPr lang="en-SG" altLang="en-US" sz="2800" dirty="0">
                <a:latin typeface="Times New Roman" pitchFamily="18" charset="0"/>
              </a:rPr>
              <a:t/>
            </a:r>
            <a:br>
              <a:rPr lang="en-SG" altLang="en-US" sz="2800" dirty="0">
                <a:latin typeface="Times New Roman" pitchFamily="18" charset="0"/>
              </a:rPr>
            </a:br>
            <a:r>
              <a:rPr lang="en-SG" altLang="en-US" sz="2800" dirty="0" err="1">
                <a:latin typeface="Times New Roman" pitchFamily="18" charset="0"/>
              </a:rPr>
              <a:t>Cháu</a:t>
            </a:r>
            <a:r>
              <a:rPr lang="en-SG" altLang="en-US" sz="2800" dirty="0">
                <a:latin typeface="Times New Roman" pitchFamily="18" charset="0"/>
              </a:rPr>
              <a:t> </a:t>
            </a:r>
            <a:r>
              <a:rPr lang="en-SG" altLang="en-US" sz="2800" dirty="0" err="1">
                <a:latin typeface="Times New Roman" pitchFamily="18" charset="0"/>
              </a:rPr>
              <a:t>thương</a:t>
            </a:r>
            <a:r>
              <a:rPr lang="en-SG" altLang="en-US" sz="2800" dirty="0">
                <a:latin typeface="Times New Roman" pitchFamily="18" charset="0"/>
              </a:rPr>
              <a:t> </a:t>
            </a:r>
            <a:r>
              <a:rPr lang="en-SG" altLang="en-US" sz="2800" dirty="0" err="1">
                <a:latin typeface="Times New Roman" pitchFamily="18" charset="0"/>
              </a:rPr>
              <a:t>bà</a:t>
            </a:r>
            <a:r>
              <a:rPr lang="en-SG" altLang="en-US" sz="2800" dirty="0">
                <a:latin typeface="Times New Roman" pitchFamily="18" charset="0"/>
              </a:rPr>
              <a:t> </a:t>
            </a:r>
            <a:r>
              <a:rPr lang="en-SG" altLang="en-US" sz="2800" dirty="0" err="1">
                <a:latin typeface="Times New Roman" pitchFamily="18" charset="0"/>
              </a:rPr>
              <a:t>biết</a:t>
            </a:r>
            <a:r>
              <a:rPr lang="en-SG" altLang="en-US" sz="2800" dirty="0">
                <a:latin typeface="Times New Roman" pitchFamily="18" charset="0"/>
              </a:rPr>
              <a:t> </a:t>
            </a:r>
            <a:r>
              <a:rPr lang="en-SG" altLang="en-US" sz="2800" dirty="0" err="1">
                <a:latin typeface="Times New Roman" pitchFamily="18" charset="0"/>
              </a:rPr>
              <a:t>mấy</a:t>
            </a:r>
            <a:r>
              <a:rPr lang="en-SG" altLang="en-US" sz="2800" dirty="0">
                <a:latin typeface="Times New Roman" pitchFamily="18" charset="0"/>
              </a:rPr>
              <a:t> </a:t>
            </a:r>
            <a:r>
              <a:rPr lang="en-SG" altLang="en-US" sz="2800" dirty="0" err="1">
                <a:latin typeface="Times New Roman" pitchFamily="18" charset="0"/>
              </a:rPr>
              <a:t>nắng</a:t>
            </a:r>
            <a:r>
              <a:rPr lang="en-SG" altLang="en-US" sz="2800" dirty="0">
                <a:latin typeface="Times New Roman" pitchFamily="18" charset="0"/>
              </a:rPr>
              <a:t> </a:t>
            </a:r>
            <a:r>
              <a:rPr lang="en-SG" altLang="en-US" sz="2800" dirty="0" err="1">
                <a:latin typeface="Times New Roman" pitchFamily="18" charset="0"/>
              </a:rPr>
              <a:t>mưa</a:t>
            </a:r>
            <a:r>
              <a:rPr lang="en-SG" altLang="en-US" sz="2800" dirty="0">
                <a:latin typeface="Times New Roman" pitchFamily="18" charset="0"/>
              </a:rPr>
              <a:t>.</a:t>
            </a:r>
          </a:p>
          <a:p>
            <a:pPr eaLnBrk="1" hangingPunct="1"/>
            <a:r>
              <a:rPr lang="en-SG" altLang="en-US" sz="2800" dirty="0">
                <a:latin typeface="Times New Roman" pitchFamily="18" charset="0"/>
              </a:rPr>
              <a:t/>
            </a:r>
            <a:br>
              <a:rPr lang="en-SG" altLang="en-US" sz="2800" dirty="0">
                <a:latin typeface="Times New Roman" pitchFamily="18" charset="0"/>
              </a:rPr>
            </a:br>
            <a:endParaRPr lang="en-SG" altLang="en-US" sz="2800" dirty="0">
              <a:latin typeface="Times New Roman" pitchFamily="18" charset="0"/>
            </a:endParaRPr>
          </a:p>
        </p:txBody>
      </p:sp>
      <p:sp>
        <p:nvSpPr>
          <p:cNvPr id="2" name="Right Brace 1"/>
          <p:cNvSpPr/>
          <p:nvPr/>
        </p:nvSpPr>
        <p:spPr>
          <a:xfrm>
            <a:off x="4932761" y="1331915"/>
            <a:ext cx="553640" cy="1953069"/>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 name="TextBox 2"/>
          <p:cNvSpPr txBox="1">
            <a:spLocks noChangeArrowheads="1"/>
          </p:cNvSpPr>
          <p:nvPr/>
        </p:nvSpPr>
        <p:spPr bwMode="auto">
          <a:xfrm>
            <a:off x="5600700" y="1437744"/>
            <a:ext cx="321977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nl-NL" altLang="en-US" sz="2800" b="1" dirty="0">
                <a:solidFill>
                  <a:srgbClr val="0000FF"/>
                </a:solidFill>
                <a:latin typeface="Times New Roman" pitchFamily="18" charset="0"/>
                <a:cs typeface="Times New Roman" pitchFamily="18" charset="0"/>
              </a:rPr>
              <a:t>Hình ảnh bếp lửa khơi nguồn </a:t>
            </a:r>
            <a:r>
              <a:rPr lang="nl-NL" altLang="en-US" sz="2800" b="1" dirty="0" smtClean="0">
                <a:solidFill>
                  <a:srgbClr val="0000FF"/>
                </a:solidFill>
                <a:latin typeface="Times New Roman" pitchFamily="18" charset="0"/>
                <a:cs typeface="Times New Roman" pitchFamily="18" charset="0"/>
              </a:rPr>
              <a:t> </a:t>
            </a:r>
            <a:r>
              <a:rPr lang="nl-NL" altLang="en-US" sz="2800" b="1" dirty="0">
                <a:solidFill>
                  <a:srgbClr val="0000FF"/>
                </a:solidFill>
                <a:latin typeface="Times New Roman" pitchFamily="18" charset="0"/>
                <a:cs typeface="Times New Roman" pitchFamily="18" charset="0"/>
              </a:rPr>
              <a:t>kỉ niệm về bà.</a:t>
            </a:r>
            <a:endParaRPr lang="en-US" altLang="en-US" sz="2800" dirty="0">
              <a:solidFill>
                <a:srgbClr val="0000FF"/>
              </a:solidFill>
              <a:latin typeface="Times New Roman" pitchFamily="18" charset="0"/>
              <a:cs typeface="Times New Roman" pitchFamily="18" charset="0"/>
            </a:endParaRPr>
          </a:p>
          <a:p>
            <a:endParaRPr lang="en-US" altLang="en-US" dirty="0">
              <a:solidFill>
                <a:srgbClr val="0000FF"/>
              </a:solidFill>
            </a:endParaRPr>
          </a:p>
        </p:txBody>
      </p:sp>
    </p:spTree>
    <p:extLst>
      <p:ext uri="{BB962C8B-B14F-4D97-AF65-F5344CB8AC3E}">
        <p14:creationId xmlns:p14="http://schemas.microsoft.com/office/powerpoint/2010/main" val="2769314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81924">
                                            <p:txEl>
                                              <p:pRg st="0" end="0"/>
                                            </p:txEl>
                                          </p:spTgt>
                                        </p:tgtEl>
                                        <p:attrNameLst>
                                          <p:attrName>style.visibility</p:attrName>
                                        </p:attrNameLst>
                                      </p:cBhvr>
                                      <p:to>
                                        <p:strVal val="visible"/>
                                      </p:to>
                                    </p:set>
                                    <p:animEffect transition="in" filter="blinds(horizontal)">
                                      <p:cBhvr>
                                        <p:cTn id="7" dur="500"/>
                                        <p:tgtEl>
                                          <p:spTgt spid="819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1467</Words>
  <Application>Microsoft Office PowerPoint</Application>
  <PresentationFormat>On-screen Show (4:3)</PresentationFormat>
  <Paragraphs>147</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42</cp:revision>
  <dcterms:created xsi:type="dcterms:W3CDTF">2023-11-21T07:02:21Z</dcterms:created>
  <dcterms:modified xsi:type="dcterms:W3CDTF">2023-11-23T02:23:51Z</dcterms:modified>
</cp:coreProperties>
</file>