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1" r:id="rId2"/>
    <p:sldId id="257" r:id="rId3"/>
    <p:sldId id="256" r:id="rId4"/>
    <p:sldId id="265" r:id="rId5"/>
    <p:sldId id="259" r:id="rId6"/>
    <p:sldId id="273" r:id="rId7"/>
    <p:sldId id="275" r:id="rId8"/>
    <p:sldId id="262" r:id="rId9"/>
    <p:sldId id="268" r:id="rId10"/>
    <p:sldId id="276" r:id="rId11"/>
    <p:sldId id="277" r:id="rId12"/>
    <p:sldId id="278" r:id="rId13"/>
    <p:sldId id="260" r:id="rId14"/>
    <p:sldId id="279" r:id="rId15"/>
    <p:sldId id="272" r:id="rId16"/>
  </p:sldIdLst>
  <p:sldSz cx="18288000" cy="10287000"/>
  <p:notesSz cx="6858000" cy="9144000"/>
  <p:embeddedFontLst>
    <p:embeddedFont>
      <p:font typeface="Calibri" panose="020F0502020204030204"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6" d="100"/>
          <a:sy n="56" d="100"/>
        </p:scale>
        <p:origin x="610"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70.svg"/><Relationship Id="rId7" Type="http://schemas.openxmlformats.org/officeDocument/2006/relationships/image" Target="../media/image7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 Id="rId9" Type="http://schemas.openxmlformats.org/officeDocument/2006/relationships/image" Target="../media/image10.sv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7" Type="http://schemas.openxmlformats.org/officeDocument/2006/relationships/image" Target="../media/image54.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44.sv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7" Type="http://schemas.openxmlformats.org/officeDocument/2006/relationships/image" Target="../media/image54.svg"/><Relationship Id="rId2" Type="http://schemas.openxmlformats.org/officeDocument/2006/relationships/image" Target="../media/image14.png"/><Relationship Id="rId1" Type="http://schemas.openxmlformats.org/officeDocument/2006/relationships/slideLayout" Target="../slideLayouts/slideLayout7.xml"/><Relationship Id="rId9" Type="http://schemas.openxmlformats.org/officeDocument/2006/relationships/image" Target="../media/image34.sv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7" Type="http://schemas.openxmlformats.org/officeDocument/2006/relationships/image" Target="../media/image54.svg"/><Relationship Id="rId2" Type="http://schemas.openxmlformats.org/officeDocument/2006/relationships/image" Target="../media/image14.png"/><Relationship Id="rId1" Type="http://schemas.openxmlformats.org/officeDocument/2006/relationships/slideLayout" Target="../slideLayouts/slideLayout7.xml"/><Relationship Id="rId9" Type="http://schemas.openxmlformats.org/officeDocument/2006/relationships/image" Target="../media/image36.sv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0.svg"/><Relationship Id="rId7" Type="http://schemas.openxmlformats.org/officeDocument/2006/relationships/image" Target="../media/image34.svg"/><Relationship Id="rId12"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10.svg"/><Relationship Id="rId5" Type="http://schemas.openxmlformats.org/officeDocument/2006/relationships/image" Target="../media/image32.svg"/><Relationship Id="rId10"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36.svg"/></Relationships>
</file>

<file path=ppt/slides/_rels/slide14.xml.rels><?xml version="1.0" encoding="UTF-8" standalone="yes"?>
<Relationships xmlns="http://schemas.openxmlformats.org/package/2006/relationships"><Relationship Id="rId3" Type="http://schemas.openxmlformats.org/officeDocument/2006/relationships/image" Target="../media/image50.svg"/><Relationship Id="rId7" Type="http://schemas.openxmlformats.org/officeDocument/2006/relationships/image" Target="../media/image54.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52.sv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70.svg"/><Relationship Id="rId7" Type="http://schemas.openxmlformats.org/officeDocument/2006/relationships/image" Target="../media/image7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 Id="rId9" Type="http://schemas.openxmlformats.org/officeDocument/2006/relationships/image" Target="../media/image10.svg"/></Relationships>
</file>

<file path=ppt/slides/_rels/slide2.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0.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50.svg"/><Relationship Id="rId7" Type="http://schemas.openxmlformats.org/officeDocument/2006/relationships/image" Target="../media/image54.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52.sv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7" Type="http://schemas.openxmlformats.org/officeDocument/2006/relationships/image" Target="../media/image28.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7" Type="http://schemas.openxmlformats.org/officeDocument/2006/relationships/image" Target="../media/image28.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7" Type="http://schemas.openxmlformats.org/officeDocument/2006/relationships/image" Target="../media/image28.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0.svg"/><Relationship Id="rId7" Type="http://schemas.openxmlformats.org/officeDocument/2006/relationships/image" Target="../media/image10.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40.sv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7" Type="http://schemas.openxmlformats.org/officeDocument/2006/relationships/image" Target="../media/image54.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DABE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23463" y="1333499"/>
            <a:ext cx="15660963" cy="6553201"/>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914400" y="6057900"/>
            <a:ext cx="6291465" cy="5090367"/>
          </a:xfrm>
          <a:prstGeom prst="rect">
            <a:avLst/>
          </a:prstGeom>
        </p:spPr>
      </p:pic>
      <p:sp>
        <p:nvSpPr>
          <p:cNvPr id="6" name="TextBox 6"/>
          <p:cNvSpPr txBox="1"/>
          <p:nvPr/>
        </p:nvSpPr>
        <p:spPr>
          <a:xfrm>
            <a:off x="2289347" y="2948105"/>
            <a:ext cx="13729193" cy="3323987"/>
          </a:xfrm>
          <a:prstGeom prst="rect">
            <a:avLst/>
          </a:prstGeom>
        </p:spPr>
        <p:txBody>
          <a:bodyPr wrap="square" lIns="0" tIns="0" rIns="0" bIns="0" rtlCol="0" anchor="t">
            <a:spAutoFit/>
          </a:bodyPr>
          <a:lstStyle/>
          <a:p>
            <a:pPr algn="ctr">
              <a:lnSpc>
                <a:spcPct val="150000"/>
              </a:lnSpc>
            </a:pPr>
            <a:r>
              <a:rPr lang="en-US" sz="7200" b="1" dirty="0" smtClean="0">
                <a:solidFill>
                  <a:srgbClr val="262A55"/>
                </a:solidFill>
                <a:latin typeface="Arial" panose="020B0604020202020204" pitchFamily="34" charset="0"/>
                <a:cs typeface="Arial" panose="020B0604020202020204" pitchFamily="34" charset="0"/>
              </a:rPr>
              <a:t>CHÀO MỪNG CÁC EM ĐẾN VỚI BÀI HỌC NGÀY HÔM NAY!</a:t>
            </a:r>
            <a:endParaRPr lang="en-US" sz="7200" b="1" dirty="0">
              <a:solidFill>
                <a:srgbClr val="262A55"/>
              </a:solidFill>
              <a:latin typeface="Arial" panose="020B0604020202020204" pitchFamily="34" charset="0"/>
              <a:cs typeface="Arial" panose="020B0604020202020204" pitchFamily="34" charset="0"/>
            </a:endParaRPr>
          </a:p>
        </p:txBody>
      </p:sp>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421217" flipH="1">
            <a:off x="16348052" y="8911001"/>
            <a:ext cx="595121" cy="711557"/>
          </a:xfrm>
          <a:prstGeom prst="rect">
            <a:avLst/>
          </a:prstGeom>
        </p:spPr>
      </p:pic>
      <p:pic>
        <p:nvPicPr>
          <p:cNvPr id="16"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421217">
            <a:off x="687089" y="588242"/>
            <a:ext cx="595121" cy="711557"/>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5EF"/>
        </a:solidFill>
        <a:effectLst/>
      </p:bgPr>
    </p:bg>
    <p:spTree>
      <p:nvGrpSpPr>
        <p:cNvPr id="1" name=""/>
        <p:cNvGrpSpPr/>
        <p:nvPr/>
      </p:nvGrpSpPr>
      <p:grpSpPr>
        <a:xfrm>
          <a:off x="0" y="0"/>
          <a:ext cx="0" cy="0"/>
          <a:chOff x="0" y="0"/>
          <a:chExt cx="0" cy="0"/>
        </a:xfrm>
      </p:grpSpPr>
      <p:sp>
        <p:nvSpPr>
          <p:cNvPr id="5" name="TextBox 5"/>
          <p:cNvSpPr txBox="1"/>
          <p:nvPr/>
        </p:nvSpPr>
        <p:spPr>
          <a:xfrm>
            <a:off x="1219200" y="532559"/>
            <a:ext cx="16306800" cy="2079095"/>
          </a:xfrm>
          <a:prstGeom prst="rect">
            <a:avLst/>
          </a:prstGeom>
        </p:spPr>
        <p:txBody>
          <a:bodyPr wrap="square" lIns="0" tIns="0" rIns="0" bIns="0" rtlCol="0" anchor="t">
            <a:spAutoFit/>
          </a:bodyPr>
          <a:lstStyle/>
          <a:p>
            <a:pPr algn="just">
              <a:lnSpc>
                <a:spcPct val="150000"/>
              </a:lnSpc>
            </a:pPr>
            <a:r>
              <a:rPr lang="en-US" sz="4800" b="1" i="1" dirty="0" smtClean="0">
                <a:solidFill>
                  <a:srgbClr val="262A55"/>
                </a:solidFill>
                <a:latin typeface="Arial" panose="020B0604020202020204" pitchFamily="34" charset="0"/>
                <a:cs typeface="Arial" panose="020B0604020202020204" pitchFamily="34" charset="0"/>
              </a:rPr>
              <a:t>2. </a:t>
            </a:r>
            <a:r>
              <a:rPr lang="en-US" sz="4800" b="1" i="1" dirty="0" err="1" smtClean="0">
                <a:solidFill>
                  <a:srgbClr val="262A55"/>
                </a:solidFill>
                <a:latin typeface="Arial" panose="020B0604020202020204" pitchFamily="34" charset="0"/>
                <a:cs typeface="Arial" panose="020B0604020202020204" pitchFamily="34" charset="0"/>
              </a:rPr>
              <a:t>Tác</a:t>
            </a:r>
            <a:r>
              <a:rPr lang="en-US" sz="4800" b="1" i="1" dirty="0" smtClean="0">
                <a:solidFill>
                  <a:srgbClr val="262A55"/>
                </a:solidFill>
                <a:latin typeface="Arial" panose="020B0604020202020204" pitchFamily="34" charset="0"/>
                <a:cs typeface="Arial" panose="020B0604020202020204" pitchFamily="34" charset="0"/>
              </a:rPr>
              <a:t> </a:t>
            </a:r>
            <a:r>
              <a:rPr lang="en-US" sz="4800" b="1" i="1" dirty="0" err="1" smtClean="0">
                <a:solidFill>
                  <a:srgbClr val="262A55"/>
                </a:solidFill>
                <a:latin typeface="Arial" panose="020B0604020202020204" pitchFamily="34" charset="0"/>
                <a:cs typeface="Arial" panose="020B0604020202020204" pitchFamily="34" charset="0"/>
              </a:rPr>
              <a:t>giả</a:t>
            </a:r>
            <a:r>
              <a:rPr lang="en-US" sz="4800" b="1" i="1" dirty="0" smtClean="0">
                <a:solidFill>
                  <a:srgbClr val="262A55"/>
                </a:solidFill>
                <a:latin typeface="Arial" panose="020B0604020202020204" pitchFamily="34" charset="0"/>
                <a:cs typeface="Arial" panose="020B0604020202020204" pitchFamily="34" charset="0"/>
              </a:rPr>
              <a:t> đã phần </a:t>
            </a:r>
            <a:r>
              <a:rPr lang="en-US" sz="4800" b="1" i="1" dirty="0" err="1" smtClean="0">
                <a:solidFill>
                  <a:srgbClr val="262A55"/>
                </a:solidFill>
                <a:latin typeface="Arial" panose="020B0604020202020204" pitchFamily="34" charset="0"/>
                <a:cs typeface="Arial" panose="020B0604020202020204" pitchFamily="34" charset="0"/>
              </a:rPr>
              <a:t>tích</a:t>
            </a:r>
            <a:r>
              <a:rPr lang="en-US" sz="4800" b="1" i="1" dirty="0" smtClean="0">
                <a:solidFill>
                  <a:srgbClr val="262A55"/>
                </a:solidFill>
                <a:latin typeface="Arial" panose="020B0604020202020204" pitchFamily="34" charset="0"/>
                <a:cs typeface="Arial" panose="020B0604020202020204" pitchFamily="34" charset="0"/>
              </a:rPr>
              <a:t> </a:t>
            </a:r>
            <a:r>
              <a:rPr lang="en-US" sz="4800" b="1" i="1" dirty="0" err="1" smtClean="0">
                <a:solidFill>
                  <a:srgbClr val="262A55"/>
                </a:solidFill>
                <a:latin typeface="Arial" panose="020B0604020202020204" pitchFamily="34" charset="0"/>
                <a:cs typeface="Arial" panose="020B0604020202020204" pitchFamily="34" charset="0"/>
              </a:rPr>
              <a:t>những</a:t>
            </a:r>
            <a:r>
              <a:rPr lang="en-US" sz="4800" b="1" i="1" dirty="0" smtClean="0">
                <a:solidFill>
                  <a:srgbClr val="262A55"/>
                </a:solidFill>
                <a:latin typeface="Arial" panose="020B0604020202020204" pitchFamily="34" charset="0"/>
                <a:cs typeface="Arial" panose="020B0604020202020204" pitchFamily="34" charset="0"/>
              </a:rPr>
              <a:t> </a:t>
            </a:r>
            <a:r>
              <a:rPr lang="en-US" sz="4800" b="1" i="1" dirty="0" err="1" smtClean="0">
                <a:solidFill>
                  <a:srgbClr val="262A55"/>
                </a:solidFill>
                <a:latin typeface="Arial" panose="020B0604020202020204" pitchFamily="34" charset="0"/>
                <a:cs typeface="Arial" panose="020B0604020202020204" pitchFamily="34" charset="0"/>
              </a:rPr>
              <a:t>lí</a:t>
            </a:r>
            <a:r>
              <a:rPr lang="en-US" sz="4800" b="1" i="1" dirty="0" smtClean="0">
                <a:solidFill>
                  <a:srgbClr val="262A55"/>
                </a:solidFill>
                <a:latin typeface="Arial" panose="020B0604020202020204" pitchFamily="34" charset="0"/>
                <a:cs typeface="Arial" panose="020B0604020202020204" pitchFamily="34" charset="0"/>
              </a:rPr>
              <a:t> do phải </a:t>
            </a:r>
            <a:r>
              <a:rPr lang="en-US" sz="4800" b="1" i="1" dirty="0" err="1" smtClean="0">
                <a:solidFill>
                  <a:srgbClr val="262A55"/>
                </a:solidFill>
                <a:latin typeface="Arial" panose="020B0604020202020204" pitchFamily="34" charset="0"/>
                <a:cs typeface="Arial" panose="020B0604020202020204" pitchFamily="34" charset="0"/>
              </a:rPr>
              <a:t>chọn</a:t>
            </a:r>
            <a:r>
              <a:rPr lang="en-US" sz="4800" b="1" i="1" dirty="0" smtClean="0">
                <a:solidFill>
                  <a:srgbClr val="262A55"/>
                </a:solidFill>
                <a:latin typeface="Arial" panose="020B0604020202020204" pitchFamily="34" charset="0"/>
                <a:cs typeface="Arial" panose="020B0604020202020204" pitchFamily="34" charset="0"/>
              </a:rPr>
              <a:t> </a:t>
            </a:r>
            <a:r>
              <a:rPr lang="en-US" sz="4800" b="1" i="1" dirty="0" err="1" smtClean="0">
                <a:solidFill>
                  <a:srgbClr val="262A55"/>
                </a:solidFill>
                <a:latin typeface="Arial" panose="020B0604020202020204" pitchFamily="34" charset="0"/>
                <a:cs typeface="Arial" panose="020B0604020202020204" pitchFamily="34" charset="0"/>
              </a:rPr>
              <a:t>sách</a:t>
            </a:r>
            <a:r>
              <a:rPr lang="en-US" sz="4800" b="1" i="1" dirty="0" smtClean="0">
                <a:solidFill>
                  <a:srgbClr val="262A55"/>
                </a:solidFill>
                <a:latin typeface="Arial" panose="020B0604020202020204" pitchFamily="34" charset="0"/>
                <a:cs typeface="Arial" panose="020B0604020202020204" pitchFamily="34" charset="0"/>
              </a:rPr>
              <a:t> để đọc như thế nào?</a:t>
            </a:r>
            <a:endParaRPr lang="en-US" sz="4800" b="1" i="1" dirty="0">
              <a:solidFill>
                <a:srgbClr val="262A55"/>
              </a:solidFill>
              <a:latin typeface="Arial" panose="020B0604020202020204" pitchFamily="34" charset="0"/>
              <a:cs typeface="Arial" panose="020B0604020202020204" pitchFamily="34" charset="0"/>
            </a:endParaRPr>
          </a:p>
        </p:txBody>
      </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524263">
            <a:off x="16864590" y="4926455"/>
            <a:ext cx="951870" cy="666309"/>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480614">
            <a:off x="13722881" y="9091477"/>
            <a:ext cx="951870" cy="666309"/>
          </a:xfrm>
          <a:prstGeom prst="rect">
            <a:avLst/>
          </a:prstGeom>
        </p:spPr>
      </p:pic>
      <p:sp>
        <p:nvSpPr>
          <p:cNvPr id="11" name="Rectangle 10"/>
          <p:cNvSpPr/>
          <p:nvPr/>
        </p:nvSpPr>
        <p:spPr>
          <a:xfrm>
            <a:off x="1399135" y="2709578"/>
            <a:ext cx="12725400" cy="4835491"/>
          </a:xfrm>
          <a:prstGeom prst="rect">
            <a:avLst/>
          </a:prstGeom>
        </p:spPr>
        <p:txBody>
          <a:bodyPr wrap="square">
            <a:spAutoFit/>
          </a:bodyPr>
          <a:lstStyle/>
          <a:p>
            <a:pPr marL="571500" indent="-571500" algn="just">
              <a:lnSpc>
                <a:spcPct val="150000"/>
              </a:lnSpc>
              <a:buFontTx/>
              <a:buChar char="-"/>
            </a:pPr>
            <a:r>
              <a:rPr lang="en-US" sz="4200" b="1" dirty="0">
                <a:solidFill>
                  <a:srgbClr val="000000"/>
                </a:solidFill>
                <a:latin typeface="Arial" panose="020B0604020202020204" pitchFamily="34" charset="0"/>
                <a:cs typeface="Arial" panose="020B0604020202020204" pitchFamily="34" charset="0"/>
              </a:rPr>
              <a:t>N</a:t>
            </a:r>
            <a:r>
              <a:rPr lang="vi-VN" sz="4200" b="1" dirty="0" smtClean="0">
                <a:solidFill>
                  <a:srgbClr val="000000"/>
                </a:solidFill>
              </a:rPr>
              <a:t>hững </a:t>
            </a:r>
            <a:r>
              <a:rPr lang="vi-VN" sz="4200" b="1" dirty="0">
                <a:solidFill>
                  <a:srgbClr val="000000"/>
                </a:solidFill>
              </a:rPr>
              <a:t>lí do phải chọn sách để đọc :</a:t>
            </a:r>
          </a:p>
          <a:p>
            <a:pPr marL="1028700" lvl="1" indent="-571500" algn="just">
              <a:lnSpc>
                <a:spcPct val="150000"/>
              </a:lnSpc>
              <a:buFont typeface="Wingdings" panose="05000000000000000000" pitchFamily="2" charset="2"/>
              <a:buChar char="§"/>
            </a:pPr>
            <a:r>
              <a:rPr lang="vi-VN" sz="4200" dirty="0" smtClean="0">
                <a:solidFill>
                  <a:srgbClr val="000000"/>
                </a:solidFill>
              </a:rPr>
              <a:t>Sách </a:t>
            </a:r>
            <a:r>
              <a:rPr lang="vi-VN" sz="4200" dirty="0">
                <a:solidFill>
                  <a:srgbClr val="000000"/>
                </a:solidFill>
              </a:rPr>
              <a:t>nhiều khiến người ta đọc không chuyên sâu, tạo thói xấu hư danh, nông cạn.</a:t>
            </a:r>
          </a:p>
          <a:p>
            <a:pPr marL="1028700" lvl="1" indent="-571500" algn="just">
              <a:lnSpc>
                <a:spcPct val="150000"/>
              </a:lnSpc>
              <a:buFont typeface="Wingdings" panose="05000000000000000000" pitchFamily="2" charset="2"/>
              <a:buChar char="§"/>
            </a:pPr>
            <a:r>
              <a:rPr lang="vi-VN" sz="4200" dirty="0" smtClean="0">
                <a:solidFill>
                  <a:srgbClr val="000000"/>
                </a:solidFill>
              </a:rPr>
              <a:t>Dễ </a:t>
            </a:r>
            <a:r>
              <a:rPr lang="vi-VN" sz="4200" dirty="0">
                <a:solidFill>
                  <a:srgbClr val="000000"/>
                </a:solidFill>
              </a:rPr>
              <a:t>lãng phí thời gian do đọc những cuốn sách không có giá trị, dễ bị lạc hướng.</a:t>
            </a:r>
            <a:endParaRPr lang="en-US" sz="4200" dirty="0"/>
          </a:p>
        </p:txBody>
      </p:sp>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087600" y="5219426"/>
            <a:ext cx="2035055" cy="4803778"/>
          </a:xfrm>
          <a:prstGeom prst="rect">
            <a:avLst/>
          </a:prstGeom>
        </p:spPr>
      </p:pic>
    </p:spTree>
    <p:extLst>
      <p:ext uri="{BB962C8B-B14F-4D97-AF65-F5344CB8AC3E}">
        <p14:creationId xmlns:p14="http://schemas.microsoft.com/office/powerpoint/2010/main" val="4154842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barn(inVertical)">
                                      <p:cBhvr>
                                        <p:cTn id="13" dur="500"/>
                                        <p:tgtEl>
                                          <p:spTgt spid="1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18" dur="500"/>
                                        <p:tgtEl>
                                          <p:spTgt spid="11">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23"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5EF"/>
        </a:solidFill>
        <a:effectLst/>
      </p:bgPr>
    </p:bg>
    <p:spTree>
      <p:nvGrpSpPr>
        <p:cNvPr id="1" name=""/>
        <p:cNvGrpSpPr/>
        <p:nvPr/>
      </p:nvGrpSpPr>
      <p:grpSpPr>
        <a:xfrm>
          <a:off x="0" y="0"/>
          <a:ext cx="0" cy="0"/>
          <a:chOff x="0" y="0"/>
          <a:chExt cx="0" cy="0"/>
        </a:xfrm>
      </p:grpSpPr>
      <p:sp>
        <p:nvSpPr>
          <p:cNvPr id="5" name="TextBox 5"/>
          <p:cNvSpPr txBox="1"/>
          <p:nvPr/>
        </p:nvSpPr>
        <p:spPr>
          <a:xfrm>
            <a:off x="1219200" y="532559"/>
            <a:ext cx="16306800" cy="2215991"/>
          </a:xfrm>
          <a:prstGeom prst="rect">
            <a:avLst/>
          </a:prstGeom>
        </p:spPr>
        <p:txBody>
          <a:bodyPr wrap="square" lIns="0" tIns="0" rIns="0" bIns="0" rtlCol="0" anchor="t">
            <a:spAutoFit/>
          </a:bodyPr>
          <a:lstStyle/>
          <a:p>
            <a:pPr algn="just">
              <a:lnSpc>
                <a:spcPct val="150000"/>
              </a:lnSpc>
            </a:pPr>
            <a:r>
              <a:rPr lang="en-US" sz="4800" b="1" i="1" dirty="0" smtClean="0">
                <a:solidFill>
                  <a:srgbClr val="262A55"/>
                </a:solidFill>
                <a:latin typeface="Arial" panose="020B0604020202020204" pitchFamily="34" charset="0"/>
                <a:cs typeface="Arial" panose="020B0604020202020204" pitchFamily="34" charset="0"/>
              </a:rPr>
              <a:t>3. </a:t>
            </a:r>
            <a:r>
              <a:rPr lang="en-US" sz="4800" b="1" i="1" dirty="0" err="1" smtClean="0">
                <a:solidFill>
                  <a:srgbClr val="262A55"/>
                </a:solidFill>
                <a:latin typeface="Arial" panose="020B0604020202020204" pitchFamily="34" charset="0"/>
                <a:cs typeface="Arial" panose="020B0604020202020204" pitchFamily="34" charset="0"/>
              </a:rPr>
              <a:t>Tác</a:t>
            </a:r>
            <a:r>
              <a:rPr lang="en-US" sz="4800" b="1" i="1" dirty="0" smtClean="0">
                <a:solidFill>
                  <a:srgbClr val="262A55"/>
                </a:solidFill>
                <a:latin typeface="Arial" panose="020B0604020202020204" pitchFamily="34" charset="0"/>
                <a:cs typeface="Arial" panose="020B0604020202020204" pitchFamily="34" charset="0"/>
              </a:rPr>
              <a:t> </a:t>
            </a:r>
            <a:r>
              <a:rPr lang="en-US" sz="4800" b="1" i="1" dirty="0" err="1" smtClean="0">
                <a:solidFill>
                  <a:srgbClr val="262A55"/>
                </a:solidFill>
                <a:latin typeface="Arial" panose="020B0604020202020204" pitchFamily="34" charset="0"/>
                <a:cs typeface="Arial" panose="020B0604020202020204" pitchFamily="34" charset="0"/>
              </a:rPr>
              <a:t>giả</a:t>
            </a:r>
            <a:r>
              <a:rPr lang="en-US" sz="4800" b="1" i="1" dirty="0" smtClean="0">
                <a:solidFill>
                  <a:srgbClr val="262A55"/>
                </a:solidFill>
                <a:latin typeface="Arial" panose="020B0604020202020204" pitchFamily="34" charset="0"/>
                <a:cs typeface="Arial" panose="020B0604020202020204" pitchFamily="34" charset="0"/>
              </a:rPr>
              <a:t> đã </a:t>
            </a:r>
            <a:r>
              <a:rPr lang="en-US" sz="4800" b="1" i="1" dirty="0" err="1" smtClean="0">
                <a:solidFill>
                  <a:srgbClr val="262A55"/>
                </a:solidFill>
                <a:latin typeface="Arial" panose="020B0604020202020204" pitchFamily="34" charset="0"/>
                <a:cs typeface="Arial" panose="020B0604020202020204" pitchFamily="34" charset="0"/>
              </a:rPr>
              <a:t>phân</a:t>
            </a:r>
            <a:r>
              <a:rPr lang="en-US" sz="4800" b="1" i="1" dirty="0" smtClean="0">
                <a:solidFill>
                  <a:srgbClr val="262A55"/>
                </a:solidFill>
                <a:latin typeface="Arial" panose="020B0604020202020204" pitchFamily="34" charset="0"/>
                <a:cs typeface="Arial" panose="020B0604020202020204" pitchFamily="34" charset="0"/>
              </a:rPr>
              <a:t> </a:t>
            </a:r>
            <a:r>
              <a:rPr lang="en-US" sz="4800" b="1" i="1" dirty="0" err="1" smtClean="0">
                <a:solidFill>
                  <a:srgbClr val="262A55"/>
                </a:solidFill>
                <a:latin typeface="Arial" panose="020B0604020202020204" pitchFamily="34" charset="0"/>
                <a:cs typeface="Arial" panose="020B0604020202020204" pitchFamily="34" charset="0"/>
              </a:rPr>
              <a:t>tích</a:t>
            </a:r>
            <a:r>
              <a:rPr lang="en-US" sz="4800" b="1" i="1" dirty="0" smtClean="0">
                <a:solidFill>
                  <a:srgbClr val="262A55"/>
                </a:solidFill>
                <a:latin typeface="Arial" panose="020B0604020202020204" pitchFamily="34" charset="0"/>
                <a:cs typeface="Arial" panose="020B0604020202020204" pitchFamily="34" charset="0"/>
              </a:rPr>
              <a:t> tầm </a:t>
            </a:r>
            <a:r>
              <a:rPr lang="en-US" sz="4800" b="1" i="1" dirty="0" err="1" smtClean="0">
                <a:solidFill>
                  <a:srgbClr val="262A55"/>
                </a:solidFill>
                <a:latin typeface="Arial" panose="020B0604020202020204" pitchFamily="34" charset="0"/>
                <a:cs typeface="Arial" panose="020B0604020202020204" pitchFamily="34" charset="0"/>
              </a:rPr>
              <a:t>quan</a:t>
            </a:r>
            <a:r>
              <a:rPr lang="en-US" sz="4800" b="1" i="1" dirty="0" smtClean="0">
                <a:solidFill>
                  <a:srgbClr val="262A55"/>
                </a:solidFill>
                <a:latin typeface="Arial" panose="020B0604020202020204" pitchFamily="34" charset="0"/>
                <a:cs typeface="Arial" panose="020B0604020202020204" pitchFamily="34" charset="0"/>
              </a:rPr>
              <a:t> </a:t>
            </a:r>
            <a:r>
              <a:rPr lang="en-US" sz="4800" b="1" i="1" dirty="0" err="1" smtClean="0">
                <a:solidFill>
                  <a:srgbClr val="262A55"/>
                </a:solidFill>
                <a:latin typeface="Arial" panose="020B0604020202020204" pitchFamily="34" charset="0"/>
                <a:cs typeface="Arial" panose="020B0604020202020204" pitchFamily="34" charset="0"/>
              </a:rPr>
              <a:t>trọng</a:t>
            </a:r>
            <a:r>
              <a:rPr lang="en-US" sz="4800" b="1" i="1" dirty="0" smtClean="0">
                <a:solidFill>
                  <a:srgbClr val="262A55"/>
                </a:solidFill>
                <a:latin typeface="Arial" panose="020B0604020202020204" pitchFamily="34" charset="0"/>
                <a:cs typeface="Arial" panose="020B0604020202020204" pitchFamily="34" charset="0"/>
              </a:rPr>
              <a:t> của cách đọc </a:t>
            </a:r>
            <a:r>
              <a:rPr lang="en-US" sz="4800" b="1" i="1" dirty="0" err="1" smtClean="0">
                <a:solidFill>
                  <a:srgbClr val="262A55"/>
                </a:solidFill>
                <a:latin typeface="Arial" panose="020B0604020202020204" pitchFamily="34" charset="0"/>
                <a:cs typeface="Arial" panose="020B0604020202020204" pitchFamily="34" charset="0"/>
              </a:rPr>
              <a:t>sách</a:t>
            </a:r>
            <a:r>
              <a:rPr lang="en-US" sz="4800" b="1" i="1" dirty="0" smtClean="0">
                <a:solidFill>
                  <a:srgbClr val="262A55"/>
                </a:solidFill>
                <a:latin typeface="Arial" panose="020B0604020202020204" pitchFamily="34" charset="0"/>
                <a:cs typeface="Arial" panose="020B0604020202020204" pitchFamily="34" charset="0"/>
              </a:rPr>
              <a:t> như thế nào?</a:t>
            </a:r>
            <a:endParaRPr lang="en-US" sz="4800" b="1" i="1" dirty="0">
              <a:solidFill>
                <a:srgbClr val="262A55"/>
              </a:solidFill>
              <a:latin typeface="Arial" panose="020B0604020202020204" pitchFamily="34" charset="0"/>
              <a:cs typeface="Arial" panose="020B0604020202020204" pitchFamily="34" charset="0"/>
            </a:endParaRPr>
          </a:p>
        </p:txBody>
      </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524263">
            <a:off x="16864590" y="4926455"/>
            <a:ext cx="951870" cy="666309"/>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480614">
            <a:off x="13967495" y="8983093"/>
            <a:ext cx="951870" cy="666309"/>
          </a:xfrm>
          <a:prstGeom prst="rect">
            <a:avLst/>
          </a:prstGeom>
        </p:spPr>
      </p:pic>
      <p:sp>
        <p:nvSpPr>
          <p:cNvPr id="11" name="Rectangle 10"/>
          <p:cNvSpPr/>
          <p:nvPr/>
        </p:nvSpPr>
        <p:spPr>
          <a:xfrm>
            <a:off x="1399134" y="2709578"/>
            <a:ext cx="13688465" cy="5909310"/>
          </a:xfrm>
          <a:prstGeom prst="rect">
            <a:avLst/>
          </a:prstGeom>
        </p:spPr>
        <p:txBody>
          <a:bodyPr wrap="square">
            <a:spAutoFit/>
          </a:bodyPr>
          <a:lstStyle/>
          <a:p>
            <a:pPr marL="571500" indent="-571500" algn="just">
              <a:lnSpc>
                <a:spcPct val="150000"/>
              </a:lnSpc>
              <a:buFontTx/>
              <a:buChar char="-"/>
            </a:pPr>
            <a:r>
              <a:rPr lang="en-US" sz="4200" b="1" dirty="0" smtClean="0">
                <a:solidFill>
                  <a:srgbClr val="000000"/>
                </a:solidFill>
                <a:latin typeface="Arial" panose="020B0604020202020204" pitchFamily="34" charset="0"/>
                <a:cs typeface="Arial" panose="020B0604020202020204" pitchFamily="34" charset="0"/>
              </a:rPr>
              <a:t>T</a:t>
            </a:r>
            <a:r>
              <a:rPr lang="vi-VN" sz="4200" b="1" dirty="0" smtClean="0">
                <a:solidFill>
                  <a:srgbClr val="000000"/>
                </a:solidFill>
              </a:rPr>
              <a:t>ầm </a:t>
            </a:r>
            <a:r>
              <a:rPr lang="vi-VN" sz="4200" b="1" dirty="0">
                <a:solidFill>
                  <a:srgbClr val="000000"/>
                </a:solidFill>
              </a:rPr>
              <a:t>quan trọng của cách đọc sách </a:t>
            </a:r>
            <a:r>
              <a:rPr lang="vi-VN" sz="4200" b="1" dirty="0" smtClean="0">
                <a:solidFill>
                  <a:srgbClr val="000000"/>
                </a:solidFill>
              </a:rPr>
              <a:t>:</a:t>
            </a:r>
            <a:endParaRPr lang="vi-VN" sz="4200" b="1" dirty="0">
              <a:solidFill>
                <a:srgbClr val="000000"/>
              </a:solidFill>
            </a:endParaRPr>
          </a:p>
          <a:p>
            <a:pPr marL="1028700" lvl="1" indent="-571500" algn="just">
              <a:lnSpc>
                <a:spcPct val="150000"/>
              </a:lnSpc>
              <a:buFont typeface="Wingdings" panose="05000000000000000000" pitchFamily="2" charset="2"/>
              <a:buChar char="§"/>
            </a:pPr>
            <a:r>
              <a:rPr lang="vi-VN" sz="4200" dirty="0" smtClean="0">
                <a:solidFill>
                  <a:srgbClr val="000000"/>
                </a:solidFill>
              </a:rPr>
              <a:t>Muốn </a:t>
            </a:r>
            <a:r>
              <a:rPr lang="vi-VN" sz="4200" dirty="0">
                <a:solidFill>
                  <a:srgbClr val="000000"/>
                </a:solidFill>
              </a:rPr>
              <a:t>tiếp cận tri thức nhanh nhất thì phải đọc </a:t>
            </a:r>
            <a:r>
              <a:rPr lang="vi-VN" sz="4200" dirty="0" smtClean="0">
                <a:solidFill>
                  <a:srgbClr val="000000"/>
                </a:solidFill>
              </a:rPr>
              <a:t>sách.</a:t>
            </a:r>
            <a:endParaRPr lang="en-US" sz="4200" dirty="0" smtClean="0">
              <a:solidFill>
                <a:srgbClr val="000000"/>
              </a:solidFill>
            </a:endParaRPr>
          </a:p>
          <a:p>
            <a:pPr marL="1028700" lvl="1" indent="-571500" algn="just">
              <a:lnSpc>
                <a:spcPct val="150000"/>
              </a:lnSpc>
              <a:buFont typeface="Wingdings" panose="05000000000000000000" pitchFamily="2" charset="2"/>
              <a:buChar char="§"/>
            </a:pPr>
            <a:r>
              <a:rPr lang="vi-VN" sz="4200" dirty="0" smtClean="0">
                <a:solidFill>
                  <a:srgbClr val="000000"/>
                </a:solidFill>
              </a:rPr>
              <a:t>Đọc </a:t>
            </a:r>
            <a:r>
              <a:rPr lang="vi-VN" sz="4200" dirty="0">
                <a:solidFill>
                  <a:srgbClr val="000000"/>
                </a:solidFill>
              </a:rPr>
              <a:t>sách mà không chọn lọc thì đọc không xuể, kém hiệu quả</a:t>
            </a:r>
            <a:r>
              <a:rPr lang="vi-VN" sz="4200" dirty="0" smtClean="0">
                <a:solidFill>
                  <a:srgbClr val="000000"/>
                </a:solidFill>
              </a:rPr>
              <a:t>.</a:t>
            </a:r>
            <a:endParaRPr lang="vi-VN" sz="4200" dirty="0">
              <a:solidFill>
                <a:srgbClr val="000000"/>
              </a:solidFill>
            </a:endParaRPr>
          </a:p>
          <a:p>
            <a:pPr marL="1028700" lvl="1" indent="-571500" algn="just">
              <a:lnSpc>
                <a:spcPct val="150000"/>
              </a:lnSpc>
              <a:buFont typeface="Wingdings" panose="05000000000000000000" pitchFamily="2" charset="2"/>
              <a:buChar char="§"/>
            </a:pPr>
            <a:r>
              <a:rPr lang="vi-VN" sz="4200" dirty="0" smtClean="0">
                <a:solidFill>
                  <a:srgbClr val="000000"/>
                </a:solidFill>
              </a:rPr>
              <a:t>Đọc </a:t>
            </a:r>
            <a:r>
              <a:rPr lang="vi-VN" sz="4200" dirty="0">
                <a:solidFill>
                  <a:srgbClr val="000000"/>
                </a:solidFill>
              </a:rPr>
              <a:t>nhiều mà không chịu suy nghĩ sâu thì cũng không lợi ích gì.</a:t>
            </a:r>
            <a:endParaRPr lang="en-US" sz="4200" dirty="0"/>
          </a:p>
        </p:txBody>
      </p:sp>
      <p:pic>
        <p:nvPicPr>
          <p:cNvPr id="10"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4928455" y="5855955"/>
            <a:ext cx="2827203" cy="4157651"/>
          </a:xfrm>
          <a:prstGeom prst="rect">
            <a:avLst/>
          </a:prstGeom>
        </p:spPr>
      </p:pic>
    </p:spTree>
    <p:extLst>
      <p:ext uri="{BB962C8B-B14F-4D97-AF65-F5344CB8AC3E}">
        <p14:creationId xmlns:p14="http://schemas.microsoft.com/office/powerpoint/2010/main" val="1873711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barn(inVertical)">
                                      <p:cBhvr>
                                        <p:cTn id="13" dur="500"/>
                                        <p:tgtEl>
                                          <p:spTgt spid="1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1">
                                            <p:txEl>
                                              <p:pRg st="1" end="1"/>
                                            </p:txEl>
                                          </p:spTgt>
                                        </p:tgtEl>
                                        <p:attrNameLst>
                                          <p:attrName>style.visibility</p:attrName>
                                        </p:attrNameLst>
                                      </p:cBhvr>
                                      <p:to>
                                        <p:strVal val="visible"/>
                                      </p:to>
                                    </p:set>
                                    <p:animEffect transition="in" filter="wipe(down)">
                                      <p:cBhvr>
                                        <p:cTn id="18" dur="500"/>
                                        <p:tgtEl>
                                          <p:spTgt spid="11">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animEffect transition="in" filter="wipe(down)">
                                      <p:cBhvr>
                                        <p:cTn id="23" dur="500"/>
                                        <p:tgtEl>
                                          <p:spTgt spid="11">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animEffect transition="in" filter="wipe(down)">
                                      <p:cBhvr>
                                        <p:cTn id="28"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5EF"/>
        </a:solidFill>
        <a:effectLst/>
      </p:bgPr>
    </p:bg>
    <p:spTree>
      <p:nvGrpSpPr>
        <p:cNvPr id="1" name=""/>
        <p:cNvGrpSpPr/>
        <p:nvPr/>
      </p:nvGrpSpPr>
      <p:grpSpPr>
        <a:xfrm>
          <a:off x="0" y="0"/>
          <a:ext cx="0" cy="0"/>
          <a:chOff x="0" y="0"/>
          <a:chExt cx="0" cy="0"/>
        </a:xfrm>
      </p:grpSpPr>
      <p:sp>
        <p:nvSpPr>
          <p:cNvPr id="5" name="TextBox 5"/>
          <p:cNvSpPr txBox="1"/>
          <p:nvPr/>
        </p:nvSpPr>
        <p:spPr>
          <a:xfrm>
            <a:off x="1219200" y="532559"/>
            <a:ext cx="16306800" cy="2215991"/>
          </a:xfrm>
          <a:prstGeom prst="rect">
            <a:avLst/>
          </a:prstGeom>
        </p:spPr>
        <p:txBody>
          <a:bodyPr wrap="square" lIns="0" tIns="0" rIns="0" bIns="0" rtlCol="0" anchor="t">
            <a:spAutoFit/>
          </a:bodyPr>
          <a:lstStyle/>
          <a:p>
            <a:pPr algn="just">
              <a:lnSpc>
                <a:spcPct val="150000"/>
              </a:lnSpc>
            </a:pPr>
            <a:r>
              <a:rPr lang="en-US" sz="4800" b="1" i="1" dirty="0" smtClean="0">
                <a:solidFill>
                  <a:srgbClr val="262A55"/>
                </a:solidFill>
                <a:latin typeface="Arial" panose="020B0604020202020204" pitchFamily="34" charset="0"/>
                <a:cs typeface="Arial" panose="020B0604020202020204" pitchFamily="34" charset="0"/>
              </a:rPr>
              <a:t>4. Qua </a:t>
            </a:r>
            <a:r>
              <a:rPr lang="en-US" sz="4800" b="1" i="1" dirty="0" err="1" smtClean="0">
                <a:solidFill>
                  <a:srgbClr val="262A55"/>
                </a:solidFill>
                <a:latin typeface="Arial" panose="020B0604020202020204" pitchFamily="34" charset="0"/>
                <a:cs typeface="Arial" panose="020B0604020202020204" pitchFamily="34" charset="0"/>
              </a:rPr>
              <a:t>đó</a:t>
            </a:r>
            <a:r>
              <a:rPr lang="en-US" sz="4800" b="1" i="1" dirty="0" smtClean="0">
                <a:solidFill>
                  <a:srgbClr val="262A55"/>
                </a:solidFill>
                <a:latin typeface="Arial" panose="020B0604020202020204" pitchFamily="34" charset="0"/>
                <a:cs typeface="Arial" panose="020B0604020202020204" pitchFamily="34" charset="0"/>
              </a:rPr>
              <a:t>, </a:t>
            </a:r>
            <a:r>
              <a:rPr lang="en-US" sz="4800" b="1" i="1" dirty="0" err="1" smtClean="0">
                <a:solidFill>
                  <a:srgbClr val="262A55"/>
                </a:solidFill>
                <a:latin typeface="Arial" panose="020B0604020202020204" pitchFamily="34" charset="0"/>
                <a:cs typeface="Arial" panose="020B0604020202020204" pitchFamily="34" charset="0"/>
              </a:rPr>
              <a:t>em</a:t>
            </a:r>
            <a:r>
              <a:rPr lang="en-US" sz="4800" b="1" i="1" dirty="0" smtClean="0">
                <a:solidFill>
                  <a:srgbClr val="262A55"/>
                </a:solidFill>
                <a:latin typeface="Arial" panose="020B0604020202020204" pitchFamily="34" charset="0"/>
                <a:cs typeface="Arial" panose="020B0604020202020204" pitchFamily="34" charset="0"/>
              </a:rPr>
              <a:t> hiểu </a:t>
            </a:r>
            <a:r>
              <a:rPr lang="en-US" sz="4800" b="1" i="1" dirty="0" err="1" smtClean="0">
                <a:solidFill>
                  <a:srgbClr val="262A55"/>
                </a:solidFill>
                <a:latin typeface="Arial" panose="020B0604020202020204" pitchFamily="34" charset="0"/>
                <a:cs typeface="Arial" panose="020B0604020202020204" pitchFamily="34" charset="0"/>
              </a:rPr>
              <a:t>phân</a:t>
            </a:r>
            <a:r>
              <a:rPr lang="en-US" sz="4800" b="1" i="1" dirty="0" smtClean="0">
                <a:solidFill>
                  <a:srgbClr val="262A55"/>
                </a:solidFill>
                <a:latin typeface="Arial" panose="020B0604020202020204" pitchFamily="34" charset="0"/>
                <a:cs typeface="Arial" panose="020B0604020202020204" pitchFamily="34" charset="0"/>
              </a:rPr>
              <a:t> </a:t>
            </a:r>
            <a:r>
              <a:rPr lang="en-US" sz="4800" b="1" i="1" dirty="0" err="1" smtClean="0">
                <a:solidFill>
                  <a:srgbClr val="262A55"/>
                </a:solidFill>
                <a:latin typeface="Arial" panose="020B0604020202020204" pitchFamily="34" charset="0"/>
                <a:cs typeface="Arial" panose="020B0604020202020204" pitchFamily="34" charset="0"/>
              </a:rPr>
              <a:t>tích</a:t>
            </a:r>
            <a:r>
              <a:rPr lang="en-US" sz="4800" b="1" i="1" dirty="0" smtClean="0">
                <a:solidFill>
                  <a:srgbClr val="262A55"/>
                </a:solidFill>
                <a:latin typeface="Arial" panose="020B0604020202020204" pitchFamily="34" charset="0"/>
                <a:cs typeface="Arial" panose="020B0604020202020204" pitchFamily="34" charset="0"/>
              </a:rPr>
              <a:t> có </a:t>
            </a:r>
            <a:r>
              <a:rPr lang="en-US" sz="4800" b="1" i="1" dirty="0" err="1" smtClean="0">
                <a:solidFill>
                  <a:srgbClr val="262A55"/>
                </a:solidFill>
                <a:latin typeface="Arial" panose="020B0604020202020204" pitchFamily="34" charset="0"/>
                <a:cs typeface="Arial" panose="020B0604020202020204" pitchFamily="34" charset="0"/>
              </a:rPr>
              <a:t>vai</a:t>
            </a:r>
            <a:r>
              <a:rPr lang="en-US" sz="4800" b="1" i="1" dirty="0" smtClean="0">
                <a:solidFill>
                  <a:srgbClr val="262A55"/>
                </a:solidFill>
                <a:latin typeface="Arial" panose="020B0604020202020204" pitchFamily="34" charset="0"/>
                <a:cs typeface="Arial" panose="020B0604020202020204" pitchFamily="34" charset="0"/>
              </a:rPr>
              <a:t> </a:t>
            </a:r>
            <a:r>
              <a:rPr lang="en-US" sz="4800" b="1" i="1" dirty="0" err="1" smtClean="0">
                <a:solidFill>
                  <a:srgbClr val="262A55"/>
                </a:solidFill>
                <a:latin typeface="Arial" panose="020B0604020202020204" pitchFamily="34" charset="0"/>
                <a:cs typeface="Arial" panose="020B0604020202020204" pitchFamily="34" charset="0"/>
              </a:rPr>
              <a:t>trò</a:t>
            </a:r>
            <a:r>
              <a:rPr lang="en-US" sz="4800" b="1" i="1" dirty="0" smtClean="0">
                <a:solidFill>
                  <a:srgbClr val="262A55"/>
                </a:solidFill>
                <a:latin typeface="Arial" panose="020B0604020202020204" pitchFamily="34" charset="0"/>
                <a:cs typeface="Arial" panose="020B0604020202020204" pitchFamily="34" charset="0"/>
              </a:rPr>
              <a:t> như thế nào trong </a:t>
            </a:r>
            <a:r>
              <a:rPr lang="en-US" sz="4800" b="1" i="1" dirty="0" err="1" smtClean="0">
                <a:solidFill>
                  <a:srgbClr val="262A55"/>
                </a:solidFill>
                <a:latin typeface="Arial" panose="020B0604020202020204" pitchFamily="34" charset="0"/>
                <a:cs typeface="Arial" panose="020B0604020202020204" pitchFamily="34" charset="0"/>
              </a:rPr>
              <a:t>lập</a:t>
            </a:r>
            <a:r>
              <a:rPr lang="en-US" sz="4800" b="1" i="1" dirty="0" smtClean="0">
                <a:solidFill>
                  <a:srgbClr val="262A55"/>
                </a:solidFill>
                <a:latin typeface="Arial" panose="020B0604020202020204" pitchFamily="34" charset="0"/>
                <a:cs typeface="Arial" panose="020B0604020202020204" pitchFamily="34" charset="0"/>
              </a:rPr>
              <a:t> </a:t>
            </a:r>
            <a:r>
              <a:rPr lang="en-US" sz="4800" b="1" i="1" dirty="0" err="1" smtClean="0">
                <a:solidFill>
                  <a:srgbClr val="262A55"/>
                </a:solidFill>
                <a:latin typeface="Arial" panose="020B0604020202020204" pitchFamily="34" charset="0"/>
                <a:cs typeface="Arial" panose="020B0604020202020204" pitchFamily="34" charset="0"/>
              </a:rPr>
              <a:t>luận</a:t>
            </a:r>
            <a:r>
              <a:rPr lang="en-US" sz="4800" b="1" i="1" dirty="0" smtClean="0">
                <a:solidFill>
                  <a:srgbClr val="262A55"/>
                </a:solidFill>
                <a:latin typeface="Arial" panose="020B0604020202020204" pitchFamily="34" charset="0"/>
                <a:cs typeface="Arial" panose="020B0604020202020204" pitchFamily="34" charset="0"/>
              </a:rPr>
              <a:t>?</a:t>
            </a:r>
            <a:endParaRPr lang="en-US" sz="4800" b="1" i="1" dirty="0">
              <a:solidFill>
                <a:srgbClr val="262A55"/>
              </a:solidFill>
              <a:latin typeface="Arial" panose="020B0604020202020204" pitchFamily="34" charset="0"/>
              <a:cs typeface="Arial" panose="020B0604020202020204" pitchFamily="34" charset="0"/>
            </a:endParaRPr>
          </a:p>
        </p:txBody>
      </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524263">
            <a:off x="16864590" y="4926455"/>
            <a:ext cx="951870" cy="666309"/>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480614">
            <a:off x="13722881" y="9091477"/>
            <a:ext cx="951870" cy="666309"/>
          </a:xfrm>
          <a:prstGeom prst="rect">
            <a:avLst/>
          </a:prstGeom>
        </p:spPr>
      </p:pic>
      <p:sp>
        <p:nvSpPr>
          <p:cNvPr id="11" name="Rectangle 10"/>
          <p:cNvSpPr/>
          <p:nvPr/>
        </p:nvSpPr>
        <p:spPr>
          <a:xfrm>
            <a:off x="1399135" y="2709578"/>
            <a:ext cx="12725400" cy="3865995"/>
          </a:xfrm>
          <a:prstGeom prst="rect">
            <a:avLst/>
          </a:prstGeom>
        </p:spPr>
        <p:txBody>
          <a:bodyPr wrap="square">
            <a:spAutoFit/>
          </a:bodyPr>
          <a:lstStyle/>
          <a:p>
            <a:pPr marL="571500" indent="-571500" algn="just">
              <a:lnSpc>
                <a:spcPct val="150000"/>
              </a:lnSpc>
              <a:buFontTx/>
              <a:buChar char="-"/>
            </a:pPr>
            <a:r>
              <a:rPr lang="vi-VN" sz="4200" b="1" dirty="0">
                <a:solidFill>
                  <a:srgbClr val="000000"/>
                </a:solidFill>
                <a:cs typeface="Arial" panose="020B0604020202020204" pitchFamily="34" charset="0"/>
              </a:rPr>
              <a:t>Vai trò của phân tích trong lập luận </a:t>
            </a:r>
            <a:r>
              <a:rPr lang="vi-VN" sz="4200" b="1" dirty="0" smtClean="0">
                <a:solidFill>
                  <a:srgbClr val="000000"/>
                </a:solidFill>
                <a:cs typeface="Arial" panose="020B0604020202020204" pitchFamily="34" charset="0"/>
              </a:rPr>
              <a:t>:</a:t>
            </a:r>
            <a:endParaRPr lang="en-US" sz="4200" b="1" dirty="0" smtClean="0">
              <a:solidFill>
                <a:srgbClr val="000000"/>
              </a:solidFill>
              <a:cs typeface="Arial" panose="020B0604020202020204" pitchFamily="34" charset="0"/>
            </a:endParaRPr>
          </a:p>
          <a:p>
            <a:pPr marL="1028700" lvl="1" indent="-571500" algn="just">
              <a:lnSpc>
                <a:spcPct val="150000"/>
              </a:lnSpc>
              <a:buFont typeface="Wingdings" panose="05000000000000000000" pitchFamily="2" charset="2"/>
              <a:buChar char="§"/>
            </a:pPr>
            <a:r>
              <a:rPr lang="vi-VN" sz="4200" dirty="0" smtClean="0">
                <a:solidFill>
                  <a:srgbClr val="000000"/>
                </a:solidFill>
                <a:cs typeface="Arial" panose="020B0604020202020204" pitchFamily="34" charset="0"/>
              </a:rPr>
              <a:t>Làm </a:t>
            </a:r>
            <a:r>
              <a:rPr lang="vi-VN" sz="4200" dirty="0">
                <a:solidFill>
                  <a:srgbClr val="000000"/>
                </a:solidFill>
                <a:cs typeface="Arial" panose="020B0604020202020204" pitchFamily="34" charset="0"/>
              </a:rPr>
              <a:t>sáng tỏ luận điểm và tăng sức thuyết phục.</a:t>
            </a:r>
          </a:p>
          <a:p>
            <a:pPr marL="1028700" lvl="1" indent="-571500" algn="just">
              <a:lnSpc>
                <a:spcPct val="150000"/>
              </a:lnSpc>
              <a:buFont typeface="Wingdings" panose="05000000000000000000" pitchFamily="2" charset="2"/>
              <a:buChar char="§"/>
            </a:pPr>
            <a:r>
              <a:rPr lang="vi-VN" sz="4200" dirty="0" smtClean="0">
                <a:solidFill>
                  <a:srgbClr val="000000"/>
                </a:solidFill>
                <a:cs typeface="Arial" panose="020B0604020202020204" pitchFamily="34" charset="0"/>
              </a:rPr>
              <a:t>Giúp </a:t>
            </a:r>
            <a:r>
              <a:rPr lang="vi-VN" sz="4200" dirty="0">
                <a:solidFill>
                  <a:srgbClr val="000000"/>
                </a:solidFill>
                <a:cs typeface="Arial" panose="020B0604020202020204" pitchFamily="34" charset="0"/>
              </a:rPr>
              <a:t>người đọc, người nghe nhận thức đúng, hiểu đúng vấn đề.</a:t>
            </a:r>
            <a:endParaRPr lang="en-US" sz="4200" dirty="0"/>
          </a:p>
        </p:txBody>
      </p:sp>
      <p:pic>
        <p:nvPicPr>
          <p:cNvPr id="7"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15039774" y="5240128"/>
            <a:ext cx="1724226" cy="4765448"/>
          </a:xfrm>
          <a:prstGeom prst="rect">
            <a:avLst/>
          </a:prstGeom>
        </p:spPr>
      </p:pic>
    </p:spTree>
    <p:extLst>
      <p:ext uri="{BB962C8B-B14F-4D97-AF65-F5344CB8AC3E}">
        <p14:creationId xmlns:p14="http://schemas.microsoft.com/office/powerpoint/2010/main" val="309274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barn(inVertical)">
                                      <p:cBhvr>
                                        <p:cTn id="13" dur="500"/>
                                        <p:tgtEl>
                                          <p:spTgt spid="1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18" dur="500"/>
                                        <p:tgtEl>
                                          <p:spTgt spid="11">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23"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D0D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706865">
            <a:off x="-2708358" y="3594902"/>
            <a:ext cx="22146455" cy="2602681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255244" y="1028700"/>
            <a:ext cx="13518155" cy="6418443"/>
          </a:xfrm>
          <a:prstGeom prst="rect">
            <a:avLst/>
          </a:prstGeom>
        </p:spPr>
      </p:pic>
      <p:grpSp>
        <p:nvGrpSpPr>
          <p:cNvPr id="4" name="Group 4"/>
          <p:cNvGrpSpPr/>
          <p:nvPr/>
        </p:nvGrpSpPr>
        <p:grpSpPr>
          <a:xfrm>
            <a:off x="3150332" y="1496846"/>
            <a:ext cx="11727977" cy="4032190"/>
            <a:chOff x="-1873309" y="-515686"/>
            <a:chExt cx="15637303" cy="5376252"/>
          </a:xfrm>
        </p:grpSpPr>
        <p:sp>
          <p:nvSpPr>
            <p:cNvPr id="5" name="TextBox 5"/>
            <p:cNvSpPr txBox="1"/>
            <p:nvPr/>
          </p:nvSpPr>
          <p:spPr>
            <a:xfrm>
              <a:off x="631848" y="-515686"/>
              <a:ext cx="12164835" cy="1788010"/>
            </a:xfrm>
            <a:prstGeom prst="rect">
              <a:avLst/>
            </a:prstGeom>
          </p:spPr>
          <p:txBody>
            <a:bodyPr lIns="0" tIns="0" rIns="0" bIns="0" rtlCol="0" anchor="t">
              <a:spAutoFit/>
            </a:bodyPr>
            <a:lstStyle/>
            <a:p>
              <a:pPr marL="0" lvl="0" indent="0" algn="ctr">
                <a:lnSpc>
                  <a:spcPts val="12037"/>
                </a:lnSpc>
                <a:spcBef>
                  <a:spcPct val="0"/>
                </a:spcBef>
              </a:pPr>
              <a:r>
                <a:rPr lang="en-US" sz="6400" b="1" dirty="0" smtClean="0">
                  <a:solidFill>
                    <a:srgbClr val="53A272"/>
                  </a:solidFill>
                  <a:latin typeface="Arial" panose="020B0604020202020204" pitchFamily="34" charset="0"/>
                  <a:cs typeface="Arial" panose="020B0604020202020204" pitchFamily="34" charset="0"/>
                </a:rPr>
                <a:t>VẬN DỤNG</a:t>
              </a:r>
              <a:endParaRPr lang="en-US" sz="6400" b="1" dirty="0">
                <a:solidFill>
                  <a:srgbClr val="53A272"/>
                </a:solidFill>
                <a:latin typeface="Arial" panose="020B0604020202020204" pitchFamily="34" charset="0"/>
                <a:cs typeface="Arial" panose="020B0604020202020204" pitchFamily="34" charset="0"/>
              </a:endParaRPr>
            </a:p>
          </p:txBody>
        </p:sp>
        <p:sp>
          <p:nvSpPr>
            <p:cNvPr id="6" name="TextBox 6"/>
            <p:cNvSpPr txBox="1"/>
            <p:nvPr/>
          </p:nvSpPr>
          <p:spPr>
            <a:xfrm>
              <a:off x="-1873309" y="1905912"/>
              <a:ext cx="15637303" cy="2954654"/>
            </a:xfrm>
            <a:prstGeom prst="rect">
              <a:avLst/>
            </a:prstGeom>
          </p:spPr>
          <p:txBody>
            <a:bodyPr wrap="square" lIns="0" tIns="0" rIns="0" bIns="0" rtlCol="0" anchor="t">
              <a:spAutoFit/>
            </a:bodyPr>
            <a:lstStyle/>
            <a:p>
              <a:pPr algn="ctr">
                <a:lnSpc>
                  <a:spcPct val="150000"/>
                </a:lnSpc>
              </a:pPr>
              <a:r>
                <a:rPr lang="en-US" sz="4800" b="1" i="1" dirty="0">
                  <a:solidFill>
                    <a:srgbClr val="262A55"/>
                  </a:solidFill>
                  <a:latin typeface="Arial" panose="020B0604020202020204" pitchFamily="34" charset="0"/>
                  <a:cs typeface="Arial" panose="020B0604020202020204" pitchFamily="34" charset="0"/>
                </a:rPr>
                <a:t>Chỉ </a:t>
              </a:r>
              <a:r>
                <a:rPr lang="en-US" sz="4800" b="1" i="1" dirty="0" err="1">
                  <a:solidFill>
                    <a:srgbClr val="262A55"/>
                  </a:solidFill>
                  <a:latin typeface="Arial" panose="020B0604020202020204" pitchFamily="34" charset="0"/>
                  <a:cs typeface="Arial" panose="020B0604020202020204" pitchFamily="34" charset="0"/>
                </a:rPr>
                <a:t>ra</a:t>
              </a:r>
              <a:r>
                <a:rPr lang="en-US" sz="4800" b="1" i="1" dirty="0">
                  <a:solidFill>
                    <a:srgbClr val="262A55"/>
                  </a:solidFill>
                  <a:latin typeface="Arial" panose="020B0604020202020204" pitchFamily="34" charset="0"/>
                  <a:cs typeface="Arial" panose="020B0604020202020204" pitchFamily="34" charset="0"/>
                </a:rPr>
                <a:t> </a:t>
              </a:r>
              <a:r>
                <a:rPr lang="en-US" sz="4800" b="1" i="1" dirty="0" err="1">
                  <a:solidFill>
                    <a:srgbClr val="262A55"/>
                  </a:solidFill>
                  <a:latin typeface="Arial" panose="020B0604020202020204" pitchFamily="34" charset="0"/>
                  <a:cs typeface="Arial" panose="020B0604020202020204" pitchFamily="34" charset="0"/>
                </a:rPr>
                <a:t>phép</a:t>
              </a:r>
              <a:r>
                <a:rPr lang="en-US" sz="4800" b="1" i="1" dirty="0">
                  <a:solidFill>
                    <a:srgbClr val="262A55"/>
                  </a:solidFill>
                  <a:latin typeface="Arial" panose="020B0604020202020204" pitchFamily="34" charset="0"/>
                  <a:cs typeface="Arial" panose="020B0604020202020204" pitchFamily="34" charset="0"/>
                </a:rPr>
                <a:t> </a:t>
              </a:r>
              <a:r>
                <a:rPr lang="en-US" sz="4800" b="1" i="1" dirty="0" err="1">
                  <a:solidFill>
                    <a:srgbClr val="262A55"/>
                  </a:solidFill>
                  <a:latin typeface="Arial" panose="020B0604020202020204" pitchFamily="34" charset="0"/>
                  <a:cs typeface="Arial" panose="020B0604020202020204" pitchFamily="34" charset="0"/>
                </a:rPr>
                <a:t>lập</a:t>
              </a:r>
              <a:r>
                <a:rPr lang="en-US" sz="4800" b="1" i="1" dirty="0">
                  <a:solidFill>
                    <a:srgbClr val="262A55"/>
                  </a:solidFill>
                  <a:latin typeface="Arial" panose="020B0604020202020204" pitchFamily="34" charset="0"/>
                  <a:cs typeface="Arial" panose="020B0604020202020204" pitchFamily="34" charset="0"/>
                </a:rPr>
                <a:t> </a:t>
              </a:r>
              <a:r>
                <a:rPr lang="en-US" sz="4800" b="1" i="1" dirty="0" err="1">
                  <a:solidFill>
                    <a:srgbClr val="262A55"/>
                  </a:solidFill>
                  <a:latin typeface="Arial" panose="020B0604020202020204" pitchFamily="34" charset="0"/>
                  <a:cs typeface="Arial" panose="020B0604020202020204" pitchFamily="34" charset="0"/>
                </a:rPr>
                <a:t>luận</a:t>
              </a:r>
              <a:r>
                <a:rPr lang="en-US" sz="4800" b="1" i="1" dirty="0">
                  <a:solidFill>
                    <a:srgbClr val="262A55"/>
                  </a:solidFill>
                  <a:latin typeface="Arial" panose="020B0604020202020204" pitchFamily="34" charset="0"/>
                  <a:cs typeface="Arial" panose="020B0604020202020204" pitchFamily="34" charset="0"/>
                </a:rPr>
                <a:t> </a:t>
              </a:r>
              <a:r>
                <a:rPr lang="en-US" sz="4800" b="1" i="1" dirty="0" err="1">
                  <a:solidFill>
                    <a:srgbClr val="262A55"/>
                  </a:solidFill>
                  <a:latin typeface="Arial" panose="020B0604020202020204" pitchFamily="34" charset="0"/>
                  <a:cs typeface="Arial" panose="020B0604020202020204" pitchFamily="34" charset="0"/>
                </a:rPr>
                <a:t>phân</a:t>
              </a:r>
              <a:r>
                <a:rPr lang="en-US" sz="4800" b="1" i="1" dirty="0">
                  <a:solidFill>
                    <a:srgbClr val="262A55"/>
                  </a:solidFill>
                  <a:latin typeface="Arial" panose="020B0604020202020204" pitchFamily="34" charset="0"/>
                  <a:cs typeface="Arial" panose="020B0604020202020204" pitchFamily="34" charset="0"/>
                </a:rPr>
                <a:t> </a:t>
              </a:r>
              <a:r>
                <a:rPr lang="en-US" sz="4800" b="1" i="1" dirty="0" err="1">
                  <a:solidFill>
                    <a:srgbClr val="262A55"/>
                  </a:solidFill>
                  <a:latin typeface="Arial" panose="020B0604020202020204" pitchFamily="34" charset="0"/>
                  <a:cs typeface="Arial" panose="020B0604020202020204" pitchFamily="34" charset="0"/>
                </a:rPr>
                <a:t>tích</a:t>
              </a:r>
              <a:r>
                <a:rPr lang="en-US" sz="4800" b="1" i="1" dirty="0">
                  <a:solidFill>
                    <a:srgbClr val="262A55"/>
                  </a:solidFill>
                  <a:latin typeface="Arial" panose="020B0604020202020204" pitchFamily="34" charset="0"/>
                  <a:cs typeface="Arial" panose="020B0604020202020204" pitchFamily="34" charset="0"/>
                </a:rPr>
                <a:t> </a:t>
              </a:r>
              <a:r>
                <a:rPr lang="en-US" sz="4800" b="1" i="1" dirty="0" err="1">
                  <a:solidFill>
                    <a:srgbClr val="262A55"/>
                  </a:solidFill>
                  <a:latin typeface="Arial" panose="020B0604020202020204" pitchFamily="34" charset="0"/>
                  <a:cs typeface="Arial" panose="020B0604020202020204" pitchFamily="34" charset="0"/>
                </a:rPr>
                <a:t>và</a:t>
              </a:r>
              <a:r>
                <a:rPr lang="en-US" sz="4800" b="1" i="1" dirty="0">
                  <a:solidFill>
                    <a:srgbClr val="262A55"/>
                  </a:solidFill>
                  <a:latin typeface="Arial" panose="020B0604020202020204" pitchFamily="34" charset="0"/>
                  <a:cs typeface="Arial" panose="020B0604020202020204" pitchFamily="34" charset="0"/>
                </a:rPr>
                <a:t> </a:t>
              </a:r>
              <a:r>
                <a:rPr lang="en-US" sz="4800" b="1" i="1" dirty="0" err="1">
                  <a:solidFill>
                    <a:srgbClr val="262A55"/>
                  </a:solidFill>
                  <a:latin typeface="Arial" panose="020B0604020202020204" pitchFamily="34" charset="0"/>
                  <a:cs typeface="Arial" panose="020B0604020202020204" pitchFamily="34" charset="0"/>
                </a:rPr>
                <a:t>tổng</a:t>
              </a:r>
              <a:r>
                <a:rPr lang="en-US" sz="4800" b="1" i="1" dirty="0">
                  <a:solidFill>
                    <a:srgbClr val="262A55"/>
                  </a:solidFill>
                  <a:latin typeface="Arial" panose="020B0604020202020204" pitchFamily="34" charset="0"/>
                  <a:cs typeface="Arial" panose="020B0604020202020204" pitchFamily="34" charset="0"/>
                </a:rPr>
                <a:t> hợp trong </a:t>
              </a:r>
              <a:r>
                <a:rPr lang="en-US" sz="4800" b="1" i="1" dirty="0" smtClean="0">
                  <a:solidFill>
                    <a:srgbClr val="262A55"/>
                  </a:solidFill>
                  <a:latin typeface="Arial" panose="020B0604020202020204" pitchFamily="34" charset="0"/>
                  <a:cs typeface="Arial" panose="020B0604020202020204" pitchFamily="34" charset="0"/>
                </a:rPr>
                <a:t>một bài văn đã </a:t>
              </a:r>
              <a:r>
                <a:rPr lang="en-US" sz="4800" b="1" i="1" dirty="0" err="1" smtClean="0">
                  <a:solidFill>
                    <a:srgbClr val="262A55"/>
                  </a:solidFill>
                  <a:latin typeface="Arial" panose="020B0604020202020204" pitchFamily="34" charset="0"/>
                  <a:cs typeface="Arial" panose="020B0604020202020204" pitchFamily="34" charset="0"/>
                </a:rPr>
                <a:t>viết</a:t>
              </a:r>
              <a:r>
                <a:rPr lang="en-US" sz="4800" b="1" i="1" dirty="0" smtClean="0">
                  <a:solidFill>
                    <a:srgbClr val="262A55"/>
                  </a:solidFill>
                  <a:latin typeface="Arial" panose="020B0604020202020204" pitchFamily="34" charset="0"/>
                  <a:cs typeface="Arial" panose="020B0604020202020204" pitchFamily="34" charset="0"/>
                </a:rPr>
                <a:t> </a:t>
              </a:r>
              <a:r>
                <a:rPr lang="en-US" sz="4800" b="1" i="1" dirty="0">
                  <a:solidFill>
                    <a:srgbClr val="262A55"/>
                  </a:solidFill>
                  <a:latin typeface="Arial" panose="020B0604020202020204" pitchFamily="34" charset="0"/>
                  <a:cs typeface="Arial" panose="020B0604020202020204" pitchFamily="34" charset="0"/>
                </a:rPr>
                <a:t>của </a:t>
              </a:r>
              <a:r>
                <a:rPr lang="en-US" sz="4800" b="1" i="1" dirty="0" err="1">
                  <a:solidFill>
                    <a:srgbClr val="262A55"/>
                  </a:solidFill>
                  <a:latin typeface="Arial" panose="020B0604020202020204" pitchFamily="34" charset="0"/>
                  <a:cs typeface="Arial" panose="020B0604020202020204" pitchFamily="34" charset="0"/>
                </a:rPr>
                <a:t>em</a:t>
              </a:r>
              <a:r>
                <a:rPr lang="en-US" sz="4800" b="1" i="1" dirty="0">
                  <a:solidFill>
                    <a:srgbClr val="262A55"/>
                  </a:solidFill>
                  <a:latin typeface="Arial" panose="020B0604020202020204" pitchFamily="34" charset="0"/>
                  <a:cs typeface="Arial" panose="020B0604020202020204" pitchFamily="34" charset="0"/>
                </a:rPr>
                <a:t>?</a:t>
              </a:r>
            </a:p>
          </p:txBody>
        </p:sp>
      </p:gr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191584" y="4421041"/>
            <a:ext cx="3683310" cy="5416632"/>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777397" y="4237921"/>
            <a:ext cx="1959836" cy="5416632"/>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768370" flipH="1">
            <a:off x="889068" y="1270341"/>
            <a:ext cx="930025" cy="1111986"/>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934288">
            <a:off x="16081641" y="2734969"/>
            <a:ext cx="944696" cy="1129527"/>
          </a:xfrm>
          <a:prstGeom prst="rect">
            <a:avLst/>
          </a:prstGeom>
        </p:spPr>
      </p:pic>
    </p:spTree>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5EF"/>
        </a:solidFill>
        <a:effectLst/>
      </p:bgPr>
    </p:bg>
    <p:spTree>
      <p:nvGrpSpPr>
        <p:cNvPr id="1" name=""/>
        <p:cNvGrpSpPr/>
        <p:nvPr/>
      </p:nvGrpSpPr>
      <p:grpSpPr>
        <a:xfrm>
          <a:off x="0" y="0"/>
          <a:ext cx="0" cy="0"/>
          <a:chOff x="0" y="0"/>
          <a:chExt cx="0" cy="0"/>
        </a:xfrm>
      </p:grpSpPr>
      <p:sp>
        <p:nvSpPr>
          <p:cNvPr id="3" name="TextBox 3"/>
          <p:cNvSpPr txBox="1"/>
          <p:nvPr/>
        </p:nvSpPr>
        <p:spPr>
          <a:xfrm>
            <a:off x="990600" y="650562"/>
            <a:ext cx="9820269" cy="1292918"/>
          </a:xfrm>
          <a:prstGeom prst="rect">
            <a:avLst/>
          </a:prstGeom>
        </p:spPr>
        <p:txBody>
          <a:bodyPr lIns="0" tIns="0" rIns="0" bIns="0" rtlCol="0" anchor="t">
            <a:spAutoFit/>
          </a:bodyPr>
          <a:lstStyle/>
          <a:p>
            <a:pPr marL="0" lvl="0" indent="0">
              <a:lnSpc>
                <a:spcPts val="11519"/>
              </a:lnSpc>
              <a:spcBef>
                <a:spcPct val="0"/>
              </a:spcBef>
            </a:pPr>
            <a:r>
              <a:rPr lang="en-US" sz="6400" b="1" dirty="0" smtClean="0">
                <a:solidFill>
                  <a:srgbClr val="FA7A4A"/>
                </a:solidFill>
                <a:latin typeface="Arial" panose="020B0604020202020204" pitchFamily="34" charset="0"/>
                <a:cs typeface="Arial" panose="020B0604020202020204" pitchFamily="34" charset="0"/>
              </a:rPr>
              <a:t>HƯỚNG DẪN VỀ NHÀ</a:t>
            </a:r>
            <a:endParaRPr lang="en-US" sz="6400" b="1" dirty="0">
              <a:solidFill>
                <a:srgbClr val="FA7A4A"/>
              </a:solidFill>
              <a:latin typeface="Arial" panose="020B0604020202020204" pitchFamily="34" charset="0"/>
              <a:cs typeface="Arial" panose="020B0604020202020204" pitchFamily="34" charset="0"/>
            </a:endParaRP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7696200" y="7453870"/>
            <a:ext cx="13073586" cy="6536793"/>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1142727" y="3717164"/>
            <a:ext cx="6926361" cy="4785486"/>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524263">
            <a:off x="16788389" y="2877367"/>
            <a:ext cx="951870" cy="666309"/>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635895">
            <a:off x="10973984" y="6537707"/>
            <a:ext cx="951870" cy="666309"/>
          </a:xfrm>
          <a:prstGeom prst="rect">
            <a:avLst/>
          </a:prstGeom>
        </p:spPr>
      </p:pic>
      <p:sp>
        <p:nvSpPr>
          <p:cNvPr id="2" name="Rectangle 1"/>
          <p:cNvSpPr/>
          <p:nvPr/>
        </p:nvSpPr>
        <p:spPr>
          <a:xfrm>
            <a:off x="990600" y="2307460"/>
            <a:ext cx="10896600" cy="3391698"/>
          </a:xfrm>
          <a:prstGeom prst="rect">
            <a:avLst/>
          </a:prstGeom>
        </p:spPr>
        <p:txBody>
          <a:bodyPr wrap="square">
            <a:spAutoFit/>
          </a:bodyPr>
          <a:lstStyle/>
          <a:p>
            <a:pPr marL="685800" indent="-685800" algn="just">
              <a:lnSpc>
                <a:spcPct val="135000"/>
              </a:lnSpc>
              <a:spcBef>
                <a:spcPts val="600"/>
              </a:spcBef>
              <a:spcAft>
                <a:spcPts val="600"/>
              </a:spcAft>
              <a:buFont typeface="Wingdings" panose="05000000000000000000" pitchFamily="2" charset="2"/>
              <a:buChar char="ü"/>
            </a:pPr>
            <a:r>
              <a:rPr lang="pt-BR"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Học </a:t>
            </a:r>
            <a:r>
              <a:rPr lang="pt-BR"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bài cũ, trả lời câu hỏi SGK. </a:t>
            </a:r>
            <a:endParaRPr lang="en-US" sz="4800" dirty="0">
              <a:latin typeface="Arial" panose="020B0604020202020204" pitchFamily="34" charset="0"/>
              <a:ea typeface="Times New Roman" panose="02020603050405020304" pitchFamily="18" charset="0"/>
              <a:cs typeface="Arial" panose="020B0604020202020204" pitchFamily="34" charset="0"/>
            </a:endParaRPr>
          </a:p>
          <a:p>
            <a:pPr marL="685800" indent="-685800" algn="just">
              <a:lnSpc>
                <a:spcPct val="135000"/>
              </a:lnSpc>
              <a:spcBef>
                <a:spcPts val="600"/>
              </a:spcBef>
              <a:spcAft>
                <a:spcPts val="600"/>
              </a:spcAft>
              <a:buFont typeface="Wingdings" panose="05000000000000000000" pitchFamily="2" charset="2"/>
              <a:buChar char="ü"/>
            </a:pPr>
            <a:r>
              <a:rPr lang="pt-BR"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pt-BR"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Hoàn </a:t>
            </a:r>
            <a:r>
              <a:rPr lang="pt-BR"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thành câu hỏi phần vận dụng. </a:t>
            </a:r>
            <a:endParaRPr lang="en-US" sz="4800" dirty="0">
              <a:latin typeface="Arial" panose="020B0604020202020204" pitchFamily="34" charset="0"/>
              <a:ea typeface="Times New Roman" panose="02020603050405020304" pitchFamily="18" charset="0"/>
              <a:cs typeface="Arial" panose="020B0604020202020204" pitchFamily="34" charset="0"/>
            </a:endParaRPr>
          </a:p>
          <a:p>
            <a:pPr marL="685800" indent="-685800" algn="just">
              <a:lnSpc>
                <a:spcPct val="135000"/>
              </a:lnSpc>
              <a:spcBef>
                <a:spcPts val="600"/>
              </a:spcBef>
              <a:spcAft>
                <a:spcPts val="600"/>
              </a:spcAft>
              <a:buFont typeface="Wingdings" panose="05000000000000000000" pitchFamily="2" charset="2"/>
              <a:buChar char="ü"/>
            </a:pPr>
            <a:r>
              <a:rPr lang="pt-BR"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pt-BR"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Chuẩn </a:t>
            </a:r>
            <a:r>
              <a:rPr lang="pt-BR"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bị bài </a:t>
            </a:r>
            <a:r>
              <a:rPr lang="pt-BR"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mới.</a:t>
            </a:r>
            <a:endParaRPr lang="en-US" sz="48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39973158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DABE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23463" y="1333499"/>
            <a:ext cx="15660963" cy="6553201"/>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914400" y="6057900"/>
            <a:ext cx="6291465" cy="5090367"/>
          </a:xfrm>
          <a:prstGeom prst="rect">
            <a:avLst/>
          </a:prstGeom>
        </p:spPr>
      </p:pic>
      <p:sp>
        <p:nvSpPr>
          <p:cNvPr id="6" name="TextBox 6"/>
          <p:cNvSpPr txBox="1"/>
          <p:nvPr/>
        </p:nvSpPr>
        <p:spPr>
          <a:xfrm>
            <a:off x="2289347" y="2948105"/>
            <a:ext cx="13729193" cy="3118674"/>
          </a:xfrm>
          <a:prstGeom prst="rect">
            <a:avLst/>
          </a:prstGeom>
        </p:spPr>
        <p:txBody>
          <a:bodyPr wrap="square" lIns="0" tIns="0" rIns="0" bIns="0" rtlCol="0" anchor="t">
            <a:spAutoFit/>
          </a:bodyPr>
          <a:lstStyle/>
          <a:p>
            <a:pPr algn="ctr">
              <a:lnSpc>
                <a:spcPct val="150000"/>
              </a:lnSpc>
            </a:pPr>
            <a:r>
              <a:rPr lang="en-US" sz="7200" b="1" dirty="0" smtClean="0">
                <a:solidFill>
                  <a:srgbClr val="262A55"/>
                </a:solidFill>
                <a:latin typeface="Arial" panose="020B0604020202020204" pitchFamily="34" charset="0"/>
                <a:cs typeface="Arial" panose="020B0604020202020204" pitchFamily="34" charset="0"/>
              </a:rPr>
              <a:t>CẢM ƠN CÁC EM ĐÃ </a:t>
            </a:r>
          </a:p>
          <a:p>
            <a:pPr algn="ctr">
              <a:lnSpc>
                <a:spcPct val="150000"/>
              </a:lnSpc>
            </a:pPr>
            <a:r>
              <a:rPr lang="en-US" sz="7200" b="1" dirty="0" smtClean="0">
                <a:solidFill>
                  <a:srgbClr val="262A55"/>
                </a:solidFill>
                <a:latin typeface="Arial" panose="020B0604020202020204" pitchFamily="34" charset="0"/>
                <a:cs typeface="Arial" panose="020B0604020202020204" pitchFamily="34" charset="0"/>
              </a:rPr>
              <a:t>LẮNG NGHE BÀI GIẢNG!</a:t>
            </a:r>
            <a:endParaRPr lang="en-US" sz="7200" b="1" dirty="0">
              <a:solidFill>
                <a:srgbClr val="262A55"/>
              </a:solidFill>
              <a:latin typeface="Arial" panose="020B0604020202020204" pitchFamily="34" charset="0"/>
              <a:cs typeface="Arial" panose="020B0604020202020204" pitchFamily="34" charset="0"/>
            </a:endParaRPr>
          </a:p>
        </p:txBody>
      </p:sp>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421217" flipH="1">
            <a:off x="16348052" y="8911001"/>
            <a:ext cx="595121" cy="711557"/>
          </a:xfrm>
          <a:prstGeom prst="rect">
            <a:avLst/>
          </a:prstGeom>
        </p:spPr>
      </p:pic>
      <p:pic>
        <p:nvPicPr>
          <p:cNvPr id="16"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421217">
            <a:off x="687089" y="588242"/>
            <a:ext cx="595121" cy="711557"/>
          </a:xfrm>
          <a:prstGeom prst="rect">
            <a:avLst/>
          </a:prstGeom>
        </p:spPr>
      </p:pic>
    </p:spTree>
    <p:extLst>
      <p:ext uri="{BB962C8B-B14F-4D97-AF65-F5344CB8AC3E}">
        <p14:creationId xmlns:p14="http://schemas.microsoft.com/office/powerpoint/2010/main" val="287830598"/>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D0D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304800" y="419100"/>
            <a:ext cx="17449800" cy="9372600"/>
          </a:xfrm>
          <a:prstGeom prst="rect">
            <a:avLst/>
          </a:prstGeom>
        </p:spPr>
      </p:pic>
      <p:sp>
        <p:nvSpPr>
          <p:cNvPr id="4" name="TextBox 4"/>
          <p:cNvSpPr txBox="1"/>
          <p:nvPr/>
        </p:nvSpPr>
        <p:spPr>
          <a:xfrm>
            <a:off x="6252292" y="1104900"/>
            <a:ext cx="5554816" cy="948978"/>
          </a:xfrm>
          <a:prstGeom prst="rect">
            <a:avLst/>
          </a:prstGeom>
        </p:spPr>
        <p:txBody>
          <a:bodyPr wrap="square" lIns="0" tIns="0" rIns="0" bIns="0" rtlCol="0" anchor="t">
            <a:spAutoFit/>
          </a:bodyPr>
          <a:lstStyle/>
          <a:p>
            <a:pPr algn="ctr">
              <a:lnSpc>
                <a:spcPts val="7390"/>
              </a:lnSpc>
            </a:pPr>
            <a:r>
              <a:rPr lang="en-US" sz="6400" b="1" dirty="0" smtClean="0">
                <a:solidFill>
                  <a:srgbClr val="FA7A4A"/>
                </a:solidFill>
                <a:latin typeface="Arial" panose="020B0604020202020204" pitchFamily="34" charset="0"/>
                <a:cs typeface="Arial" panose="020B0604020202020204" pitchFamily="34" charset="0"/>
              </a:rPr>
              <a:t>KHỞI ĐỘNG</a:t>
            </a:r>
            <a:endParaRPr lang="en-US" sz="6400" b="1" dirty="0">
              <a:solidFill>
                <a:srgbClr val="FA7A4A"/>
              </a:solidFill>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68370">
            <a:off x="2780894" y="9248320"/>
            <a:ext cx="948535" cy="1134118"/>
          </a:xfrm>
          <a:prstGeom prst="rect">
            <a:avLst/>
          </a:prstGeom>
        </p:spPr>
      </p:pic>
      <p:sp>
        <p:nvSpPr>
          <p:cNvPr id="8" name="Rectangle 7"/>
          <p:cNvSpPr/>
          <p:nvPr/>
        </p:nvSpPr>
        <p:spPr>
          <a:xfrm>
            <a:off x="1333500" y="1842968"/>
            <a:ext cx="15392400" cy="6524863"/>
          </a:xfrm>
          <a:prstGeom prst="rect">
            <a:avLst/>
          </a:prstGeom>
        </p:spPr>
        <p:txBody>
          <a:bodyPr wrap="square">
            <a:spAutoFit/>
          </a:bodyPr>
          <a:lstStyle/>
          <a:p>
            <a:pPr algn="just">
              <a:lnSpc>
                <a:spcPct val="150000"/>
              </a:lnSpc>
              <a:spcBef>
                <a:spcPts val="600"/>
              </a:spcBef>
              <a:spcAft>
                <a:spcPts val="600"/>
              </a:spcAft>
            </a:pPr>
            <a:r>
              <a:rPr lang="de-DE" sz="4200" b="1" dirty="0">
                <a:latin typeface="Arial" panose="020B0604020202020204" pitchFamily="34" charset="0"/>
                <a:ea typeface="Times New Roman" panose="02020603050405020304" pitchFamily="18" charset="0"/>
                <a:cs typeface="Arial" panose="020B0604020202020204" pitchFamily="34" charset="0"/>
              </a:rPr>
              <a:t>Cho các ý sau: </a:t>
            </a:r>
            <a:endParaRPr lang="en-US" sz="4200" b="1" dirty="0">
              <a:latin typeface="Arial" panose="020B0604020202020204" pitchFamily="34" charset="0"/>
              <a:ea typeface="Times New Roman" panose="02020603050405020304" pitchFamily="18" charset="0"/>
              <a:cs typeface="Arial" panose="020B0604020202020204" pitchFamily="34" charset="0"/>
            </a:endParaRPr>
          </a:p>
          <a:p>
            <a:pPr marL="1485900" lvl="2" indent="-571500" algn="just">
              <a:lnSpc>
                <a:spcPct val="150000"/>
              </a:lnSpc>
              <a:spcBef>
                <a:spcPts val="600"/>
              </a:spcBef>
              <a:spcAft>
                <a:spcPts val="600"/>
              </a:spcAft>
              <a:buFont typeface="Wingdings" panose="05000000000000000000" pitchFamily="2" charset="2"/>
              <a:buChar char="§"/>
            </a:pPr>
            <a:r>
              <a:rPr lang="de-DE" sz="4200" dirty="0" smtClean="0">
                <a:latin typeface="Arial" panose="020B0604020202020204" pitchFamily="34" charset="0"/>
                <a:ea typeface="Times New Roman" panose="02020603050405020304" pitchFamily="18" charset="0"/>
                <a:cs typeface="Arial" panose="020B0604020202020204" pitchFamily="34" charset="0"/>
              </a:rPr>
              <a:t>Những </a:t>
            </a:r>
            <a:r>
              <a:rPr lang="de-DE" sz="4200" dirty="0">
                <a:latin typeface="Arial" panose="020B0604020202020204" pitchFamily="34" charset="0"/>
                <a:ea typeface="Times New Roman" panose="02020603050405020304" pitchFamily="18" charset="0"/>
                <a:cs typeface="Arial" panose="020B0604020202020204" pitchFamily="34" charset="0"/>
              </a:rPr>
              <a:t>bông hoa nở rực rỡ khi mùa xuân về.</a:t>
            </a:r>
            <a:endParaRPr lang="en-US" sz="4200" dirty="0">
              <a:latin typeface="Arial" panose="020B0604020202020204" pitchFamily="34" charset="0"/>
              <a:ea typeface="Times New Roman" panose="02020603050405020304" pitchFamily="18" charset="0"/>
              <a:cs typeface="Arial" panose="020B0604020202020204" pitchFamily="34" charset="0"/>
            </a:endParaRPr>
          </a:p>
          <a:p>
            <a:pPr marL="1485900" lvl="2" indent="-571500" algn="just">
              <a:lnSpc>
                <a:spcPct val="150000"/>
              </a:lnSpc>
              <a:spcBef>
                <a:spcPts val="600"/>
              </a:spcBef>
              <a:spcAft>
                <a:spcPts val="600"/>
              </a:spcAft>
              <a:buFont typeface="Wingdings" panose="05000000000000000000" pitchFamily="2" charset="2"/>
              <a:buChar char="§"/>
            </a:pPr>
            <a:r>
              <a:rPr lang="de-DE" sz="4200" dirty="0" smtClean="0">
                <a:latin typeface="Arial" panose="020B0604020202020204" pitchFamily="34" charset="0"/>
                <a:ea typeface="Times New Roman" panose="02020603050405020304" pitchFamily="18" charset="0"/>
                <a:cs typeface="Arial" panose="020B0604020202020204" pitchFamily="34" charset="0"/>
              </a:rPr>
              <a:t>Bầu </a:t>
            </a:r>
            <a:r>
              <a:rPr lang="de-DE" sz="4200" dirty="0">
                <a:latin typeface="Arial" panose="020B0604020202020204" pitchFamily="34" charset="0"/>
                <a:ea typeface="Times New Roman" panose="02020603050405020304" pitchFamily="18" charset="0"/>
                <a:cs typeface="Arial" panose="020B0604020202020204" pitchFamily="34" charset="0"/>
              </a:rPr>
              <a:t>trời trong sáng như pha lê.</a:t>
            </a:r>
            <a:endParaRPr lang="en-US" sz="4200" dirty="0">
              <a:latin typeface="Arial" panose="020B0604020202020204" pitchFamily="34" charset="0"/>
              <a:ea typeface="Times New Roman" panose="02020603050405020304" pitchFamily="18" charset="0"/>
              <a:cs typeface="Arial" panose="020B0604020202020204" pitchFamily="34" charset="0"/>
            </a:endParaRPr>
          </a:p>
          <a:p>
            <a:pPr marL="1485900" lvl="2" indent="-571500" algn="just">
              <a:lnSpc>
                <a:spcPct val="150000"/>
              </a:lnSpc>
              <a:spcBef>
                <a:spcPts val="600"/>
              </a:spcBef>
              <a:spcAft>
                <a:spcPts val="600"/>
              </a:spcAft>
              <a:buFont typeface="Wingdings" panose="05000000000000000000" pitchFamily="2" charset="2"/>
              <a:buChar char="§"/>
            </a:pPr>
            <a:r>
              <a:rPr lang="de-DE" sz="4200" dirty="0" smtClean="0">
                <a:latin typeface="Arial" panose="020B0604020202020204" pitchFamily="34" charset="0"/>
                <a:ea typeface="Times New Roman" panose="02020603050405020304" pitchFamily="18" charset="0"/>
                <a:cs typeface="Arial" panose="020B0604020202020204" pitchFamily="34" charset="0"/>
              </a:rPr>
              <a:t>Mưa </a:t>
            </a:r>
            <a:r>
              <a:rPr lang="de-DE" sz="4200" dirty="0">
                <a:latin typeface="Arial" panose="020B0604020202020204" pitchFamily="34" charset="0"/>
                <a:ea typeface="Times New Roman" panose="02020603050405020304" pitchFamily="18" charset="0"/>
                <a:cs typeface="Arial" panose="020B0604020202020204" pitchFamily="34" charset="0"/>
              </a:rPr>
              <a:t>xuân phơi phới.</a:t>
            </a:r>
            <a:endParaRPr lang="en-US" sz="4200"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600"/>
              </a:spcBef>
              <a:spcAft>
                <a:spcPts val="600"/>
              </a:spcAft>
            </a:pPr>
            <a:r>
              <a:rPr lang="de-DE" sz="4200" b="1" i="1" dirty="0" smtClean="0">
                <a:latin typeface="Arial" panose="020B0604020202020204" pitchFamily="34" charset="0"/>
                <a:ea typeface="Times New Roman" panose="02020603050405020304" pitchFamily="18" charset="0"/>
                <a:cs typeface="Arial" panose="020B0604020202020204" pitchFamily="34" charset="0"/>
              </a:rPr>
              <a:t>Các </a:t>
            </a:r>
            <a:r>
              <a:rPr lang="de-DE" sz="4200" b="1" i="1" dirty="0">
                <a:latin typeface="Arial" panose="020B0604020202020204" pitchFamily="34" charset="0"/>
                <a:ea typeface="Times New Roman" panose="02020603050405020304" pitchFamily="18" charset="0"/>
                <a:cs typeface="Arial" panose="020B0604020202020204" pitchFamily="34" charset="0"/>
              </a:rPr>
              <a:t>gợi ý trên khiến em liên tưởng đến điều gì? Hãy khái quát ý chung của các gợi ý trên bằng một câu văn?</a:t>
            </a:r>
            <a:endParaRPr lang="en-US" sz="4200" b="1" dirty="0">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2" dur="500"/>
                                        <p:tgtEl>
                                          <p:spTgt spid="8">
                                            <p:txEl>
                                              <p:pRg st="1" end="1"/>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randombar(horizontal)">
                                      <p:cBhvr>
                                        <p:cTn id="15" dur="500"/>
                                        <p:tgtEl>
                                          <p:spTgt spid="8">
                                            <p:txEl>
                                              <p:pRg st="2" end="2"/>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randombar(horizontal)">
                                      <p:cBhvr>
                                        <p:cTn id="18" dur="500"/>
                                        <p:tgtEl>
                                          <p:spTgt spid="8">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 calcmode="lin" valueType="num">
                                      <p:cBhvr>
                                        <p:cTn id="23"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25"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DABE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145774" y="5936120"/>
            <a:ext cx="30579547" cy="152897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81000" y="625825"/>
            <a:ext cx="17602200" cy="903535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862625" y="3086770"/>
            <a:ext cx="2151064" cy="4909066"/>
          </a:xfrm>
          <a:prstGeom prst="rect">
            <a:avLst/>
          </a:prstGeom>
        </p:spPr>
      </p:pic>
      <p:grpSp>
        <p:nvGrpSpPr>
          <p:cNvPr id="5" name="Group 5"/>
          <p:cNvGrpSpPr/>
          <p:nvPr/>
        </p:nvGrpSpPr>
        <p:grpSpPr>
          <a:xfrm>
            <a:off x="3013690" y="1088236"/>
            <a:ext cx="12024872" cy="5861310"/>
            <a:chOff x="0" y="0"/>
            <a:chExt cx="1366503" cy="915172"/>
          </a:xfrm>
        </p:grpSpPr>
        <p:sp>
          <p:nvSpPr>
            <p:cNvPr id="6" name="Freeform 6"/>
            <p:cNvSpPr/>
            <p:nvPr/>
          </p:nvSpPr>
          <p:spPr>
            <a:xfrm>
              <a:off x="0" y="0"/>
              <a:ext cx="1366503" cy="915172"/>
            </a:xfrm>
            <a:custGeom>
              <a:avLst/>
              <a:gdLst/>
              <a:ahLst/>
              <a:cxnLst/>
              <a:rect l="l" t="t" r="r" b="b"/>
              <a:pathLst>
                <a:path w="1366503" h="915172">
                  <a:moveTo>
                    <a:pt x="1242043" y="915172"/>
                  </a:moveTo>
                  <a:lnTo>
                    <a:pt x="124460" y="915172"/>
                  </a:lnTo>
                  <a:cubicBezTo>
                    <a:pt x="55880" y="915172"/>
                    <a:pt x="0" y="859292"/>
                    <a:pt x="0" y="790712"/>
                  </a:cubicBezTo>
                  <a:lnTo>
                    <a:pt x="0" y="124460"/>
                  </a:lnTo>
                  <a:cubicBezTo>
                    <a:pt x="0" y="55880"/>
                    <a:pt x="55880" y="0"/>
                    <a:pt x="124460" y="0"/>
                  </a:cubicBezTo>
                  <a:lnTo>
                    <a:pt x="1242043" y="0"/>
                  </a:lnTo>
                  <a:cubicBezTo>
                    <a:pt x="1310623" y="0"/>
                    <a:pt x="1366503" y="55880"/>
                    <a:pt x="1366503" y="124460"/>
                  </a:cubicBezTo>
                  <a:lnTo>
                    <a:pt x="1366503" y="790712"/>
                  </a:lnTo>
                  <a:cubicBezTo>
                    <a:pt x="1366503" y="859292"/>
                    <a:pt x="1310623" y="915172"/>
                    <a:pt x="1242043" y="915172"/>
                  </a:cubicBezTo>
                  <a:close/>
                </a:path>
              </a:pathLst>
            </a:custGeom>
            <a:solidFill>
              <a:srgbClr val="FFD0DA"/>
            </a:solidFill>
          </p:spPr>
        </p:sp>
      </p:grpSp>
      <p:grpSp>
        <p:nvGrpSpPr>
          <p:cNvPr id="7" name="Group 7"/>
          <p:cNvGrpSpPr/>
          <p:nvPr/>
        </p:nvGrpSpPr>
        <p:grpSpPr>
          <a:xfrm>
            <a:off x="3798918" y="2284141"/>
            <a:ext cx="10690159" cy="4231187"/>
            <a:chOff x="-1853845" y="973154"/>
            <a:chExt cx="14253545" cy="5641580"/>
          </a:xfrm>
        </p:grpSpPr>
        <p:sp>
          <p:nvSpPr>
            <p:cNvPr id="9" name="TextBox 9"/>
            <p:cNvSpPr txBox="1"/>
            <p:nvPr/>
          </p:nvSpPr>
          <p:spPr>
            <a:xfrm>
              <a:off x="-2" y="973154"/>
              <a:ext cx="10545862" cy="716264"/>
            </a:xfrm>
            <a:prstGeom prst="rect">
              <a:avLst/>
            </a:prstGeom>
          </p:spPr>
          <p:txBody>
            <a:bodyPr lIns="0" tIns="0" rIns="0" bIns="0" rtlCol="0" anchor="t">
              <a:spAutoFit/>
            </a:bodyPr>
            <a:lstStyle/>
            <a:p>
              <a:pPr algn="ctr">
                <a:lnSpc>
                  <a:spcPts val="3359"/>
                </a:lnSpc>
              </a:pPr>
              <a:r>
                <a:rPr lang="en-US" sz="7200" dirty="0" err="1" smtClean="0">
                  <a:solidFill>
                    <a:srgbClr val="262A55"/>
                  </a:solidFill>
                  <a:latin typeface="Arial" panose="020B0604020202020204" pitchFamily="34" charset="0"/>
                  <a:cs typeface="Arial" panose="020B0604020202020204" pitchFamily="34" charset="0"/>
                </a:rPr>
                <a:t>Tiết</a:t>
              </a:r>
              <a:r>
                <a:rPr lang="en-US" sz="7200" smtClean="0">
                  <a:solidFill>
                    <a:srgbClr val="262A55"/>
                  </a:solidFill>
                  <a:latin typeface="Arial" panose="020B0604020202020204" pitchFamily="34" charset="0"/>
                  <a:cs typeface="Arial" panose="020B0604020202020204" pitchFamily="34" charset="0"/>
                </a:rPr>
                <a:t> …</a:t>
              </a:r>
              <a:endParaRPr lang="en-US" sz="7200" dirty="0">
                <a:solidFill>
                  <a:srgbClr val="262A55"/>
                </a:solidFill>
                <a:latin typeface="Arial" panose="020B0604020202020204" pitchFamily="34" charset="0"/>
                <a:cs typeface="Arial" panose="020B0604020202020204" pitchFamily="34" charset="0"/>
              </a:endParaRPr>
            </a:p>
          </p:txBody>
        </p:sp>
        <p:sp>
          <p:nvSpPr>
            <p:cNvPr id="10" name="TextBox 10"/>
            <p:cNvSpPr txBox="1"/>
            <p:nvPr/>
          </p:nvSpPr>
          <p:spPr>
            <a:xfrm>
              <a:off x="-1853845" y="1690311"/>
              <a:ext cx="14253545" cy="4924423"/>
            </a:xfrm>
            <a:prstGeom prst="rect">
              <a:avLst/>
            </a:prstGeom>
          </p:spPr>
          <p:txBody>
            <a:bodyPr wrap="square" lIns="0" tIns="0" rIns="0" bIns="0" rtlCol="0" anchor="t">
              <a:spAutoFit/>
            </a:bodyPr>
            <a:lstStyle/>
            <a:p>
              <a:pPr algn="ctr">
                <a:lnSpc>
                  <a:spcPct val="125000"/>
                </a:lnSpc>
              </a:pPr>
              <a:r>
                <a:rPr lang="en-US" sz="9600" b="1" dirty="0" smtClean="0">
                  <a:solidFill>
                    <a:srgbClr val="262A55"/>
                  </a:solidFill>
                  <a:latin typeface="Arial" panose="020B0604020202020204" pitchFamily="34" charset="0"/>
                  <a:cs typeface="Arial" panose="020B0604020202020204" pitchFamily="34" charset="0"/>
                </a:rPr>
                <a:t>PHÉP PHÂN TÍCH VÀ TỔNG HỢP</a:t>
              </a:r>
              <a:endParaRPr lang="en-US" sz="9600" b="1" dirty="0">
                <a:solidFill>
                  <a:srgbClr val="262A55"/>
                </a:solidFill>
                <a:latin typeface="Arial" panose="020B0604020202020204" pitchFamily="34" charset="0"/>
                <a:cs typeface="Arial" panose="020B0604020202020204" pitchFamily="34" charset="0"/>
              </a:endParaRPr>
            </a:p>
          </p:txBody>
        </p:sp>
      </p:grpSp>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682740" y="3317981"/>
            <a:ext cx="6663910" cy="4446645"/>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204400">
            <a:off x="13676906" y="1382284"/>
            <a:ext cx="864175" cy="1033252"/>
          </a:xfrm>
          <a:prstGeom prst="rect">
            <a:avLst/>
          </a:prstGeom>
        </p:spPr>
      </p:pic>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953414" flipH="1">
            <a:off x="3200604" y="5245660"/>
            <a:ext cx="895712" cy="107096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5EF"/>
        </a:solidFill>
        <a:effectLst/>
      </p:bgPr>
    </p:bg>
    <p:spTree>
      <p:nvGrpSpPr>
        <p:cNvPr id="1" name=""/>
        <p:cNvGrpSpPr/>
        <p:nvPr/>
      </p:nvGrpSpPr>
      <p:grpSpPr>
        <a:xfrm>
          <a:off x="0" y="0"/>
          <a:ext cx="0" cy="0"/>
          <a:chOff x="0" y="0"/>
          <a:chExt cx="0" cy="0"/>
        </a:xfrm>
      </p:grpSpPr>
      <p:sp>
        <p:nvSpPr>
          <p:cNvPr id="3" name="TextBox 3"/>
          <p:cNvSpPr txBox="1"/>
          <p:nvPr/>
        </p:nvSpPr>
        <p:spPr>
          <a:xfrm>
            <a:off x="990600" y="650562"/>
            <a:ext cx="9820269" cy="1292918"/>
          </a:xfrm>
          <a:prstGeom prst="rect">
            <a:avLst/>
          </a:prstGeom>
        </p:spPr>
        <p:txBody>
          <a:bodyPr lIns="0" tIns="0" rIns="0" bIns="0" rtlCol="0" anchor="t">
            <a:spAutoFit/>
          </a:bodyPr>
          <a:lstStyle/>
          <a:p>
            <a:pPr marL="0" lvl="0" indent="0">
              <a:lnSpc>
                <a:spcPts val="11519"/>
              </a:lnSpc>
              <a:spcBef>
                <a:spcPct val="0"/>
              </a:spcBef>
            </a:pPr>
            <a:r>
              <a:rPr lang="en-US" sz="6400" b="1" dirty="0" smtClean="0">
                <a:solidFill>
                  <a:srgbClr val="FA7A4A"/>
                </a:solidFill>
                <a:latin typeface="Arial" panose="020B0604020202020204" pitchFamily="34" charset="0"/>
                <a:cs typeface="Arial" panose="020B0604020202020204" pitchFamily="34" charset="0"/>
              </a:rPr>
              <a:t>NỘI DUNG BÀI HỌC</a:t>
            </a:r>
            <a:endParaRPr lang="en-US" sz="6400" b="1" dirty="0">
              <a:solidFill>
                <a:srgbClr val="FA7A4A"/>
              </a:solidFill>
              <a:latin typeface="Arial" panose="020B0604020202020204" pitchFamily="34" charset="0"/>
              <a:cs typeface="Arial" panose="020B0604020202020204" pitchFamily="34" charset="0"/>
            </a:endParaRP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7696200" y="7453870"/>
            <a:ext cx="13073586" cy="6536793"/>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1811000" y="4457700"/>
            <a:ext cx="5800888" cy="4007886"/>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524263">
            <a:off x="16712189" y="3324237"/>
            <a:ext cx="951870" cy="666309"/>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635895">
            <a:off x="10973984" y="6537707"/>
            <a:ext cx="951870" cy="666309"/>
          </a:xfrm>
          <a:prstGeom prst="rect">
            <a:avLst/>
          </a:prstGeom>
        </p:spPr>
      </p:pic>
      <p:sp>
        <p:nvSpPr>
          <p:cNvPr id="2" name="Rectangle 1"/>
          <p:cNvSpPr/>
          <p:nvPr/>
        </p:nvSpPr>
        <p:spPr>
          <a:xfrm>
            <a:off x="990600" y="2307460"/>
            <a:ext cx="12115800" cy="4678204"/>
          </a:xfrm>
          <a:prstGeom prst="rect">
            <a:avLst/>
          </a:prstGeom>
        </p:spPr>
        <p:txBody>
          <a:bodyPr wrap="square">
            <a:spAutoFit/>
          </a:bodyPr>
          <a:lstStyle/>
          <a:p>
            <a:pPr algn="just">
              <a:lnSpc>
                <a:spcPct val="200000"/>
              </a:lnSpc>
              <a:spcBef>
                <a:spcPts val="600"/>
              </a:spcBef>
              <a:spcAft>
                <a:spcPts val="600"/>
              </a:spcAft>
            </a:pPr>
            <a:r>
              <a:rPr lang="en-US" sz="4800" b="1" dirty="0" smtClean="0">
                <a:latin typeface="Arial" panose="020B0604020202020204" pitchFamily="34" charset="0"/>
                <a:ea typeface="Times New Roman" panose="02020603050405020304" pitchFamily="18" charset="0"/>
                <a:cs typeface="Arial" panose="020B0604020202020204" pitchFamily="34" charset="0"/>
              </a:rPr>
              <a:t>I. TÌM HIỂU PHÉP LẬP LUẬN PHÂN TÍCH VÀ TỔNG HỢP</a:t>
            </a:r>
          </a:p>
          <a:p>
            <a:pPr algn="just">
              <a:lnSpc>
                <a:spcPct val="200000"/>
              </a:lnSpc>
              <a:spcBef>
                <a:spcPts val="600"/>
              </a:spcBef>
              <a:spcAft>
                <a:spcPts val="600"/>
              </a:spcAft>
            </a:pPr>
            <a:r>
              <a:rPr lang="en-US" sz="4800" b="1" dirty="0" smtClean="0">
                <a:latin typeface="Arial" panose="020B0604020202020204" pitchFamily="34" charset="0"/>
                <a:ea typeface="Times New Roman" panose="02020603050405020304" pitchFamily="18" charset="0"/>
                <a:cs typeface="Arial" panose="020B0604020202020204" pitchFamily="34" charset="0"/>
              </a:rPr>
              <a:t>II. LUYỆN TẬP</a:t>
            </a:r>
            <a:endParaRPr lang="en-US" sz="4800" b="1" dirty="0">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5EF"/>
        </a:solidFill>
        <a:effectLst/>
      </p:bgPr>
    </p:bg>
    <p:spTree>
      <p:nvGrpSpPr>
        <p:cNvPr id="1" name=""/>
        <p:cNvGrpSpPr/>
        <p:nvPr/>
      </p:nvGrpSpPr>
      <p:grpSpPr>
        <a:xfrm>
          <a:off x="0" y="0"/>
          <a:ext cx="0" cy="0"/>
          <a:chOff x="0" y="0"/>
          <a:chExt cx="0" cy="0"/>
        </a:xfrm>
      </p:grpSpPr>
      <p:sp>
        <p:nvSpPr>
          <p:cNvPr id="2" name="TextBox 2"/>
          <p:cNvSpPr txBox="1"/>
          <p:nvPr/>
        </p:nvSpPr>
        <p:spPr>
          <a:xfrm>
            <a:off x="1180967" y="952499"/>
            <a:ext cx="16230600" cy="644344"/>
          </a:xfrm>
          <a:prstGeom prst="rect">
            <a:avLst/>
          </a:prstGeom>
        </p:spPr>
        <p:txBody>
          <a:bodyPr lIns="0" tIns="0" rIns="0" bIns="0" rtlCol="0" anchor="t">
            <a:spAutoFit/>
          </a:bodyPr>
          <a:lstStyle/>
          <a:p>
            <a:pPr marL="0" lvl="0" indent="0" algn="ctr">
              <a:lnSpc>
                <a:spcPts val="5040"/>
              </a:lnSpc>
              <a:spcBef>
                <a:spcPct val="0"/>
              </a:spcBef>
            </a:pPr>
            <a:r>
              <a:rPr lang="en-US" sz="5600" b="1" i="1" dirty="0" smtClean="0">
                <a:solidFill>
                  <a:srgbClr val="262A55"/>
                </a:solidFill>
                <a:latin typeface="Arial" panose="020B0604020202020204" pitchFamily="34" charset="0"/>
                <a:cs typeface="Arial" panose="020B0604020202020204" pitchFamily="34" charset="0"/>
              </a:rPr>
              <a:t>I. </a:t>
            </a:r>
            <a:r>
              <a:rPr lang="en-US" sz="5600" b="1" i="1" dirty="0" err="1" smtClean="0">
                <a:solidFill>
                  <a:srgbClr val="262A55"/>
                </a:solidFill>
                <a:latin typeface="Arial" panose="020B0604020202020204" pitchFamily="34" charset="0"/>
                <a:cs typeface="Arial" panose="020B0604020202020204" pitchFamily="34" charset="0"/>
              </a:rPr>
              <a:t>Tìm</a:t>
            </a:r>
            <a:r>
              <a:rPr lang="en-US" sz="5600" b="1" i="1" dirty="0" smtClean="0">
                <a:solidFill>
                  <a:srgbClr val="262A55"/>
                </a:solidFill>
                <a:latin typeface="Arial" panose="020B0604020202020204" pitchFamily="34" charset="0"/>
                <a:cs typeface="Arial" panose="020B0604020202020204" pitchFamily="34" charset="0"/>
              </a:rPr>
              <a:t> hiểu </a:t>
            </a:r>
            <a:r>
              <a:rPr lang="en-US" sz="5600" b="1" i="1" dirty="0" err="1" smtClean="0">
                <a:solidFill>
                  <a:srgbClr val="262A55"/>
                </a:solidFill>
                <a:latin typeface="Arial" panose="020B0604020202020204" pitchFamily="34" charset="0"/>
                <a:cs typeface="Arial" panose="020B0604020202020204" pitchFamily="34" charset="0"/>
              </a:rPr>
              <a:t>phép</a:t>
            </a:r>
            <a:r>
              <a:rPr lang="en-US" sz="5600" b="1" i="1" dirty="0" smtClean="0">
                <a:solidFill>
                  <a:srgbClr val="262A55"/>
                </a:solidFill>
                <a:latin typeface="Arial" panose="020B0604020202020204" pitchFamily="34" charset="0"/>
                <a:cs typeface="Arial" panose="020B0604020202020204" pitchFamily="34" charset="0"/>
              </a:rPr>
              <a:t> </a:t>
            </a:r>
            <a:r>
              <a:rPr lang="en-US" sz="5600" b="1" i="1" dirty="0" err="1" smtClean="0">
                <a:solidFill>
                  <a:srgbClr val="262A55"/>
                </a:solidFill>
                <a:latin typeface="Arial" panose="020B0604020202020204" pitchFamily="34" charset="0"/>
                <a:cs typeface="Arial" panose="020B0604020202020204" pitchFamily="34" charset="0"/>
              </a:rPr>
              <a:t>lập</a:t>
            </a:r>
            <a:r>
              <a:rPr lang="en-US" sz="5600" b="1" i="1" dirty="0" smtClean="0">
                <a:solidFill>
                  <a:srgbClr val="262A55"/>
                </a:solidFill>
                <a:latin typeface="Arial" panose="020B0604020202020204" pitchFamily="34" charset="0"/>
                <a:cs typeface="Arial" panose="020B0604020202020204" pitchFamily="34" charset="0"/>
              </a:rPr>
              <a:t> </a:t>
            </a:r>
            <a:r>
              <a:rPr lang="en-US" sz="5600" b="1" i="1" dirty="0" err="1" smtClean="0">
                <a:solidFill>
                  <a:srgbClr val="262A55"/>
                </a:solidFill>
                <a:latin typeface="Arial" panose="020B0604020202020204" pitchFamily="34" charset="0"/>
                <a:cs typeface="Arial" panose="020B0604020202020204" pitchFamily="34" charset="0"/>
              </a:rPr>
              <a:t>luận</a:t>
            </a:r>
            <a:r>
              <a:rPr lang="en-US" sz="5600" b="1" i="1" dirty="0" smtClean="0">
                <a:solidFill>
                  <a:srgbClr val="262A55"/>
                </a:solidFill>
                <a:latin typeface="Arial" panose="020B0604020202020204" pitchFamily="34" charset="0"/>
                <a:cs typeface="Arial" panose="020B0604020202020204" pitchFamily="34" charset="0"/>
              </a:rPr>
              <a:t> </a:t>
            </a:r>
            <a:r>
              <a:rPr lang="en-US" sz="5600" b="1" i="1" dirty="0" err="1" smtClean="0">
                <a:solidFill>
                  <a:srgbClr val="262A55"/>
                </a:solidFill>
                <a:latin typeface="Arial" panose="020B0604020202020204" pitchFamily="34" charset="0"/>
                <a:cs typeface="Arial" panose="020B0604020202020204" pitchFamily="34" charset="0"/>
              </a:rPr>
              <a:t>phân</a:t>
            </a:r>
            <a:r>
              <a:rPr lang="en-US" sz="5600" b="1" i="1" dirty="0" smtClean="0">
                <a:solidFill>
                  <a:srgbClr val="262A55"/>
                </a:solidFill>
                <a:latin typeface="Arial" panose="020B0604020202020204" pitchFamily="34" charset="0"/>
                <a:cs typeface="Arial" panose="020B0604020202020204" pitchFamily="34" charset="0"/>
              </a:rPr>
              <a:t> </a:t>
            </a:r>
            <a:r>
              <a:rPr lang="en-US" sz="5600" b="1" i="1" dirty="0" err="1" smtClean="0">
                <a:solidFill>
                  <a:srgbClr val="262A55"/>
                </a:solidFill>
                <a:latin typeface="Arial" panose="020B0604020202020204" pitchFamily="34" charset="0"/>
                <a:cs typeface="Arial" panose="020B0604020202020204" pitchFamily="34" charset="0"/>
              </a:rPr>
              <a:t>tích</a:t>
            </a:r>
            <a:r>
              <a:rPr lang="en-US" sz="5600" b="1" i="1" dirty="0" smtClean="0">
                <a:solidFill>
                  <a:srgbClr val="262A55"/>
                </a:solidFill>
                <a:latin typeface="Arial" panose="020B0604020202020204" pitchFamily="34" charset="0"/>
                <a:cs typeface="Arial" panose="020B0604020202020204" pitchFamily="34" charset="0"/>
              </a:rPr>
              <a:t> </a:t>
            </a:r>
            <a:r>
              <a:rPr lang="en-US" sz="5600" b="1" i="1" dirty="0" err="1" smtClean="0">
                <a:solidFill>
                  <a:srgbClr val="262A55"/>
                </a:solidFill>
                <a:latin typeface="Arial" panose="020B0604020202020204" pitchFamily="34" charset="0"/>
                <a:cs typeface="Arial" panose="020B0604020202020204" pitchFamily="34" charset="0"/>
              </a:rPr>
              <a:t>và</a:t>
            </a:r>
            <a:r>
              <a:rPr lang="en-US" sz="5600" b="1" i="1" dirty="0" smtClean="0">
                <a:solidFill>
                  <a:srgbClr val="262A55"/>
                </a:solidFill>
                <a:latin typeface="Arial" panose="020B0604020202020204" pitchFamily="34" charset="0"/>
                <a:cs typeface="Arial" panose="020B0604020202020204" pitchFamily="34" charset="0"/>
              </a:rPr>
              <a:t> </a:t>
            </a:r>
            <a:r>
              <a:rPr lang="en-US" sz="5600" b="1" i="1" dirty="0" err="1" smtClean="0">
                <a:solidFill>
                  <a:srgbClr val="262A55"/>
                </a:solidFill>
                <a:latin typeface="Arial" panose="020B0604020202020204" pitchFamily="34" charset="0"/>
                <a:cs typeface="Arial" panose="020B0604020202020204" pitchFamily="34" charset="0"/>
              </a:rPr>
              <a:t>tổng</a:t>
            </a:r>
            <a:r>
              <a:rPr lang="en-US" sz="5600" b="1" i="1" dirty="0" smtClean="0">
                <a:solidFill>
                  <a:srgbClr val="262A55"/>
                </a:solidFill>
                <a:latin typeface="Arial" panose="020B0604020202020204" pitchFamily="34" charset="0"/>
                <a:cs typeface="Arial" panose="020B0604020202020204" pitchFamily="34" charset="0"/>
              </a:rPr>
              <a:t> hợp</a:t>
            </a:r>
            <a:endParaRPr lang="en-US" sz="5600" b="1" i="1" dirty="0">
              <a:solidFill>
                <a:srgbClr val="262A55"/>
              </a:solidFill>
              <a:latin typeface="Arial" panose="020B0604020202020204" pitchFamily="34" charset="0"/>
              <a:cs typeface="Arial" panose="020B0604020202020204" pitchFamily="34" charset="0"/>
            </a:endParaRPr>
          </a:p>
        </p:txBody>
      </p:sp>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91561" flipH="1">
            <a:off x="52551" y="309319"/>
            <a:ext cx="1075865" cy="1286361"/>
          </a:xfrm>
          <a:prstGeom prst="rect">
            <a:avLst/>
          </a:prstGeom>
        </p:spPr>
      </p:pic>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70959">
            <a:off x="16721368" y="8615119"/>
            <a:ext cx="1075865" cy="1286361"/>
          </a:xfrm>
          <a:prstGeom prst="rect">
            <a:avLst/>
          </a:prstGeom>
        </p:spPr>
      </p:pic>
      <p:sp>
        <p:nvSpPr>
          <p:cNvPr id="15" name="TextBox 14"/>
          <p:cNvSpPr txBox="1"/>
          <p:nvPr/>
        </p:nvSpPr>
        <p:spPr>
          <a:xfrm>
            <a:off x="6057767" y="1890865"/>
            <a:ext cx="6477000" cy="784830"/>
          </a:xfrm>
          <a:prstGeom prst="rect">
            <a:avLst/>
          </a:prstGeom>
          <a:noFill/>
        </p:spPr>
        <p:txBody>
          <a:bodyPr wrap="square" rtlCol="0">
            <a:spAutoFit/>
          </a:bodyPr>
          <a:lstStyle/>
          <a:p>
            <a:pPr algn="ctr"/>
            <a:r>
              <a:rPr lang="en-US" sz="4500" b="1" dirty="0" smtClean="0">
                <a:solidFill>
                  <a:srgbClr val="FF0000"/>
                </a:solidFill>
                <a:latin typeface="Arial" panose="020B0604020202020204" pitchFamily="34" charset="0"/>
                <a:cs typeface="Arial" panose="020B0604020202020204" pitchFamily="34" charset="0"/>
              </a:rPr>
              <a:t>PHIẾU HỌC TẬP SỐ 1</a:t>
            </a:r>
            <a:endParaRPr lang="en-US" sz="4500" b="1" dirty="0">
              <a:solidFill>
                <a:srgbClr val="FF0000"/>
              </a:solidFill>
              <a:latin typeface="Arial" panose="020B0604020202020204" pitchFamily="34" charset="0"/>
              <a:cs typeface="Arial" panose="020B0604020202020204" pitchFamily="34" charset="0"/>
            </a:endParaRPr>
          </a:p>
        </p:txBody>
      </p:sp>
      <p:sp>
        <p:nvSpPr>
          <p:cNvPr id="16" name="Rectangle 15"/>
          <p:cNvSpPr/>
          <p:nvPr/>
        </p:nvSpPr>
        <p:spPr>
          <a:xfrm>
            <a:off x="1268976" y="2675695"/>
            <a:ext cx="16021250" cy="6798784"/>
          </a:xfrm>
          <a:prstGeom prst="rect">
            <a:avLst/>
          </a:prstGeom>
        </p:spPr>
        <p:txBody>
          <a:bodyPr wrap="square">
            <a:spAutoFit/>
          </a:bodyPr>
          <a:lstStyle/>
          <a:p>
            <a:pPr algn="just">
              <a:lnSpc>
                <a:spcPct val="135000"/>
              </a:lnSpc>
              <a:spcBef>
                <a:spcPts val="600"/>
              </a:spcBef>
              <a:spcAft>
                <a:spcPts val="600"/>
              </a:spcAft>
            </a:pPr>
            <a:r>
              <a:rPr lang="de-DE" sz="4200" b="1" dirty="0">
                <a:latin typeface="Arial" panose="020B0604020202020204" pitchFamily="34" charset="0"/>
                <a:ea typeface="Times New Roman" panose="02020603050405020304" pitchFamily="18" charset="0"/>
                <a:cs typeface="Arial" panose="020B0604020202020204" pitchFamily="34" charset="0"/>
              </a:rPr>
              <a:t>Đ</a:t>
            </a:r>
            <a:r>
              <a:rPr lang="de-DE" sz="4200" b="1" dirty="0" smtClean="0">
                <a:latin typeface="Arial" panose="020B0604020202020204" pitchFamily="34" charset="0"/>
                <a:ea typeface="Times New Roman" panose="02020603050405020304" pitchFamily="18" charset="0"/>
                <a:cs typeface="Arial" panose="020B0604020202020204" pitchFamily="34" charset="0"/>
              </a:rPr>
              <a:t>ọc </a:t>
            </a:r>
            <a:r>
              <a:rPr lang="de-DE" sz="4200" b="1" dirty="0">
                <a:latin typeface="Arial" panose="020B0604020202020204" pitchFamily="34" charset="0"/>
                <a:ea typeface="Times New Roman" panose="02020603050405020304" pitchFamily="18" charset="0"/>
                <a:cs typeface="Arial" panose="020B0604020202020204" pitchFamily="34" charset="0"/>
              </a:rPr>
              <a:t>văn </a:t>
            </a:r>
            <a:r>
              <a:rPr lang="de-DE" sz="4200" b="1" dirty="0" smtClean="0">
                <a:latin typeface="Arial" panose="020B0604020202020204" pitchFamily="34" charset="0"/>
                <a:ea typeface="Times New Roman" panose="02020603050405020304" pitchFamily="18" charset="0"/>
                <a:cs typeface="Arial" panose="020B0604020202020204" pitchFamily="34" charset="0"/>
              </a:rPr>
              <a:t>bản và trả lời câu hỏi trong SGK:</a:t>
            </a:r>
            <a:endParaRPr lang="en-US" sz="4200" b="1" dirty="0">
              <a:latin typeface="Arial" panose="020B0604020202020204" pitchFamily="34" charset="0"/>
              <a:ea typeface="Times New Roman" panose="02020603050405020304" pitchFamily="18" charset="0"/>
              <a:cs typeface="Arial" panose="020B0604020202020204" pitchFamily="34" charset="0"/>
            </a:endParaRPr>
          </a:p>
          <a:p>
            <a:pPr marL="1657350" lvl="2" indent="-742950" algn="just">
              <a:lnSpc>
                <a:spcPct val="135000"/>
              </a:lnSpc>
              <a:spcBef>
                <a:spcPts val="600"/>
              </a:spcBef>
              <a:spcAft>
                <a:spcPts val="600"/>
              </a:spcAft>
              <a:buAutoNum type="alphaLcPeriod"/>
            </a:pPr>
            <a:r>
              <a:rPr lang="en-US" sz="3800" dirty="0" smtClean="0">
                <a:latin typeface="Arial" panose="020B0604020202020204" pitchFamily="34" charset="0"/>
                <a:ea typeface="Times New Roman" panose="02020603050405020304" pitchFamily="18" charset="0"/>
                <a:cs typeface="Arial" panose="020B0604020202020204" pitchFamily="34" charset="0"/>
              </a:rPr>
              <a:t>Ở </a:t>
            </a:r>
            <a:r>
              <a:rPr lang="en-US" sz="3800" dirty="0" err="1" smtClean="0">
                <a:latin typeface="Arial" panose="020B0604020202020204" pitchFamily="34" charset="0"/>
                <a:ea typeface="Times New Roman" panose="02020603050405020304" pitchFamily="18" charset="0"/>
                <a:cs typeface="Arial" panose="020B0604020202020204" pitchFamily="34" charset="0"/>
              </a:rPr>
              <a:t>đoạn</a:t>
            </a:r>
            <a:r>
              <a:rPr lang="en-US" sz="3800" dirty="0" smtClean="0">
                <a:latin typeface="Arial" panose="020B0604020202020204" pitchFamily="34" charset="0"/>
                <a:ea typeface="Times New Roman" panose="02020603050405020304" pitchFamily="18" charset="0"/>
                <a:cs typeface="Arial" panose="020B0604020202020204" pitchFamily="34" charset="0"/>
              </a:rPr>
              <a:t> mở đầu, bài </a:t>
            </a:r>
            <a:r>
              <a:rPr lang="en-US" sz="3800" dirty="0" err="1" smtClean="0">
                <a:latin typeface="Arial" panose="020B0604020202020204" pitchFamily="34" charset="0"/>
                <a:ea typeface="Times New Roman" panose="02020603050405020304" pitchFamily="18" charset="0"/>
                <a:cs typeface="Arial" panose="020B0604020202020204" pitchFamily="34" charset="0"/>
              </a:rPr>
              <a:t>viết</a:t>
            </a:r>
            <a:r>
              <a:rPr lang="en-US" sz="3800" dirty="0" smtClean="0">
                <a:latin typeface="Arial" panose="020B0604020202020204" pitchFamily="34" charset="0"/>
                <a:ea typeface="Times New Roman" panose="02020603050405020304" pitchFamily="18" charset="0"/>
                <a:cs typeface="Arial" panose="020B0604020202020204" pitchFamily="34" charset="0"/>
              </a:rPr>
              <a:t> </a:t>
            </a:r>
            <a:r>
              <a:rPr lang="en-US" sz="3800" dirty="0" err="1" smtClean="0">
                <a:latin typeface="Arial" panose="020B0604020202020204" pitchFamily="34" charset="0"/>
                <a:ea typeface="Times New Roman" panose="02020603050405020304" pitchFamily="18" charset="0"/>
                <a:cs typeface="Arial" panose="020B0604020202020204" pitchFamily="34" charset="0"/>
              </a:rPr>
              <a:t>nêu</a:t>
            </a:r>
            <a:r>
              <a:rPr lang="en-US" sz="3800" dirty="0" smtClean="0">
                <a:latin typeface="Arial" panose="020B0604020202020204" pitchFamily="34" charset="0"/>
                <a:ea typeface="Times New Roman" panose="02020603050405020304" pitchFamily="18" charset="0"/>
                <a:cs typeface="Arial" panose="020B0604020202020204" pitchFamily="34" charset="0"/>
              </a:rPr>
              <a:t> </a:t>
            </a:r>
            <a:r>
              <a:rPr lang="en-US" sz="3800" dirty="0" err="1" smtClean="0">
                <a:latin typeface="Arial" panose="020B0604020202020204" pitchFamily="34" charset="0"/>
                <a:ea typeface="Times New Roman" panose="02020603050405020304" pitchFamily="18" charset="0"/>
                <a:cs typeface="Arial" panose="020B0604020202020204" pitchFamily="34" charset="0"/>
              </a:rPr>
              <a:t>ra</a:t>
            </a:r>
            <a:r>
              <a:rPr lang="en-US" sz="3800" dirty="0" smtClean="0">
                <a:latin typeface="Arial" panose="020B0604020202020204" pitchFamily="34" charset="0"/>
                <a:ea typeface="Times New Roman" panose="02020603050405020304" pitchFamily="18" charset="0"/>
                <a:cs typeface="Arial" panose="020B0604020202020204" pitchFamily="34" charset="0"/>
              </a:rPr>
              <a:t> một </a:t>
            </a:r>
            <a:r>
              <a:rPr lang="en-US" sz="3800" dirty="0" err="1" smtClean="0">
                <a:latin typeface="Arial" panose="020B0604020202020204" pitchFamily="34" charset="0"/>
                <a:ea typeface="Times New Roman" panose="02020603050405020304" pitchFamily="18" charset="0"/>
                <a:cs typeface="Arial" panose="020B0604020202020204" pitchFamily="34" charset="0"/>
              </a:rPr>
              <a:t>loạt</a:t>
            </a:r>
            <a:r>
              <a:rPr lang="en-US" sz="3800" dirty="0" smtClean="0">
                <a:latin typeface="Arial" panose="020B0604020202020204" pitchFamily="34" charset="0"/>
                <a:ea typeface="Times New Roman" panose="02020603050405020304" pitchFamily="18" charset="0"/>
                <a:cs typeface="Arial" panose="020B0604020202020204" pitchFamily="34" charset="0"/>
              </a:rPr>
              <a:t> </a:t>
            </a:r>
            <a:r>
              <a:rPr lang="en-US" sz="3800" dirty="0" err="1" smtClean="0">
                <a:latin typeface="Arial" panose="020B0604020202020204" pitchFamily="34" charset="0"/>
                <a:ea typeface="Times New Roman" panose="02020603050405020304" pitchFamily="18" charset="0"/>
                <a:cs typeface="Arial" panose="020B0604020202020204" pitchFamily="34" charset="0"/>
              </a:rPr>
              <a:t>dẫn</a:t>
            </a:r>
            <a:r>
              <a:rPr lang="en-US" sz="3800" dirty="0" smtClean="0">
                <a:latin typeface="Arial" panose="020B0604020202020204" pitchFamily="34" charset="0"/>
                <a:ea typeface="Times New Roman" panose="02020603050405020304" pitchFamily="18" charset="0"/>
                <a:cs typeface="Arial" panose="020B0604020202020204" pitchFamily="34" charset="0"/>
              </a:rPr>
              <a:t> </a:t>
            </a:r>
            <a:r>
              <a:rPr lang="en-US" sz="3800" dirty="0" err="1" smtClean="0">
                <a:latin typeface="Arial" panose="020B0604020202020204" pitchFamily="34" charset="0"/>
                <a:ea typeface="Times New Roman" panose="02020603050405020304" pitchFamily="18" charset="0"/>
                <a:cs typeface="Arial" panose="020B0604020202020204" pitchFamily="34" charset="0"/>
              </a:rPr>
              <a:t>chứng</a:t>
            </a:r>
            <a:r>
              <a:rPr lang="en-US" sz="3800" dirty="0" smtClean="0">
                <a:latin typeface="Arial" panose="020B0604020202020204" pitchFamily="34" charset="0"/>
                <a:ea typeface="Times New Roman" panose="02020603050405020304" pitchFamily="18" charset="0"/>
                <a:cs typeface="Arial" panose="020B0604020202020204" pitchFamily="34" charset="0"/>
              </a:rPr>
              <a:t> về cách ăn </a:t>
            </a:r>
            <a:r>
              <a:rPr lang="en-US" sz="3800" dirty="0" err="1" smtClean="0">
                <a:latin typeface="Arial" panose="020B0604020202020204" pitchFamily="34" charset="0"/>
                <a:ea typeface="Times New Roman" panose="02020603050405020304" pitchFamily="18" charset="0"/>
                <a:cs typeface="Arial" panose="020B0604020202020204" pitchFamily="34" charset="0"/>
              </a:rPr>
              <a:t>mặc</a:t>
            </a:r>
            <a:r>
              <a:rPr lang="en-US" sz="3800" dirty="0" smtClean="0">
                <a:latin typeface="Arial" panose="020B0604020202020204" pitchFamily="34" charset="0"/>
                <a:ea typeface="Times New Roman" panose="02020603050405020304" pitchFamily="18" charset="0"/>
                <a:cs typeface="Arial" panose="020B0604020202020204" pitchFamily="34" charset="0"/>
              </a:rPr>
              <a:t> để </a:t>
            </a:r>
            <a:r>
              <a:rPr lang="en-US" sz="3800" dirty="0" err="1" smtClean="0">
                <a:latin typeface="Arial" panose="020B0604020202020204" pitchFamily="34" charset="0"/>
                <a:ea typeface="Times New Roman" panose="02020603050405020304" pitchFamily="18" charset="0"/>
                <a:cs typeface="Arial" panose="020B0604020202020204" pitchFamily="34" charset="0"/>
              </a:rPr>
              <a:t>rút</a:t>
            </a:r>
            <a:r>
              <a:rPr lang="en-US" sz="3800" dirty="0" smtClean="0">
                <a:latin typeface="Arial" panose="020B0604020202020204" pitchFamily="34" charset="0"/>
                <a:ea typeface="Times New Roman" panose="02020603050405020304" pitchFamily="18" charset="0"/>
                <a:cs typeface="Arial" panose="020B0604020202020204" pitchFamily="34" charset="0"/>
              </a:rPr>
              <a:t> </a:t>
            </a:r>
            <a:r>
              <a:rPr lang="en-US" sz="3800" dirty="0" err="1" smtClean="0">
                <a:latin typeface="Arial" panose="020B0604020202020204" pitchFamily="34" charset="0"/>
                <a:ea typeface="Times New Roman" panose="02020603050405020304" pitchFamily="18" charset="0"/>
                <a:cs typeface="Arial" panose="020B0604020202020204" pitchFamily="34" charset="0"/>
              </a:rPr>
              <a:t>ra</a:t>
            </a:r>
            <a:r>
              <a:rPr lang="en-US" sz="3800" dirty="0" smtClean="0">
                <a:latin typeface="Arial" panose="020B0604020202020204" pitchFamily="34" charset="0"/>
                <a:ea typeface="Times New Roman" panose="02020603050405020304" pitchFamily="18" charset="0"/>
                <a:cs typeface="Arial" panose="020B0604020202020204" pitchFamily="34" charset="0"/>
              </a:rPr>
              <a:t> </a:t>
            </a:r>
            <a:r>
              <a:rPr lang="en-US" sz="3800" dirty="0" err="1" smtClean="0">
                <a:latin typeface="Arial" panose="020B0604020202020204" pitchFamily="34" charset="0"/>
                <a:ea typeface="Times New Roman" panose="02020603050405020304" pitchFamily="18" charset="0"/>
                <a:cs typeface="Arial" panose="020B0604020202020204" pitchFamily="34" charset="0"/>
              </a:rPr>
              <a:t>nhận</a:t>
            </a:r>
            <a:r>
              <a:rPr lang="en-US" sz="3800" dirty="0" smtClean="0">
                <a:latin typeface="Arial" panose="020B0604020202020204" pitchFamily="34" charset="0"/>
                <a:ea typeface="Times New Roman" panose="02020603050405020304" pitchFamily="18" charset="0"/>
                <a:cs typeface="Arial" panose="020B0604020202020204" pitchFamily="34" charset="0"/>
              </a:rPr>
              <a:t> </a:t>
            </a:r>
            <a:r>
              <a:rPr lang="en-US" sz="3800" dirty="0" err="1" smtClean="0">
                <a:latin typeface="Arial" panose="020B0604020202020204" pitchFamily="34" charset="0"/>
                <a:ea typeface="Times New Roman" panose="02020603050405020304" pitchFamily="18" charset="0"/>
                <a:cs typeface="Arial" panose="020B0604020202020204" pitchFamily="34" charset="0"/>
              </a:rPr>
              <a:t>xét</a:t>
            </a:r>
            <a:r>
              <a:rPr lang="en-US" sz="3800" dirty="0" smtClean="0">
                <a:latin typeface="Arial" panose="020B0604020202020204" pitchFamily="34" charset="0"/>
                <a:ea typeface="Times New Roman" panose="02020603050405020304" pitchFamily="18" charset="0"/>
                <a:cs typeface="Arial" panose="020B0604020202020204" pitchFamily="34" charset="0"/>
              </a:rPr>
              <a:t> về vấn </a:t>
            </a:r>
            <a:r>
              <a:rPr lang="en-US" sz="3800" dirty="0" err="1" smtClean="0">
                <a:latin typeface="Arial" panose="020B0604020202020204" pitchFamily="34" charset="0"/>
                <a:ea typeface="Times New Roman" panose="02020603050405020304" pitchFamily="18" charset="0"/>
                <a:cs typeface="Arial" panose="020B0604020202020204" pitchFamily="34" charset="0"/>
              </a:rPr>
              <a:t>đề</a:t>
            </a:r>
            <a:r>
              <a:rPr lang="en-US" sz="3800" dirty="0" smtClean="0">
                <a:latin typeface="Arial" panose="020B0604020202020204" pitchFamily="34" charset="0"/>
                <a:ea typeface="Times New Roman" panose="02020603050405020304" pitchFamily="18" charset="0"/>
                <a:cs typeface="Arial" panose="020B0604020202020204" pitchFamily="34" charset="0"/>
              </a:rPr>
              <a:t> gì? Hai </a:t>
            </a:r>
            <a:r>
              <a:rPr lang="en-US" sz="3800" dirty="0" err="1" smtClean="0">
                <a:latin typeface="Arial" panose="020B0604020202020204" pitchFamily="34" charset="0"/>
                <a:ea typeface="Times New Roman" panose="02020603050405020304" pitchFamily="18" charset="0"/>
                <a:cs typeface="Arial" panose="020B0604020202020204" pitchFamily="34" charset="0"/>
              </a:rPr>
              <a:t>luận</a:t>
            </a:r>
            <a:r>
              <a:rPr lang="en-US" sz="3800" dirty="0" smtClean="0">
                <a:latin typeface="Arial" panose="020B0604020202020204" pitchFamily="34" charset="0"/>
                <a:ea typeface="Times New Roman" panose="02020603050405020304" pitchFamily="18" charset="0"/>
                <a:cs typeface="Arial" panose="020B0604020202020204" pitchFamily="34" charset="0"/>
              </a:rPr>
              <a:t> </a:t>
            </a:r>
            <a:r>
              <a:rPr lang="en-US" sz="3800" dirty="0" err="1" smtClean="0">
                <a:latin typeface="Arial" panose="020B0604020202020204" pitchFamily="34" charset="0"/>
                <a:ea typeface="Times New Roman" panose="02020603050405020304" pitchFamily="18" charset="0"/>
                <a:cs typeface="Arial" panose="020B0604020202020204" pitchFamily="34" charset="0"/>
              </a:rPr>
              <a:t>điểm</a:t>
            </a:r>
            <a:r>
              <a:rPr lang="en-US" sz="3800" dirty="0" smtClean="0">
                <a:latin typeface="Arial" panose="020B0604020202020204" pitchFamily="34" charset="0"/>
                <a:ea typeface="Times New Roman" panose="02020603050405020304" pitchFamily="18" charset="0"/>
                <a:cs typeface="Arial" panose="020B0604020202020204" pitchFamily="34" charset="0"/>
              </a:rPr>
              <a:t> chính trong văn bản là gì? </a:t>
            </a:r>
            <a:r>
              <a:rPr lang="en-US" sz="3800" dirty="0" err="1" smtClean="0">
                <a:latin typeface="Arial" panose="020B0604020202020204" pitchFamily="34" charset="0"/>
                <a:ea typeface="Times New Roman" panose="02020603050405020304" pitchFamily="18" charset="0"/>
                <a:cs typeface="Arial" panose="020B0604020202020204" pitchFamily="34" charset="0"/>
              </a:rPr>
              <a:t>Tác</a:t>
            </a:r>
            <a:r>
              <a:rPr lang="en-US" sz="3800" dirty="0" smtClean="0">
                <a:latin typeface="Arial" panose="020B0604020202020204" pitchFamily="34" charset="0"/>
                <a:ea typeface="Times New Roman" panose="02020603050405020304" pitchFamily="18" charset="0"/>
                <a:cs typeface="Arial" panose="020B0604020202020204" pitchFamily="34" charset="0"/>
              </a:rPr>
              <a:t> </a:t>
            </a:r>
            <a:r>
              <a:rPr lang="en-US" sz="3800" dirty="0" err="1" smtClean="0">
                <a:latin typeface="Arial" panose="020B0604020202020204" pitchFamily="34" charset="0"/>
                <a:ea typeface="Times New Roman" panose="02020603050405020304" pitchFamily="18" charset="0"/>
                <a:cs typeface="Arial" panose="020B0604020202020204" pitchFamily="34" charset="0"/>
              </a:rPr>
              <a:t>giả</a:t>
            </a:r>
            <a:r>
              <a:rPr lang="en-US" sz="3800" dirty="0" smtClean="0">
                <a:latin typeface="Arial" panose="020B0604020202020204" pitchFamily="34" charset="0"/>
                <a:ea typeface="Times New Roman" panose="02020603050405020304" pitchFamily="18" charset="0"/>
                <a:cs typeface="Arial" panose="020B0604020202020204" pitchFamily="34" charset="0"/>
              </a:rPr>
              <a:t> đã dùng </a:t>
            </a:r>
            <a:r>
              <a:rPr lang="en-US" sz="3800" dirty="0" err="1" smtClean="0">
                <a:latin typeface="Arial" panose="020B0604020202020204" pitchFamily="34" charset="0"/>
                <a:ea typeface="Times New Roman" panose="02020603050405020304" pitchFamily="18" charset="0"/>
                <a:cs typeface="Arial" panose="020B0604020202020204" pitchFamily="34" charset="0"/>
              </a:rPr>
              <a:t>phép</a:t>
            </a:r>
            <a:r>
              <a:rPr lang="en-US" sz="3800" dirty="0" smtClean="0">
                <a:latin typeface="Arial" panose="020B0604020202020204" pitchFamily="34" charset="0"/>
                <a:ea typeface="Times New Roman" panose="02020603050405020304" pitchFamily="18" charset="0"/>
                <a:cs typeface="Arial" panose="020B0604020202020204" pitchFamily="34" charset="0"/>
              </a:rPr>
              <a:t> </a:t>
            </a:r>
            <a:r>
              <a:rPr lang="en-US" sz="3800" dirty="0" err="1" smtClean="0">
                <a:latin typeface="Arial" panose="020B0604020202020204" pitchFamily="34" charset="0"/>
                <a:ea typeface="Times New Roman" panose="02020603050405020304" pitchFamily="18" charset="0"/>
                <a:cs typeface="Arial" panose="020B0604020202020204" pitchFamily="34" charset="0"/>
              </a:rPr>
              <a:t>lập</a:t>
            </a:r>
            <a:r>
              <a:rPr lang="en-US" sz="3800" dirty="0" smtClean="0">
                <a:latin typeface="Arial" panose="020B0604020202020204" pitchFamily="34" charset="0"/>
                <a:ea typeface="Times New Roman" panose="02020603050405020304" pitchFamily="18" charset="0"/>
                <a:cs typeface="Arial" panose="020B0604020202020204" pitchFamily="34" charset="0"/>
              </a:rPr>
              <a:t> </a:t>
            </a:r>
            <a:r>
              <a:rPr lang="en-US" sz="3800" dirty="0" err="1" smtClean="0">
                <a:latin typeface="Arial" panose="020B0604020202020204" pitchFamily="34" charset="0"/>
                <a:ea typeface="Times New Roman" panose="02020603050405020304" pitchFamily="18" charset="0"/>
                <a:cs typeface="Arial" panose="020B0604020202020204" pitchFamily="34" charset="0"/>
              </a:rPr>
              <a:t>luận</a:t>
            </a:r>
            <a:r>
              <a:rPr lang="en-US" sz="3800" dirty="0" smtClean="0">
                <a:latin typeface="Arial" panose="020B0604020202020204" pitchFamily="34" charset="0"/>
                <a:ea typeface="Times New Roman" panose="02020603050405020304" pitchFamily="18" charset="0"/>
                <a:cs typeface="Arial" panose="020B0604020202020204" pitchFamily="34" charset="0"/>
              </a:rPr>
              <a:t> nào để </a:t>
            </a:r>
            <a:r>
              <a:rPr lang="en-US" sz="3800" dirty="0" err="1" smtClean="0">
                <a:latin typeface="Arial" panose="020B0604020202020204" pitchFamily="34" charset="0"/>
                <a:ea typeface="Times New Roman" panose="02020603050405020304" pitchFamily="18" charset="0"/>
                <a:cs typeface="Arial" panose="020B0604020202020204" pitchFamily="34" charset="0"/>
              </a:rPr>
              <a:t>rút</a:t>
            </a:r>
            <a:r>
              <a:rPr lang="en-US" sz="3800" dirty="0" smtClean="0">
                <a:latin typeface="Arial" panose="020B0604020202020204" pitchFamily="34" charset="0"/>
                <a:ea typeface="Times New Roman" panose="02020603050405020304" pitchFamily="18" charset="0"/>
                <a:cs typeface="Arial" panose="020B0604020202020204" pitchFamily="34" charset="0"/>
              </a:rPr>
              <a:t> </a:t>
            </a:r>
            <a:r>
              <a:rPr lang="en-US" sz="3800" dirty="0" err="1" smtClean="0">
                <a:latin typeface="Arial" panose="020B0604020202020204" pitchFamily="34" charset="0"/>
                <a:ea typeface="Times New Roman" panose="02020603050405020304" pitchFamily="18" charset="0"/>
                <a:cs typeface="Arial" panose="020B0604020202020204" pitchFamily="34" charset="0"/>
              </a:rPr>
              <a:t>ra</a:t>
            </a:r>
            <a:r>
              <a:rPr lang="en-US" sz="3800" dirty="0" smtClean="0">
                <a:latin typeface="Arial" panose="020B0604020202020204" pitchFamily="34" charset="0"/>
                <a:ea typeface="Times New Roman" panose="02020603050405020304" pitchFamily="18" charset="0"/>
                <a:cs typeface="Arial" panose="020B0604020202020204" pitchFamily="34" charset="0"/>
              </a:rPr>
              <a:t> </a:t>
            </a:r>
            <a:r>
              <a:rPr lang="en-US" sz="3800" dirty="0" err="1" smtClean="0">
                <a:latin typeface="Arial" panose="020B0604020202020204" pitchFamily="34" charset="0"/>
                <a:ea typeface="Times New Roman" panose="02020603050405020304" pitchFamily="18" charset="0"/>
                <a:cs typeface="Arial" panose="020B0604020202020204" pitchFamily="34" charset="0"/>
              </a:rPr>
              <a:t>hai</a:t>
            </a:r>
            <a:r>
              <a:rPr lang="en-US" sz="3800" dirty="0" smtClean="0">
                <a:latin typeface="Arial" panose="020B0604020202020204" pitchFamily="34" charset="0"/>
                <a:ea typeface="Times New Roman" panose="02020603050405020304" pitchFamily="18" charset="0"/>
                <a:cs typeface="Arial" panose="020B0604020202020204" pitchFamily="34" charset="0"/>
              </a:rPr>
              <a:t> </a:t>
            </a:r>
            <a:r>
              <a:rPr lang="en-US" sz="3800" dirty="0" err="1" smtClean="0">
                <a:latin typeface="Arial" panose="020B0604020202020204" pitchFamily="34" charset="0"/>
                <a:ea typeface="Times New Roman" panose="02020603050405020304" pitchFamily="18" charset="0"/>
                <a:cs typeface="Arial" panose="020B0604020202020204" pitchFamily="34" charset="0"/>
              </a:rPr>
              <a:t>luận</a:t>
            </a:r>
            <a:r>
              <a:rPr lang="en-US" sz="3800" dirty="0" smtClean="0">
                <a:latin typeface="Arial" panose="020B0604020202020204" pitchFamily="34" charset="0"/>
                <a:ea typeface="Times New Roman" panose="02020603050405020304" pitchFamily="18" charset="0"/>
                <a:cs typeface="Arial" panose="020B0604020202020204" pitchFamily="34" charset="0"/>
              </a:rPr>
              <a:t> </a:t>
            </a:r>
            <a:r>
              <a:rPr lang="en-US" sz="3800" dirty="0" err="1" smtClean="0">
                <a:latin typeface="Arial" panose="020B0604020202020204" pitchFamily="34" charset="0"/>
                <a:ea typeface="Times New Roman" panose="02020603050405020304" pitchFamily="18" charset="0"/>
                <a:cs typeface="Arial" panose="020B0604020202020204" pitchFamily="34" charset="0"/>
              </a:rPr>
              <a:t>điểm</a:t>
            </a:r>
            <a:r>
              <a:rPr lang="en-US" sz="3800" dirty="0" smtClean="0">
                <a:latin typeface="Arial" panose="020B0604020202020204" pitchFamily="34" charset="0"/>
                <a:ea typeface="Times New Roman" panose="02020603050405020304" pitchFamily="18" charset="0"/>
                <a:cs typeface="Arial" panose="020B0604020202020204" pitchFamily="34" charset="0"/>
              </a:rPr>
              <a:t> </a:t>
            </a:r>
            <a:r>
              <a:rPr lang="en-US" sz="3800" dirty="0" err="1" smtClean="0">
                <a:latin typeface="Arial" panose="020B0604020202020204" pitchFamily="34" charset="0"/>
                <a:ea typeface="Times New Roman" panose="02020603050405020304" pitchFamily="18" charset="0"/>
                <a:cs typeface="Arial" panose="020B0604020202020204" pitchFamily="34" charset="0"/>
              </a:rPr>
              <a:t>đó</a:t>
            </a:r>
            <a:r>
              <a:rPr lang="en-US" sz="3800" dirty="0" smtClean="0">
                <a:latin typeface="Arial" panose="020B0604020202020204" pitchFamily="34" charset="0"/>
                <a:ea typeface="Times New Roman" panose="02020603050405020304" pitchFamily="18" charset="0"/>
                <a:cs typeface="Arial" panose="020B0604020202020204" pitchFamily="34" charset="0"/>
              </a:rPr>
              <a:t>?</a:t>
            </a:r>
          </a:p>
          <a:p>
            <a:pPr marL="1657350" lvl="2" indent="-742950" algn="just">
              <a:lnSpc>
                <a:spcPct val="135000"/>
              </a:lnSpc>
              <a:spcBef>
                <a:spcPts val="600"/>
              </a:spcBef>
              <a:spcAft>
                <a:spcPts val="600"/>
              </a:spcAft>
              <a:buAutoNum type="alphaLcPeriod"/>
            </a:pPr>
            <a:r>
              <a:rPr lang="en-US" sz="3800" dirty="0" err="1" smtClean="0">
                <a:latin typeface="Arial" panose="020B0604020202020204" pitchFamily="34" charset="0"/>
                <a:ea typeface="Times New Roman" panose="02020603050405020304" pitchFamily="18" charset="0"/>
                <a:cs typeface="Arial" panose="020B0604020202020204" pitchFamily="34" charset="0"/>
              </a:rPr>
              <a:t>Sau</a:t>
            </a:r>
            <a:r>
              <a:rPr lang="en-US" sz="3800" dirty="0" smtClean="0">
                <a:latin typeface="Arial" panose="020B0604020202020204" pitchFamily="34" charset="0"/>
                <a:ea typeface="Times New Roman" panose="02020603050405020304" pitchFamily="18" charset="0"/>
                <a:cs typeface="Arial" panose="020B0604020202020204" pitchFamily="34" charset="0"/>
              </a:rPr>
              <a:t> khi đã </a:t>
            </a:r>
            <a:r>
              <a:rPr lang="en-US" sz="3800" dirty="0" err="1" smtClean="0">
                <a:latin typeface="Arial" panose="020B0604020202020204" pitchFamily="34" charset="0"/>
                <a:ea typeface="Times New Roman" panose="02020603050405020304" pitchFamily="18" charset="0"/>
                <a:cs typeface="Arial" panose="020B0604020202020204" pitchFamily="34" charset="0"/>
              </a:rPr>
              <a:t>nêu</a:t>
            </a:r>
            <a:r>
              <a:rPr lang="en-US" sz="3800" dirty="0" smtClean="0">
                <a:latin typeface="Arial" panose="020B0604020202020204" pitchFamily="34" charset="0"/>
                <a:ea typeface="Times New Roman" panose="02020603050405020304" pitchFamily="18" charset="0"/>
                <a:cs typeface="Arial" panose="020B0604020202020204" pitchFamily="34" charset="0"/>
              </a:rPr>
              <a:t> một số </a:t>
            </a:r>
            <a:r>
              <a:rPr lang="en-US" sz="3800" dirty="0" err="1" smtClean="0">
                <a:latin typeface="Arial" panose="020B0604020202020204" pitchFamily="34" charset="0"/>
                <a:ea typeface="Times New Roman" panose="02020603050405020304" pitchFamily="18" charset="0"/>
                <a:cs typeface="Arial" panose="020B0604020202020204" pitchFamily="34" charset="0"/>
              </a:rPr>
              <a:t>biểu</a:t>
            </a:r>
            <a:r>
              <a:rPr lang="en-US" sz="3800" dirty="0" smtClean="0">
                <a:latin typeface="Arial" panose="020B0604020202020204" pitchFamily="34" charset="0"/>
                <a:ea typeface="Times New Roman" panose="02020603050405020304" pitchFamily="18" charset="0"/>
                <a:cs typeface="Arial" panose="020B0604020202020204" pitchFamily="34" charset="0"/>
              </a:rPr>
              <a:t> </a:t>
            </a:r>
            <a:r>
              <a:rPr lang="en-US" sz="3800" dirty="0" err="1" smtClean="0">
                <a:latin typeface="Arial" panose="020B0604020202020204" pitchFamily="34" charset="0"/>
                <a:ea typeface="Times New Roman" panose="02020603050405020304" pitchFamily="18" charset="0"/>
                <a:cs typeface="Arial" panose="020B0604020202020204" pitchFamily="34" charset="0"/>
              </a:rPr>
              <a:t>hiện</a:t>
            </a:r>
            <a:r>
              <a:rPr lang="en-US" sz="3800" dirty="0" smtClean="0">
                <a:latin typeface="Arial" panose="020B0604020202020204" pitchFamily="34" charset="0"/>
                <a:ea typeface="Times New Roman" panose="02020603050405020304" pitchFamily="18" charset="0"/>
                <a:cs typeface="Arial" panose="020B0604020202020204" pitchFamily="34" charset="0"/>
              </a:rPr>
              <a:t> của “</a:t>
            </a:r>
            <a:r>
              <a:rPr lang="en-US" sz="3800" dirty="0" err="1" smtClean="0">
                <a:latin typeface="Arial" panose="020B0604020202020204" pitchFamily="34" charset="0"/>
                <a:ea typeface="Times New Roman" panose="02020603050405020304" pitchFamily="18" charset="0"/>
                <a:cs typeface="Arial" panose="020B0604020202020204" pitchFamily="34" charset="0"/>
              </a:rPr>
              <a:t>những</a:t>
            </a:r>
            <a:r>
              <a:rPr lang="en-US" sz="3800" dirty="0" smtClean="0">
                <a:latin typeface="Arial" panose="020B0604020202020204" pitchFamily="34" charset="0"/>
                <a:ea typeface="Times New Roman" panose="02020603050405020304" pitchFamily="18" charset="0"/>
                <a:cs typeface="Arial" panose="020B0604020202020204" pitchFamily="34" charset="0"/>
              </a:rPr>
              <a:t> </a:t>
            </a:r>
            <a:r>
              <a:rPr lang="en-US" sz="3800" dirty="0" err="1" smtClean="0">
                <a:latin typeface="Arial" panose="020B0604020202020204" pitchFamily="34" charset="0"/>
                <a:ea typeface="Times New Roman" panose="02020603050405020304" pitchFamily="18" charset="0"/>
                <a:cs typeface="Arial" panose="020B0604020202020204" pitchFamily="34" charset="0"/>
              </a:rPr>
              <a:t>quy</a:t>
            </a:r>
            <a:r>
              <a:rPr lang="en-US" sz="3800" dirty="0" smtClean="0">
                <a:latin typeface="Arial" panose="020B0604020202020204" pitchFamily="34" charset="0"/>
                <a:ea typeface="Times New Roman" panose="02020603050405020304" pitchFamily="18" charset="0"/>
                <a:cs typeface="Arial" panose="020B0604020202020204" pitchFamily="34" charset="0"/>
              </a:rPr>
              <a:t> </a:t>
            </a:r>
            <a:r>
              <a:rPr lang="en-US" sz="3800" dirty="0" err="1" smtClean="0">
                <a:latin typeface="Arial" panose="020B0604020202020204" pitchFamily="34" charset="0"/>
                <a:ea typeface="Times New Roman" panose="02020603050405020304" pitchFamily="18" charset="0"/>
                <a:cs typeface="Arial" panose="020B0604020202020204" pitchFamily="34" charset="0"/>
              </a:rPr>
              <a:t>tắc</a:t>
            </a:r>
            <a:r>
              <a:rPr lang="en-US" sz="3800" dirty="0" smtClean="0">
                <a:latin typeface="Arial" panose="020B0604020202020204" pitchFamily="34" charset="0"/>
                <a:ea typeface="Times New Roman" panose="02020603050405020304" pitchFamily="18" charset="0"/>
                <a:cs typeface="Arial" panose="020B0604020202020204" pitchFamily="34" charset="0"/>
              </a:rPr>
              <a:t> </a:t>
            </a:r>
            <a:r>
              <a:rPr lang="en-US" sz="3800" dirty="0" err="1" smtClean="0">
                <a:latin typeface="Arial" panose="020B0604020202020204" pitchFamily="34" charset="0"/>
                <a:ea typeface="Times New Roman" panose="02020603050405020304" pitchFamily="18" charset="0"/>
                <a:cs typeface="Arial" panose="020B0604020202020204" pitchFamily="34" charset="0"/>
              </a:rPr>
              <a:t>ngầm</a:t>
            </a:r>
            <a:r>
              <a:rPr lang="en-US" sz="3800" dirty="0" smtClean="0">
                <a:latin typeface="Arial" panose="020B0604020202020204" pitchFamily="34" charset="0"/>
                <a:ea typeface="Times New Roman" panose="02020603050405020304" pitchFamily="18" charset="0"/>
                <a:cs typeface="Arial" panose="020B0604020202020204" pitchFamily="34" charset="0"/>
              </a:rPr>
              <a:t>” về </a:t>
            </a:r>
            <a:r>
              <a:rPr lang="en-US" sz="3800" dirty="0" err="1" smtClean="0">
                <a:latin typeface="Arial" panose="020B0604020202020204" pitchFamily="34" charset="0"/>
                <a:ea typeface="Times New Roman" panose="02020603050405020304" pitchFamily="18" charset="0"/>
                <a:cs typeface="Arial" panose="020B0604020202020204" pitchFamily="34" charset="0"/>
              </a:rPr>
              <a:t>trang</a:t>
            </a:r>
            <a:r>
              <a:rPr lang="en-US" sz="3800" dirty="0" smtClean="0">
                <a:latin typeface="Arial" panose="020B0604020202020204" pitchFamily="34" charset="0"/>
                <a:ea typeface="Times New Roman" panose="02020603050405020304" pitchFamily="18" charset="0"/>
                <a:cs typeface="Arial" panose="020B0604020202020204" pitchFamily="34" charset="0"/>
              </a:rPr>
              <a:t> </a:t>
            </a:r>
            <a:r>
              <a:rPr lang="en-US" sz="3800" dirty="0" err="1" smtClean="0">
                <a:latin typeface="Arial" panose="020B0604020202020204" pitchFamily="34" charset="0"/>
                <a:ea typeface="Times New Roman" panose="02020603050405020304" pitchFamily="18" charset="0"/>
                <a:cs typeface="Arial" panose="020B0604020202020204" pitchFamily="34" charset="0"/>
              </a:rPr>
              <a:t>phục</a:t>
            </a:r>
            <a:r>
              <a:rPr lang="en-US" sz="3800" dirty="0" smtClean="0">
                <a:latin typeface="Arial" panose="020B0604020202020204" pitchFamily="34" charset="0"/>
                <a:ea typeface="Times New Roman" panose="02020603050405020304" pitchFamily="18" charset="0"/>
                <a:cs typeface="Arial" panose="020B0604020202020204" pitchFamily="34" charset="0"/>
              </a:rPr>
              <a:t>, bài </a:t>
            </a:r>
            <a:r>
              <a:rPr lang="en-US" sz="3800" dirty="0" err="1" smtClean="0">
                <a:latin typeface="Arial" panose="020B0604020202020204" pitchFamily="34" charset="0"/>
                <a:ea typeface="Times New Roman" panose="02020603050405020304" pitchFamily="18" charset="0"/>
                <a:cs typeface="Arial" panose="020B0604020202020204" pitchFamily="34" charset="0"/>
              </a:rPr>
              <a:t>viết</a:t>
            </a:r>
            <a:r>
              <a:rPr lang="en-US" sz="3800" dirty="0" smtClean="0">
                <a:latin typeface="Arial" panose="020B0604020202020204" pitchFamily="34" charset="0"/>
                <a:ea typeface="Times New Roman" panose="02020603050405020304" pitchFamily="18" charset="0"/>
                <a:cs typeface="Arial" panose="020B0604020202020204" pitchFamily="34" charset="0"/>
              </a:rPr>
              <a:t> đã dùng </a:t>
            </a:r>
            <a:r>
              <a:rPr lang="en-US" sz="3800" dirty="0" err="1" smtClean="0">
                <a:latin typeface="Arial" panose="020B0604020202020204" pitchFamily="34" charset="0"/>
                <a:ea typeface="Times New Roman" panose="02020603050405020304" pitchFamily="18" charset="0"/>
                <a:cs typeface="Arial" panose="020B0604020202020204" pitchFamily="34" charset="0"/>
              </a:rPr>
              <a:t>phép</a:t>
            </a:r>
            <a:r>
              <a:rPr lang="en-US" sz="3800" dirty="0" smtClean="0">
                <a:latin typeface="Arial" panose="020B0604020202020204" pitchFamily="34" charset="0"/>
                <a:ea typeface="Times New Roman" panose="02020603050405020304" pitchFamily="18" charset="0"/>
                <a:cs typeface="Arial" panose="020B0604020202020204" pitchFamily="34" charset="0"/>
              </a:rPr>
              <a:t> </a:t>
            </a:r>
            <a:r>
              <a:rPr lang="en-US" sz="3800" dirty="0" err="1" smtClean="0">
                <a:latin typeface="Arial" panose="020B0604020202020204" pitchFamily="34" charset="0"/>
                <a:ea typeface="Times New Roman" panose="02020603050405020304" pitchFamily="18" charset="0"/>
                <a:cs typeface="Arial" panose="020B0604020202020204" pitchFamily="34" charset="0"/>
              </a:rPr>
              <a:t>lập</a:t>
            </a:r>
            <a:r>
              <a:rPr lang="en-US" sz="3800" dirty="0" smtClean="0">
                <a:latin typeface="Arial" panose="020B0604020202020204" pitchFamily="34" charset="0"/>
                <a:ea typeface="Times New Roman" panose="02020603050405020304" pitchFamily="18" charset="0"/>
                <a:cs typeface="Arial" panose="020B0604020202020204" pitchFamily="34" charset="0"/>
              </a:rPr>
              <a:t> </a:t>
            </a:r>
            <a:r>
              <a:rPr lang="en-US" sz="3800" dirty="0" err="1" smtClean="0">
                <a:latin typeface="Arial" panose="020B0604020202020204" pitchFamily="34" charset="0"/>
                <a:ea typeface="Times New Roman" panose="02020603050405020304" pitchFamily="18" charset="0"/>
                <a:cs typeface="Arial" panose="020B0604020202020204" pitchFamily="34" charset="0"/>
              </a:rPr>
              <a:t>luận</a:t>
            </a:r>
            <a:r>
              <a:rPr lang="en-US" sz="3800" dirty="0" smtClean="0">
                <a:latin typeface="Arial" panose="020B0604020202020204" pitchFamily="34" charset="0"/>
                <a:ea typeface="Times New Roman" panose="02020603050405020304" pitchFamily="18" charset="0"/>
                <a:cs typeface="Arial" panose="020B0604020202020204" pitchFamily="34" charset="0"/>
              </a:rPr>
              <a:t> gì để “chốt” lại vấn </a:t>
            </a:r>
            <a:r>
              <a:rPr lang="en-US" sz="3800" dirty="0" err="1" smtClean="0">
                <a:latin typeface="Arial" panose="020B0604020202020204" pitchFamily="34" charset="0"/>
                <a:ea typeface="Times New Roman" panose="02020603050405020304" pitchFamily="18" charset="0"/>
                <a:cs typeface="Arial" panose="020B0604020202020204" pitchFamily="34" charset="0"/>
              </a:rPr>
              <a:t>đề</a:t>
            </a:r>
            <a:r>
              <a:rPr lang="en-US" sz="3800" dirty="0" smtClean="0">
                <a:latin typeface="Arial" panose="020B0604020202020204" pitchFamily="34" charset="0"/>
                <a:ea typeface="Times New Roman" panose="02020603050405020304" pitchFamily="18" charset="0"/>
                <a:cs typeface="Arial" panose="020B0604020202020204" pitchFamily="34" charset="0"/>
              </a:rPr>
              <a:t>? </a:t>
            </a:r>
            <a:r>
              <a:rPr lang="en-US" sz="3800" dirty="0" err="1" smtClean="0">
                <a:latin typeface="Arial" panose="020B0604020202020204" pitchFamily="34" charset="0"/>
                <a:ea typeface="Times New Roman" panose="02020603050405020304" pitchFamily="18" charset="0"/>
                <a:cs typeface="Arial" panose="020B0604020202020204" pitchFamily="34" charset="0"/>
              </a:rPr>
              <a:t>Phép</a:t>
            </a:r>
            <a:r>
              <a:rPr lang="en-US" sz="3800" dirty="0" smtClean="0">
                <a:latin typeface="Arial" panose="020B0604020202020204" pitchFamily="34" charset="0"/>
                <a:ea typeface="Times New Roman" panose="02020603050405020304" pitchFamily="18" charset="0"/>
                <a:cs typeface="Arial" panose="020B0604020202020204" pitchFamily="34" charset="0"/>
              </a:rPr>
              <a:t> </a:t>
            </a:r>
            <a:r>
              <a:rPr lang="en-US" sz="3800" dirty="0" err="1" smtClean="0">
                <a:latin typeface="Arial" panose="020B0604020202020204" pitchFamily="34" charset="0"/>
                <a:ea typeface="Times New Roman" panose="02020603050405020304" pitchFamily="18" charset="0"/>
                <a:cs typeface="Arial" panose="020B0604020202020204" pitchFamily="34" charset="0"/>
              </a:rPr>
              <a:t>lập</a:t>
            </a:r>
            <a:r>
              <a:rPr lang="en-US" sz="3800" dirty="0" smtClean="0">
                <a:latin typeface="Arial" panose="020B0604020202020204" pitchFamily="34" charset="0"/>
                <a:ea typeface="Times New Roman" panose="02020603050405020304" pitchFamily="18" charset="0"/>
                <a:cs typeface="Arial" panose="020B0604020202020204" pitchFamily="34" charset="0"/>
              </a:rPr>
              <a:t> </a:t>
            </a:r>
            <a:r>
              <a:rPr lang="en-US" sz="3800" dirty="0" err="1" smtClean="0">
                <a:latin typeface="Arial" panose="020B0604020202020204" pitchFamily="34" charset="0"/>
                <a:ea typeface="Times New Roman" panose="02020603050405020304" pitchFamily="18" charset="0"/>
                <a:cs typeface="Arial" panose="020B0604020202020204" pitchFamily="34" charset="0"/>
              </a:rPr>
              <a:t>luận</a:t>
            </a:r>
            <a:r>
              <a:rPr lang="en-US" sz="3800" dirty="0" smtClean="0">
                <a:latin typeface="Arial" panose="020B0604020202020204" pitchFamily="34" charset="0"/>
                <a:ea typeface="Times New Roman" panose="02020603050405020304" pitchFamily="18" charset="0"/>
                <a:cs typeface="Arial" panose="020B0604020202020204" pitchFamily="34" charset="0"/>
              </a:rPr>
              <a:t> này </a:t>
            </a:r>
            <a:r>
              <a:rPr lang="en-US" sz="3800" dirty="0" err="1" smtClean="0">
                <a:latin typeface="Arial" panose="020B0604020202020204" pitchFamily="34" charset="0"/>
                <a:ea typeface="Times New Roman" panose="02020603050405020304" pitchFamily="18" charset="0"/>
                <a:cs typeface="Arial" panose="020B0604020202020204" pitchFamily="34" charset="0"/>
              </a:rPr>
              <a:t>thường</a:t>
            </a:r>
            <a:r>
              <a:rPr lang="en-US" sz="3800" dirty="0" smtClean="0">
                <a:latin typeface="Arial" panose="020B0604020202020204" pitchFamily="34" charset="0"/>
                <a:ea typeface="Times New Roman" panose="02020603050405020304" pitchFamily="18" charset="0"/>
                <a:cs typeface="Arial" panose="020B0604020202020204" pitchFamily="34" charset="0"/>
              </a:rPr>
              <a:t> đặt ở </a:t>
            </a:r>
            <a:r>
              <a:rPr lang="en-US" sz="3800" dirty="0" err="1" smtClean="0">
                <a:latin typeface="Arial" panose="020B0604020202020204" pitchFamily="34" charset="0"/>
                <a:ea typeface="Times New Roman" panose="02020603050405020304" pitchFamily="18" charset="0"/>
                <a:cs typeface="Arial" panose="020B0604020202020204" pitchFamily="34" charset="0"/>
              </a:rPr>
              <a:t>vị</a:t>
            </a:r>
            <a:r>
              <a:rPr lang="en-US" sz="3800" dirty="0" smtClean="0">
                <a:latin typeface="Arial" panose="020B0604020202020204" pitchFamily="34" charset="0"/>
                <a:ea typeface="Times New Roman" panose="02020603050405020304" pitchFamily="18" charset="0"/>
                <a:cs typeface="Arial" panose="020B0604020202020204" pitchFamily="34" charset="0"/>
              </a:rPr>
              <a:t> trí nào trong bài văn?</a:t>
            </a:r>
            <a:endParaRPr lang="en-US" sz="3800" dirty="0">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900" decel="100000" fill="hold"/>
                                        <p:tgtEl>
                                          <p:spTgt spid="1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900" decel="100000" fill="hold"/>
                                        <p:tgtEl>
                                          <p:spTgt spid="16"/>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5EF"/>
        </a:solidFill>
        <a:effectLst/>
      </p:bgPr>
    </p:bg>
    <p:spTree>
      <p:nvGrpSpPr>
        <p:cNvPr id="1" name=""/>
        <p:cNvGrpSpPr/>
        <p:nvPr/>
      </p:nvGrpSpPr>
      <p:grpSpPr>
        <a:xfrm>
          <a:off x="0" y="0"/>
          <a:ext cx="0" cy="0"/>
          <a:chOff x="0" y="0"/>
          <a:chExt cx="0" cy="0"/>
        </a:xfrm>
      </p:grpSpPr>
      <p:sp>
        <p:nvSpPr>
          <p:cNvPr id="2" name="TextBox 2"/>
          <p:cNvSpPr txBox="1"/>
          <p:nvPr/>
        </p:nvSpPr>
        <p:spPr>
          <a:xfrm>
            <a:off x="1180967" y="952499"/>
            <a:ext cx="16230600" cy="644344"/>
          </a:xfrm>
          <a:prstGeom prst="rect">
            <a:avLst/>
          </a:prstGeom>
        </p:spPr>
        <p:txBody>
          <a:bodyPr lIns="0" tIns="0" rIns="0" bIns="0" rtlCol="0" anchor="t">
            <a:spAutoFit/>
          </a:bodyPr>
          <a:lstStyle/>
          <a:p>
            <a:pPr marL="0" lvl="0" indent="0" algn="ctr">
              <a:lnSpc>
                <a:spcPts val="5040"/>
              </a:lnSpc>
              <a:spcBef>
                <a:spcPct val="0"/>
              </a:spcBef>
            </a:pPr>
            <a:r>
              <a:rPr lang="en-US" sz="5600" b="1" i="1" dirty="0" smtClean="0">
                <a:solidFill>
                  <a:srgbClr val="262A55"/>
                </a:solidFill>
                <a:latin typeface="Arial" panose="020B0604020202020204" pitchFamily="34" charset="0"/>
                <a:cs typeface="Arial" panose="020B0604020202020204" pitchFamily="34" charset="0"/>
              </a:rPr>
              <a:t>I. </a:t>
            </a:r>
            <a:r>
              <a:rPr lang="en-US" sz="5600" b="1" i="1" dirty="0" err="1" smtClean="0">
                <a:solidFill>
                  <a:srgbClr val="262A55"/>
                </a:solidFill>
                <a:latin typeface="Arial" panose="020B0604020202020204" pitchFamily="34" charset="0"/>
                <a:cs typeface="Arial" panose="020B0604020202020204" pitchFamily="34" charset="0"/>
              </a:rPr>
              <a:t>Tìm</a:t>
            </a:r>
            <a:r>
              <a:rPr lang="en-US" sz="5600" b="1" i="1" dirty="0" smtClean="0">
                <a:solidFill>
                  <a:srgbClr val="262A55"/>
                </a:solidFill>
                <a:latin typeface="Arial" panose="020B0604020202020204" pitchFamily="34" charset="0"/>
                <a:cs typeface="Arial" panose="020B0604020202020204" pitchFamily="34" charset="0"/>
              </a:rPr>
              <a:t> hiểu </a:t>
            </a:r>
            <a:r>
              <a:rPr lang="en-US" sz="5600" b="1" i="1" dirty="0" err="1" smtClean="0">
                <a:solidFill>
                  <a:srgbClr val="262A55"/>
                </a:solidFill>
                <a:latin typeface="Arial" panose="020B0604020202020204" pitchFamily="34" charset="0"/>
                <a:cs typeface="Arial" panose="020B0604020202020204" pitchFamily="34" charset="0"/>
              </a:rPr>
              <a:t>phép</a:t>
            </a:r>
            <a:r>
              <a:rPr lang="en-US" sz="5600" b="1" i="1" dirty="0" smtClean="0">
                <a:solidFill>
                  <a:srgbClr val="262A55"/>
                </a:solidFill>
                <a:latin typeface="Arial" panose="020B0604020202020204" pitchFamily="34" charset="0"/>
                <a:cs typeface="Arial" panose="020B0604020202020204" pitchFamily="34" charset="0"/>
              </a:rPr>
              <a:t> </a:t>
            </a:r>
            <a:r>
              <a:rPr lang="en-US" sz="5600" b="1" i="1" dirty="0" err="1" smtClean="0">
                <a:solidFill>
                  <a:srgbClr val="262A55"/>
                </a:solidFill>
                <a:latin typeface="Arial" panose="020B0604020202020204" pitchFamily="34" charset="0"/>
                <a:cs typeface="Arial" panose="020B0604020202020204" pitchFamily="34" charset="0"/>
              </a:rPr>
              <a:t>lập</a:t>
            </a:r>
            <a:r>
              <a:rPr lang="en-US" sz="5600" b="1" i="1" dirty="0" smtClean="0">
                <a:solidFill>
                  <a:srgbClr val="262A55"/>
                </a:solidFill>
                <a:latin typeface="Arial" panose="020B0604020202020204" pitchFamily="34" charset="0"/>
                <a:cs typeface="Arial" panose="020B0604020202020204" pitchFamily="34" charset="0"/>
              </a:rPr>
              <a:t> </a:t>
            </a:r>
            <a:r>
              <a:rPr lang="en-US" sz="5600" b="1" i="1" dirty="0" err="1" smtClean="0">
                <a:solidFill>
                  <a:srgbClr val="262A55"/>
                </a:solidFill>
                <a:latin typeface="Arial" panose="020B0604020202020204" pitchFamily="34" charset="0"/>
                <a:cs typeface="Arial" panose="020B0604020202020204" pitchFamily="34" charset="0"/>
              </a:rPr>
              <a:t>luận</a:t>
            </a:r>
            <a:r>
              <a:rPr lang="en-US" sz="5600" b="1" i="1" dirty="0" smtClean="0">
                <a:solidFill>
                  <a:srgbClr val="262A55"/>
                </a:solidFill>
                <a:latin typeface="Arial" panose="020B0604020202020204" pitchFamily="34" charset="0"/>
                <a:cs typeface="Arial" panose="020B0604020202020204" pitchFamily="34" charset="0"/>
              </a:rPr>
              <a:t> </a:t>
            </a:r>
            <a:r>
              <a:rPr lang="en-US" sz="5600" b="1" i="1" dirty="0" err="1" smtClean="0">
                <a:solidFill>
                  <a:srgbClr val="262A55"/>
                </a:solidFill>
                <a:latin typeface="Arial" panose="020B0604020202020204" pitchFamily="34" charset="0"/>
                <a:cs typeface="Arial" panose="020B0604020202020204" pitchFamily="34" charset="0"/>
              </a:rPr>
              <a:t>phân</a:t>
            </a:r>
            <a:r>
              <a:rPr lang="en-US" sz="5600" b="1" i="1" dirty="0" smtClean="0">
                <a:solidFill>
                  <a:srgbClr val="262A55"/>
                </a:solidFill>
                <a:latin typeface="Arial" panose="020B0604020202020204" pitchFamily="34" charset="0"/>
                <a:cs typeface="Arial" panose="020B0604020202020204" pitchFamily="34" charset="0"/>
              </a:rPr>
              <a:t> </a:t>
            </a:r>
            <a:r>
              <a:rPr lang="en-US" sz="5600" b="1" i="1" dirty="0" err="1" smtClean="0">
                <a:solidFill>
                  <a:srgbClr val="262A55"/>
                </a:solidFill>
                <a:latin typeface="Arial" panose="020B0604020202020204" pitchFamily="34" charset="0"/>
                <a:cs typeface="Arial" panose="020B0604020202020204" pitchFamily="34" charset="0"/>
              </a:rPr>
              <a:t>tích</a:t>
            </a:r>
            <a:r>
              <a:rPr lang="en-US" sz="5600" b="1" i="1" dirty="0" smtClean="0">
                <a:solidFill>
                  <a:srgbClr val="262A55"/>
                </a:solidFill>
                <a:latin typeface="Arial" panose="020B0604020202020204" pitchFamily="34" charset="0"/>
                <a:cs typeface="Arial" panose="020B0604020202020204" pitchFamily="34" charset="0"/>
              </a:rPr>
              <a:t> </a:t>
            </a:r>
            <a:r>
              <a:rPr lang="en-US" sz="5600" b="1" i="1" dirty="0" err="1" smtClean="0">
                <a:solidFill>
                  <a:srgbClr val="262A55"/>
                </a:solidFill>
                <a:latin typeface="Arial" panose="020B0604020202020204" pitchFamily="34" charset="0"/>
                <a:cs typeface="Arial" panose="020B0604020202020204" pitchFamily="34" charset="0"/>
              </a:rPr>
              <a:t>và</a:t>
            </a:r>
            <a:r>
              <a:rPr lang="en-US" sz="5600" b="1" i="1" dirty="0" smtClean="0">
                <a:solidFill>
                  <a:srgbClr val="262A55"/>
                </a:solidFill>
                <a:latin typeface="Arial" panose="020B0604020202020204" pitchFamily="34" charset="0"/>
                <a:cs typeface="Arial" panose="020B0604020202020204" pitchFamily="34" charset="0"/>
              </a:rPr>
              <a:t> </a:t>
            </a:r>
            <a:r>
              <a:rPr lang="en-US" sz="5600" b="1" i="1" dirty="0" err="1" smtClean="0">
                <a:solidFill>
                  <a:srgbClr val="262A55"/>
                </a:solidFill>
                <a:latin typeface="Arial" panose="020B0604020202020204" pitchFamily="34" charset="0"/>
                <a:cs typeface="Arial" panose="020B0604020202020204" pitchFamily="34" charset="0"/>
              </a:rPr>
              <a:t>tổng</a:t>
            </a:r>
            <a:r>
              <a:rPr lang="en-US" sz="5600" b="1" i="1" dirty="0" smtClean="0">
                <a:solidFill>
                  <a:srgbClr val="262A55"/>
                </a:solidFill>
                <a:latin typeface="Arial" panose="020B0604020202020204" pitchFamily="34" charset="0"/>
                <a:cs typeface="Arial" panose="020B0604020202020204" pitchFamily="34" charset="0"/>
              </a:rPr>
              <a:t> hợp</a:t>
            </a:r>
            <a:endParaRPr lang="en-US" sz="5600" b="1" i="1" dirty="0">
              <a:solidFill>
                <a:srgbClr val="262A55"/>
              </a:solidFill>
              <a:latin typeface="Arial" panose="020B0604020202020204" pitchFamily="34" charset="0"/>
              <a:cs typeface="Arial" panose="020B0604020202020204" pitchFamily="34" charset="0"/>
            </a:endParaRPr>
          </a:p>
        </p:txBody>
      </p:sp>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91561" flipH="1">
            <a:off x="52551" y="309319"/>
            <a:ext cx="1075865" cy="1286361"/>
          </a:xfrm>
          <a:prstGeom prst="rect">
            <a:avLst/>
          </a:prstGeom>
        </p:spPr>
      </p:pic>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70959">
            <a:off x="16721368" y="8615119"/>
            <a:ext cx="1075865" cy="1286361"/>
          </a:xfrm>
          <a:prstGeom prst="rect">
            <a:avLst/>
          </a:prstGeom>
        </p:spPr>
      </p:pic>
      <p:sp>
        <p:nvSpPr>
          <p:cNvPr id="4" name="Rectangle 3"/>
          <p:cNvSpPr/>
          <p:nvPr/>
        </p:nvSpPr>
        <p:spPr>
          <a:xfrm>
            <a:off x="666550" y="1790700"/>
            <a:ext cx="16745017" cy="7340471"/>
          </a:xfrm>
          <a:prstGeom prst="rect">
            <a:avLst/>
          </a:prstGeom>
        </p:spPr>
        <p:txBody>
          <a:bodyPr wrap="square">
            <a:spAutoFit/>
          </a:bodyPr>
          <a:lstStyle/>
          <a:p>
            <a:pPr marL="571500" indent="-571500" algn="just">
              <a:lnSpc>
                <a:spcPct val="150000"/>
              </a:lnSpc>
              <a:spcBef>
                <a:spcPts val="600"/>
              </a:spcBef>
              <a:spcAft>
                <a:spcPts val="600"/>
              </a:spcAft>
              <a:buFont typeface="Wingdings" panose="05000000000000000000" pitchFamily="2" charset="2"/>
              <a:buChar char="Ø"/>
            </a:pPr>
            <a:r>
              <a:rPr lang="de-DE" sz="4200" dirty="0">
                <a:latin typeface="Arial" panose="020B0604020202020204" pitchFamily="34" charset="0"/>
                <a:ea typeface="Times New Roman" panose="02020603050405020304" pitchFamily="18" charset="0"/>
                <a:cs typeface="Arial" panose="020B0604020202020204" pitchFamily="34" charset="0"/>
              </a:rPr>
              <a:t>a. Các dẫn chứng đoạn đầu nhằm rút ra nhận xét về vấn đề </a:t>
            </a:r>
            <a:r>
              <a:rPr lang="de-DE" sz="4200" i="1" dirty="0">
                <a:latin typeface="Arial" panose="020B0604020202020204" pitchFamily="34" charset="0"/>
                <a:ea typeface="Times New Roman" panose="02020603050405020304" pitchFamily="18" charset="0"/>
                <a:cs typeface="Arial" panose="020B0604020202020204" pitchFamily="34" charset="0"/>
              </a:rPr>
              <a:t>“ăn mặc chỉnh tề”</a:t>
            </a:r>
            <a:r>
              <a:rPr lang="de-DE" sz="4200" dirty="0">
                <a:latin typeface="Arial" panose="020B0604020202020204" pitchFamily="34" charset="0"/>
                <a:ea typeface="Times New Roman" panose="02020603050405020304" pitchFamily="18" charset="0"/>
                <a:cs typeface="Arial" panose="020B0604020202020204" pitchFamily="34" charset="0"/>
              </a:rPr>
              <a:t>, là sự đồng bộ, hài hòa giữa quấn áo với giày, tất… bằng cách lập luận phân tích với hai luận điểm </a:t>
            </a:r>
            <a:r>
              <a:rPr lang="de-DE" sz="4200" dirty="0" smtClean="0">
                <a:latin typeface="Arial" panose="020B0604020202020204" pitchFamily="34" charset="0"/>
                <a:ea typeface="Times New Roman" panose="02020603050405020304" pitchFamily="18" charset="0"/>
                <a:cs typeface="Arial" panose="020B0604020202020204" pitchFamily="34" charset="0"/>
              </a:rPr>
              <a:t>chính:</a:t>
            </a:r>
          </a:p>
          <a:p>
            <a:pPr algn="just">
              <a:lnSpc>
                <a:spcPct val="150000"/>
              </a:lnSpc>
              <a:spcBef>
                <a:spcPts val="600"/>
              </a:spcBef>
              <a:spcAft>
                <a:spcPts val="600"/>
              </a:spcAft>
            </a:pPr>
            <a:r>
              <a:rPr lang="de-DE" sz="4200" dirty="0" smtClean="0">
                <a:latin typeface="Arial" panose="020B0604020202020204" pitchFamily="34" charset="0"/>
                <a:ea typeface="Times New Roman" panose="02020603050405020304" pitchFamily="18" charset="0"/>
                <a:cs typeface="Arial" panose="020B0604020202020204" pitchFamily="34" charset="0"/>
              </a:rPr>
              <a:t>	</a:t>
            </a:r>
            <a:r>
              <a:rPr lang="vi-VN" sz="4200" dirty="0">
                <a:ea typeface="Times New Roman" panose="02020603050405020304" pitchFamily="18" charset="0"/>
                <a:cs typeface="Arial" panose="020B0604020202020204" pitchFamily="34" charset="0"/>
              </a:rPr>
              <a:t> - Ăn mặc phải phù hợp với từng công việc, từng hoàn cảnh</a:t>
            </a:r>
            <a:r>
              <a:rPr lang="vi-VN" sz="4200" dirty="0" smtClean="0">
                <a:ea typeface="Times New Roman" panose="02020603050405020304" pitchFamily="18" charset="0"/>
                <a:cs typeface="Arial" panose="020B0604020202020204" pitchFamily="34" charset="0"/>
              </a:rPr>
              <a:t>.</a:t>
            </a:r>
            <a:endParaRPr lang="vi-VN" sz="4200" dirty="0">
              <a:ea typeface="Times New Roman" panose="02020603050405020304" pitchFamily="18" charset="0"/>
              <a:cs typeface="Arial" panose="020B0604020202020204" pitchFamily="34" charset="0"/>
            </a:endParaRPr>
          </a:p>
          <a:p>
            <a:pPr algn="just">
              <a:lnSpc>
                <a:spcPct val="150000"/>
              </a:lnSpc>
              <a:spcBef>
                <a:spcPts val="600"/>
              </a:spcBef>
              <a:spcAft>
                <a:spcPts val="600"/>
              </a:spcAft>
            </a:pPr>
            <a:r>
              <a:rPr lang="vi-VN" sz="4200" dirty="0">
                <a:ea typeface="Times New Roman" panose="02020603050405020304" pitchFamily="18" charset="0"/>
                <a:cs typeface="Arial" panose="020B0604020202020204" pitchFamily="34" charset="0"/>
              </a:rPr>
              <a:t>  </a:t>
            </a:r>
            <a:r>
              <a:rPr lang="en-US" sz="4200" dirty="0" smtClean="0">
                <a:ea typeface="Times New Roman" panose="02020603050405020304" pitchFamily="18" charset="0"/>
                <a:cs typeface="Arial" panose="020B0604020202020204" pitchFamily="34" charset="0"/>
              </a:rPr>
              <a:t>	</a:t>
            </a:r>
            <a:r>
              <a:rPr lang="vi-VN" sz="4200" dirty="0" smtClean="0">
                <a:ea typeface="Times New Roman" panose="02020603050405020304" pitchFamily="18" charset="0"/>
                <a:cs typeface="Arial" panose="020B0604020202020204" pitchFamily="34" charset="0"/>
              </a:rPr>
              <a:t> </a:t>
            </a:r>
            <a:r>
              <a:rPr lang="vi-VN" sz="4200" dirty="0">
                <a:ea typeface="Times New Roman" panose="02020603050405020304" pitchFamily="18" charset="0"/>
                <a:cs typeface="Arial" panose="020B0604020202020204" pitchFamily="34" charset="0"/>
              </a:rPr>
              <a:t>- Ăn mặc phải phù hợp với đạo đức, giản dị và hài hòa với môi </a:t>
            </a:r>
            <a:r>
              <a:rPr lang="en-US" sz="4200" dirty="0" smtClean="0">
                <a:ea typeface="Times New Roman" panose="02020603050405020304" pitchFamily="18" charset="0"/>
                <a:cs typeface="Arial" panose="020B0604020202020204" pitchFamily="34" charset="0"/>
              </a:rPr>
              <a:t>	</a:t>
            </a:r>
            <a:r>
              <a:rPr lang="vi-VN" sz="4200" dirty="0" smtClean="0">
                <a:ea typeface="Times New Roman" panose="02020603050405020304" pitchFamily="18" charset="0"/>
                <a:cs typeface="Arial" panose="020B0604020202020204" pitchFamily="34" charset="0"/>
              </a:rPr>
              <a:t>trường </a:t>
            </a:r>
            <a:r>
              <a:rPr lang="vi-VN" sz="4200" dirty="0">
                <a:ea typeface="Times New Roman" panose="02020603050405020304" pitchFamily="18" charset="0"/>
                <a:cs typeface="Arial" panose="020B0604020202020204" pitchFamily="34" charset="0"/>
              </a:rPr>
              <a:t>sống.</a:t>
            </a:r>
            <a:endParaRPr lang="de-DE" sz="4200" dirty="0" smtClean="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600"/>
              </a:spcBef>
              <a:spcAft>
                <a:spcPts val="600"/>
              </a:spcAft>
            </a:pPr>
            <a:endParaRPr lang="de-DE" sz="42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48740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5EF"/>
        </a:solidFill>
        <a:effectLst/>
      </p:bgPr>
    </p:bg>
    <p:spTree>
      <p:nvGrpSpPr>
        <p:cNvPr id="1" name=""/>
        <p:cNvGrpSpPr/>
        <p:nvPr/>
      </p:nvGrpSpPr>
      <p:grpSpPr>
        <a:xfrm>
          <a:off x="0" y="0"/>
          <a:ext cx="0" cy="0"/>
          <a:chOff x="0" y="0"/>
          <a:chExt cx="0" cy="0"/>
        </a:xfrm>
      </p:grpSpPr>
      <p:sp>
        <p:nvSpPr>
          <p:cNvPr id="2" name="TextBox 2"/>
          <p:cNvSpPr txBox="1"/>
          <p:nvPr/>
        </p:nvSpPr>
        <p:spPr>
          <a:xfrm>
            <a:off x="1180967" y="952499"/>
            <a:ext cx="16230600" cy="644344"/>
          </a:xfrm>
          <a:prstGeom prst="rect">
            <a:avLst/>
          </a:prstGeom>
        </p:spPr>
        <p:txBody>
          <a:bodyPr lIns="0" tIns="0" rIns="0" bIns="0" rtlCol="0" anchor="t">
            <a:spAutoFit/>
          </a:bodyPr>
          <a:lstStyle/>
          <a:p>
            <a:pPr marL="0" lvl="0" indent="0" algn="ctr">
              <a:lnSpc>
                <a:spcPts val="5040"/>
              </a:lnSpc>
              <a:spcBef>
                <a:spcPct val="0"/>
              </a:spcBef>
            </a:pPr>
            <a:r>
              <a:rPr lang="en-US" sz="5600" b="1" i="1" dirty="0" smtClean="0">
                <a:solidFill>
                  <a:srgbClr val="262A55"/>
                </a:solidFill>
                <a:latin typeface="Arial" panose="020B0604020202020204" pitchFamily="34" charset="0"/>
                <a:cs typeface="Arial" panose="020B0604020202020204" pitchFamily="34" charset="0"/>
              </a:rPr>
              <a:t>I. </a:t>
            </a:r>
            <a:r>
              <a:rPr lang="en-US" sz="5600" b="1" i="1" dirty="0" err="1" smtClean="0">
                <a:solidFill>
                  <a:srgbClr val="262A55"/>
                </a:solidFill>
                <a:latin typeface="Arial" panose="020B0604020202020204" pitchFamily="34" charset="0"/>
                <a:cs typeface="Arial" panose="020B0604020202020204" pitchFamily="34" charset="0"/>
              </a:rPr>
              <a:t>Tìm</a:t>
            </a:r>
            <a:r>
              <a:rPr lang="en-US" sz="5600" b="1" i="1" dirty="0" smtClean="0">
                <a:solidFill>
                  <a:srgbClr val="262A55"/>
                </a:solidFill>
                <a:latin typeface="Arial" panose="020B0604020202020204" pitchFamily="34" charset="0"/>
                <a:cs typeface="Arial" panose="020B0604020202020204" pitchFamily="34" charset="0"/>
              </a:rPr>
              <a:t> hiểu </a:t>
            </a:r>
            <a:r>
              <a:rPr lang="en-US" sz="5600" b="1" i="1" dirty="0" err="1" smtClean="0">
                <a:solidFill>
                  <a:srgbClr val="262A55"/>
                </a:solidFill>
                <a:latin typeface="Arial" panose="020B0604020202020204" pitchFamily="34" charset="0"/>
                <a:cs typeface="Arial" panose="020B0604020202020204" pitchFamily="34" charset="0"/>
              </a:rPr>
              <a:t>phép</a:t>
            </a:r>
            <a:r>
              <a:rPr lang="en-US" sz="5600" b="1" i="1" dirty="0" smtClean="0">
                <a:solidFill>
                  <a:srgbClr val="262A55"/>
                </a:solidFill>
                <a:latin typeface="Arial" panose="020B0604020202020204" pitchFamily="34" charset="0"/>
                <a:cs typeface="Arial" panose="020B0604020202020204" pitchFamily="34" charset="0"/>
              </a:rPr>
              <a:t> </a:t>
            </a:r>
            <a:r>
              <a:rPr lang="en-US" sz="5600" b="1" i="1" dirty="0" err="1" smtClean="0">
                <a:solidFill>
                  <a:srgbClr val="262A55"/>
                </a:solidFill>
                <a:latin typeface="Arial" panose="020B0604020202020204" pitchFamily="34" charset="0"/>
                <a:cs typeface="Arial" panose="020B0604020202020204" pitchFamily="34" charset="0"/>
              </a:rPr>
              <a:t>lập</a:t>
            </a:r>
            <a:r>
              <a:rPr lang="en-US" sz="5600" b="1" i="1" dirty="0" smtClean="0">
                <a:solidFill>
                  <a:srgbClr val="262A55"/>
                </a:solidFill>
                <a:latin typeface="Arial" panose="020B0604020202020204" pitchFamily="34" charset="0"/>
                <a:cs typeface="Arial" panose="020B0604020202020204" pitchFamily="34" charset="0"/>
              </a:rPr>
              <a:t> </a:t>
            </a:r>
            <a:r>
              <a:rPr lang="en-US" sz="5600" b="1" i="1" dirty="0" err="1" smtClean="0">
                <a:solidFill>
                  <a:srgbClr val="262A55"/>
                </a:solidFill>
                <a:latin typeface="Arial" panose="020B0604020202020204" pitchFamily="34" charset="0"/>
                <a:cs typeface="Arial" panose="020B0604020202020204" pitchFamily="34" charset="0"/>
              </a:rPr>
              <a:t>luận</a:t>
            </a:r>
            <a:r>
              <a:rPr lang="en-US" sz="5600" b="1" i="1" dirty="0" smtClean="0">
                <a:solidFill>
                  <a:srgbClr val="262A55"/>
                </a:solidFill>
                <a:latin typeface="Arial" panose="020B0604020202020204" pitchFamily="34" charset="0"/>
                <a:cs typeface="Arial" panose="020B0604020202020204" pitchFamily="34" charset="0"/>
              </a:rPr>
              <a:t> phần </a:t>
            </a:r>
            <a:r>
              <a:rPr lang="en-US" sz="5600" b="1" i="1" dirty="0" err="1" smtClean="0">
                <a:solidFill>
                  <a:srgbClr val="262A55"/>
                </a:solidFill>
                <a:latin typeface="Arial" panose="020B0604020202020204" pitchFamily="34" charset="0"/>
                <a:cs typeface="Arial" panose="020B0604020202020204" pitchFamily="34" charset="0"/>
              </a:rPr>
              <a:t>tích</a:t>
            </a:r>
            <a:r>
              <a:rPr lang="en-US" sz="5600" b="1" i="1" dirty="0" smtClean="0">
                <a:solidFill>
                  <a:srgbClr val="262A55"/>
                </a:solidFill>
                <a:latin typeface="Arial" panose="020B0604020202020204" pitchFamily="34" charset="0"/>
                <a:cs typeface="Arial" panose="020B0604020202020204" pitchFamily="34" charset="0"/>
              </a:rPr>
              <a:t> </a:t>
            </a:r>
            <a:r>
              <a:rPr lang="en-US" sz="5600" b="1" i="1" dirty="0" err="1" smtClean="0">
                <a:solidFill>
                  <a:srgbClr val="262A55"/>
                </a:solidFill>
                <a:latin typeface="Arial" panose="020B0604020202020204" pitchFamily="34" charset="0"/>
                <a:cs typeface="Arial" panose="020B0604020202020204" pitchFamily="34" charset="0"/>
              </a:rPr>
              <a:t>và</a:t>
            </a:r>
            <a:r>
              <a:rPr lang="en-US" sz="5600" b="1" i="1" dirty="0" smtClean="0">
                <a:solidFill>
                  <a:srgbClr val="262A55"/>
                </a:solidFill>
                <a:latin typeface="Arial" panose="020B0604020202020204" pitchFamily="34" charset="0"/>
                <a:cs typeface="Arial" panose="020B0604020202020204" pitchFamily="34" charset="0"/>
              </a:rPr>
              <a:t> </a:t>
            </a:r>
            <a:r>
              <a:rPr lang="en-US" sz="5600" b="1" i="1" dirty="0" err="1" smtClean="0">
                <a:solidFill>
                  <a:srgbClr val="262A55"/>
                </a:solidFill>
                <a:latin typeface="Arial" panose="020B0604020202020204" pitchFamily="34" charset="0"/>
                <a:cs typeface="Arial" panose="020B0604020202020204" pitchFamily="34" charset="0"/>
              </a:rPr>
              <a:t>tổng</a:t>
            </a:r>
            <a:r>
              <a:rPr lang="en-US" sz="5600" b="1" i="1" dirty="0" smtClean="0">
                <a:solidFill>
                  <a:srgbClr val="262A55"/>
                </a:solidFill>
                <a:latin typeface="Arial" panose="020B0604020202020204" pitchFamily="34" charset="0"/>
                <a:cs typeface="Arial" panose="020B0604020202020204" pitchFamily="34" charset="0"/>
              </a:rPr>
              <a:t> hợp</a:t>
            </a:r>
            <a:endParaRPr lang="en-US" sz="5600" b="1" i="1" dirty="0">
              <a:solidFill>
                <a:srgbClr val="262A55"/>
              </a:solidFill>
              <a:latin typeface="Arial" panose="020B0604020202020204" pitchFamily="34" charset="0"/>
              <a:cs typeface="Arial" panose="020B0604020202020204" pitchFamily="34" charset="0"/>
            </a:endParaRPr>
          </a:p>
        </p:txBody>
      </p:sp>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91561" flipH="1">
            <a:off x="52551" y="309319"/>
            <a:ext cx="1075865" cy="1286361"/>
          </a:xfrm>
          <a:prstGeom prst="rect">
            <a:avLst/>
          </a:prstGeom>
        </p:spPr>
      </p:pic>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70959">
            <a:off x="16721368" y="8615119"/>
            <a:ext cx="1075865" cy="1286361"/>
          </a:xfrm>
          <a:prstGeom prst="rect">
            <a:avLst/>
          </a:prstGeom>
        </p:spPr>
      </p:pic>
      <p:sp>
        <p:nvSpPr>
          <p:cNvPr id="4" name="Rectangle 3"/>
          <p:cNvSpPr/>
          <p:nvPr/>
        </p:nvSpPr>
        <p:spPr>
          <a:xfrm>
            <a:off x="666550" y="1790700"/>
            <a:ext cx="16745017" cy="3850541"/>
          </a:xfrm>
          <a:prstGeom prst="rect">
            <a:avLst/>
          </a:prstGeom>
        </p:spPr>
        <p:txBody>
          <a:bodyPr wrap="square">
            <a:spAutoFit/>
          </a:bodyPr>
          <a:lstStyle/>
          <a:p>
            <a:pPr marL="571500" indent="-571500" algn="just">
              <a:lnSpc>
                <a:spcPct val="150000"/>
              </a:lnSpc>
              <a:spcBef>
                <a:spcPts val="600"/>
              </a:spcBef>
              <a:spcAft>
                <a:spcPts val="600"/>
              </a:spcAft>
              <a:buFont typeface="Wingdings" panose="05000000000000000000" pitchFamily="2" charset="2"/>
              <a:buChar char="Ø"/>
            </a:pPr>
            <a:r>
              <a:rPr lang="vi-VN" sz="4200" dirty="0">
                <a:ea typeface="Times New Roman" panose="02020603050405020304" pitchFamily="18" charset="0"/>
                <a:cs typeface="Arial" panose="020B0604020202020204" pitchFamily="34" charset="0"/>
              </a:rPr>
              <a:t>b. Bài viết đã dùng phép lập luận tổng hợp để “chốt” lại vấn đề “Thế mới biết, trang phục hợp văn hóa, hợp đạo đức, hợp môi trường mới là trang phục đẹp”. Phép lập luận tổng hợp thường đặt ở cuối đoạn, cuối bài.</a:t>
            </a:r>
            <a:endParaRPr lang="de-DE" sz="42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58200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D0D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26448">
            <a:off x="-4406411" y="-2269920"/>
            <a:ext cx="24146544" cy="26026817"/>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609335" y="2729805"/>
            <a:ext cx="3691555" cy="7492085"/>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90614" flipH="1">
            <a:off x="12574204" y="822800"/>
            <a:ext cx="934381" cy="1117195"/>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311576" flipH="1">
            <a:off x="16429545" y="3148575"/>
            <a:ext cx="841522" cy="1006168"/>
          </a:xfrm>
          <a:prstGeom prst="rect">
            <a:avLst/>
          </a:prstGeom>
        </p:spPr>
      </p:pic>
      <p:sp>
        <p:nvSpPr>
          <p:cNvPr id="10" name="TextBox 2"/>
          <p:cNvSpPr txBox="1"/>
          <p:nvPr/>
        </p:nvSpPr>
        <p:spPr>
          <a:xfrm>
            <a:off x="457200" y="794205"/>
            <a:ext cx="4457833" cy="644344"/>
          </a:xfrm>
          <a:prstGeom prst="rect">
            <a:avLst/>
          </a:prstGeom>
        </p:spPr>
        <p:txBody>
          <a:bodyPr wrap="square" lIns="0" tIns="0" rIns="0" bIns="0" rtlCol="0" anchor="t">
            <a:spAutoFit/>
          </a:bodyPr>
          <a:lstStyle/>
          <a:p>
            <a:pPr marL="0" lvl="0" indent="0" algn="just">
              <a:lnSpc>
                <a:spcPts val="5040"/>
              </a:lnSpc>
              <a:spcBef>
                <a:spcPct val="0"/>
              </a:spcBef>
            </a:pPr>
            <a:r>
              <a:rPr lang="en-US" sz="5600" b="1" i="1" dirty="0" smtClean="0">
                <a:solidFill>
                  <a:srgbClr val="262A55"/>
                </a:solidFill>
                <a:latin typeface="Arial" panose="020B0604020202020204" pitchFamily="34" charset="0"/>
                <a:cs typeface="Arial" panose="020B0604020202020204" pitchFamily="34" charset="0"/>
              </a:rPr>
              <a:t>II. </a:t>
            </a:r>
            <a:r>
              <a:rPr lang="en-US" sz="5600" b="1" i="1" dirty="0" err="1" smtClean="0">
                <a:solidFill>
                  <a:srgbClr val="262A55"/>
                </a:solidFill>
                <a:latin typeface="Arial" panose="020B0604020202020204" pitchFamily="34" charset="0"/>
                <a:cs typeface="Arial" panose="020B0604020202020204" pitchFamily="34" charset="0"/>
              </a:rPr>
              <a:t>Luyện</a:t>
            </a:r>
            <a:r>
              <a:rPr lang="en-US" sz="5600" b="1" i="1" dirty="0" smtClean="0">
                <a:solidFill>
                  <a:srgbClr val="262A55"/>
                </a:solidFill>
                <a:latin typeface="Arial" panose="020B0604020202020204" pitchFamily="34" charset="0"/>
                <a:cs typeface="Arial" panose="020B0604020202020204" pitchFamily="34" charset="0"/>
              </a:rPr>
              <a:t> </a:t>
            </a:r>
            <a:r>
              <a:rPr lang="en-US" sz="5600" b="1" i="1" dirty="0" err="1" smtClean="0">
                <a:solidFill>
                  <a:srgbClr val="262A55"/>
                </a:solidFill>
                <a:latin typeface="Arial" panose="020B0604020202020204" pitchFamily="34" charset="0"/>
                <a:cs typeface="Arial" panose="020B0604020202020204" pitchFamily="34" charset="0"/>
              </a:rPr>
              <a:t>tập</a:t>
            </a:r>
            <a:endParaRPr lang="en-US" sz="5600" b="1" i="1" dirty="0">
              <a:solidFill>
                <a:srgbClr val="262A55"/>
              </a:solidFill>
              <a:latin typeface="Arial" panose="020B0604020202020204" pitchFamily="34" charset="0"/>
              <a:cs typeface="Arial" panose="020B0604020202020204" pitchFamily="34" charset="0"/>
            </a:endParaRPr>
          </a:p>
        </p:txBody>
      </p:sp>
      <p:sp>
        <p:nvSpPr>
          <p:cNvPr id="11" name="TextBox 10"/>
          <p:cNvSpPr txBox="1"/>
          <p:nvPr/>
        </p:nvSpPr>
        <p:spPr>
          <a:xfrm>
            <a:off x="476250" y="1790700"/>
            <a:ext cx="11679456" cy="2169825"/>
          </a:xfrm>
          <a:prstGeom prst="rect">
            <a:avLst/>
          </a:prstGeom>
          <a:noFill/>
        </p:spPr>
        <p:txBody>
          <a:bodyPr wrap="square" rtlCol="0">
            <a:spAutoFit/>
          </a:bodyPr>
          <a:lstStyle/>
          <a:p>
            <a:pPr>
              <a:lnSpc>
                <a:spcPct val="150000"/>
              </a:lnSpc>
            </a:pPr>
            <a:r>
              <a:rPr lang="en-US" sz="4500" b="1" dirty="0" err="1" smtClean="0">
                <a:latin typeface="Arial" panose="020B0604020202020204" pitchFamily="34" charset="0"/>
                <a:cs typeface="Arial" panose="020B0604020202020204" pitchFamily="34" charset="0"/>
              </a:rPr>
              <a:t>Tìm</a:t>
            </a:r>
            <a:r>
              <a:rPr lang="en-US" sz="4500" b="1" dirty="0" smtClean="0">
                <a:latin typeface="Arial" panose="020B0604020202020204" pitchFamily="34" charset="0"/>
                <a:cs typeface="Arial" panose="020B0604020202020204" pitchFamily="34" charset="0"/>
              </a:rPr>
              <a:t> hiểu </a:t>
            </a:r>
            <a:r>
              <a:rPr lang="en-US" sz="4500" b="1" dirty="0" err="1" smtClean="0">
                <a:latin typeface="Arial" panose="020B0604020202020204" pitchFamily="34" charset="0"/>
                <a:cs typeface="Arial" panose="020B0604020202020204" pitchFamily="34" charset="0"/>
              </a:rPr>
              <a:t>kĩ</a:t>
            </a:r>
            <a:r>
              <a:rPr lang="en-US" sz="4500" b="1" dirty="0" smtClean="0">
                <a:latin typeface="Arial" panose="020B0604020202020204" pitchFamily="34" charset="0"/>
                <a:cs typeface="Arial" panose="020B0604020202020204" pitchFamily="34" charset="0"/>
              </a:rPr>
              <a:t> năng phần </a:t>
            </a:r>
            <a:r>
              <a:rPr lang="en-US" sz="4500" b="1" dirty="0" err="1" smtClean="0">
                <a:latin typeface="Arial" panose="020B0604020202020204" pitchFamily="34" charset="0"/>
                <a:cs typeface="Arial" panose="020B0604020202020204" pitchFamily="34" charset="0"/>
              </a:rPr>
              <a:t>tích</a:t>
            </a:r>
            <a:r>
              <a:rPr lang="en-US" sz="4500" b="1" dirty="0" smtClean="0">
                <a:latin typeface="Arial" panose="020B0604020202020204" pitchFamily="34" charset="0"/>
                <a:cs typeface="Arial" panose="020B0604020202020204" pitchFamily="34" charset="0"/>
              </a:rPr>
              <a:t> trong văn bản </a:t>
            </a:r>
            <a:r>
              <a:rPr lang="en-US" sz="4500" b="1" dirty="0" err="1" smtClean="0">
                <a:latin typeface="Arial" panose="020B0604020202020204" pitchFamily="34" charset="0"/>
                <a:cs typeface="Arial" panose="020B0604020202020204" pitchFamily="34" charset="0"/>
              </a:rPr>
              <a:t>Bàn</a:t>
            </a:r>
            <a:r>
              <a:rPr lang="en-US" sz="4500" b="1" dirty="0" smtClean="0">
                <a:latin typeface="Arial" panose="020B0604020202020204" pitchFamily="34" charset="0"/>
                <a:cs typeface="Arial" panose="020B0604020202020204" pitchFamily="34" charset="0"/>
              </a:rPr>
              <a:t> về đọc </a:t>
            </a:r>
            <a:r>
              <a:rPr lang="en-US" sz="4500" b="1" dirty="0" err="1" smtClean="0">
                <a:latin typeface="Arial" panose="020B0604020202020204" pitchFamily="34" charset="0"/>
                <a:cs typeface="Arial" panose="020B0604020202020204" pitchFamily="34" charset="0"/>
              </a:rPr>
              <a:t>sách</a:t>
            </a:r>
            <a:r>
              <a:rPr lang="en-US" sz="4500" b="1" dirty="0" smtClean="0">
                <a:latin typeface="Arial" panose="020B0604020202020204" pitchFamily="34" charset="0"/>
                <a:cs typeface="Arial" panose="020B0604020202020204" pitchFamily="34" charset="0"/>
              </a:rPr>
              <a:t> của Chu </a:t>
            </a:r>
            <a:r>
              <a:rPr lang="en-US" sz="4500" b="1" dirty="0" err="1" smtClean="0">
                <a:latin typeface="Arial" panose="020B0604020202020204" pitchFamily="34" charset="0"/>
                <a:cs typeface="Arial" panose="020B0604020202020204" pitchFamily="34" charset="0"/>
              </a:rPr>
              <a:t>Quang</a:t>
            </a:r>
            <a:r>
              <a:rPr lang="en-US" sz="4500" b="1" dirty="0" smtClean="0">
                <a:latin typeface="Arial" panose="020B0604020202020204" pitchFamily="34" charset="0"/>
                <a:cs typeface="Arial" panose="020B0604020202020204" pitchFamily="34" charset="0"/>
              </a:rPr>
              <a:t> </a:t>
            </a:r>
            <a:r>
              <a:rPr lang="en-US" sz="4500" b="1" dirty="0" err="1" smtClean="0">
                <a:latin typeface="Arial" panose="020B0604020202020204" pitchFamily="34" charset="0"/>
                <a:cs typeface="Arial" panose="020B0604020202020204" pitchFamily="34" charset="0"/>
              </a:rPr>
              <a:t>Tiềm</a:t>
            </a:r>
            <a:r>
              <a:rPr lang="en-US" sz="4500" b="1" dirty="0" smtClean="0">
                <a:latin typeface="Arial" panose="020B0604020202020204" pitchFamily="34" charset="0"/>
                <a:cs typeface="Arial" panose="020B0604020202020204" pitchFamily="34" charset="0"/>
              </a:rPr>
              <a:t>.</a:t>
            </a:r>
            <a:endParaRPr lang="en-US" sz="4500" b="1" dirty="0">
              <a:latin typeface="Arial" panose="020B0604020202020204" pitchFamily="34" charset="0"/>
              <a:cs typeface="Arial" panose="020B0604020202020204" pitchFamily="34" charset="0"/>
            </a:endParaRPr>
          </a:p>
        </p:txBody>
      </p:sp>
      <p:sp>
        <p:nvSpPr>
          <p:cNvPr id="12" name="TextBox 11"/>
          <p:cNvSpPr txBox="1"/>
          <p:nvPr/>
        </p:nvSpPr>
        <p:spPr>
          <a:xfrm>
            <a:off x="457200" y="4275235"/>
            <a:ext cx="12877800" cy="3970318"/>
          </a:xfrm>
          <a:prstGeom prst="rect">
            <a:avLst/>
          </a:prstGeom>
          <a:noFill/>
        </p:spPr>
        <p:txBody>
          <a:bodyPr wrap="square" rtlCol="0">
            <a:spAutoFit/>
          </a:bodyPr>
          <a:lstStyle/>
          <a:p>
            <a:pPr algn="just">
              <a:lnSpc>
                <a:spcPct val="150000"/>
              </a:lnSpc>
            </a:pPr>
            <a:r>
              <a:rPr lang="en-US" sz="4200" dirty="0" smtClean="0">
                <a:latin typeface="Arial" panose="020B0604020202020204" pitchFamily="34" charset="0"/>
                <a:cs typeface="Arial" panose="020B0604020202020204" pitchFamily="34" charset="0"/>
              </a:rPr>
              <a:t>1. </a:t>
            </a:r>
            <a:r>
              <a:rPr lang="en-US" sz="4200" dirty="0" err="1" smtClean="0">
                <a:latin typeface="Arial" panose="020B0604020202020204" pitchFamily="34" charset="0"/>
                <a:cs typeface="Arial" panose="020B0604020202020204" pitchFamily="34" charset="0"/>
              </a:rPr>
              <a:t>Tác</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giả</a:t>
            </a:r>
            <a:r>
              <a:rPr lang="en-US" sz="4200" dirty="0" smtClean="0">
                <a:latin typeface="Arial" panose="020B0604020202020204" pitchFamily="34" charset="0"/>
                <a:cs typeface="Arial" panose="020B0604020202020204" pitchFamily="34" charset="0"/>
              </a:rPr>
              <a:t> đã phần </a:t>
            </a:r>
            <a:r>
              <a:rPr lang="en-US" sz="4200" dirty="0" err="1" smtClean="0">
                <a:latin typeface="Arial" panose="020B0604020202020204" pitchFamily="34" charset="0"/>
                <a:cs typeface="Arial" panose="020B0604020202020204" pitchFamily="34" charset="0"/>
              </a:rPr>
              <a:t>tích</a:t>
            </a:r>
            <a:r>
              <a:rPr lang="en-US" sz="4200" dirty="0" smtClean="0">
                <a:latin typeface="Arial" panose="020B0604020202020204" pitchFamily="34" charset="0"/>
                <a:cs typeface="Arial" panose="020B0604020202020204" pitchFamily="34" charset="0"/>
              </a:rPr>
              <a:t> như thế nào để làm sáng </a:t>
            </a:r>
            <a:r>
              <a:rPr lang="en-US" sz="4200" dirty="0" err="1" smtClean="0">
                <a:latin typeface="Arial" panose="020B0604020202020204" pitchFamily="34" charset="0"/>
                <a:cs typeface="Arial" panose="020B0604020202020204" pitchFamily="34" charset="0"/>
              </a:rPr>
              <a:t>tỏ</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luận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điểm</a:t>
            </a:r>
            <a:r>
              <a:rPr lang="en-US" sz="4200" dirty="0" smtClean="0">
                <a:latin typeface="Arial" panose="020B0604020202020204" pitchFamily="34" charset="0"/>
                <a:cs typeface="Arial" panose="020B0604020202020204" pitchFamily="34" charset="0"/>
              </a:rPr>
              <a:t>: </a:t>
            </a:r>
            <a:r>
              <a:rPr lang="en-US" sz="4200" b="1" i="1" dirty="0" smtClean="0">
                <a:latin typeface="Arial" panose="020B0604020202020204" pitchFamily="34" charset="0"/>
                <a:cs typeface="Arial" panose="020B0604020202020204" pitchFamily="34" charset="0"/>
              </a:rPr>
              <a:t>“Học vấn </a:t>
            </a:r>
            <a:r>
              <a:rPr lang="en-US" sz="4200" b="1" i="1" dirty="0" err="1" smtClean="0">
                <a:latin typeface="Arial" panose="020B0604020202020204" pitchFamily="34" charset="0"/>
                <a:cs typeface="Arial" panose="020B0604020202020204" pitchFamily="34" charset="0"/>
              </a:rPr>
              <a:t>không</a:t>
            </a:r>
            <a:r>
              <a:rPr lang="en-US" sz="4200" b="1" i="1" dirty="0" smtClean="0">
                <a:latin typeface="Arial" panose="020B0604020202020204" pitchFamily="34" charset="0"/>
                <a:cs typeface="Arial" panose="020B0604020202020204" pitchFamily="34" charset="0"/>
              </a:rPr>
              <a:t> chỉ là  chuyện đọc </a:t>
            </a:r>
            <a:r>
              <a:rPr lang="en-US" sz="4200" b="1" i="1" dirty="0" err="1" smtClean="0">
                <a:latin typeface="Arial" panose="020B0604020202020204" pitchFamily="34" charset="0"/>
                <a:cs typeface="Arial" panose="020B0604020202020204" pitchFamily="34" charset="0"/>
              </a:rPr>
              <a:t>sách</a:t>
            </a:r>
            <a:r>
              <a:rPr lang="en-US" sz="4200" b="1" i="1" dirty="0" smtClean="0">
                <a:latin typeface="Arial" panose="020B0604020202020204" pitchFamily="34" charset="0"/>
                <a:cs typeface="Arial" panose="020B0604020202020204" pitchFamily="34" charset="0"/>
              </a:rPr>
              <a:t>, nhưng đọc </a:t>
            </a:r>
            <a:r>
              <a:rPr lang="en-US" sz="4200" b="1" i="1" dirty="0" err="1" smtClean="0">
                <a:latin typeface="Arial" panose="020B0604020202020204" pitchFamily="34" charset="0"/>
                <a:cs typeface="Arial" panose="020B0604020202020204" pitchFamily="34" charset="0"/>
              </a:rPr>
              <a:t>sách</a:t>
            </a:r>
            <a:r>
              <a:rPr lang="en-US" sz="4200" b="1" i="1" dirty="0" smtClean="0">
                <a:latin typeface="Arial" panose="020B0604020202020204" pitchFamily="34" charset="0"/>
                <a:cs typeface="Arial" panose="020B0604020202020204" pitchFamily="34" charset="0"/>
              </a:rPr>
              <a:t> vẫn là một con đường </a:t>
            </a:r>
            <a:r>
              <a:rPr lang="en-US" sz="4200" b="1" i="1" dirty="0" err="1" smtClean="0">
                <a:latin typeface="Arial" panose="020B0604020202020204" pitchFamily="34" charset="0"/>
                <a:cs typeface="Arial" panose="020B0604020202020204" pitchFamily="34" charset="0"/>
              </a:rPr>
              <a:t>quan</a:t>
            </a:r>
            <a:r>
              <a:rPr lang="en-US" sz="4200" b="1" i="1" dirty="0" smtClean="0">
                <a:latin typeface="Arial" panose="020B0604020202020204" pitchFamily="34" charset="0"/>
                <a:cs typeface="Arial" panose="020B0604020202020204" pitchFamily="34" charset="0"/>
              </a:rPr>
              <a:t> </a:t>
            </a:r>
            <a:r>
              <a:rPr lang="en-US" sz="4200" b="1" i="1" dirty="0" err="1" smtClean="0">
                <a:latin typeface="Arial" panose="020B0604020202020204" pitchFamily="34" charset="0"/>
                <a:cs typeface="Arial" panose="020B0604020202020204" pitchFamily="34" charset="0"/>
              </a:rPr>
              <a:t>trọng</a:t>
            </a:r>
            <a:r>
              <a:rPr lang="en-US" sz="4200" b="1" i="1" dirty="0" smtClean="0">
                <a:latin typeface="Arial" panose="020B0604020202020204" pitchFamily="34" charset="0"/>
                <a:cs typeface="Arial" panose="020B0604020202020204" pitchFamily="34" charset="0"/>
              </a:rPr>
              <a:t> của học vấn”</a:t>
            </a:r>
            <a:endParaRPr lang="en-US" sz="4200" b="1" i="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5EF"/>
        </a:solidFill>
        <a:effectLst/>
      </p:bgPr>
    </p:bg>
    <p:spTree>
      <p:nvGrpSpPr>
        <p:cNvPr id="1" name=""/>
        <p:cNvGrpSpPr/>
        <p:nvPr/>
      </p:nvGrpSpPr>
      <p:grpSpPr>
        <a:xfrm>
          <a:off x="0" y="0"/>
          <a:ext cx="0" cy="0"/>
          <a:chOff x="0" y="0"/>
          <a:chExt cx="0" cy="0"/>
        </a:xfrm>
      </p:grpSpPr>
      <p:sp>
        <p:nvSpPr>
          <p:cNvPr id="5" name="TextBox 5"/>
          <p:cNvSpPr txBox="1"/>
          <p:nvPr/>
        </p:nvSpPr>
        <p:spPr>
          <a:xfrm>
            <a:off x="1219200" y="532559"/>
            <a:ext cx="16306800" cy="2908489"/>
          </a:xfrm>
          <a:prstGeom prst="rect">
            <a:avLst/>
          </a:prstGeom>
        </p:spPr>
        <p:txBody>
          <a:bodyPr wrap="square" lIns="0" tIns="0" rIns="0" bIns="0" rtlCol="0" anchor="t">
            <a:spAutoFit/>
          </a:bodyPr>
          <a:lstStyle/>
          <a:p>
            <a:pPr algn="just">
              <a:lnSpc>
                <a:spcPct val="150000"/>
              </a:lnSpc>
            </a:pPr>
            <a:r>
              <a:rPr lang="vi-VN" sz="4200" dirty="0">
                <a:solidFill>
                  <a:srgbClr val="262A55"/>
                </a:solidFill>
              </a:rPr>
              <a:t>Phân tích luận điểm </a:t>
            </a:r>
            <a:r>
              <a:rPr lang="en-US" sz="4200" b="1" i="1" dirty="0" smtClean="0">
                <a:solidFill>
                  <a:srgbClr val="262A55"/>
                </a:solidFill>
                <a:latin typeface="Arial" panose="020B0604020202020204" pitchFamily="34" charset="0"/>
                <a:cs typeface="Arial" panose="020B0604020202020204" pitchFamily="34" charset="0"/>
              </a:rPr>
              <a:t>“</a:t>
            </a:r>
            <a:r>
              <a:rPr lang="vi-VN" sz="4200" b="1" i="1" dirty="0" smtClean="0">
                <a:solidFill>
                  <a:srgbClr val="262A55"/>
                </a:solidFill>
              </a:rPr>
              <a:t>Học </a:t>
            </a:r>
            <a:r>
              <a:rPr lang="vi-VN" sz="4200" b="1" i="1" dirty="0">
                <a:solidFill>
                  <a:srgbClr val="262A55"/>
                </a:solidFill>
              </a:rPr>
              <a:t>vấn không chỉ là việc đọc sách, nhưng đọc sách vẫn là một con đường quan trọng của học </a:t>
            </a:r>
            <a:r>
              <a:rPr lang="vi-VN" sz="4200" b="1" i="1" dirty="0" smtClean="0">
                <a:solidFill>
                  <a:srgbClr val="262A55"/>
                </a:solidFill>
              </a:rPr>
              <a:t>vấn</a:t>
            </a:r>
            <a:r>
              <a:rPr lang="en-US" sz="4200" b="1" i="1" dirty="0" smtClean="0">
                <a:solidFill>
                  <a:srgbClr val="262A55"/>
                </a:solidFill>
                <a:latin typeface="Arial" panose="020B0604020202020204" pitchFamily="34" charset="0"/>
                <a:cs typeface="Arial" panose="020B0604020202020204" pitchFamily="34" charset="0"/>
              </a:rPr>
              <a:t>”</a:t>
            </a:r>
            <a:r>
              <a:rPr lang="vi-VN" sz="4200" b="1" i="1" dirty="0" smtClean="0">
                <a:solidFill>
                  <a:srgbClr val="262A55"/>
                </a:solidFill>
              </a:rPr>
              <a:t> </a:t>
            </a:r>
            <a:r>
              <a:rPr lang="vi-VN" sz="4200" dirty="0" smtClean="0">
                <a:solidFill>
                  <a:srgbClr val="262A55"/>
                </a:solidFill>
              </a:rPr>
              <a:t>bằng </a:t>
            </a:r>
            <a:r>
              <a:rPr lang="vi-VN" sz="4200" dirty="0">
                <a:solidFill>
                  <a:srgbClr val="262A55"/>
                </a:solidFill>
              </a:rPr>
              <a:t>lập luận các lí lẽ :</a:t>
            </a:r>
            <a:endParaRPr lang="en-US" sz="4200" dirty="0">
              <a:solidFill>
                <a:srgbClr val="262A55"/>
              </a:solidFill>
            </a:endParaRPr>
          </a:p>
        </p:txBody>
      </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524263">
            <a:off x="16864590" y="4926455"/>
            <a:ext cx="951870" cy="666309"/>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480614">
            <a:off x="13722881" y="9091477"/>
            <a:ext cx="951870" cy="666309"/>
          </a:xfrm>
          <a:prstGeom prst="rect">
            <a:avLst/>
          </a:prstGeom>
        </p:spPr>
      </p:pic>
      <p:pic>
        <p:nvPicPr>
          <p:cNvPr id="10"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595014" y="5259610"/>
            <a:ext cx="3190107" cy="5027390"/>
          </a:xfrm>
          <a:prstGeom prst="rect">
            <a:avLst/>
          </a:prstGeom>
        </p:spPr>
      </p:pic>
      <p:sp>
        <p:nvSpPr>
          <p:cNvPr id="11" name="Rectangle 10"/>
          <p:cNvSpPr/>
          <p:nvPr/>
        </p:nvSpPr>
        <p:spPr>
          <a:xfrm>
            <a:off x="1219200" y="3422282"/>
            <a:ext cx="12725400" cy="6232475"/>
          </a:xfrm>
          <a:prstGeom prst="rect">
            <a:avLst/>
          </a:prstGeom>
        </p:spPr>
        <p:txBody>
          <a:bodyPr wrap="square">
            <a:spAutoFit/>
          </a:bodyPr>
          <a:lstStyle/>
          <a:p>
            <a:pPr marL="571500" indent="-571500" algn="just">
              <a:lnSpc>
                <a:spcPct val="150000"/>
              </a:lnSpc>
              <a:buFontTx/>
              <a:buChar char="-"/>
            </a:pPr>
            <a:r>
              <a:rPr lang="vi-VN" sz="3800" dirty="0" smtClean="0">
                <a:solidFill>
                  <a:srgbClr val="000000"/>
                </a:solidFill>
              </a:rPr>
              <a:t>Học </a:t>
            </a:r>
            <a:r>
              <a:rPr lang="vi-VN" sz="3800" dirty="0">
                <a:solidFill>
                  <a:srgbClr val="000000"/>
                </a:solidFill>
              </a:rPr>
              <a:t>vấn là thành quả tích lũy của nhân loại được lưu giữ và truyền lại qua </a:t>
            </a:r>
            <a:r>
              <a:rPr lang="vi-VN" sz="3800" dirty="0" smtClean="0">
                <a:solidFill>
                  <a:srgbClr val="000000"/>
                </a:solidFill>
              </a:rPr>
              <a:t>sách.</a:t>
            </a:r>
            <a:endParaRPr lang="en-US" sz="3800" dirty="0" smtClean="0">
              <a:solidFill>
                <a:srgbClr val="000000"/>
              </a:solidFill>
            </a:endParaRPr>
          </a:p>
          <a:p>
            <a:pPr marL="571500" indent="-571500" algn="just">
              <a:lnSpc>
                <a:spcPct val="150000"/>
              </a:lnSpc>
              <a:buFontTx/>
              <a:buChar char="-"/>
            </a:pPr>
            <a:r>
              <a:rPr lang="vi-VN" sz="3800" dirty="0" smtClean="0"/>
              <a:t>Muốn </a:t>
            </a:r>
            <a:r>
              <a:rPr lang="vi-VN" sz="3800" dirty="0"/>
              <a:t>tiến lên thì phải nắm vững những học vấn được lưu truyền</a:t>
            </a:r>
            <a:r>
              <a:rPr lang="vi-VN" sz="3800" dirty="0" smtClean="0"/>
              <a:t>.</a:t>
            </a:r>
            <a:endParaRPr lang="en-US" sz="3800" dirty="0" smtClean="0"/>
          </a:p>
          <a:p>
            <a:pPr marL="571500" indent="-571500" algn="just">
              <a:lnSpc>
                <a:spcPct val="150000"/>
              </a:lnSpc>
              <a:buFontTx/>
              <a:buChar char="-"/>
            </a:pPr>
            <a:r>
              <a:rPr lang="vi-VN" sz="3800" dirty="0" smtClean="0"/>
              <a:t>Nếu </a:t>
            </a:r>
            <a:r>
              <a:rPr lang="vi-VN" sz="3800" dirty="0"/>
              <a:t>xóa bỏ hết cái thành tựu mà nhân loại đã đạt được trong quá khứ thì chúng ta có thể bị lùi lại điểm xuất phát, làm kẻ lạc hậu.</a:t>
            </a:r>
            <a:endParaRPr lang="en-US" sz="3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22"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TotalTime>
  <Words>771</Words>
  <Application>Microsoft Office PowerPoint</Application>
  <PresentationFormat>Custom</PresentationFormat>
  <Paragraphs>51</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Times New Roman</vt:lpstr>
      <vt:lpstr>Wingdings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Ha_PC</cp:lastModifiedBy>
  <cp:revision>13</cp:revision>
  <dcterms:created xsi:type="dcterms:W3CDTF">2006-08-16T00:00:00Z</dcterms:created>
  <dcterms:modified xsi:type="dcterms:W3CDTF">2021-12-09T13:35:08Z</dcterms:modified>
  <dc:identifier>DAEtUBLhDZE</dc:identifier>
</cp:coreProperties>
</file>