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36"/>
  </p:handoutMasterIdLst>
  <p:sldIdLst>
    <p:sldId id="558" r:id="rId4"/>
    <p:sldId id="524" r:id="rId6"/>
    <p:sldId id="528" r:id="rId7"/>
    <p:sldId id="560" r:id="rId8"/>
    <p:sldId id="562" r:id="rId9"/>
    <p:sldId id="567" r:id="rId10"/>
    <p:sldId id="569" r:id="rId11"/>
    <p:sldId id="570" r:id="rId12"/>
    <p:sldId id="478" r:id="rId13"/>
    <p:sldId id="294" r:id="rId14"/>
    <p:sldId id="573" r:id="rId15"/>
    <p:sldId id="572" r:id="rId16"/>
    <p:sldId id="530" r:id="rId17"/>
    <p:sldId id="575" r:id="rId18"/>
    <p:sldId id="577" r:id="rId19"/>
    <p:sldId id="582" r:id="rId20"/>
    <p:sldId id="584" r:id="rId21"/>
    <p:sldId id="581" r:id="rId22"/>
    <p:sldId id="580" r:id="rId23"/>
    <p:sldId id="585" r:id="rId24"/>
    <p:sldId id="598" r:id="rId25"/>
    <p:sldId id="540" r:id="rId26"/>
    <p:sldId id="586" r:id="rId27"/>
    <p:sldId id="590" r:id="rId28"/>
    <p:sldId id="589" r:id="rId29"/>
    <p:sldId id="593" r:id="rId30"/>
    <p:sldId id="592" r:id="rId31"/>
    <p:sldId id="596" r:id="rId32"/>
    <p:sldId id="595" r:id="rId33"/>
    <p:sldId id="600" r:id="rId34"/>
    <p:sldId id="602" r:id="rId35"/>
  </p:sldIdLst>
  <p:sldSz cx="9144000" cy="5143500"/>
  <p:notesSz cx="9144000" cy="6858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 userDrawn="1">
          <p15:clr>
            <a:srgbClr val="A4A3A4"/>
          </p15:clr>
        </p15:guide>
        <p15:guide id="2" pos="28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70"/>
    <p:restoredTop sz="92682"/>
  </p:normalViewPr>
  <p:slideViewPr>
    <p:cSldViewPr showGuides="1">
      <p:cViewPr varScale="1">
        <p:scale>
          <a:sx n="91" d="100"/>
          <a:sy n="91" d="100"/>
        </p:scale>
        <p:origin x="-984" y="-102"/>
      </p:cViewPr>
      <p:guideLst>
        <p:guide orient="horz" pos="1650"/>
        <p:guide pos="28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55F980-A6A9-4277-984A-CF166EBCDBA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051AFC-0076-430A-8E0C-344785992F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DengXian"/>
            </a:endParaRPr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63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93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7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60419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20" name="Rectangle 3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7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4" name="Rectangle 3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7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2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05982"/>
            <a:ext cx="8080375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/>
        </p:nvSpPr>
        <p:spPr>
          <a:xfrm>
            <a:off x="0" y="0"/>
            <a:ext cx="9144000" cy="4318000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0" y="2513013"/>
            <a:ext cx="9144000" cy="1728788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0484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888" y="2757488"/>
            <a:ext cx="10255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6925" y="2181225"/>
            <a:ext cx="1825625" cy="109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9"/>
          <p:cNvSpPr/>
          <p:nvPr/>
        </p:nvSpPr>
        <p:spPr>
          <a:xfrm>
            <a:off x="0" y="4241800"/>
            <a:ext cx="9144000" cy="901700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0" y="4029075"/>
            <a:ext cx="9144000" cy="40005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0488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44650" y="165100"/>
            <a:ext cx="5794375" cy="452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6063" y="4240213"/>
            <a:ext cx="2795587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27750" y="4240213"/>
            <a:ext cx="2795588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338" y="336550"/>
            <a:ext cx="1998662" cy="119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图片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54563" y="4032250"/>
            <a:ext cx="1484312" cy="99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3" name="图片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97713" y="3486150"/>
            <a:ext cx="700087" cy="143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4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30288" y="3392488"/>
            <a:ext cx="1150937" cy="163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组合 511"/>
          <p:cNvGrpSpPr/>
          <p:nvPr userDrawn="1"/>
        </p:nvGrpSpPr>
        <p:grpSpPr>
          <a:xfrm>
            <a:off x="3175" y="173038"/>
            <a:ext cx="568325" cy="520700"/>
            <a:chOff x="0" y="532828"/>
            <a:chExt cx="759125" cy="568897"/>
          </a:xfrm>
        </p:grpSpPr>
        <p:sp>
          <p:nvSpPr>
            <p:cNvPr id="260" name="矩形 512"/>
            <p:cNvSpPr/>
            <p:nvPr/>
          </p:nvSpPr>
          <p:spPr>
            <a:xfrm>
              <a:off x="0" y="532828"/>
              <a:ext cx="239613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1" name="矩形 513"/>
            <p:cNvSpPr/>
            <p:nvPr/>
          </p:nvSpPr>
          <p:spPr>
            <a:xfrm>
              <a:off x="341395" y="532828"/>
              <a:ext cx="108143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2" name="矩形 514"/>
            <p:cNvSpPr/>
            <p:nvPr/>
          </p:nvSpPr>
          <p:spPr>
            <a:xfrm>
              <a:off x="551320" y="532828"/>
              <a:ext cx="67855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3" name="矩形 515"/>
            <p:cNvSpPr/>
            <p:nvPr/>
          </p:nvSpPr>
          <p:spPr>
            <a:xfrm>
              <a:off x="720957" y="532828"/>
              <a:ext cx="38168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1288" name="组合 516"/>
          <p:cNvGrpSpPr/>
          <p:nvPr userDrawn="1"/>
        </p:nvGrpSpPr>
        <p:grpSpPr>
          <a:xfrm>
            <a:off x="3175" y="692150"/>
            <a:ext cx="9137650" cy="34925"/>
            <a:chOff x="0" y="532828"/>
            <a:chExt cx="759125" cy="568897"/>
          </a:xfrm>
        </p:grpSpPr>
        <p:sp>
          <p:nvSpPr>
            <p:cNvPr id="265" name="矩形 517"/>
            <p:cNvSpPr/>
            <p:nvPr/>
          </p:nvSpPr>
          <p:spPr>
            <a:xfrm>
              <a:off x="0" y="532828"/>
              <a:ext cx="238842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6" name="矩形 518"/>
            <p:cNvSpPr/>
            <p:nvPr/>
          </p:nvSpPr>
          <p:spPr>
            <a:xfrm>
              <a:off x="238842" y="532828"/>
              <a:ext cx="2098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7" name="矩形 519"/>
            <p:cNvSpPr/>
            <p:nvPr/>
          </p:nvSpPr>
          <p:spPr>
            <a:xfrm>
              <a:off x="448670" y="532828"/>
              <a:ext cx="169999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8" name="矩形 520"/>
            <p:cNvSpPr/>
            <p:nvPr/>
          </p:nvSpPr>
          <p:spPr>
            <a:xfrm>
              <a:off x="616822" y="532828"/>
              <a:ext cx="142303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1266" name="Group 3"/>
          <p:cNvGrpSpPr/>
          <p:nvPr userDrawn="1"/>
        </p:nvGrpSpPr>
        <p:grpSpPr>
          <a:xfrm rot="-10800000" flipV="1">
            <a:off x="1711325" y="4670425"/>
            <a:ext cx="309563" cy="1363663"/>
            <a:chOff x="4980416" y="5037518"/>
            <a:chExt cx="412706" cy="1820482"/>
          </a:xfrm>
        </p:grpSpPr>
        <p:sp>
          <p:nvSpPr>
            <p:cNvPr id="11519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0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1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2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3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4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5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6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7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8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29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67" name="Group 4"/>
          <p:cNvGrpSpPr/>
          <p:nvPr userDrawn="1"/>
        </p:nvGrpSpPr>
        <p:grpSpPr>
          <a:xfrm rot="-10800000" flipV="1">
            <a:off x="1320800" y="4670425"/>
            <a:ext cx="307975" cy="1125538"/>
            <a:chOff x="5502862" y="5355294"/>
            <a:chExt cx="412706" cy="1502706"/>
          </a:xfrm>
        </p:grpSpPr>
        <p:sp>
          <p:nvSpPr>
            <p:cNvPr id="11508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09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10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11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12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13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14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15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16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17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18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68" name="Group 7"/>
          <p:cNvGrpSpPr/>
          <p:nvPr userDrawn="1"/>
        </p:nvGrpSpPr>
        <p:grpSpPr>
          <a:xfrm rot="-10800000" flipV="1">
            <a:off x="231775" y="4670425"/>
            <a:ext cx="304800" cy="1125538"/>
            <a:chOff x="6959786" y="5355294"/>
            <a:chExt cx="407320" cy="1502706"/>
          </a:xfrm>
        </p:grpSpPr>
        <p:sp>
          <p:nvSpPr>
            <p:cNvPr id="11497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98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99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00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01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02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03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04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05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06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507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69" name="Group 5"/>
          <p:cNvGrpSpPr/>
          <p:nvPr userDrawn="1"/>
        </p:nvGrpSpPr>
        <p:grpSpPr>
          <a:xfrm rot="-10800000" flipV="1">
            <a:off x="947738" y="4670425"/>
            <a:ext cx="303212" cy="1939925"/>
            <a:chOff x="6007804" y="4266641"/>
            <a:chExt cx="403952" cy="2588666"/>
          </a:xfrm>
        </p:grpSpPr>
        <p:sp>
          <p:nvSpPr>
            <p:cNvPr id="11486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87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88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89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90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91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92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93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94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95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96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0" name="Group 6"/>
          <p:cNvGrpSpPr/>
          <p:nvPr userDrawn="1"/>
        </p:nvGrpSpPr>
        <p:grpSpPr>
          <a:xfrm rot="-10800000" flipV="1">
            <a:off x="588963" y="4670425"/>
            <a:ext cx="307975" cy="2355850"/>
            <a:chOff x="6480429" y="3713225"/>
            <a:chExt cx="409339" cy="3142082"/>
          </a:xfrm>
        </p:grpSpPr>
        <p:sp>
          <p:nvSpPr>
            <p:cNvPr id="11475" name="Freeform 5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76" name="Freeform 6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77" name="Freeform 7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E87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78" name="Freeform 8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79" name="Freeform 9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E87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80" name="Freeform 10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E87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81" name="Freeform 55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82" name="Freeform 56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83" name="Freeform 57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84" name="Freeform 58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85" name="Freeform 59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1" name="Group 3"/>
          <p:cNvGrpSpPr/>
          <p:nvPr userDrawn="1"/>
        </p:nvGrpSpPr>
        <p:grpSpPr>
          <a:xfrm rot="-10800000" flipV="1">
            <a:off x="3433763" y="4670425"/>
            <a:ext cx="309562" cy="1363663"/>
            <a:chOff x="4980416" y="5037518"/>
            <a:chExt cx="412706" cy="1820482"/>
          </a:xfrm>
        </p:grpSpPr>
        <p:sp>
          <p:nvSpPr>
            <p:cNvPr id="11464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65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66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67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68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69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70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71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72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73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74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2" name="Group 4"/>
          <p:cNvGrpSpPr/>
          <p:nvPr userDrawn="1"/>
        </p:nvGrpSpPr>
        <p:grpSpPr>
          <a:xfrm rot="-10800000" flipV="1">
            <a:off x="2994025" y="4670425"/>
            <a:ext cx="309563" cy="1125538"/>
            <a:chOff x="5502862" y="5355294"/>
            <a:chExt cx="412706" cy="1502706"/>
          </a:xfrm>
        </p:grpSpPr>
        <p:sp>
          <p:nvSpPr>
            <p:cNvPr id="11453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54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55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56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57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58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59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60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61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62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63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3" name="Group 7"/>
          <p:cNvGrpSpPr/>
          <p:nvPr userDrawn="1"/>
        </p:nvGrpSpPr>
        <p:grpSpPr>
          <a:xfrm rot="-10800000" flipV="1">
            <a:off x="2103438" y="4670425"/>
            <a:ext cx="304800" cy="1125538"/>
            <a:chOff x="6959786" y="5355294"/>
            <a:chExt cx="407320" cy="1502706"/>
          </a:xfrm>
        </p:grpSpPr>
        <p:sp>
          <p:nvSpPr>
            <p:cNvPr id="11442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43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44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45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46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47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48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49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50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51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52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4" name="Group 5"/>
          <p:cNvGrpSpPr/>
          <p:nvPr userDrawn="1"/>
        </p:nvGrpSpPr>
        <p:grpSpPr>
          <a:xfrm rot="-10800000" flipV="1">
            <a:off x="2525713" y="4668838"/>
            <a:ext cx="303212" cy="1625600"/>
            <a:chOff x="6007804" y="4266641"/>
            <a:chExt cx="403952" cy="2588666"/>
          </a:xfrm>
        </p:grpSpPr>
        <p:sp>
          <p:nvSpPr>
            <p:cNvPr id="11431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32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33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34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35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36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37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38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39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40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41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5" name="Group 6"/>
          <p:cNvGrpSpPr/>
          <p:nvPr userDrawn="1"/>
        </p:nvGrpSpPr>
        <p:grpSpPr>
          <a:xfrm rot="-10800000" flipV="1">
            <a:off x="8602663" y="4670425"/>
            <a:ext cx="307975" cy="2355850"/>
            <a:chOff x="6480429" y="3713225"/>
            <a:chExt cx="409339" cy="3142082"/>
          </a:xfrm>
        </p:grpSpPr>
        <p:sp>
          <p:nvSpPr>
            <p:cNvPr id="11420" name="Freeform 5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21" name="Freeform 6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22" name="Freeform 7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E87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23" name="Freeform 8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24" name="Freeform 9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E87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25" name="Freeform 10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E87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26" name="Freeform 55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27" name="Freeform 56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28" name="Freeform 57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29" name="Freeform 58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30" name="Freeform 59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6" name="Group 5"/>
          <p:cNvGrpSpPr/>
          <p:nvPr userDrawn="1"/>
        </p:nvGrpSpPr>
        <p:grpSpPr>
          <a:xfrm rot="-10800000" flipV="1">
            <a:off x="3843338" y="4668838"/>
            <a:ext cx="303212" cy="1625600"/>
            <a:chOff x="6007804" y="4266641"/>
            <a:chExt cx="403952" cy="2588666"/>
          </a:xfrm>
        </p:grpSpPr>
        <p:sp>
          <p:nvSpPr>
            <p:cNvPr id="11409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0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1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2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3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4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5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6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7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8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19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7" name="Group 3"/>
          <p:cNvGrpSpPr/>
          <p:nvPr userDrawn="1"/>
        </p:nvGrpSpPr>
        <p:grpSpPr>
          <a:xfrm rot="-10800000" flipV="1">
            <a:off x="6454775" y="4670425"/>
            <a:ext cx="309563" cy="1363663"/>
            <a:chOff x="4980416" y="5037518"/>
            <a:chExt cx="412706" cy="1820482"/>
          </a:xfrm>
        </p:grpSpPr>
        <p:sp>
          <p:nvSpPr>
            <p:cNvPr id="11398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99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00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01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02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03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04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05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06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07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408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8" name="Group 4"/>
          <p:cNvGrpSpPr/>
          <p:nvPr userDrawn="1"/>
        </p:nvGrpSpPr>
        <p:grpSpPr>
          <a:xfrm rot="-10800000" flipV="1">
            <a:off x="6062663" y="4668838"/>
            <a:ext cx="309562" cy="1120775"/>
            <a:chOff x="5502862" y="5355294"/>
            <a:chExt cx="412706" cy="1502706"/>
          </a:xfrm>
        </p:grpSpPr>
        <p:sp>
          <p:nvSpPr>
            <p:cNvPr id="11387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88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89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90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91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92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93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94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95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96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97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79" name="Group 3"/>
          <p:cNvGrpSpPr/>
          <p:nvPr userDrawn="1"/>
        </p:nvGrpSpPr>
        <p:grpSpPr>
          <a:xfrm rot="-10800000" flipV="1">
            <a:off x="8177213" y="4670425"/>
            <a:ext cx="309562" cy="1122363"/>
            <a:chOff x="4980416" y="5037518"/>
            <a:chExt cx="412706" cy="1820482"/>
          </a:xfrm>
        </p:grpSpPr>
        <p:sp>
          <p:nvSpPr>
            <p:cNvPr id="11376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77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78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79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80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81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82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83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84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85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86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80" name="Group 4"/>
          <p:cNvGrpSpPr/>
          <p:nvPr userDrawn="1"/>
        </p:nvGrpSpPr>
        <p:grpSpPr>
          <a:xfrm rot="-10800000" flipV="1">
            <a:off x="7735888" y="4670425"/>
            <a:ext cx="309562" cy="973138"/>
            <a:chOff x="5502862" y="5355294"/>
            <a:chExt cx="412706" cy="1502706"/>
          </a:xfrm>
        </p:grpSpPr>
        <p:sp>
          <p:nvSpPr>
            <p:cNvPr id="11365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66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67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68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69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70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71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72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73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74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75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81" name="Group 7"/>
          <p:cNvGrpSpPr/>
          <p:nvPr userDrawn="1"/>
        </p:nvGrpSpPr>
        <p:grpSpPr>
          <a:xfrm rot="-10800000" flipV="1">
            <a:off x="6845300" y="4670425"/>
            <a:ext cx="306388" cy="969963"/>
            <a:chOff x="6959786" y="5355294"/>
            <a:chExt cx="407320" cy="1502706"/>
          </a:xfrm>
        </p:grpSpPr>
        <p:sp>
          <p:nvSpPr>
            <p:cNvPr id="11354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55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56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57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58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59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60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61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62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63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64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82" name="Group 5"/>
          <p:cNvGrpSpPr/>
          <p:nvPr userDrawn="1"/>
        </p:nvGrpSpPr>
        <p:grpSpPr>
          <a:xfrm rot="-10800000" flipV="1">
            <a:off x="7269163" y="4670425"/>
            <a:ext cx="303212" cy="1579563"/>
            <a:chOff x="6007804" y="4266641"/>
            <a:chExt cx="403952" cy="2588666"/>
          </a:xfrm>
        </p:grpSpPr>
        <p:sp>
          <p:nvSpPr>
            <p:cNvPr id="11343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44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45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46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47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48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49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50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51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52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53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83" name="Group 6"/>
          <p:cNvGrpSpPr/>
          <p:nvPr userDrawn="1"/>
        </p:nvGrpSpPr>
        <p:grpSpPr>
          <a:xfrm rot="-10800000" flipV="1">
            <a:off x="5600700" y="4670425"/>
            <a:ext cx="307975" cy="1808163"/>
            <a:chOff x="6480429" y="3713225"/>
            <a:chExt cx="409339" cy="3142082"/>
          </a:xfrm>
        </p:grpSpPr>
        <p:sp>
          <p:nvSpPr>
            <p:cNvPr id="11332" name="Freeform 5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33" name="Freeform 6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34" name="Freeform 7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E87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35" name="Freeform 8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36" name="Freeform 9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E87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37" name="Freeform 10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E87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38" name="Freeform 55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39" name="Freeform 56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40" name="Freeform 57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41" name="Freeform 58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42" name="Freeform 59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84" name="Group 4"/>
          <p:cNvGrpSpPr/>
          <p:nvPr userDrawn="1"/>
        </p:nvGrpSpPr>
        <p:grpSpPr>
          <a:xfrm rot="-10800000" flipV="1">
            <a:off x="5149850" y="4670425"/>
            <a:ext cx="309563" cy="1125538"/>
            <a:chOff x="5502862" y="5355294"/>
            <a:chExt cx="412706" cy="1502706"/>
          </a:xfrm>
        </p:grpSpPr>
        <p:sp>
          <p:nvSpPr>
            <p:cNvPr id="11321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22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23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24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25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26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27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28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29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30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31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85" name="Group 7"/>
          <p:cNvGrpSpPr/>
          <p:nvPr userDrawn="1"/>
        </p:nvGrpSpPr>
        <p:grpSpPr>
          <a:xfrm rot="-10800000" flipV="1">
            <a:off x="4265613" y="4670425"/>
            <a:ext cx="304800" cy="973138"/>
            <a:chOff x="6959786" y="5355294"/>
            <a:chExt cx="407320" cy="1502706"/>
          </a:xfrm>
        </p:grpSpPr>
        <p:sp>
          <p:nvSpPr>
            <p:cNvPr id="11310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11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12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13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14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15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16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17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18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19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20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86" name="Group 5"/>
          <p:cNvGrpSpPr/>
          <p:nvPr userDrawn="1"/>
        </p:nvGrpSpPr>
        <p:grpSpPr>
          <a:xfrm rot="-10800000" flipV="1">
            <a:off x="4687888" y="4668838"/>
            <a:ext cx="303212" cy="1625600"/>
            <a:chOff x="6007804" y="4266641"/>
            <a:chExt cx="403952" cy="2588666"/>
          </a:xfrm>
        </p:grpSpPr>
        <p:sp>
          <p:nvSpPr>
            <p:cNvPr id="11299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0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1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2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3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4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5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6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7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8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9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6242050" y="4570413"/>
            <a:ext cx="581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eaLnBrk="1" hangingPunct="1">
              <a:buNone/>
            </a:pP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41178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91" y="1200154"/>
            <a:ext cx="541178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customXml" Target="../ink/ink4.xml"/><Relationship Id="rId3" Type="http://schemas.openxmlformats.org/officeDocument/2006/relationships/image" Target="../media/image14.png"/><Relationship Id="rId2" Type="http://schemas.openxmlformats.org/officeDocument/2006/relationships/customXml" Target="../ink/ink3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customXml" Target="../ink/ink6.xml"/><Relationship Id="rId3" Type="http://schemas.openxmlformats.org/officeDocument/2006/relationships/image" Target="../media/image14.png"/><Relationship Id="rId2" Type="http://schemas.openxmlformats.org/officeDocument/2006/relationships/customXml" Target="../ink/ink5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customXml" Target="../ink/ink8.xml"/><Relationship Id="rId3" Type="http://schemas.openxmlformats.org/officeDocument/2006/relationships/image" Target="../media/image14.png"/><Relationship Id="rId2" Type="http://schemas.openxmlformats.org/officeDocument/2006/relationships/customXml" Target="../ink/ink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customXml" Target="../ink/ink10.xml"/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customXml" Target="../ink/ink12.xml"/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customXml" Target="../ink/ink14.xml"/><Relationship Id="rId3" Type="http://schemas.openxmlformats.org/officeDocument/2006/relationships/image" Target="../media/image14.png"/><Relationship Id="rId2" Type="http://schemas.openxmlformats.org/officeDocument/2006/relationships/customXml" Target="../ink/ink13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customXml" Target="../ink/ink16.xml"/><Relationship Id="rId3" Type="http://schemas.openxmlformats.org/officeDocument/2006/relationships/image" Target="../media/image14.png"/><Relationship Id="rId2" Type="http://schemas.openxmlformats.org/officeDocument/2006/relationships/customXml" Target="../ink/ink15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customXml" Target="../ink/ink18.xml"/><Relationship Id="rId3" Type="http://schemas.openxmlformats.org/officeDocument/2006/relationships/image" Target="../media/image14.png"/><Relationship Id="rId2" Type="http://schemas.openxmlformats.org/officeDocument/2006/relationships/customXml" Target="../ink/ink17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customXml" Target="../ink/ink20.xml"/><Relationship Id="rId3" Type="http://schemas.openxmlformats.org/officeDocument/2006/relationships/image" Target="../media/image14.png"/><Relationship Id="rId2" Type="http://schemas.openxmlformats.org/officeDocument/2006/relationships/customXml" Target="../ink/ink19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emf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emf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4.xml"/><Relationship Id="rId4" Type="http://schemas.openxmlformats.org/officeDocument/2006/relationships/customXml" Target="../ink/ink2.xml"/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3" descr="Hình ảnh đẹp Về Quê Hương Hà Tĩ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3"/>
          <p:cNvSpPr/>
          <p:nvPr/>
        </p:nvSpPr>
        <p:spPr>
          <a:xfrm>
            <a:off x="1981200" y="1371600"/>
            <a:ext cx="6934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Việt Nam đất nước ta ơi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Brush Script MT" panose="03060802040406070304" pitchFamily="66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Mênh mông biển lúa đâu trời đẹp hơn</a:t>
            </a: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Brush Script MT" panose="03060802040406070304" pitchFamily="66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                          (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Nguyễn Đình Thi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)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 </a:t>
            </a: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Brush Script MT" panose="030608020404060703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686" y="285750"/>
            <a:ext cx="86705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QUÊ HƯƠNG YÊU DẤU</a:t>
            </a:r>
            <a:endParaRPr kumimoji="0" lang="en-US" sz="4800" b="1" i="0" u="none" strike="noStrike" kern="1200" cap="none" spc="0" normalizeH="0" baseline="0" noProof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144000" cy="509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18"/>
          <p:cNvSpPr txBox="1">
            <a:spLocks noChangeArrowheads="1"/>
          </p:cNvSpPr>
          <p:nvPr/>
        </p:nvSpPr>
        <p:spPr bwMode="auto">
          <a:xfrm>
            <a:off x="1685563" y="0"/>
            <a:ext cx="6324600" cy="52322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endParaRPr kumimoji="0" lang="en-US" altLang="en-US" sz="28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0724" name="Picture 8" descr="Đền Trấn Vũ - Nơi lưu giữ nhiều dấu ấn lịch sử văn hóa qu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2950"/>
            <a:ext cx="2286000" cy="2462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11" descr="Ngõ Thọ Xương bình yên hiếm có giữa lòng Hà Nộ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589213"/>
            <a:ext cx="2222500" cy="243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12" descr="Người giữ hồn “nhịp chày Yên Thái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288" y="742950"/>
            <a:ext cx="2222500" cy="2462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13" descr="Bookex.vn-Cộng đồng Trao đổi Sách Số 1 Việt N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25" y="2463800"/>
            <a:ext cx="2057400" cy="2433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144000" cy="509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18"/>
          <p:cNvSpPr txBox="1">
            <a:spLocks noChangeArrowheads="1"/>
          </p:cNvSpPr>
          <p:nvPr/>
        </p:nvSpPr>
        <p:spPr bwMode="auto">
          <a:xfrm>
            <a:off x="2209800" y="34409"/>
            <a:ext cx="4576762" cy="523219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sơn</a:t>
            </a:r>
            <a:endParaRPr kumimoji="0" lang="en-US" altLang="en-US" sz="28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1748" name="Picture 10" descr="XỨ LẠNG QUÊ TÔI - Langthuong97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3" y="658813"/>
            <a:ext cx="4560887" cy="3970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14" descr="Tam Cờ - Phố của đền đài, miếu mạ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58813"/>
            <a:ext cx="4038600" cy="3970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144000" cy="509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18"/>
          <p:cNvSpPr txBox="1">
            <a:spLocks noChangeArrowheads="1"/>
          </p:cNvSpPr>
          <p:nvPr/>
        </p:nvSpPr>
        <p:spPr bwMode="auto">
          <a:xfrm>
            <a:off x="2362200" y="68469"/>
            <a:ext cx="4119562" cy="52322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Huế</a:t>
            </a:r>
            <a:endParaRPr kumimoji="0" lang="en-US" altLang="en-US" sz="28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2772" name="Picture 9" descr="Bên trong chợ Đông Ba 120 tuổi xập xệ và chưa có giải pháp cải tạo | Việt  Nam Mớ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3" y="592138"/>
            <a:ext cx="3608387" cy="197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10" descr="Hình ảnh phản cảm ở Đập Đá - Báo Thừa Thiên Huế Onl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92138"/>
            <a:ext cx="3432175" cy="197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14" descr="Đây thôn Vĩ Dạ - Wikiwa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3" y="2684463"/>
            <a:ext cx="3608387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15" descr="Ca dao tục ngữ về ngã ba Sình | Ca dao M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857500"/>
            <a:ext cx="3355975" cy="2185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76200" y="133350"/>
            <a:ext cx="9093200" cy="5119688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90601" y="156210"/>
            <a:ext cx="77341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 CA DAO VỀ QUÊ HƯƠNG ĐẤT NƯỚC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771465"/>
            <a:ext cx="2733184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0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  <a:endParaRPr kumimoji="0" lang="x-none" altLang="x-none" sz="20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1169035"/>
            <a:ext cx="3352800" cy="3987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0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KHÁM PHÁ VĂN BẢN</a:t>
            </a:r>
            <a:endParaRPr kumimoji="0" lang="x-none" altLang="x-none" sz="20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801" name="Horizontal Scroll 22"/>
          <p:cNvSpPr/>
          <p:nvPr/>
        </p:nvSpPr>
        <p:spPr>
          <a:xfrm>
            <a:off x="3733800" y="666750"/>
            <a:ext cx="2895600" cy="762000"/>
          </a:xfrm>
          <a:prstGeom prst="horizontalScroll">
            <a:avLst>
              <a:gd name="adj" fmla="val 12500"/>
            </a:avLst>
          </a:prstGeom>
          <a:solidFill>
            <a:srgbClr val="B2C1DB"/>
          </a:solidFill>
          <a:ln w="25400" cap="flat" cmpd="sng">
            <a:solidFill>
              <a:srgbClr val="828DA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 eaLnBrk="1" hangingPunct="1"/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60838" y="930275"/>
            <a:ext cx="2743200" cy="763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1700"/>
              </a:lnSpc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nghĩ 5 phút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dirty="0">
              <a:solidFill>
                <a:srgbClr val="FFFDDD"/>
              </a:solidFill>
              <a:latin typeface="UTM Caviar"/>
              <a:ea typeface="Calibri" panose="020F0502020204030204" pitchFamily="34" charset="0"/>
            </a:endParaRPr>
          </a:p>
        </p:txBody>
      </p:sp>
      <p:sp>
        <p:nvSpPr>
          <p:cNvPr id="25" name="Vertical Scroll 24"/>
          <p:cNvSpPr/>
          <p:nvPr/>
        </p:nvSpPr>
        <p:spPr>
          <a:xfrm>
            <a:off x="49213" y="2089150"/>
            <a:ext cx="2438400" cy="2932113"/>
          </a:xfrm>
          <a:prstGeom prst="verticalScroll">
            <a:avLst/>
          </a:prstGeom>
          <a:solidFill>
            <a:srgbClr val="00B0F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Vertical Scroll 27"/>
          <p:cNvSpPr/>
          <p:nvPr/>
        </p:nvSpPr>
        <p:spPr>
          <a:xfrm>
            <a:off x="2217738" y="2098675"/>
            <a:ext cx="2468563" cy="2922588"/>
          </a:xfrm>
          <a:prstGeom prst="verticalScroll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Vertical Scroll 28"/>
          <p:cNvSpPr/>
          <p:nvPr/>
        </p:nvSpPr>
        <p:spPr>
          <a:xfrm>
            <a:off x="4452938" y="2057400"/>
            <a:ext cx="2438400" cy="2963863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9725" y="2155825"/>
            <a:ext cx="1793875" cy="3052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>
            <a:spAutoFit/>
          </a:bodyPr>
          <a:p>
            <a:pPr algn="l" defTabSz="914400">
              <a:buNone/>
              <a:tabLst>
                <a:tab pos="88900" algn="l"/>
                <a:tab pos="179705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Mỗi b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i ca dao có m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ấy d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òng? Cách phân b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ố số tiếng trong c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ác dòng cho th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ấy đặc điểm g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ì c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ủa thơ lục b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át?</a:t>
            </a:r>
            <a:endParaRPr lang="en-US" altLang="en-US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400">
              <a:lnSpc>
                <a:spcPts val="1700"/>
              </a:lnSpc>
              <a:buNone/>
              <a:tabLst>
                <a:tab pos="88900" algn="l"/>
                <a:tab pos="179705" algn="l"/>
              </a:tabLst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ts val="1700"/>
              </a:lnSpc>
              <a:buNone/>
              <a:tabLst>
                <a:tab pos="88900" algn="l"/>
                <a:tab pos="179705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dirty="0">
              <a:solidFill>
                <a:srgbClr val="FFFDDD"/>
              </a:solidFill>
              <a:latin typeface="UTM Caviar"/>
              <a:ea typeface="Calibri" panose="020F0502020204030204" pitchFamily="34" charset="0"/>
            </a:endParaRPr>
          </a:p>
        </p:txBody>
      </p:sp>
      <p:sp>
        <p:nvSpPr>
          <p:cNvPr id="31" name="Google Shape;725;p30"/>
          <p:cNvSpPr txBox="1"/>
          <p:nvPr/>
        </p:nvSpPr>
        <p:spPr>
          <a:xfrm>
            <a:off x="2476500" y="2057400"/>
            <a:ext cx="1817688" cy="27416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21900" tIns="121900" rIns="121900" bIns="12190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  <a:tabLst>
                <a:tab pos="88900" algn="l"/>
                <a:tab pos="179705" algn="l"/>
              </a:tabLst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Trong c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ụm từ </a:t>
            </a:r>
            <a:r>
              <a:rPr lang="vi-VN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mặt gương T</a:t>
            </a:r>
            <a:r>
              <a: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ây H</a:t>
            </a:r>
            <a:r>
              <a:rPr lang="vi-VN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ồ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ác gi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ả d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ân gian đã s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ử dụng biện ph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áp tu t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ừ 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o? Hãy nêu tác d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ụng của biện ph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áp tu t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ừ đ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ó.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81538" y="2343150"/>
            <a:ext cx="1854200" cy="2678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en-US" sz="2400" b="1" dirty="0">
                <a:solidFill>
                  <a:srgbClr val="141414"/>
                </a:solidFill>
                <a:latin typeface="UTM Caviar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3.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Nêu tình c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ảm của em về t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ình c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ảm t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ác gi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ả d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ân gian g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ửi gắm trong lời nhắn gửi: </a:t>
            </a:r>
            <a:r>
              <a:rPr lang="vi-VN" alt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Ai ơi, đứng lại m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 trông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33809" name="Straight Arrow Connector 32"/>
          <p:cNvCxnSpPr/>
          <p:nvPr/>
        </p:nvCxnSpPr>
        <p:spPr>
          <a:xfrm flipH="1">
            <a:off x="1366838" y="1365250"/>
            <a:ext cx="3586162" cy="731838"/>
          </a:xfrm>
          <a:prstGeom prst="straightConnector1">
            <a:avLst/>
          </a:prstGeom>
          <a:ln w="9525" cap="flat" cmpd="sng">
            <a:solidFill>
              <a:srgbClr val="4A7EBB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3810" name="Straight Arrow Connector 33"/>
          <p:cNvCxnSpPr>
            <a:endCxn id="28" idx="0"/>
          </p:cNvCxnSpPr>
          <p:nvPr/>
        </p:nvCxnSpPr>
        <p:spPr>
          <a:xfrm flipH="1">
            <a:off x="3451225" y="1358900"/>
            <a:ext cx="1501775" cy="739775"/>
          </a:xfrm>
          <a:prstGeom prst="straightConnector1">
            <a:avLst/>
          </a:prstGeom>
          <a:ln w="9525" cap="flat" cmpd="sng">
            <a:solidFill>
              <a:srgbClr val="4A7EBB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3811" name="Straight Arrow Connector 36"/>
          <p:cNvCxnSpPr>
            <a:endCxn id="41" idx="0"/>
          </p:cNvCxnSpPr>
          <p:nvPr/>
        </p:nvCxnSpPr>
        <p:spPr>
          <a:xfrm>
            <a:off x="4953000" y="1358900"/>
            <a:ext cx="2913063" cy="698500"/>
          </a:xfrm>
          <a:prstGeom prst="straightConnector1">
            <a:avLst/>
          </a:prstGeom>
          <a:ln w="9525" cap="flat" cmpd="sng">
            <a:solidFill>
              <a:srgbClr val="4A7EBB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41" name="Vertical Scroll 40"/>
          <p:cNvSpPr/>
          <p:nvPr/>
        </p:nvSpPr>
        <p:spPr>
          <a:xfrm>
            <a:off x="6632575" y="2057400"/>
            <a:ext cx="2468563" cy="2963863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45630" y="2343150"/>
            <a:ext cx="1781175" cy="23685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algn="just" defTabSz="914400">
              <a:buNone/>
              <a:tabLst>
                <a:tab pos="88900" algn="l"/>
                <a:tab pos="179705" algn="l"/>
              </a:tabLst>
            </a:pPr>
            <a:r>
              <a:rPr lang="en-US" altLang="en-US" sz="2400" b="1" dirty="0">
                <a:solidFill>
                  <a:srgbClr val="141414"/>
                </a:solidFill>
                <a:latin typeface="UTM Caviar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4.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Hãy tìm m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ột số c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âu ca dao có s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ử dụng từ </a:t>
            </a:r>
            <a:r>
              <a:rPr lang="vi-VN" alt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 hoặc c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ó l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ời nhắn </a:t>
            </a:r>
            <a:r>
              <a:rPr lang="vi-VN" alt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Ai ơi</a:t>
            </a:r>
            <a:r>
              <a:rPr lang="vi-VN" alt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altLang="en-US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914400">
              <a:buNone/>
              <a:tabLst>
                <a:tab pos="88900" algn="l"/>
                <a:tab pos="17970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33814" name="Straight Arrow Connector 46"/>
          <p:cNvCxnSpPr>
            <a:endCxn id="29" idx="0"/>
          </p:cNvCxnSpPr>
          <p:nvPr/>
        </p:nvCxnSpPr>
        <p:spPr>
          <a:xfrm>
            <a:off x="4953000" y="1303338"/>
            <a:ext cx="719138" cy="754062"/>
          </a:xfrm>
          <a:prstGeom prst="straightConnector1">
            <a:avLst/>
          </a:prstGeom>
          <a:ln w="9525" cap="flat" cmpd="sng">
            <a:solidFill>
              <a:srgbClr val="4A7EBB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bldLvl="0" animBg="1"/>
      <p:bldP spid="31" grpId="0" bldLvl="0" animBg="1"/>
      <p:bldP spid="32" grpId="0" bldLvl="0" animBg="1"/>
      <p:bldP spid="4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-20637" y="36513"/>
            <a:ext cx="9093200" cy="5119688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8851" y="57150"/>
            <a:ext cx="77341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 CA DAO VỀ QUÊ HƯƠNG ĐẤT NƯỚC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824" name="Picture 14" descr="Gió Đưa Cành Trúc La Đà ❤️️ Cảm Nhận Về Bài Ca Da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480" y="895350"/>
            <a:ext cx="3327400" cy="3649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322" y="619066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7635" y="1119505"/>
            <a:ext cx="5617845" cy="39693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ể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lục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dòng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(2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cặp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6 - 8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ếng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ieo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v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ần: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à –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gà, sương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–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gương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;…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ắt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nhịp: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chẵn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 2/2/2; 2/4; 4/4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;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Biện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pháp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dụ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- so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sánh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ngầm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gương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vẻ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đẹp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-20637" y="36513"/>
            <a:ext cx="9093200" cy="5119688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10200" y="1174750"/>
            <a:ext cx="0" cy="35099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8851" y="57150"/>
            <a:ext cx="77341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 CA DAO VỀ QUÊ HƯƠNG ĐẤT NƯỚC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848" name="Picture 14" descr="Gió Đưa Cành Trúc La Đà ❤️️ Cảm Nhận Về Bài Ca Da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174750"/>
            <a:ext cx="3200400" cy="350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769385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1414418"/>
            <a:ext cx="495300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dung: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-20637" y="36513"/>
            <a:ext cx="9093200" cy="5119688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10200" y="1174750"/>
            <a:ext cx="0" cy="35099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8851" y="57150"/>
            <a:ext cx="77341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 CA DAO VỀ QUÊ HƯƠNG ĐẤT NƯỚC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8286" y="1005935"/>
            <a:ext cx="5281914" cy="44627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ể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lục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át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4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dòng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(2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6 -8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tiếng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).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-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gieo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v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ần: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xa –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ba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trông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–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sông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-     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ắt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nhịp: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ịp chẵn: 2/4; 4/4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Biện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pháp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Ẩn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(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trái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núi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).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Sử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dụng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mô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quen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thuộc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ca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 </a:t>
            </a:r>
            <a:r>
              <a:rPr kumimoji="0" lang="vi-V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Ai ơi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Nội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dung: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cảm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yêu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mến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tự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hào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v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ẻ đẹp của xứ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Lạng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0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x-none" altLang="x-none" sz="20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8286" y="605825"/>
            <a:ext cx="33528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x-none" sz="20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x-none" sz="20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x-none" sz="20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en-US" altLang="x-none" sz="20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altLang="x-none" sz="20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0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x-none" sz="20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x-none" altLang="x-none" sz="20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874" name="Picture 17" descr="Ca Dao Tục Ngữ Về Lạng Sơn ❤️️Sưu Tầm 1001 Câu H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538" y="1174750"/>
            <a:ext cx="3395662" cy="3509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0" y="79375"/>
            <a:ext cx="9093200" cy="5119688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8851" y="57150"/>
            <a:ext cx="77341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 CA DAO VỀ QUÊ HƯƠNG ĐẤT NƯỚC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895" name="Horizontal Scroll 22"/>
          <p:cNvSpPr/>
          <p:nvPr/>
        </p:nvSpPr>
        <p:spPr>
          <a:xfrm>
            <a:off x="3746500" y="798513"/>
            <a:ext cx="2895600" cy="706437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25400" cap="flat" cmpd="sng">
            <a:solidFill>
              <a:srgbClr val="828DA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 eaLnBrk="1" hangingPunct="1"/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6" name="Rectangle 23"/>
          <p:cNvSpPr/>
          <p:nvPr/>
        </p:nvSpPr>
        <p:spPr>
          <a:xfrm>
            <a:off x="4256088" y="998538"/>
            <a:ext cx="2449512" cy="309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17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5 phút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Vertical Scroll 27"/>
          <p:cNvSpPr/>
          <p:nvPr/>
        </p:nvSpPr>
        <p:spPr>
          <a:xfrm>
            <a:off x="533400" y="1962150"/>
            <a:ext cx="3657600" cy="3124200"/>
          </a:xfrm>
          <a:prstGeom prst="verticalScroll">
            <a:avLst/>
          </a:prstGeom>
          <a:solidFill>
            <a:srgbClr val="00B0F0"/>
          </a:solidFill>
          <a:ln w="9525" cap="flat" cmpd="sng" algn="ctr">
            <a:solidFill>
              <a:srgbClr val="92D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Google Shape;725;p30"/>
          <p:cNvSpPr txBox="1"/>
          <p:nvPr/>
        </p:nvSpPr>
        <p:spPr>
          <a:xfrm>
            <a:off x="1143000" y="2190750"/>
            <a:ext cx="2514600" cy="2952750"/>
          </a:xfrm>
          <a:prstGeom prst="rect">
            <a:avLst/>
          </a:prstGeom>
          <a:noFill/>
          <a:ln w="9525">
            <a:noFill/>
          </a:ln>
        </p:spPr>
        <p:txBody>
          <a:bodyPr lIns="121900" tIns="121900" rIns="121900" bIns="12190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  <a:tabLst>
                <a:tab pos="88900" algn="l"/>
                <a:tab pos="179705" algn="l"/>
              </a:tabLst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ãy ch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ỉ ra 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ính ch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ất biến thể của thể thơ lục b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át trong b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 ca dao 3 trên các phương di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ện: số tiếng trong mỗi d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òng, cách gieo v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ần, 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ách ph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ối hợp thanh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điệu, v.v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37899" name="Straight Arrow Connector 33"/>
          <p:cNvCxnSpPr>
            <a:stCxn id="37895" idx="2"/>
          </p:cNvCxnSpPr>
          <p:nvPr/>
        </p:nvCxnSpPr>
        <p:spPr>
          <a:xfrm flipH="1">
            <a:off x="2400300" y="1416050"/>
            <a:ext cx="2794000" cy="546100"/>
          </a:xfrm>
          <a:prstGeom prst="straightConnector1">
            <a:avLst/>
          </a:prstGeom>
          <a:ln w="9525" cap="flat" cmpd="sng">
            <a:solidFill>
              <a:srgbClr val="4A7EBB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7900" name="Straight Arrow Connector 36"/>
          <p:cNvCxnSpPr>
            <a:stCxn id="37895" idx="2"/>
          </p:cNvCxnSpPr>
          <p:nvPr/>
        </p:nvCxnSpPr>
        <p:spPr>
          <a:xfrm>
            <a:off x="5194300" y="1416050"/>
            <a:ext cx="2273300" cy="638175"/>
          </a:xfrm>
          <a:prstGeom prst="straightConnector1">
            <a:avLst/>
          </a:prstGeom>
          <a:ln w="9525" cap="flat" cmpd="sng">
            <a:solidFill>
              <a:srgbClr val="4A7EBB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41" name="Vertical Scroll 40"/>
          <p:cNvSpPr/>
          <p:nvPr/>
        </p:nvSpPr>
        <p:spPr>
          <a:xfrm>
            <a:off x="5410200" y="2054225"/>
            <a:ext cx="3575050" cy="3032125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67400" y="2382838"/>
            <a:ext cx="2743200" cy="2616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buNone/>
              <a:tabLst>
                <a:tab pos="88900" algn="l"/>
                <a:tab pos="179705" algn="l"/>
              </a:tabLst>
            </a:pPr>
            <a:r>
              <a:rPr lang="en-US" altLang="en-US" sz="2400" b="1" dirty="0">
                <a:solidFill>
                  <a:srgbClr val="141414"/>
                </a:solidFill>
                <a:latin typeface="UTM Caviar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 B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i ca dao 3 đã s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ử dụng những từ ngữ, h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ình 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ảnh n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o đ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ể mi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êu t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ả thi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ên nhiên x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ứ Huế? Những từ ngữ, h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ình 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ảnh đ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ó giúp em hình dung như th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ế n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o v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ề cảnh s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ông nư</a:t>
            </a:r>
            <a:r>
              <a:rPr lang="vi-VN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ớc nơi đ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ây?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4782" y="767849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-20637" y="36513"/>
            <a:ext cx="9093200" cy="5119688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38875" y="2000250"/>
            <a:ext cx="9525" cy="3143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8851" y="57150"/>
            <a:ext cx="77341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 CA DAO VỀ QUÊ HƯƠNG ĐẤT NƯỚC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808" y="971550"/>
            <a:ext cx="6091096" cy="41030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-    L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ục b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bi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ến thể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3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8 – 1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6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biến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ở 2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đều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8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Gieo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vần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ngả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ngã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dạ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Ngắt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nhịp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 4/4; 2/4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sử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liệt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kê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địa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nổi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sử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láy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lờ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đờ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170" algn="l"/>
                <a:tab pos="1803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Nội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dung: ca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ngợi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v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ẻ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đẹp n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nhưng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ầm buồn của xứ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Huế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919" y="567760"/>
            <a:ext cx="2651719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0356" name="Picture 4" descr="Chùm thơ hay viết về xứ Huế với vẻ đẹp nên thơ | KyUc.N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200150"/>
            <a:ext cx="2824163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-152400" y="-306387"/>
            <a:ext cx="9093200" cy="5119688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8851" y="57150"/>
            <a:ext cx="77341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 CA DAO VỀ QUÊ HƯƠNG ĐẤT NƯỚC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613536"/>
            <a:ext cx="33528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III.Tổng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altLang="x-none" sz="28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9" name="TextBox 17"/>
          <p:cNvSpPr txBox="1"/>
          <p:nvPr/>
        </p:nvSpPr>
        <p:spPr>
          <a:xfrm>
            <a:off x="179388" y="1624013"/>
            <a:ext cx="873442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  <a:tabLst>
                <a:tab pos="88900" algn="l"/>
                <a:tab pos="179705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ể thơ lục b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át v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l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ục b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át bi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ến thể, ph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ù h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ợp với việc 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âm tình, b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ộc lộ 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ình c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ảm, cụ thể ở 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ây l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tình yêu quê hương đ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ất nước.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7461" y="3009008"/>
            <a:ext cx="2357296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dung: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4800" y="3523109"/>
            <a:ext cx="86360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dao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ể hiện 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thi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ết 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ự 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ủa 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gi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ả d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đ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ối với vẻ đẹp của qu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 đ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ất nước.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67800" cy="5143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4133" y="1200150"/>
            <a:ext cx="29795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altLang="x-none" sz="2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VẤN ĐỀ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1192" y="1661815"/>
            <a:ext cx="45720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3200" b="1" i="0" u="none" strike="noStrike" kern="120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x-none" altLang="x-none" sz="32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nước</a:t>
            </a:r>
            <a:endParaRPr kumimoji="0" lang="x-none" altLang="x-none" sz="3200" b="1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591800" y="37719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-102235" y="-247650"/>
            <a:ext cx="9093200" cy="5119688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8851" y="57150"/>
            <a:ext cx="77341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 CA DAO VỀ QUÊ HƯƠNG ĐẤT NƯỚC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700012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1242514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TÌM HIỂU CHI TIẾT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1653672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TỔNG KẾT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071732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LUYỆN TẬP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2607310"/>
            <a:ext cx="8440420" cy="1383665"/>
          </a:xfrm>
          <a:prstGeom prst="rect">
            <a:avLst/>
          </a:prstGeom>
          <a:noFill/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p>
            <a:pPr marL="742950" indent="457200" algn="just" eaLnBrk="1" hangingPunct="1"/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(từ 5 – 7 câu)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nghĩ của em về một danh lam thắng cảnh của quê hương, đất nước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0" y="23813"/>
            <a:ext cx="9093200" cy="4887913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r>
              <a:rPr dirty="0">
                <a:solidFill>
                  <a:srgbClr val="FFFFFF"/>
                </a:solidFill>
                <a:latin typeface="Candara" panose="020E0502030303020204" pitchFamily="34" charset="0"/>
              </a:rPr>
              <a:t> 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Ho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Kiếm l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nổi tiếng của H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Nội. Đó l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h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liễu rủ thướt tha, những nh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lộc vừng nghiêng nghiêng đổ hoa soi bóng dưới lòng hồ. Giữa hồ có tháp Rùa, cạnh hồ có đền Ngọc Sơn có "Đ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Nghiên Tháp Bút chưa sờn"... Hình ảnh hồ Gươm lung linh giống như một tấm gương xinh đẹp giữa lòng th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phố đã đi v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lòng nhiều người dân H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Nội. Người dân H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sống ở khu vực quanh hồ có thói quen ra đây tập thể dục v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sáng sớm, đặc biệt l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mùa hè. Họ gọi các khu phố nằm quanh hồ l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Bờ Hồ. Không phải l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 nước lớn nhất trong Thủ đô, song với nguồn gốc đặc biệt, hồ Ho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Kiếm đã gắn liền với cuộc sống v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 tư của nhiều người. Hồ có nhiều cảnh đẹp. V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thế, hồ gắn với huyền sử, l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tượng khát khao hòa bình (trả gươm cầm bút), đức văn t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võ trị của dân tộc (thanh kiếm thiêng nơi đáy hồ v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tháp bút viết lên trời xanh). Hồ Gươm sẽ mãi sống trong tiềm thức mỗi người dân Thủ đô nói riêng v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dân cả nước nói chung như một biểu tượng thiêng liêng về lịch sử v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truyền thống văn hóa dân tộc.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41990" name="Rectangle 20"/>
          <p:cNvSpPr/>
          <p:nvPr/>
        </p:nvSpPr>
        <p:spPr>
          <a:xfrm>
            <a:off x="457200" y="50800"/>
            <a:ext cx="7467600" cy="523875"/>
          </a:xfrm>
          <a:prstGeom prst="rect">
            <a:avLst/>
          </a:prstGeom>
          <a:noFill/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 marL="742950" indent="-742950" algn="just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Học sinh tham khảo đoạn văn sau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ounded Rectangle 5"/>
          <p:cNvSpPr/>
          <p:nvPr/>
        </p:nvSpPr>
        <p:spPr>
          <a:xfrm>
            <a:off x="228600" y="0"/>
            <a:ext cx="8839200" cy="5143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1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8" name="TextBox 7"/>
          <p:cNvSpPr txBox="1"/>
          <p:nvPr/>
        </p:nvSpPr>
        <p:spPr>
          <a:xfrm>
            <a:off x="2247900" y="2133600"/>
            <a:ext cx="52959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mbria Math" panose="02040503050406030204" pitchFamily="18" charset="0"/>
              </a:rPr>
              <a:t>THỰC HÀNH TIẾNG VIỆT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 descr="Ảnh Nền Powerpoint Đẹp ❤️ Background PPT Chuyên Nghiệp – SCR.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57200"/>
            <a:ext cx="3263900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384946" y="796752"/>
            <a:ext cx="2590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x-none" sz="2400" b="1" kern="1200" cap="none" spc="0" normalizeH="0" baseline="0" noProof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</a:t>
            </a:r>
            <a:r>
              <a:rPr kumimoji="0" lang="en-US" sz="2400" b="1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hảo</a:t>
            </a:r>
            <a:r>
              <a:rPr kumimoji="0" lang="en-US" sz="2400" b="1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luận</a:t>
            </a:r>
            <a:r>
              <a:rPr kumimoji="0" lang="en-US" sz="2400" b="1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nhóm</a:t>
            </a:r>
            <a:endParaRPr kumimoji="0" lang="x-none" sz="2400" b="1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347788"/>
            <a:ext cx="7696200" cy="1570037"/>
          </a:xfrm>
          <a:prstGeom prst="rect">
            <a:avLst/>
          </a:prstGeom>
          <a:noFill/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 marL="742950" indent="-742950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1+3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VD - Mẹ em đi chợ mua 2kg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- Chị gái em vừa thi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học.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/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? Hãy cho bi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ết nghĩa của từ </a:t>
            </a:r>
            <a:r>
              <a:rPr lang="vi-VN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đỗ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(1) v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t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ừ </a:t>
            </a:r>
            <a:r>
              <a:rPr lang="vi-VN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đỗ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(2). C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ác nghĩa đó có liên quan v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ới nhau kh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ông?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38" y="3028950"/>
            <a:ext cx="7696200" cy="1938338"/>
          </a:xfrm>
          <a:prstGeom prst="rect">
            <a:avLst/>
          </a:prstGeom>
          <a:noFill/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 marL="742950" indent="-742950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2+4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VD - Quyết định xin việc l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 phải suy nghĩ cho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- Quả Na trong vườn đã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/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? Em hãy gi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ải th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ích nghĩa c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ủa từ </a:t>
            </a:r>
            <a:r>
              <a:rPr lang="vi-VN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ch</a:t>
            </a:r>
            <a:r>
              <a:rPr lang="en-US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ín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(1) v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nghĩa c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ủa từ </a:t>
            </a:r>
            <a:r>
              <a:rPr lang="vi-VN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ch</a:t>
            </a:r>
            <a:r>
              <a:rPr lang="en-US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ín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(2). Các nghĩa đó có liên quan v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ới nhau kh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ông?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486" y="3493"/>
            <a:ext cx="6131807" cy="70788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đồng âm và từ đa nghĩa</a:t>
            </a:r>
            <a:endParaRPr kumimoji="0" lang="en-US" sz="4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2" descr="Ảnh Nền Powerpoint Đẹp ❤️ Background PPT Chuyên Nghiệp – SCR.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57200"/>
            <a:ext cx="3263900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76600" y="707886"/>
            <a:ext cx="2590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x-none" sz="2400" b="1" kern="1200" cap="none" spc="0" normalizeH="0" baseline="0" noProof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</a:t>
            </a:r>
            <a:r>
              <a:rPr kumimoji="0" lang="en-US" sz="2400" b="1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hảo</a:t>
            </a:r>
            <a:r>
              <a:rPr kumimoji="0" lang="en-US" sz="2400" b="1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luận</a:t>
            </a:r>
            <a:r>
              <a:rPr kumimoji="0" lang="en-US" sz="2400" b="1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nhóm</a:t>
            </a:r>
            <a:endParaRPr kumimoji="0" lang="x-none" sz="2400" b="1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663" y="1166813"/>
            <a:ext cx="7620000" cy="1446212"/>
          </a:xfrm>
          <a:prstGeom prst="rect">
            <a:avLst/>
          </a:prstGeom>
          <a:noFill/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 algn="just" defTabSz="914400">
              <a:tabLst>
                <a:tab pos="88900" algn="l"/>
                <a:tab pos="179705" algn="l"/>
              </a:tabLst>
            </a:pP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1. 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+ Nghĩa c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ủa từ đỗ (1): l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 m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ột loại thực vật; nghĩa của từ đỗ (2): chỉ trạng th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ái thi c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ử đ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ã đ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ạt được kết quả tốt như mong muốn, khả quan, tr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úng tuy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ển.</a:t>
            </a:r>
            <a:endParaRPr lang="en-US" altLang="en-US" sz="2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400">
              <a:tabLst>
                <a:tab pos="88900" algn="l"/>
                <a:tab pos="179705" algn="l"/>
              </a:tabLst>
            </a:pP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Nghĩa c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ủa từ đỗ (1) v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 đ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ỗ (2) kh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ông liên quan đ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ến nhau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313" y="2697163"/>
            <a:ext cx="8001000" cy="2462212"/>
          </a:xfrm>
          <a:prstGeom prst="rect">
            <a:avLst/>
          </a:prstGeom>
          <a:noFill/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 algn="just" defTabSz="914400">
              <a:tabLst>
                <a:tab pos="88900" algn="l"/>
                <a:tab pos="179705" algn="l"/>
              </a:tabLst>
            </a:pP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2. 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+ Nghĩa c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ủa từ ch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ín (1): tr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ạng th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ái nghĩ k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ỹ, suy x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ét th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ấu đ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áo, không th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ể hơn được nữa;</a:t>
            </a:r>
            <a:endParaRPr lang="en-US" altLang="en-US" sz="2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400">
              <a:tabLst>
                <a:tab pos="88900" algn="l"/>
                <a:tab pos="179705" algn="l"/>
              </a:tabLst>
            </a:pP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Nghĩa c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ủa từ ch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ín (2): tr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ạng th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ái c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ủa c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ác s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ự vật, hiện tượng về thực phẩm (như tr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ái cây, cơm, v.v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), l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 tr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ạng th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ái th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ực phẩm kh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ông còn s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ống, đ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ã đ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ạt đến mức c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ó th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ể ăn được, ăn ngon, l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 tr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ạng th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ái cu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ối c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ùng.</a:t>
            </a:r>
            <a:endParaRPr lang="en-US" altLang="en-US" sz="2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400">
              <a:tabLst>
                <a:tab pos="88900" algn="l"/>
                <a:tab pos="179705" algn="l"/>
              </a:tabLst>
            </a:pP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Nghĩa c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ủa từ ch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ín (1) v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 chín (2) có nét tương đ</a:t>
            </a:r>
            <a:r>
              <a:rPr lang="vi-VN" altLang="en-US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ồng.</a:t>
            </a:r>
            <a:endParaRPr lang="en-US" altLang="en-US" sz="2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8485" y="0"/>
            <a:ext cx="6131807" cy="70788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đồng âm và từ đa nghĩa</a:t>
            </a:r>
            <a:endParaRPr kumimoji="0" lang="en-US" sz="4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 descr="Ảnh Nền Powerpoint Đẹp ❤️ Background PPT Chuyên Nghiệp – SCR.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1964" y="57150"/>
            <a:ext cx="5669437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ĐỒNG ÂM VÀ TỪ ĐA NGHĨA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728" y="676930"/>
            <a:ext cx="2149948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292225"/>
            <a:ext cx="7086600" cy="95408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  <a:tabLst>
                <a:tab pos="88900" algn="l"/>
                <a:tab pos="179705" algn="l"/>
              </a:tabLst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T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ừ đồng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âm l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ừ 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ó âm gi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ống nhau nhưng nghĩa kh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ác nhau, không liên quan v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ới nhau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363788"/>
            <a:ext cx="7086600" cy="954087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  <a:tabLst>
                <a:tab pos="88900" algn="l"/>
                <a:tab pos="179705" algn="l"/>
              </a:tabLst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T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ừ đa nghĩa l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ừ 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ó nhi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ều nghĩa, 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ác nghĩa khác nhau l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ại 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ó liên quan v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ới nhau.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1" y="3409950"/>
            <a:ext cx="211147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9154" y="4171950"/>
            <a:ext cx="177163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8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 descr="Ảnh Nền Powerpoint Đẹp ❤️ Background PPT Chuyên Nghiệp – SCR.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1964" y="57150"/>
            <a:ext cx="5669437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ĐỒNG ÂM VÀ TỪ ĐA NGHĨA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 rot="207781">
            <a:off x="366713" y="738188"/>
            <a:ext cx="7180263" cy="4200525"/>
          </a:xfrm>
          <a:prstGeom prst="cloud">
            <a:avLst/>
          </a:prstGeom>
          <a:solidFill>
            <a:schemeClr val="accent5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1342" y="1028700"/>
            <a:ext cx="160405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</a:t>
            </a:r>
            <a:r>
              <a:rPr kumimoji="0" lang="en-US" sz="24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sz="24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x-none" sz="2400" b="1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371600"/>
            <a:ext cx="1371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(1):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1371600"/>
            <a:ext cx="46021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None/>
              <a:tabLst>
                <a:tab pos="88900" algn="l"/>
                <a:tab pos="179705" algn="l"/>
              </a:tabLst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 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ảnh của vật do phản chiếu m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có.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  <a:tabLst>
                <a:tab pos="88900" algn="l"/>
                <a:tab pos="179705" algn="l"/>
              </a:tabLst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1814513"/>
            <a:ext cx="14319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( 2):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1812925"/>
            <a:ext cx="4876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None/>
              <a:tabLst>
                <a:tab pos="88900" algn="l"/>
                <a:tab pos="179705" algn="l"/>
              </a:tabLst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qu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ả cầu rỗng bằng cao su, da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nhựa, dễ nẩy, d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ùng l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 đ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ồ chơi thể thao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000" y="2443163"/>
            <a:ext cx="1422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(3):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30400" y="2441575"/>
            <a:ext cx="5003800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ẵn đến mức phản chiếu được 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ánh sáng g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ần như mặt gương.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400" y="3121104"/>
            <a:ext cx="6248399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-&gt; T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ừ đồng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âm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endParaRPr kumimoji="0" lang="x-none" sz="1800" b="0" i="1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2" descr="Ảnh Nền Powerpoint Đẹp ❤️ Background PPT Chuyên Nghiệp – SCR.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1964" y="57150"/>
            <a:ext cx="5669437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ĐỒNG ÂM VÀ TỪ ĐA NGHĨA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 rot="207781">
            <a:off x="376238" y="738188"/>
            <a:ext cx="7180263" cy="3900488"/>
          </a:xfrm>
          <a:prstGeom prst="cloud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1" y="1028700"/>
            <a:ext cx="137545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18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</a:t>
            </a:r>
            <a:r>
              <a:rPr kumimoji="0" lang="en-US" sz="18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sz="18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x-none" sz="1800" b="1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314450"/>
            <a:ext cx="13557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(1):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314450"/>
            <a:ext cx="4800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None/>
              <a:tabLst>
                <a:tab pos="88900" algn="l"/>
                <a:tab pos="179705" algn="l"/>
              </a:tabLst>
            </a:pP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chỉ khoảng kh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ông gian 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để đi từ địa điểm 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 đ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ến địa điểm kh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ác.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965325"/>
            <a:ext cx="13747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(2):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8388" y="1966913"/>
            <a:ext cx="53689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None/>
              <a:tabLst>
                <a:tab pos="88900" algn="l"/>
                <a:tab pos="179705" algn="l"/>
              </a:tabLst>
            </a:pP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chỉ chất kết tinh 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ó v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ị ngọt, d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ùng trong th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ực phẩm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438400"/>
            <a:ext cx="13747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(1):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1163" y="2335213"/>
            <a:ext cx="5486400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None/>
              <a:tabLst>
                <a:tab pos="88900" algn="l"/>
                <a:tab pos="179705" algn="l"/>
              </a:tabLst>
            </a:pP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khoảng đất rộng v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b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ằng phẳng, d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ùng đ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ể 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 c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ấy, trồng trọt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3006725"/>
            <a:ext cx="13747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(2):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8950" y="2976563"/>
            <a:ext cx="5486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None/>
              <a:tabLst>
                <a:tab pos="88900" algn="l"/>
                <a:tab pos="179705" algn="l"/>
              </a:tabLst>
            </a:pP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đơn vị tiền tệ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200" y="3409950"/>
            <a:ext cx="6049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tabLst>
                <a:tab pos="88900" algn="l"/>
                <a:tab pos="179705" algn="l"/>
              </a:tabLst>
            </a:pP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-&gt;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ừ đồng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2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2" descr="Ảnh Nền Powerpoint Đẹp ❤️ Background PPT Chuyên Nghiệp – SCR.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1964" y="57150"/>
            <a:ext cx="5669437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ĐỒNG ÂM VÀ TỪ ĐA NGHĨA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 rot="207781">
            <a:off x="373063" y="738188"/>
            <a:ext cx="7180263" cy="4191000"/>
          </a:xfrm>
          <a:prstGeom prst="cloud">
            <a:avLst/>
          </a:prstGeom>
          <a:solidFill>
            <a:srgbClr val="C0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0181" y="920522"/>
            <a:ext cx="177381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</a:t>
            </a:r>
            <a:r>
              <a:rPr kumimoji="0" lang="en-US" sz="24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24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x-none" sz="2400" b="1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1314450"/>
            <a:ext cx="5486400" cy="1243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buNone/>
              <a:tabLst>
                <a:tab pos="88900" algn="l"/>
                <a:tab pos="179705" algn="l"/>
              </a:tabLst>
            </a:pP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xo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trư</a:t>
            </a:r>
            <a:r>
              <a:rPr lang="vi-VN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s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nh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có r</a:t>
            </a:r>
            <a:r>
              <a:rPr lang="vi-VN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 nhiều </a:t>
            </a:r>
            <a:r>
              <a:rPr lang="vi-VN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buNone/>
              <a:tabLst>
                <a:tab pos="88900" algn="l"/>
                <a:tab pos="179705" algn="l"/>
              </a:tabLst>
            </a:pP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vừa mua cho em một </a:t>
            </a:r>
            <a:r>
              <a:rPr lang="vi-VN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bóng</a:t>
            </a:r>
            <a:endParaRPr lang="en-US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buNone/>
              <a:tabLst>
                <a:tab pos="88900" algn="l"/>
                <a:tab pos="179705" algn="l"/>
              </a:tabLst>
            </a:pP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</a:t>
            </a:r>
            <a:r>
              <a:rPr lang="vi-VN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</a:t>
            </a:r>
            <a:r>
              <a:rPr lang="vi-VN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núi v</a:t>
            </a:r>
            <a:r>
              <a:rPr lang="vi-VN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ba qu</a:t>
            </a:r>
            <a:r>
              <a:rPr lang="en-US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ãng đ</a:t>
            </a:r>
            <a:r>
              <a:rPr lang="vi-VN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2582863"/>
            <a:ext cx="5486400" cy="175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>
                <a:srgbClr val="4F81BD"/>
              </a:buClr>
              <a:buNone/>
              <a:tabLst>
                <a:tab pos="88900" algn="l"/>
                <a:tab pos="179705" algn="l"/>
              </a:tabLst>
            </a:pPr>
            <a:r>
              <a:rPr lang="en-US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ba ví d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liên quan với nhau về mặt ý nghĩa. Có nghĩa giống nhau (l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danh từ), chỉ tên gọi của một sự vật (quả xo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quả bóng, quả núi). -&gt; </a:t>
            </a:r>
            <a:r>
              <a:rPr lang="vi-VN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đa nghĩa.</a:t>
            </a:r>
            <a:endParaRPr lang="en-US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ct val="0"/>
              </a:spcBef>
              <a:buClr>
                <a:srgbClr val="4F81BD"/>
              </a:buClr>
              <a:buNone/>
              <a:tabLst>
                <a:tab pos="88900" algn="l"/>
                <a:tab pos="179705" algn="l"/>
              </a:tabLst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charRg st="47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82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charRg st="82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charRg st="0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2" descr="Ảnh Nền Powerpoint Đẹp ❤️ Background PPT Chuyên Nghiệp – SCR.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1964" y="57150"/>
            <a:ext cx="5669437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ĐỒNG ÂM VÀ TỪ ĐA NGHĨA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 rot="207781">
            <a:off x="371475" y="738188"/>
            <a:ext cx="7180263" cy="4197350"/>
          </a:xfrm>
          <a:prstGeom prst="cloud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9685" y="898095"/>
            <a:ext cx="137545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18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</a:t>
            </a:r>
            <a:r>
              <a:rPr kumimoji="0" lang="en-US" sz="18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18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x-none" sz="1800" b="1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314450"/>
            <a:ext cx="13557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(a):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314450"/>
            <a:ext cx="4800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>
                <a:srgbClr val="4F81BD"/>
              </a:buClr>
              <a:buNone/>
              <a:tabLst>
                <a:tab pos="88900" algn="l"/>
                <a:tab pos="179705" algn="l"/>
              </a:tabLst>
            </a:pP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một bộ phận cơ thể, nối đầu với th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ân.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714500"/>
            <a:ext cx="1066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(b):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1714500"/>
            <a:ext cx="536892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None/>
              <a:tabLst>
                <a:tab pos="88900" algn="l"/>
                <a:tab pos="179705" algn="l"/>
              </a:tabLst>
            </a:pP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 eo ở gần phần đầu của một đồ vật, giống 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dáng cái c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ct val="0"/>
              </a:spcBef>
              <a:buClrTx/>
              <a:buSzTx/>
              <a:buNone/>
              <a:tabLst>
                <a:tab pos="88900" algn="l"/>
                <a:tab pos="179705" algn="l"/>
              </a:tabLst>
            </a:pP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7613" y="2330450"/>
            <a:ext cx="5486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>
                <a:srgbClr val="4F81BD"/>
              </a:buClr>
              <a:buNone/>
              <a:tabLst>
                <a:tab pos="88900" algn="l"/>
                <a:tab pos="179705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-&gt; </a:t>
            </a:r>
            <a:r>
              <a:rPr lang="en-US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đa nghĩa</a:t>
            </a:r>
            <a:r>
              <a:rPr lang="en-US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2755900"/>
            <a:ext cx="1066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(c):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2755900"/>
            <a:ext cx="5486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>
                <a:srgbClr val="4F81BD"/>
              </a:buClr>
              <a:buNone/>
              <a:tabLst>
                <a:tab pos="88900" algn="l"/>
                <a:tab pos="179705" algn="l"/>
              </a:tabLst>
            </a:pP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 t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ừ, chỉ sự cổ k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ính, lâu đ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ời, kh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liên quan gì đ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 nghĩa của từ </a:t>
            </a:r>
            <a:r>
              <a:rPr lang="vi-V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hai 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a. v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00163" y="3562350"/>
            <a:ext cx="6049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tabLst>
                <a:tab pos="88900" algn="l"/>
                <a:tab pos="179705" algn="l"/>
              </a:tabLst>
            </a:pP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-&gt; T</a:t>
            </a:r>
            <a:r>
              <a:rPr lang="vi-VN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ừ đồng 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6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charRg st="62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067800" cy="5143500"/>
          </a:xfrm>
          <a:solidFill>
            <a:srgbClr val="00B050">
              <a:alpha val="100000"/>
            </a:srgbClr>
          </a:solidFill>
        </p:spPr>
      </p:pic>
      <p:pic>
        <p:nvPicPr>
          <p:cNvPr id="23555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13" y="1371600"/>
            <a:ext cx="3481387" cy="98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Box 8"/>
          <p:cNvSpPr txBox="1"/>
          <p:nvPr/>
        </p:nvSpPr>
        <p:spPr>
          <a:xfrm>
            <a:off x="3086100" y="1863725"/>
            <a:ext cx="2895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  <a:endParaRPr lang="en-US" altLang="en-US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5706" y="1862146"/>
            <a:ext cx="210580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lục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" y="2355850"/>
            <a:ext cx="8686800" cy="312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lục bát (6 – 8) l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thơ 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thơ được sắp xếp th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từng cặp,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dòng sáu tiếng v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dòng tám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Vần trong lục bát: Tiếng cuối 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 sáu  vần  với  tiếng  thứ  sáu  của dòng tám; tiếng cuối của dòng tám lại vần với tiếng cuối của dòng sáu tiếp theo.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20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charRg st="120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2" descr="Ảnh Nền Powerpoint Đẹp ❤️ Background PPT Chuyên Nghiệp – SCR.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-314325"/>
            <a:ext cx="9144000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1964" y="57150"/>
            <a:ext cx="5669437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ĐỒNG ÂM VÀ TỪ ĐA NGHĨA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 rot="207781">
            <a:off x="373063" y="738188"/>
            <a:ext cx="7180263" cy="4114800"/>
          </a:xfrm>
          <a:prstGeom prst="cloud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1" y="1028700"/>
            <a:ext cx="167639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</a:t>
            </a:r>
            <a:r>
              <a:rPr kumimoji="0" lang="en-US" sz="24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vi-VN" sz="2400" b="1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x-none" sz="2400" b="1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530350"/>
            <a:ext cx="1355725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(a):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1063" y="1530350"/>
            <a:ext cx="48006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>
                <a:srgbClr val="4F81BD"/>
              </a:buClr>
              <a:buNone/>
              <a:tabLst>
                <a:tab pos="88900" algn="l"/>
                <a:tab pos="179705" algn="l"/>
              </a:tabLst>
            </a:pP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một bộ phận cơ thể, nối đầu với th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ân.</a:t>
            </a:r>
            <a:endParaRPr lang="en-US" altLang="en-US" sz="2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957388"/>
            <a:ext cx="129540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(b):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66925" y="1949450"/>
            <a:ext cx="514032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None/>
              <a:tabLst>
                <a:tab pos="88900" algn="l"/>
                <a:tab pos="179705" algn="l"/>
              </a:tabLst>
            </a:pP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 eo ở gần phần đầu của một đồ vật, giống h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dáng cái c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ct val="0"/>
              </a:spcBef>
              <a:buClrTx/>
              <a:buSzTx/>
              <a:buNone/>
              <a:tabLst>
                <a:tab pos="88900" algn="l"/>
                <a:tab pos="179705" algn="l"/>
              </a:tabLst>
            </a:pP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200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5588" y="2600325"/>
            <a:ext cx="5486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>
                <a:srgbClr val="4F81BD"/>
              </a:buClr>
              <a:buNone/>
              <a:tabLst>
                <a:tab pos="88900" algn="l"/>
                <a:tab pos="179705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đa nghĩa</a:t>
            </a:r>
            <a:r>
              <a:rPr lang="en-US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325" y="2973388"/>
            <a:ext cx="1209675" cy="43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(c):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2962275"/>
            <a:ext cx="5486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>
                <a:srgbClr val="4F81BD"/>
              </a:buClr>
              <a:buNone/>
              <a:tabLst>
                <a:tab pos="88900" algn="l"/>
                <a:tab pos="179705" algn="l"/>
              </a:tabLst>
            </a:pP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 t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ừ, chỉ sự cổ k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ính, lâu đ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ời, kh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liên quan gì đ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 nghĩa của từ </a:t>
            </a:r>
            <a:r>
              <a:rPr lang="vi-VN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hai c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a v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endParaRPr lang="en-US" altLang="en-US" sz="2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5588" y="3732213"/>
            <a:ext cx="60499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tabLst>
                <a:tab pos="88900" algn="l"/>
                <a:tab pos="179705" algn="l"/>
              </a:tabLst>
            </a:pPr>
            <a:r>
              <a:rPr lang="en-US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</a:t>
            </a:r>
            <a:r>
              <a:rPr lang="vi-VN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ừ đồng </a:t>
            </a:r>
            <a:r>
              <a:rPr lang="en-US" alt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6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charRg st="62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r="1773"/>
          <a:stretch>
            <a:fillRect/>
          </a:stretch>
        </p:blipFill>
        <p:spPr>
          <a:xfrm>
            <a:off x="1588" y="2889250"/>
            <a:ext cx="9151937" cy="225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7775575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l="1019" b="5827"/>
          <a:stretch>
            <a:fillRect/>
          </a:stretch>
        </p:blipFill>
        <p:spPr>
          <a:xfrm>
            <a:off x="1588" y="3532188"/>
            <a:ext cx="9140825" cy="161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8" y="2133600"/>
            <a:ext cx="608012" cy="71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20663"/>
            <a:ext cx="11430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5" y="3059113"/>
            <a:ext cx="8951913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5"/>
          <p:cNvPicPr>
            <a:picLocks noChangeAspect="1"/>
          </p:cNvPicPr>
          <p:nvPr/>
        </p:nvPicPr>
        <p:blipFill>
          <a:blip r:embed="rId7"/>
          <a:srcRect l="3465" r="34399" b="5898"/>
          <a:stretch>
            <a:fillRect/>
          </a:stretch>
        </p:blipFill>
        <p:spPr>
          <a:xfrm>
            <a:off x="2089150" y="225425"/>
            <a:ext cx="5380038" cy="334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089150" y="1392536"/>
            <a:ext cx="56070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rgbClr val="94B6D2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94B6D2">
                      <a:tint val="40000"/>
                      <a:satMod val="250000"/>
                    </a:srgbClr>
                  </a:gs>
                  <a:gs pos="9000">
                    <a:srgbClr val="94B6D2">
                      <a:tint val="52000"/>
                      <a:satMod val="300000"/>
                    </a:srgbClr>
                  </a:gs>
                  <a:gs pos="50000">
                    <a:srgbClr val="94B6D2">
                      <a:shade val="20000"/>
                      <a:satMod val="300000"/>
                    </a:srgbClr>
                  </a:gs>
                  <a:gs pos="79000">
                    <a:srgbClr val="94B6D2">
                      <a:tint val="52000"/>
                      <a:satMod val="300000"/>
                    </a:srgbClr>
                  </a:gs>
                  <a:gs pos="100000">
                    <a:srgbClr val="94B6D2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rgbClr val="94B6D2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94B6D2">
                      <a:tint val="40000"/>
                      <a:satMod val="250000"/>
                    </a:srgbClr>
                  </a:gs>
                  <a:gs pos="9000">
                    <a:srgbClr val="94B6D2">
                      <a:tint val="52000"/>
                      <a:satMod val="300000"/>
                    </a:srgbClr>
                  </a:gs>
                  <a:gs pos="50000">
                    <a:srgbClr val="94B6D2">
                      <a:shade val="20000"/>
                      <a:satMod val="300000"/>
                    </a:srgbClr>
                  </a:gs>
                  <a:gs pos="79000">
                    <a:srgbClr val="94B6D2">
                      <a:tint val="52000"/>
                      <a:satMod val="300000"/>
                    </a:srgbClr>
                  </a:gs>
                  <a:gs pos="100000">
                    <a:srgbClr val="94B6D2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067800" cy="5143500"/>
          </a:xfrm>
        </p:spPr>
      </p:pic>
      <p:pic>
        <p:nvPicPr>
          <p:cNvPr id="24579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13" y="1371600"/>
            <a:ext cx="3481387" cy="98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Box 8"/>
          <p:cNvSpPr txBox="1"/>
          <p:nvPr/>
        </p:nvSpPr>
        <p:spPr>
          <a:xfrm>
            <a:off x="3086100" y="1863725"/>
            <a:ext cx="2895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  <a:endParaRPr lang="en-US" altLang="en-US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1916480"/>
            <a:ext cx="187720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lục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365375"/>
            <a:ext cx="86868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Thanh điệu trong thơ lục bát: Trong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sáu v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dòng tám, các tiếng thứ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sáu, thứ tám 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bằng, còn tiếng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trắc. Riêng trong dòng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tám, mặc dù tiếng thứ sáu v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tám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đều 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bằng nhưng nếu tiếng thứ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huyền thì tiếng thứ tám 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ngang v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ngược lại.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thơ trong lục bát: Thơ lục bát thường  ngắt  nhịp  chẵn  (2/2/2,  2/4, 4/4 ,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charRg st="0" end="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95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charRg st="295" end="3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067800" cy="5143500"/>
          </a:xfrm>
        </p:spPr>
      </p:pic>
      <p:pic>
        <p:nvPicPr>
          <p:cNvPr id="25603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13" y="1371600"/>
            <a:ext cx="3481387" cy="98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Box 8"/>
          <p:cNvSpPr txBox="1"/>
          <p:nvPr/>
        </p:nvSpPr>
        <p:spPr>
          <a:xfrm>
            <a:off x="3086100" y="1863725"/>
            <a:ext cx="2895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  <a:endParaRPr lang="en-US" altLang="en-US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758" y="2232731"/>
            <a:ext cx="352264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3200" b="1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ục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x-none" altLang="x-none" sz="32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787650"/>
            <a:ext cx="86868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Lục bát biến thể không ho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theo luật thơ của lục bát thông thường, có sự biến đổi số tiếng trong các dòng, biến đổi cách gieo vần, cách phối thanh, cách ngắt nhịp,...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charRg st="0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067800" cy="5143500"/>
          </a:xfrm>
        </p:spPr>
      </p:pic>
      <p:pic>
        <p:nvPicPr>
          <p:cNvPr id="26627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13" y="1371600"/>
            <a:ext cx="3481387" cy="98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Box 8"/>
          <p:cNvSpPr txBox="1"/>
          <p:nvPr/>
        </p:nvSpPr>
        <p:spPr>
          <a:xfrm>
            <a:off x="3062288" y="1817688"/>
            <a:ext cx="2895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  <a:endParaRPr lang="en-US" altLang="en-US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3991" y="2300591"/>
            <a:ext cx="5001409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endParaRPr kumimoji="0" lang="x-none" altLang="x-none" sz="32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75" y="2787650"/>
            <a:ext cx="8810625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đồng âm l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có âm giống nhau nhưng nghĩa khác xa nhau, không có mối liên hệ 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với nhau.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đa nghĩa l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có hai hoặc nhiều hơn hai nghĩa, các nghĩa 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liên quan với nhau.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04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charRg st="104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067800" cy="5143500"/>
          </a:xfrm>
        </p:spPr>
      </p:pic>
      <p:pic>
        <p:nvPicPr>
          <p:cNvPr id="27651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13" y="1371600"/>
            <a:ext cx="3481387" cy="98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Box 8"/>
          <p:cNvSpPr txBox="1"/>
          <p:nvPr/>
        </p:nvSpPr>
        <p:spPr>
          <a:xfrm>
            <a:off x="3086100" y="1863725"/>
            <a:ext cx="2895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  <a:endParaRPr lang="en-US" altLang="en-US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3991" y="2208921"/>
            <a:ext cx="1953409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Hoán</a:t>
            </a:r>
            <a:r>
              <a:rPr kumimoji="0" lang="en-US" altLang="x-none" sz="32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endParaRPr kumimoji="0" lang="x-none" altLang="x-none" sz="32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803525"/>
            <a:ext cx="86106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Hoán dụ l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biện pháp tu từ dùng từ ngữ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vốn chỉ sự vật, hiện tượng này để gọi tên sự vật, hiện tượng khác có mối quan hệ tương cận ( gần nhau) nhằm tăng khả năng gợi hình, gợi cảm cho sự diễn đạt.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charRg st="0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4" descr="Gợi ý 21 mẫu tranh phòng khách đẹp mang chủ đề Quê hươ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AutoShape 49"/>
          <p:cNvSpPr>
            <a:spLocks noChangeArrowheads="1"/>
          </p:cNvSpPr>
          <p:nvPr/>
        </p:nvSpPr>
        <p:spPr bwMode="auto">
          <a:xfrm>
            <a:off x="1714500" y="6350"/>
            <a:ext cx="5715000" cy="1504950"/>
          </a:xfrm>
          <a:prstGeom prst="cloudCallout">
            <a:avLst>
              <a:gd name="adj1" fmla="val 23250"/>
              <a:gd name="adj2" fmla="val 82380"/>
            </a:avLst>
          </a:prstGeom>
          <a:solidFill>
            <a:srgbClr val="FF0000"/>
          </a:solidFill>
          <a:ln w="12700">
            <a:solidFill>
              <a:srgbClr val="666699"/>
            </a:solidFill>
            <a:rou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1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CHÙM CA DAO VỀ QUÊ HƯƠNG ĐẤT NƯỚC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093200" cy="511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-20637" y="23813"/>
            <a:ext cx="9093200" cy="5119688"/>
          </a:xfrm>
          <a:prstGeom prst="round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8851" y="57150"/>
            <a:ext cx="77341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CHÙM CA DAO VỀ QUÊ HƯƠNG ĐẤT NƯỚC</a:t>
            </a:r>
            <a:endParaRPr kumimoji="0" lang="x-none" altLang="x-none" sz="28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1" y="742950"/>
            <a:ext cx="213552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altLang="x-none" sz="24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x-none" altLang="x-none" sz="2400" b="1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00050" y="1428750"/>
            <a:ext cx="38973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FCD5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u="sng" dirty="0">
                <a:solidFill>
                  <a:srgbClr val="FCD5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địa danh ở H</a:t>
            </a:r>
            <a:r>
              <a:rPr lang="en-US" altLang="vi-VN" sz="2800" b="1" u="sng" dirty="0">
                <a:solidFill>
                  <a:srgbClr val="FCD5B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u="sng" dirty="0">
                <a:solidFill>
                  <a:srgbClr val="FCD5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en-US" altLang="vi-VN" sz="2800" b="1" u="sng" dirty="0">
              <a:solidFill>
                <a:srgbClr val="FCD5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Trấn Võ</a:t>
            </a:r>
            <a:endParaRPr lang="en-US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Thọ Xương</a:t>
            </a:r>
            <a:endParaRPr lang="en-US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Yên Thái</a:t>
            </a:r>
            <a:endParaRPr lang="en-US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Tây Hồ</a:t>
            </a:r>
            <a:endParaRPr lang="vi-VN" altLang="vi-VN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2239984" y="2950735"/>
              <a:ext cx="360" cy="27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2239984" y="2950735"/>
                <a:ext cx="360" cy="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2732824" y="3386515"/>
              <a:ext cx="360" cy="27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2732824" y="3386515"/>
                <a:ext cx="360" cy="270"/>
              </a:xfrm>
              <a:prstGeom prst="rect"/>
            </p:spPr>
          </p:pic>
        </mc:Fallback>
      </mc:AlternateContent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514350"/>
            <a:ext cx="2733184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0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  <a:endParaRPr kumimoji="0" lang="x-none" altLang="x-none" sz="20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1085850"/>
            <a:ext cx="297472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x-none" sz="2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24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endParaRPr kumimoji="0" lang="x-none" altLang="x-none" sz="2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105400" y="1497013"/>
            <a:ext cx="3657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B3A2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>
                <a:solidFill>
                  <a:srgbClr val="B3A2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địa danh ở Huế</a:t>
            </a:r>
            <a:endParaRPr lang="en-US" altLang="en-US" sz="2800" b="1" u="sng" dirty="0">
              <a:solidFill>
                <a:srgbClr val="B3A2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Đông Ba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Đập đá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Vĩ Dạ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Ngã Ba Sình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400050" y="3551238"/>
            <a:ext cx="42973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CD5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>
                <a:solidFill>
                  <a:srgbClr val="FCD5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địa danh ở Lạng Sơn</a:t>
            </a:r>
            <a:endParaRPr lang="en-US" altLang="en-US" sz="2800" b="1" u="sng" dirty="0">
              <a:solidFill>
                <a:srgbClr val="FCD5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Xứ Lạng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Sông Tam Cờ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8142</Words>
  <Application>WPS Presentation</Application>
  <PresentationFormat/>
  <Paragraphs>318</Paragraphs>
  <Slides>31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9" baseType="lpstr">
      <vt:lpstr>Arial</vt:lpstr>
      <vt:lpstr>SimSun</vt:lpstr>
      <vt:lpstr>Wingdings</vt:lpstr>
      <vt:lpstr>Calibri</vt:lpstr>
      <vt:lpstr>Symbol</vt:lpstr>
      <vt:lpstr>Times New Roman</vt:lpstr>
      <vt:lpstr>Brush Script MT</vt:lpstr>
      <vt:lpstr>Cambria Math</vt:lpstr>
      <vt:lpstr>Microsoft YaHei</vt:lpstr>
      <vt:lpstr>Arial Unicode MS</vt:lpstr>
      <vt:lpstr>UTM Caviar</vt:lpstr>
      <vt:lpstr>Segoe Print</vt:lpstr>
      <vt:lpstr>Calibri</vt:lpstr>
      <vt:lpstr>Times New Roman</vt:lpstr>
      <vt:lpstr>Candara</vt:lpstr>
      <vt:lpstr>DengXian</vt:lpstr>
      <vt:lpstr>第一PPT，www.1ppt.com​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479</cp:revision>
  <dcterms:created xsi:type="dcterms:W3CDTF">2009-10-24T04:07:00Z</dcterms:created>
  <dcterms:modified xsi:type="dcterms:W3CDTF">2023-11-14T01:34:46Z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FE4BF015551D474FB7CC61A31414457D_13</vt:lpwstr>
  </property>
  <property fmtid="{D5CDD505-2E9C-101B-9397-08002B2CF9AE}" pid="3" name="KSOProductBuildVer">
    <vt:lpwstr>1033-12.2.0.13266</vt:lpwstr>
  </property>
</Properties>
</file>