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4" r:id="rId2"/>
    <p:sldId id="288" r:id="rId3"/>
    <p:sldId id="257" r:id="rId4"/>
    <p:sldId id="259" r:id="rId5"/>
    <p:sldId id="275" r:id="rId6"/>
    <p:sldId id="276" r:id="rId7"/>
    <p:sldId id="277" r:id="rId8"/>
    <p:sldId id="279" r:id="rId9"/>
    <p:sldId id="263" r:id="rId10"/>
    <p:sldId id="264" r:id="rId11"/>
    <p:sldId id="280" r:id="rId12"/>
    <p:sldId id="281" r:id="rId13"/>
    <p:sldId id="282" r:id="rId14"/>
    <p:sldId id="269" r:id="rId15"/>
    <p:sldId id="271" r:id="rId16"/>
    <p:sldId id="262" r:id="rId17"/>
    <p:sldId id="265" r:id="rId18"/>
    <p:sldId id="285" r:id="rId19"/>
    <p:sldId id="287" r:id="rId20"/>
    <p:sldId id="261" r:id="rId21"/>
    <p:sldId id="284" r:id="rId22"/>
    <p:sldId id="266" r:id="rId23"/>
    <p:sldId id="289" r:id="rId24"/>
    <p:sldId id="286" r:id="rId25"/>
    <p:sldId id="267" r:id="rId26"/>
    <p:sldId id="26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D4A06-4B0E-4AD7-8344-F08092066D7C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C7B0F-44A0-46E5-8F25-625540D12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24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4FAEE-521E-4001-8888-0573F2DC7F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1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4FAEE-521E-4001-8888-0573F2DC7F7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4FAEE-521E-4001-8888-0573F2DC7F7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13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4FAEE-521E-4001-8888-0573F2DC7F7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6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4FAEE-521E-4001-8888-0573F2DC7F7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55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4FAEE-521E-4001-8888-0573F2DC7F7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93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4FAEE-521E-4001-8888-0573F2DC7F7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82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23DD7-D732-48E4-A60A-8065E150EDF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80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4FAEE-521E-4001-8888-0573F2DC7F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10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4FAEE-521E-4001-8888-0573F2DC7F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61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4FAEE-521E-4001-8888-0573F2DC7F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82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23DD7-D732-48E4-A60A-8065E150ED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70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4FAEE-521E-4001-8888-0573F2DC7F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06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4FAEE-521E-4001-8888-0573F2DC7F7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52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4FAEE-521E-4001-8888-0573F2DC7F7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53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4FAEE-521E-4001-8888-0573F2DC7F7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0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54FE-914A-47A9-8741-2AF5CF795832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369E-3E1C-43F2-97BA-C0E7BFC91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5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54FE-914A-47A9-8741-2AF5CF795832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369E-3E1C-43F2-97BA-C0E7BFC91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9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54FE-914A-47A9-8741-2AF5CF795832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369E-3E1C-43F2-97BA-C0E7BFC91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54FE-914A-47A9-8741-2AF5CF795832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369E-3E1C-43F2-97BA-C0E7BFC91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2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54FE-914A-47A9-8741-2AF5CF795832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369E-3E1C-43F2-97BA-C0E7BFC91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06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54FE-914A-47A9-8741-2AF5CF795832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369E-3E1C-43F2-97BA-C0E7BFC91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54FE-914A-47A9-8741-2AF5CF795832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369E-3E1C-43F2-97BA-C0E7BFC91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54FE-914A-47A9-8741-2AF5CF795832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369E-3E1C-43F2-97BA-C0E7BFC91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9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54FE-914A-47A9-8741-2AF5CF795832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369E-3E1C-43F2-97BA-C0E7BFC91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38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54FE-914A-47A9-8741-2AF5CF795832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369E-3E1C-43F2-97BA-C0E7BFC91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9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54FE-914A-47A9-8741-2AF5CF795832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369E-3E1C-43F2-97BA-C0E7BFC91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82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754FE-914A-47A9-8741-2AF5CF795832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9369E-3E1C-43F2-97BA-C0E7BFC91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5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9.wmf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16.png"/><Relationship Id="rId2" Type="http://schemas.microsoft.com/office/2007/relationships/media" Target="../media/media1.mp3"/><Relationship Id="rId1" Type="http://schemas.openxmlformats.org/officeDocument/2006/relationships/tags" Target="../tags/tag5.xml"/><Relationship Id="rId6" Type="http://schemas.openxmlformats.org/officeDocument/2006/relationships/image" Target="../media/image15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9.wmf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27.PNG"/><Relationship Id="rId4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28.png"/><Relationship Id="rId4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29.jpg"/><Relationship Id="rId5" Type="http://schemas.openxmlformats.org/officeDocument/2006/relationships/image" Target="../media/image11.png"/><Relationship Id="rId4" Type="http://schemas.openxmlformats.org/officeDocument/2006/relationships/image" Target="../media/image9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jpg"/><Relationship Id="rId4" Type="http://schemas.openxmlformats.org/officeDocument/2006/relationships/image" Target="../media/image3.PNG"/><Relationship Id="rId9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30.png"/><Relationship Id="rId4" Type="http://schemas.openxmlformats.org/officeDocument/2006/relationships/image" Target="../media/image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29.jpg"/><Relationship Id="rId4" Type="http://schemas.openxmlformats.org/officeDocument/2006/relationships/image" Target="../media/image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wmf"/><Relationship Id="rId2" Type="http://schemas.openxmlformats.org/officeDocument/2006/relationships/tags" Target="../tags/tag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2.jpg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me7478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91744" y="116633"/>
            <a:ext cx="5856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TRƯỜNG THCS PHAN BỘI CHÂU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95834" y="4648201"/>
            <a:ext cx="3398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GV: </a:t>
            </a:r>
            <a:r>
              <a:rPr lang="en-US" sz="3200" b="1" dirty="0" err="1">
                <a:solidFill>
                  <a:srgbClr val="FF0000"/>
                </a:solidFill>
              </a:rPr>
              <a:t>Lê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Thị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Hoa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3610" y="1443970"/>
            <a:ext cx="7673479" cy="18978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11733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ristote" pitchFamily="34" charset="0"/>
              </a:rPr>
              <a:t>¢m nh¹c 6</a:t>
            </a:r>
          </a:p>
        </p:txBody>
      </p:sp>
      <p:pic>
        <p:nvPicPr>
          <p:cNvPr id="9" name="Picture 10" descr="treble_cle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728" y="2714600"/>
            <a:ext cx="2382723" cy="4098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8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278" y="145591"/>
            <a:ext cx="6433979" cy="6511327"/>
          </a:xfrm>
          <a:prstGeom prst="rect">
            <a:avLst/>
          </a:prstGeom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-19051" y="-28573"/>
            <a:ext cx="12211051" cy="6886575"/>
            <a:chOff x="-9" y="-18"/>
            <a:chExt cx="5769" cy="4338"/>
          </a:xfrm>
        </p:grpSpPr>
        <p:pic>
          <p:nvPicPr>
            <p:cNvPr id="3" name="Picture 14" descr="POINSET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7" descr="POINSET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5" name="AutoShape 19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6" name="AutoShape 20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AutoShape 21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AutoShape 22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9" name="AutoShape 23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AutoShape 24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AutoShape 25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AutoShape 26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AutoShape 27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AutoShape 28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AutoShape 29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6" name="AutoShape 30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8" name="Group 31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23" name="AutoShape 32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AutoShape 33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AutoShape 34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AutoShape 35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AutoShape 36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AutoShape 37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AutoShape 38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0" name="AutoShape 39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AutoShape 40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AutoShape 41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3" name="AutoShape 42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AutoShape 43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7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AutoShape 49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" name="Group 51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1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AutoShape 53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AutoShape 54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AutoShape 55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AutoShape 56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" name="AutoShape 57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48" name="WordArt 11"/>
          <p:cNvSpPr>
            <a:spLocks noChangeArrowheads="1" noChangeShapeType="1" noTextEdit="1"/>
          </p:cNvSpPr>
          <p:nvPr/>
        </p:nvSpPr>
        <p:spPr bwMode="auto">
          <a:xfrm>
            <a:off x="608755" y="119197"/>
            <a:ext cx="6829263" cy="3989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 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313892" y="438476"/>
            <a:ext cx="21182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buNone/>
              <a:defRPr/>
            </a:pPr>
            <a:r>
              <a:rPr lang="en-US" altLang="en-US" sz="3600" b="1" i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600" b="1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Nhip</a:t>
            </a:r>
            <a:r>
              <a:rPr lang="en-US" altLang="en-US" sz="3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altLang="en-US" sz="36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1719616" y="351089"/>
            <a:ext cx="3056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6</a:t>
            </a:r>
            <a:endParaRPr lang="en-US" alt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5" name="Rectangle 22"/>
          <p:cNvSpPr>
            <a:spLocks noChangeArrowheads="1"/>
          </p:cNvSpPr>
          <p:nvPr/>
        </p:nvSpPr>
        <p:spPr bwMode="auto">
          <a:xfrm>
            <a:off x="5795740" y="1042571"/>
            <a:ext cx="315325" cy="39901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Verdana" panose="020B0604030504040204" pitchFamily="34" charset="0"/>
            </a:endParaRPr>
          </a:p>
        </p:txBody>
      </p:sp>
      <p:sp>
        <p:nvSpPr>
          <p:cNvPr id="56" name="Title 11"/>
          <p:cNvSpPr txBox="1">
            <a:spLocks/>
          </p:cNvSpPr>
          <p:nvPr/>
        </p:nvSpPr>
        <p:spPr bwMode="auto">
          <a:xfrm>
            <a:off x="234282" y="1020177"/>
            <a:ext cx="4435523" cy="54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en-US" alt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b="1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alt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alt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alt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9" name="Title 11"/>
          <p:cNvSpPr txBox="1">
            <a:spLocks/>
          </p:cNvSpPr>
          <p:nvPr/>
        </p:nvSpPr>
        <p:spPr bwMode="auto">
          <a:xfrm>
            <a:off x="266122" y="1406860"/>
            <a:ext cx="4824493" cy="54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altLang="en-US" sz="32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Dấu luyến</a:t>
            </a:r>
          </a:p>
        </p:txBody>
      </p:sp>
      <p:sp>
        <p:nvSpPr>
          <p:cNvPr id="60" name="Title 11"/>
          <p:cNvSpPr txBox="1">
            <a:spLocks/>
          </p:cNvSpPr>
          <p:nvPr/>
        </p:nvSpPr>
        <p:spPr bwMode="auto">
          <a:xfrm>
            <a:off x="225178" y="2225731"/>
            <a:ext cx="4435523" cy="54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en-US" alt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b="1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alt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alt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1" name="Title 11"/>
          <p:cNvSpPr txBox="1">
            <a:spLocks/>
          </p:cNvSpPr>
          <p:nvPr/>
        </p:nvSpPr>
        <p:spPr bwMode="auto">
          <a:xfrm>
            <a:off x="82899" y="2804821"/>
            <a:ext cx="5939047" cy="63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altLang="en-US" sz="32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Có 2 đoạn: A- B và 1 câu nối</a:t>
            </a:r>
          </a:p>
          <a:p>
            <a:pPr algn="l">
              <a:defRPr/>
            </a:pPr>
            <a:r>
              <a:rPr lang="en-US" altLang="en-US" sz="32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giữa. Mỗi đoạn có 4 câu hát</a:t>
            </a:r>
          </a:p>
        </p:txBody>
      </p:sp>
      <p:sp>
        <p:nvSpPr>
          <p:cNvPr id="62" name="Title 11"/>
          <p:cNvSpPr txBox="1">
            <a:spLocks/>
          </p:cNvSpPr>
          <p:nvPr/>
        </p:nvSpPr>
        <p:spPr bwMode="auto">
          <a:xfrm>
            <a:off x="250126" y="3726328"/>
            <a:ext cx="5597078" cy="83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altLang="en-US" sz="30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30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 A: Trên trời….lá hoa *Đoạn B: Riêng …. </a:t>
            </a:r>
            <a:r>
              <a:rPr lang="en-US" altLang="en-US" sz="30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30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rên đời</a:t>
            </a:r>
          </a:p>
        </p:txBody>
      </p:sp>
      <p:sp>
        <p:nvSpPr>
          <p:cNvPr id="63" name="Title 11"/>
          <p:cNvSpPr txBox="1">
            <a:spLocks/>
          </p:cNvSpPr>
          <p:nvPr/>
        </p:nvSpPr>
        <p:spPr bwMode="auto">
          <a:xfrm>
            <a:off x="139682" y="4624560"/>
            <a:ext cx="5166073" cy="54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en-US" alt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3200" b="1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alt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alt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en-US" sz="3200" b="1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alt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6" name="Oval 14"/>
          <p:cNvSpPr>
            <a:spLocks noChangeArrowheads="1"/>
          </p:cNvSpPr>
          <p:nvPr/>
        </p:nvSpPr>
        <p:spPr bwMode="auto">
          <a:xfrm>
            <a:off x="6215647" y="2321044"/>
            <a:ext cx="609364" cy="44666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Verdana" panose="020B0604030504040204" pitchFamily="34" charset="0"/>
            </a:endParaRPr>
          </a:p>
        </p:txBody>
      </p:sp>
      <p:sp>
        <p:nvSpPr>
          <p:cNvPr id="67" name="Oval 14"/>
          <p:cNvSpPr>
            <a:spLocks noChangeArrowheads="1"/>
          </p:cNvSpPr>
          <p:nvPr/>
        </p:nvSpPr>
        <p:spPr bwMode="auto">
          <a:xfrm>
            <a:off x="10121196" y="3319614"/>
            <a:ext cx="762233" cy="44666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Verdana" panose="020B0604030504040204" pitchFamily="34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11692727" y="2785650"/>
            <a:ext cx="323008" cy="4412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11246123" y="5990004"/>
            <a:ext cx="440676" cy="5425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 Box 5"/>
          <p:cNvSpPr txBox="1">
            <a:spLocks noChangeArrowheads="1"/>
          </p:cNvSpPr>
          <p:nvPr/>
        </p:nvSpPr>
        <p:spPr bwMode="auto">
          <a:xfrm>
            <a:off x="2117672" y="495340"/>
            <a:ext cx="35760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None/>
              <a:defRPr/>
            </a:pPr>
            <a:r>
              <a:rPr lang="en-US" altLang="en-US" sz="2800" b="1" i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(sâu lắng, tình cảm)</a:t>
            </a:r>
            <a:endParaRPr lang="en-US" altLang="en-US" sz="28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53107" y="5171074"/>
            <a:ext cx="560573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hát có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điệu du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dương, nhịp nhàng, tha thiết. Biểu đạt tình cảm của con đối với mẹ thân yêu.</a:t>
            </a:r>
            <a:endParaRPr lang="en-US" alt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14"/>
          <p:cNvSpPr>
            <a:spLocks noChangeArrowheads="1"/>
          </p:cNvSpPr>
          <p:nvPr/>
        </p:nvSpPr>
        <p:spPr bwMode="auto">
          <a:xfrm>
            <a:off x="9070315" y="2364260"/>
            <a:ext cx="609364" cy="44666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Verdana" panose="020B0604030504040204" pitchFamily="34" charset="0"/>
            </a:endParaRPr>
          </a:p>
        </p:txBody>
      </p:sp>
      <p:sp>
        <p:nvSpPr>
          <p:cNvPr id="70" name="Oval 14"/>
          <p:cNvSpPr>
            <a:spLocks noChangeArrowheads="1"/>
          </p:cNvSpPr>
          <p:nvPr/>
        </p:nvSpPr>
        <p:spPr bwMode="auto">
          <a:xfrm>
            <a:off x="8076297" y="1124581"/>
            <a:ext cx="609364" cy="44666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Verdana" panose="020B0604030504040204" pitchFamily="34" charset="0"/>
            </a:endParaRPr>
          </a:p>
        </p:txBody>
      </p:sp>
      <p:sp>
        <p:nvSpPr>
          <p:cNvPr id="71" name="Oval 14"/>
          <p:cNvSpPr>
            <a:spLocks noChangeArrowheads="1"/>
          </p:cNvSpPr>
          <p:nvPr/>
        </p:nvSpPr>
        <p:spPr bwMode="auto">
          <a:xfrm>
            <a:off x="6290711" y="1195093"/>
            <a:ext cx="609364" cy="44666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Verdana" panose="020B0604030504040204" pitchFamily="34" charset="0"/>
            </a:endParaRPr>
          </a:p>
        </p:txBody>
      </p:sp>
      <p:sp>
        <p:nvSpPr>
          <p:cNvPr id="74" name="Oval 14"/>
          <p:cNvSpPr>
            <a:spLocks noChangeArrowheads="1"/>
          </p:cNvSpPr>
          <p:nvPr/>
        </p:nvSpPr>
        <p:spPr bwMode="auto">
          <a:xfrm>
            <a:off x="9238639" y="1249685"/>
            <a:ext cx="609364" cy="44666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Verdana" panose="020B0604030504040204" pitchFamily="34" charset="0"/>
            </a:endParaRPr>
          </a:p>
        </p:txBody>
      </p:sp>
      <p:sp>
        <p:nvSpPr>
          <p:cNvPr id="75" name="Oval 14"/>
          <p:cNvSpPr>
            <a:spLocks noChangeArrowheads="1"/>
          </p:cNvSpPr>
          <p:nvPr/>
        </p:nvSpPr>
        <p:spPr bwMode="auto">
          <a:xfrm>
            <a:off x="11083363" y="1265605"/>
            <a:ext cx="609364" cy="44666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Verdana" panose="020B0604030504040204" pitchFamily="34" charset="0"/>
            </a:endParaRPr>
          </a:p>
        </p:txBody>
      </p:sp>
      <p:sp>
        <p:nvSpPr>
          <p:cNvPr id="76" name="Oval 14"/>
          <p:cNvSpPr>
            <a:spLocks noChangeArrowheads="1"/>
          </p:cNvSpPr>
          <p:nvPr/>
        </p:nvSpPr>
        <p:spPr bwMode="auto">
          <a:xfrm>
            <a:off x="7653223" y="4577484"/>
            <a:ext cx="762233" cy="44666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Verdana" panose="020B0604030504040204" pitchFamily="34" charset="0"/>
            </a:endParaRPr>
          </a:p>
        </p:txBody>
      </p:sp>
      <p:sp>
        <p:nvSpPr>
          <p:cNvPr id="77" name="Oval 14"/>
          <p:cNvSpPr>
            <a:spLocks noChangeArrowheads="1"/>
          </p:cNvSpPr>
          <p:nvPr/>
        </p:nvSpPr>
        <p:spPr bwMode="auto">
          <a:xfrm>
            <a:off x="5908578" y="5521461"/>
            <a:ext cx="762233" cy="44666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Verdana" panose="020B0604030504040204" pitchFamily="34" charset="0"/>
            </a:endParaRPr>
          </a:p>
        </p:txBody>
      </p:sp>
      <p:sp>
        <p:nvSpPr>
          <p:cNvPr id="78" name="Oval 14"/>
          <p:cNvSpPr>
            <a:spLocks noChangeArrowheads="1"/>
          </p:cNvSpPr>
          <p:nvPr/>
        </p:nvSpPr>
        <p:spPr bwMode="auto">
          <a:xfrm>
            <a:off x="7148250" y="3485662"/>
            <a:ext cx="762233" cy="44666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Verdana" panose="020B0604030504040204" pitchFamily="34" charset="0"/>
            </a:endParaRPr>
          </a:p>
        </p:txBody>
      </p:sp>
      <p:sp>
        <p:nvSpPr>
          <p:cNvPr id="79" name="Title 11"/>
          <p:cNvSpPr txBox="1">
            <a:spLocks/>
          </p:cNvSpPr>
          <p:nvPr/>
        </p:nvSpPr>
        <p:spPr bwMode="auto">
          <a:xfrm>
            <a:off x="255446" y="1777777"/>
            <a:ext cx="5188931" cy="54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altLang="en-US" sz="32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Dấu nối (</a:t>
            </a:r>
            <a:r>
              <a:rPr lang="en-US" altLang="en-US" sz="30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ngân dài 6 phách)</a:t>
            </a:r>
          </a:p>
        </p:txBody>
      </p:sp>
      <p:sp>
        <p:nvSpPr>
          <p:cNvPr id="80" name="Oval 14"/>
          <p:cNvSpPr>
            <a:spLocks noChangeArrowheads="1"/>
          </p:cNvSpPr>
          <p:nvPr/>
        </p:nvSpPr>
        <p:spPr bwMode="auto">
          <a:xfrm>
            <a:off x="10865007" y="5714805"/>
            <a:ext cx="762233" cy="446667"/>
          </a:xfrm>
          <a:prstGeom prst="ellips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Verdana" panose="020B0604030504040204" pitchFamily="34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 flipH="1">
            <a:off x="8568637" y="3708995"/>
            <a:ext cx="251513" cy="5387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9949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1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1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1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1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3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3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  <p:bldP spid="55" grpId="0" animBg="1"/>
      <p:bldP spid="55" grpId="1" animBg="1"/>
      <p:bldP spid="56" grpId="0"/>
      <p:bldP spid="59" grpId="0"/>
      <p:bldP spid="60" grpId="0"/>
      <p:bldP spid="61" grpId="0"/>
      <p:bldP spid="62" grpId="0"/>
      <p:bldP spid="63" grpId="0"/>
      <p:bldP spid="66" grpId="0" animBg="1"/>
      <p:bldP spid="66" grpId="1" animBg="1"/>
      <p:bldP spid="67" grpId="0" animBg="1"/>
      <p:bldP spid="67" grpId="1" animBg="1"/>
      <p:bldP spid="72" grpId="0"/>
      <p:bldP spid="73" grpId="0"/>
      <p:bldP spid="65" grpId="0" animBg="1"/>
      <p:bldP spid="65" grpId="1" animBg="1"/>
      <p:bldP spid="70" grpId="0" animBg="1"/>
      <p:bldP spid="70" grpId="1" animBg="1"/>
      <p:bldP spid="71" grpId="0" animBg="1"/>
      <p:bldP spid="71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/>
      <p:bldP spid="80" grpId="0" animBg="1"/>
      <p:bldP spid="8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-19051" y="-28573"/>
            <a:ext cx="12211051" cy="6900863"/>
            <a:chOff x="-9" y="-18"/>
            <a:chExt cx="5769" cy="4347"/>
          </a:xfrm>
        </p:grpSpPr>
        <p:pic>
          <p:nvPicPr>
            <p:cNvPr id="3" name="Picture 14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15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6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7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5" name="AutoShape 19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6" name="AutoShape 20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AutoShape 21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AutoShape 22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9" name="AutoShape 23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AutoShape 24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AutoShape 25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AutoShape 26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AutoShape 27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AutoShape 28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AutoShape 29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6" name="AutoShape 30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8" name="Group 31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23" name="AutoShape 32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AutoShape 33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AutoShape 34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AutoShape 35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AutoShape 36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AutoShape 37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AutoShape 38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0" name="AutoShape 39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AutoShape 40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AutoShape 41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3" name="AutoShape 42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AutoShape 43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7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AutoShape 49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" name="Group 51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1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AutoShape 53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AutoShape 54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AutoShape 55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AutoShape 56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" name="AutoShape 57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49" name="Rectangle 48"/>
          <p:cNvSpPr/>
          <p:nvPr/>
        </p:nvSpPr>
        <p:spPr>
          <a:xfrm>
            <a:off x="655093" y="177801"/>
            <a:ext cx="8912153" cy="88672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67" dirty="0">
                <a:ln w="11430"/>
                <a:solidFill>
                  <a:srgbClr val="FF0000"/>
                </a:solidFill>
              </a:rPr>
              <a:t>2/ Học hát: </a:t>
            </a:r>
            <a:r>
              <a:rPr lang="en-US" sz="4800" b="1" spc="67" dirty="0" smtClean="0">
                <a:ln w="11430"/>
              </a:rPr>
              <a:t>“</a:t>
            </a:r>
            <a:r>
              <a:rPr lang="en-US" sz="4800" b="1" i="1" spc="67" dirty="0" smtClean="0">
                <a:ln w="11430"/>
              </a:rPr>
              <a:t>Chỉ có một trên đời”</a:t>
            </a:r>
            <a:endParaRPr lang="en-US" sz="4800" b="1" i="1" spc="67" dirty="0">
              <a:ln w="1143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559" y="1039576"/>
            <a:ext cx="8522518" cy="547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2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Untitled-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1397000"/>
            <a:ext cx="5867399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641600" y="4953000"/>
            <a:ext cx="7721600" cy="1447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3600" b="1" dirty="0">
                <a:latin typeface="Times New Roman" pitchFamily="18" charset="0"/>
              </a:rPr>
              <a:t>     </a:t>
            </a:r>
            <a:r>
              <a:rPr lang="en-US" sz="3600" b="1" dirty="0" err="1">
                <a:latin typeface="Times New Roman" pitchFamily="18" charset="0"/>
              </a:rPr>
              <a:t>Mi</a:t>
            </a:r>
            <a:r>
              <a:rPr lang="en-US" sz="3600" b="1" dirty="0">
                <a:latin typeface="Times New Roman" pitchFamily="18" charset="0"/>
              </a:rPr>
              <a:t> ……... M</a:t>
            </a:r>
            <a:r>
              <a:rPr lang="en-US" sz="3200" b="1" dirty="0"/>
              <a:t>a</a:t>
            </a:r>
            <a:r>
              <a:rPr lang="en-US" sz="3600" b="1" dirty="0">
                <a:latin typeface="Times New Roman" pitchFamily="18" charset="0"/>
              </a:rPr>
              <a:t> ……...... </a:t>
            </a:r>
            <a:r>
              <a:rPr lang="en-US" sz="3600" b="1" dirty="0" err="1">
                <a:latin typeface="Times New Roman" pitchFamily="18" charset="0"/>
              </a:rPr>
              <a:t>Mô</a:t>
            </a:r>
            <a:r>
              <a:rPr lang="en-US" sz="3600" b="1" dirty="0">
                <a:latin typeface="Times New Roman" pitchFamily="18" charset="0"/>
              </a:rPr>
              <a:t> ………</a:t>
            </a:r>
          </a:p>
          <a:p>
            <a:pPr eaLnBrk="0" hangingPunct="0"/>
            <a:r>
              <a:rPr lang="en-US" sz="3600" b="1" dirty="0">
                <a:latin typeface="Times New Roman" pitchFamily="18" charset="0"/>
              </a:rPr>
              <a:t>     </a:t>
            </a:r>
            <a:r>
              <a:rPr lang="en-US" sz="3600" b="1" dirty="0" err="1">
                <a:latin typeface="Times New Roman" pitchFamily="18" charset="0"/>
              </a:rPr>
              <a:t>Mi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i</a:t>
            </a:r>
            <a:r>
              <a:rPr lang="en-US" sz="3600" b="1" dirty="0">
                <a:latin typeface="Times New Roman" pitchFamily="18" charset="0"/>
              </a:rPr>
              <a:t> í </a:t>
            </a:r>
            <a:r>
              <a:rPr lang="en-US" sz="3600" b="1" dirty="0" err="1">
                <a:latin typeface="Times New Roman" pitchFamily="18" charset="0"/>
              </a:rPr>
              <a:t>i</a:t>
            </a:r>
            <a:r>
              <a:rPr lang="en-US" sz="3600" b="1" dirty="0">
                <a:latin typeface="Times New Roman" pitchFamily="18" charset="0"/>
              </a:rPr>
              <a:t>  ì - Ma a á a  à - </a:t>
            </a:r>
            <a:r>
              <a:rPr lang="en-US" sz="3600" b="1" dirty="0" err="1">
                <a:latin typeface="Times New Roman" pitchFamily="18" charset="0"/>
              </a:rPr>
              <a:t>Mô</a:t>
            </a:r>
            <a:r>
              <a:rPr lang="en-US" sz="3600" b="1" dirty="0">
                <a:latin typeface="Times New Roman" pitchFamily="18" charset="0"/>
              </a:rPr>
              <a:t> ô ố ô  ồ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200402" y="177801"/>
            <a:ext cx="6019799" cy="114935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267" b="1" i="1" dirty="0" err="1">
                <a:solidFill>
                  <a:srgbClr val="0000FF"/>
                </a:solidFill>
                <a:latin typeface="Times New Roman" pitchFamily="18" charset="0"/>
              </a:rPr>
              <a:t>Khởi</a:t>
            </a:r>
            <a:r>
              <a:rPr lang="en-US" sz="4267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267" b="1" i="1" dirty="0" err="1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sz="4267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267" b="1" i="1" dirty="0" err="1">
                <a:solidFill>
                  <a:srgbClr val="0000FF"/>
                </a:solidFill>
                <a:latin typeface="Times New Roman" pitchFamily="18" charset="0"/>
              </a:rPr>
              <a:t>giọng</a:t>
            </a:r>
            <a:endParaRPr lang="en-US" sz="4267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2" name="Khoidonggiong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47800" y="943213"/>
            <a:ext cx="1063387" cy="10633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5306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0" y="5064237"/>
            <a:ext cx="12107240" cy="169634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60" y="2873245"/>
            <a:ext cx="12192000" cy="1775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759" y="898157"/>
            <a:ext cx="6247699" cy="2052351"/>
          </a:xfrm>
          <a:prstGeom prst="rect">
            <a:avLst/>
          </a:prstGeom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-19051" y="-25400"/>
            <a:ext cx="12211051" cy="6886575"/>
            <a:chOff x="-9" y="-18"/>
            <a:chExt cx="5769" cy="4338"/>
          </a:xfrm>
        </p:grpSpPr>
        <p:pic>
          <p:nvPicPr>
            <p:cNvPr id="3" name="Picture 14" descr="POINSET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7" descr="POINSET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5" name="AutoShape 19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6" name="AutoShape 20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AutoShape 21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AutoShape 22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9" name="AutoShape 23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AutoShape 24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AutoShape 25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AutoShape 26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AutoShape 27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AutoShape 28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AutoShape 29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6" name="AutoShape 30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8" name="Group 31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23" name="AutoShape 32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AutoShape 33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AutoShape 34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AutoShape 35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AutoShape 36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AutoShape 37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AutoShape 38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0" name="AutoShape 39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AutoShape 40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AutoShape 41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3" name="AutoShape 42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AutoShape 43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7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AutoShape 49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" name="Group 51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1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AutoShape 53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AutoShape 54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AutoShape 55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AutoShape 56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" name="AutoShape 57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49" name="Rectangle 48"/>
          <p:cNvSpPr/>
          <p:nvPr/>
        </p:nvSpPr>
        <p:spPr>
          <a:xfrm>
            <a:off x="2868580" y="-126999"/>
            <a:ext cx="8197822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67" dirty="0">
                <a:ln w="11430"/>
                <a:solidFill>
                  <a:srgbClr val="FF0000"/>
                </a:solidFill>
              </a:rPr>
              <a:t>-</a:t>
            </a:r>
            <a:r>
              <a:rPr lang="en-US" sz="4800" b="1" spc="67" dirty="0" err="1">
                <a:ln w="11430"/>
                <a:solidFill>
                  <a:srgbClr val="FF0000"/>
                </a:solidFill>
              </a:rPr>
              <a:t>Học</a:t>
            </a:r>
            <a:r>
              <a:rPr lang="en-US" sz="4800" b="1" spc="67" dirty="0">
                <a:ln w="11430"/>
                <a:solidFill>
                  <a:srgbClr val="FF0000"/>
                </a:solidFill>
              </a:rPr>
              <a:t> </a:t>
            </a:r>
            <a:r>
              <a:rPr lang="en-US" sz="4800" b="1" spc="67" dirty="0" err="1">
                <a:ln w="11430"/>
                <a:solidFill>
                  <a:srgbClr val="FF0000"/>
                </a:solidFill>
              </a:rPr>
              <a:t>hát</a:t>
            </a:r>
            <a:r>
              <a:rPr lang="en-US" sz="4800" b="1" spc="67" dirty="0">
                <a:ln w="11430"/>
                <a:solidFill>
                  <a:srgbClr val="FF0000"/>
                </a:solidFill>
              </a:rPr>
              <a:t>: </a:t>
            </a:r>
            <a:r>
              <a:rPr lang="en-US" sz="4800" b="1" spc="67" dirty="0" err="1">
                <a:ln w="11430"/>
                <a:solidFill>
                  <a:srgbClr val="0070C0"/>
                </a:solidFill>
              </a:rPr>
              <a:t>Đoạn</a:t>
            </a:r>
            <a:r>
              <a:rPr lang="en-US" sz="4800" b="1" spc="67" dirty="0">
                <a:ln w="11430"/>
                <a:solidFill>
                  <a:srgbClr val="0070C0"/>
                </a:solidFill>
              </a:rPr>
              <a:t> 1: </a:t>
            </a:r>
            <a:r>
              <a:rPr lang="en-US" sz="4800" b="1" spc="67" dirty="0" err="1">
                <a:ln w="11430"/>
                <a:solidFill>
                  <a:srgbClr val="0070C0"/>
                </a:solidFill>
              </a:rPr>
              <a:t>Có</a:t>
            </a:r>
            <a:r>
              <a:rPr lang="en-US" sz="4800" b="1" spc="67" dirty="0">
                <a:ln w="11430"/>
                <a:solidFill>
                  <a:srgbClr val="0070C0"/>
                </a:solidFill>
              </a:rPr>
              <a:t> 4 </a:t>
            </a:r>
            <a:r>
              <a:rPr lang="en-US" sz="4800" b="1" spc="67" dirty="0" err="1">
                <a:ln w="11430"/>
                <a:solidFill>
                  <a:srgbClr val="0070C0"/>
                </a:solidFill>
              </a:rPr>
              <a:t>câu</a:t>
            </a:r>
            <a:r>
              <a:rPr lang="en-US" sz="4800" b="1" spc="67" dirty="0">
                <a:ln w="11430"/>
                <a:solidFill>
                  <a:srgbClr val="0070C0"/>
                </a:solidFill>
              </a:rPr>
              <a:t> </a:t>
            </a:r>
            <a:r>
              <a:rPr lang="en-US" sz="4800" b="1" spc="67" dirty="0" err="1">
                <a:ln w="11430"/>
                <a:solidFill>
                  <a:srgbClr val="0070C0"/>
                </a:solidFill>
              </a:rPr>
              <a:t>hát</a:t>
            </a:r>
            <a:endParaRPr lang="en-US" sz="4800" b="1" spc="67" dirty="0">
              <a:ln w="11430"/>
              <a:solidFill>
                <a:srgbClr val="0070C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1380765" y="1905000"/>
            <a:ext cx="1362441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b="1" i="1" spc="67" dirty="0">
                <a:ln w="11430"/>
                <a:solidFill>
                  <a:srgbClr val="1109B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23</a:t>
            </a:r>
            <a:endParaRPr lang="en-US" sz="2667" dirty="0">
              <a:solidFill>
                <a:srgbClr val="1109B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4" y="732780"/>
            <a:ext cx="5728593" cy="2142183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120778" y="508377"/>
            <a:ext cx="11954933" cy="477041"/>
          </a:xfrm>
          <a:prstGeom prst="rect">
            <a:avLst/>
          </a:prstGeom>
          <a:solidFill>
            <a:srgbClr val="F0E6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3" name="Rectangle 52"/>
          <p:cNvSpPr/>
          <p:nvPr/>
        </p:nvSpPr>
        <p:spPr>
          <a:xfrm>
            <a:off x="346893" y="496544"/>
            <a:ext cx="1017907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67" b="1" i="1" spc="6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Câu</a:t>
            </a:r>
            <a:r>
              <a:rPr lang="en-US" sz="2667" b="1" i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2667" dirty="0"/>
          </a:p>
        </p:txBody>
      </p:sp>
      <p:sp>
        <p:nvSpPr>
          <p:cNvPr id="55" name="Rectangle 54"/>
          <p:cNvSpPr/>
          <p:nvPr/>
        </p:nvSpPr>
        <p:spPr>
          <a:xfrm>
            <a:off x="5833293" y="496544"/>
            <a:ext cx="1017907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67" b="1" i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Câu 2</a:t>
            </a:r>
            <a:endParaRPr lang="en-US" sz="2667" dirty="0"/>
          </a:p>
        </p:txBody>
      </p:sp>
      <p:sp>
        <p:nvSpPr>
          <p:cNvPr id="63" name="Rectangle 62"/>
          <p:cNvSpPr/>
          <p:nvPr/>
        </p:nvSpPr>
        <p:spPr>
          <a:xfrm>
            <a:off x="5486401" y="1803400"/>
            <a:ext cx="1362441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b="1" i="1" spc="67" dirty="0">
                <a:ln w="11430"/>
                <a:solidFill>
                  <a:srgbClr val="1109B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23</a:t>
            </a:r>
            <a:endParaRPr lang="en-US" sz="2667" dirty="0">
              <a:solidFill>
                <a:srgbClr val="1109B7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46059" y="2672090"/>
            <a:ext cx="1017907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67" b="1" i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Câu </a:t>
            </a:r>
            <a:r>
              <a:rPr lang="en-US" sz="2667" b="1" i="1" spc="67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2667" dirty="0"/>
          </a:p>
        </p:txBody>
      </p:sp>
      <p:sp>
        <p:nvSpPr>
          <p:cNvPr id="66" name="Rectangle 65"/>
          <p:cNvSpPr/>
          <p:nvPr/>
        </p:nvSpPr>
        <p:spPr>
          <a:xfrm>
            <a:off x="140645" y="4634855"/>
            <a:ext cx="1017907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67" b="1" i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Câu </a:t>
            </a:r>
            <a:r>
              <a:rPr lang="en-US" sz="2667" b="1" i="1" spc="67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en-US" sz="2667" dirty="0"/>
          </a:p>
        </p:txBody>
      </p:sp>
      <p:sp>
        <p:nvSpPr>
          <p:cNvPr id="58" name="Rectangle 57"/>
          <p:cNvSpPr/>
          <p:nvPr/>
        </p:nvSpPr>
        <p:spPr>
          <a:xfrm>
            <a:off x="10405437" y="3871082"/>
            <a:ext cx="1362441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b="1" i="1" spc="67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23</a:t>
            </a:r>
            <a:endParaRPr lang="en-US" sz="2667" dirty="0">
              <a:solidFill>
                <a:srgbClr val="FF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0427533" y="5928351"/>
            <a:ext cx="1360099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b="1" i="1" spc="67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23</a:t>
            </a:r>
            <a:endParaRPr lang="en-US" sz="2667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70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5" grpId="0"/>
      <p:bldP spid="65" grpId="0"/>
      <p:bldP spid="66" grpId="0"/>
      <p:bldP spid="58" grpId="0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7514"/>
            <a:ext cx="12192000" cy="17373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52" y="3589918"/>
            <a:ext cx="12192000" cy="13819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" y="1716773"/>
            <a:ext cx="6768551" cy="1740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" y="603970"/>
            <a:ext cx="12087836" cy="1320716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272954" y="-150937"/>
            <a:ext cx="11864453" cy="73866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67" dirty="0">
                <a:ln w="11430"/>
                <a:solidFill>
                  <a:srgbClr val="FF0000"/>
                </a:solidFill>
              </a:rPr>
              <a:t>-Học hát: </a:t>
            </a:r>
            <a:r>
              <a:rPr lang="en-US" sz="4000" b="1" spc="67" dirty="0" smtClean="0">
                <a:ln w="11430"/>
                <a:solidFill>
                  <a:srgbClr val="FF0000"/>
                </a:solidFill>
              </a:rPr>
              <a:t>Câu nối giữa và </a:t>
            </a:r>
            <a:r>
              <a:rPr lang="en-US" sz="4000" b="1" spc="67" dirty="0">
                <a:ln w="11430"/>
                <a:solidFill>
                  <a:srgbClr val="FF0000"/>
                </a:solidFill>
              </a:rPr>
              <a:t>đ</a:t>
            </a:r>
            <a:r>
              <a:rPr lang="en-US" sz="4000" b="1" spc="67" dirty="0" smtClean="0">
                <a:ln w="11430"/>
                <a:solidFill>
                  <a:srgbClr val="FF0000"/>
                </a:solidFill>
              </a:rPr>
              <a:t>oạn 2: </a:t>
            </a:r>
            <a:r>
              <a:rPr lang="en-US" sz="4000" b="1" spc="67" dirty="0">
                <a:ln w="11430"/>
                <a:solidFill>
                  <a:srgbClr val="FF0000"/>
                </a:solidFill>
              </a:rPr>
              <a:t>Có 4 câu hát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-21598" y="305471"/>
            <a:ext cx="2614671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b="1" i="1" spc="67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Câu </a:t>
            </a:r>
            <a:r>
              <a:rPr lang="en-US" sz="2667" b="1" i="1" spc="67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nối giữa</a:t>
            </a:r>
            <a:endParaRPr lang="en-US" sz="2667" dirty="0">
              <a:solidFill>
                <a:srgbClr val="0070C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964" y="1483043"/>
            <a:ext cx="1017907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67" b="1" i="1" spc="67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Câu </a:t>
            </a:r>
            <a:r>
              <a:rPr lang="en-US" sz="2667" b="1" i="1" spc="67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en-US" sz="2667" dirty="0">
              <a:solidFill>
                <a:srgbClr val="0070C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590134" y="3085871"/>
            <a:ext cx="6582815" cy="98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7" name="Rectangle 56"/>
          <p:cNvSpPr/>
          <p:nvPr/>
        </p:nvSpPr>
        <p:spPr>
          <a:xfrm>
            <a:off x="-81894" y="3208301"/>
            <a:ext cx="1310187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b="1" i="1" spc="67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Câu </a:t>
            </a:r>
            <a:r>
              <a:rPr lang="en-US" sz="2667" b="1" i="1" spc="67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en-US" sz="2667" dirty="0">
              <a:solidFill>
                <a:srgbClr val="0070C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5565" y="4719002"/>
            <a:ext cx="1017907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67" b="1" i="1" spc="67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Câu </a:t>
            </a:r>
            <a:r>
              <a:rPr lang="en-US" sz="2667" b="1" i="1" spc="67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en-US" sz="2667" dirty="0">
              <a:solidFill>
                <a:srgbClr val="0070C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742431" y="1284508"/>
            <a:ext cx="611647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b="1" i="1" spc="67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23</a:t>
            </a:r>
            <a:endParaRPr lang="en-US" sz="2667" dirty="0">
              <a:solidFill>
                <a:srgbClr val="FF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9702222" y="6172695"/>
            <a:ext cx="1362441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b="1" i="1" spc="67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23456</a:t>
            </a:r>
            <a:endParaRPr lang="en-US" sz="2667" dirty="0">
              <a:solidFill>
                <a:srgbClr val="FF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0824319" y="4239330"/>
            <a:ext cx="749560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b="1" i="1" spc="67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23</a:t>
            </a:r>
            <a:endParaRPr lang="en-US" sz="2667" dirty="0">
              <a:solidFill>
                <a:srgbClr val="FF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074291" y="1616988"/>
            <a:ext cx="1160456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b="1" i="1" spc="67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Câu </a:t>
            </a:r>
            <a:r>
              <a:rPr lang="en-US" sz="2667" b="1" i="1" spc="67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en-US" sz="2667" dirty="0">
              <a:solidFill>
                <a:srgbClr val="0070C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58" y="1815152"/>
            <a:ext cx="6287146" cy="1749145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11628536" y="2584652"/>
            <a:ext cx="727240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b="1" i="1" spc="67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23</a:t>
            </a:r>
            <a:endParaRPr lang="en-US" sz="2667" dirty="0">
              <a:solidFill>
                <a:srgbClr val="FF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922670" y="2706603"/>
            <a:ext cx="1360099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b="1" i="1" spc="67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23</a:t>
            </a:r>
            <a:endParaRPr lang="en-US" sz="2667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56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7" grpId="0"/>
      <p:bldP spid="58" grpId="0"/>
      <p:bldP spid="64" grpId="0"/>
      <p:bldP spid="70" grpId="0"/>
      <p:bldP spid="52" grpId="0"/>
      <p:bldP spid="63" grpId="0"/>
      <p:bldP spid="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WordArt 11"/>
          <p:cNvSpPr>
            <a:spLocks noChangeArrowheads="1" noChangeShapeType="1" noTextEdit="1"/>
          </p:cNvSpPr>
          <p:nvPr/>
        </p:nvSpPr>
        <p:spPr bwMode="auto">
          <a:xfrm>
            <a:off x="2450527" y="73694"/>
            <a:ext cx="7171141" cy="2590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 hoàn chỉnh cả bài 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4" y="461067"/>
            <a:ext cx="12082992" cy="62664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434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-19051" y="-28573"/>
            <a:ext cx="12211051" cy="6900863"/>
            <a:chOff x="-9" y="-18"/>
            <a:chExt cx="5769" cy="4347"/>
          </a:xfrm>
        </p:grpSpPr>
        <p:pic>
          <p:nvPicPr>
            <p:cNvPr id="3" name="Picture 14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15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6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7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5" name="AutoShape 19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6" name="AutoShape 20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AutoShape 21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AutoShape 22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9" name="AutoShape 23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AutoShape 24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AutoShape 25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AutoShape 26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AutoShape 27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AutoShape 28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AutoShape 29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6" name="AutoShape 30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8" name="Group 31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23" name="AutoShape 32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AutoShape 33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AutoShape 34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AutoShape 35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AutoShape 36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AutoShape 37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AutoShape 38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0" name="AutoShape 39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AutoShape 40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AutoShape 41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3" name="AutoShape 42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AutoShape 43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7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AutoShape 49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" name="Group 51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1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AutoShape 53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AutoShape 54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AutoShape 55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AutoShape 56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" name="AutoShape 57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48" name="WordArt 11"/>
          <p:cNvSpPr>
            <a:spLocks noChangeArrowheads="1" noChangeShapeType="1" noTextEdit="1"/>
          </p:cNvSpPr>
          <p:nvPr/>
        </p:nvSpPr>
        <p:spPr bwMode="auto">
          <a:xfrm>
            <a:off x="2491471" y="228153"/>
            <a:ext cx="7457747" cy="6175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 theo các hình thức: lĩnh xướng và hòa giọng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16" y="835401"/>
            <a:ext cx="10307109" cy="4553191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8527183" y="2110845"/>
            <a:ext cx="22374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spc="67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Câu </a:t>
            </a:r>
            <a:r>
              <a:rPr lang="en-US" sz="3600" b="1" i="1" spc="67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và 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703170" y="3191299"/>
            <a:ext cx="22374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spc="67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Câu </a:t>
            </a:r>
            <a:r>
              <a:rPr lang="en-US" sz="3600" b="1" i="1" spc="67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và 4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831146" y="4308143"/>
            <a:ext cx="3761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spc="67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Câu </a:t>
            </a:r>
            <a:r>
              <a:rPr lang="en-US" sz="3600" b="1" i="1" spc="67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nối và đoạn 2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293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-19051" y="-28573"/>
            <a:ext cx="12211051" cy="6900863"/>
            <a:chOff x="-9" y="-18"/>
            <a:chExt cx="5769" cy="4347"/>
          </a:xfrm>
        </p:grpSpPr>
        <p:pic>
          <p:nvPicPr>
            <p:cNvPr id="3" name="Picture 14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15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6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7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5" name="AutoShape 19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6" name="AutoShape 20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AutoShape 21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AutoShape 22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9" name="AutoShape 23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AutoShape 24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AutoShape 25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AutoShape 26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AutoShape 27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AutoShape 28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AutoShape 29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6" name="AutoShape 30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8" name="Group 31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23" name="AutoShape 32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AutoShape 33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AutoShape 34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AutoShape 35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AutoShape 36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AutoShape 37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AutoShape 38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0" name="AutoShape 39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AutoShape 40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AutoShape 41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3" name="AutoShape 42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AutoShape 43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7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AutoShape 49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" name="Group 51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1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AutoShape 53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AutoShape 54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AutoShape 55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AutoShape 56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" name="AutoShape 57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47" name="WordArt 11"/>
          <p:cNvSpPr>
            <a:spLocks noChangeArrowheads="1" noChangeShapeType="1" noTextEdit="1"/>
          </p:cNvSpPr>
          <p:nvPr/>
        </p:nvSpPr>
        <p:spPr bwMode="auto">
          <a:xfrm>
            <a:off x="2491471" y="68235"/>
            <a:ext cx="7457747" cy="3953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 kết hợp vận động phụ họa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160" y="601002"/>
            <a:ext cx="6076681" cy="33655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741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-19051" y="-28573"/>
            <a:ext cx="12211051" cy="6900863"/>
            <a:chOff x="-9" y="-18"/>
            <a:chExt cx="5769" cy="4347"/>
          </a:xfrm>
        </p:grpSpPr>
        <p:pic>
          <p:nvPicPr>
            <p:cNvPr id="3" name="Picture 14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15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6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7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5" name="AutoShape 19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6" name="AutoShape 20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AutoShape 21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AutoShape 22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9" name="AutoShape 23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AutoShape 24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AutoShape 25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AutoShape 26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AutoShape 27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AutoShape 28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AutoShape 29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6" name="AutoShape 30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8" name="Group 31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23" name="AutoShape 32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AutoShape 33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AutoShape 34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AutoShape 35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AutoShape 36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AutoShape 37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AutoShape 38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0" name="AutoShape 39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AutoShape 40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AutoShape 41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3" name="AutoShape 42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AutoShape 43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7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AutoShape 49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" name="Group 51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1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AutoShape 53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AutoShape 54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AutoShape 55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AutoShape 56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" name="AutoShape 57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</p:grpSp>
      <p:pic>
        <p:nvPicPr>
          <p:cNvPr id="49" name="Picture 30" descr="Teu dung d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325564" flipH="1" flipV="1">
            <a:off x="2508653" y="1294352"/>
            <a:ext cx="888905" cy="131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49"/>
          <p:cNvSpPr/>
          <p:nvPr/>
        </p:nvSpPr>
        <p:spPr>
          <a:xfrm>
            <a:off x="191069" y="177800"/>
            <a:ext cx="12000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pc="67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II/</a:t>
            </a:r>
            <a:r>
              <a:rPr lang="en-US" sz="3600" b="1" spc="67" dirty="0" err="1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TTÂN:</a:t>
            </a:r>
            <a:r>
              <a:rPr lang="en-US" sz="3600" b="1" spc="67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600" b="1" spc="67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67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sĩ </a:t>
            </a:r>
            <a:r>
              <a:rPr lang="en-US" sz="3600" b="1" spc="67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Johannes Brahms và </a:t>
            </a:r>
            <a:r>
              <a:rPr lang="en-US" sz="3600" b="1" spc="67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tác phẩm Lullaby</a:t>
            </a:r>
            <a:endParaRPr lang="en-US" sz="3600" b="1" spc="67" dirty="0">
              <a:ln w="1143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221431" y="1433399"/>
            <a:ext cx="8878012" cy="123110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67" dirty="0" smtClean="0">
                <a:ln w="11430"/>
                <a:solidFill>
                  <a:srgbClr val="FF0000"/>
                </a:solidFill>
              </a:rPr>
              <a:t>1/ Johannes Brahms là nhạc sĩ ở nước nào? Sinh năm nào? Mất năm nào?</a:t>
            </a:r>
            <a:endParaRPr lang="en-US" sz="3600" b="1" i="1" spc="67" dirty="0">
              <a:ln w="1143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600577" y="2542404"/>
            <a:ext cx="8230353" cy="123110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>
              <a:buFontTx/>
              <a:buChar char="-"/>
            </a:pPr>
            <a:r>
              <a:rPr lang="en-US" sz="3600" b="1" spc="67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Johannes </a:t>
            </a:r>
            <a:r>
              <a:rPr lang="en-US" sz="3600" b="1" spc="67" dirty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Brahms là nhạc sĩ ở </a:t>
            </a:r>
            <a:r>
              <a:rPr lang="en-US" sz="3600" b="1" spc="67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</a:p>
          <a:p>
            <a:r>
              <a:rPr lang="en-US" sz="3600" b="1" spc="67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Sinh </a:t>
            </a:r>
            <a:r>
              <a:rPr lang="en-US" sz="3600" b="1" spc="67" dirty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sz="3600" b="1" spc="67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1833 -Mất </a:t>
            </a:r>
            <a:r>
              <a:rPr lang="en-US" sz="3600" b="1" spc="67" dirty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sz="3600" b="1" spc="67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1897</a:t>
            </a:r>
            <a:endParaRPr lang="en-US" sz="3600" b="1" spc="67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" name="Picture 30" descr="Teu dung d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325564" flipH="1" flipV="1">
            <a:off x="2900838" y="3593487"/>
            <a:ext cx="836472" cy="131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ctangle 53"/>
          <p:cNvSpPr/>
          <p:nvPr/>
        </p:nvSpPr>
        <p:spPr>
          <a:xfrm>
            <a:off x="3614055" y="3710016"/>
            <a:ext cx="8215086" cy="123110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67" dirty="0" smtClean="0">
                <a:ln w="11430"/>
                <a:solidFill>
                  <a:srgbClr val="FF0000"/>
                </a:solidFill>
              </a:rPr>
              <a:t>2/ Johannes Brahms đã sáng tác những thể loại âm nhạc nào?</a:t>
            </a:r>
            <a:endParaRPr lang="en-US" sz="3600" b="1" i="1" spc="67" dirty="0">
              <a:ln w="1143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264229" y="4799370"/>
            <a:ext cx="9646531" cy="178510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>
              <a:buFontTx/>
              <a:buChar char="-"/>
            </a:pPr>
            <a:r>
              <a:rPr lang="en-US" sz="3600" b="1" spc="67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Ông là nhà soạn nhạc, sáng tác ca khúc, vũ khúc, nhạc giao hưởng, nhạc thính phòng, tam tấu, tứ tấu, </a:t>
            </a:r>
            <a:r>
              <a:rPr lang="en-US" sz="3600" b="1" spc="67" dirty="0" err="1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sonate</a:t>
            </a:r>
            <a:r>
              <a:rPr lang="en-US" sz="3600" b="1" spc="67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cho clarinet… </a:t>
            </a:r>
            <a:endParaRPr lang="en-US" sz="3600" b="1" spc="67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11" y="1606808"/>
            <a:ext cx="2202292" cy="2587930"/>
          </a:xfrm>
          <a:prstGeom prst="rect">
            <a:avLst/>
          </a:prstGeom>
        </p:spPr>
      </p:pic>
      <p:sp>
        <p:nvSpPr>
          <p:cNvPr id="57" name="WordArt 11"/>
          <p:cNvSpPr>
            <a:spLocks noChangeArrowheads="1" noChangeShapeType="1" noTextEdit="1"/>
          </p:cNvSpPr>
          <p:nvPr/>
        </p:nvSpPr>
        <p:spPr bwMode="auto">
          <a:xfrm>
            <a:off x="246744" y="4126137"/>
            <a:ext cx="2642244" cy="378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/>
            <a:r>
              <a:rPr lang="en-US" sz="3600" b="1" spc="67" dirty="0">
                <a:ln w="11430"/>
                <a:solidFill>
                  <a:srgbClr val="FF0000"/>
                </a:solidFill>
              </a:rPr>
              <a:t>Johannes Brahms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28955" y="693057"/>
            <a:ext cx="12000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pc="67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1. Tìm hiểu về nhạc </a:t>
            </a:r>
            <a:r>
              <a:rPr lang="en-US" sz="3600" b="1" spc="67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sĩ </a:t>
            </a:r>
            <a:r>
              <a:rPr lang="en-US" sz="3600" b="1" spc="67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Johannes Brahms</a:t>
            </a:r>
            <a:endParaRPr lang="en-US" sz="3600" b="1" spc="67" dirty="0">
              <a:ln w="1143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442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4" grpId="0"/>
      <p:bldP spid="55" grpId="0"/>
      <p:bldP spid="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1" y="269944"/>
            <a:ext cx="12192001" cy="529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None/>
            </a:pP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LULLABY (BÀI HÁT RU)</a:t>
            </a:r>
          </a:p>
          <a:p>
            <a:pPr>
              <a:buNone/>
            </a:pPr>
            <a:r>
              <a:rPr lang="en-US" sz="3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 </a:t>
            </a:r>
            <a:r>
              <a:rPr lang="vi-VN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 </a:t>
            </a:r>
            <a:r>
              <a:rPr lang="vi-VN" sz="3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en-US" sz="3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 mẹ ru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n</a:t>
            </a:r>
            <a:r>
              <a:rPr lang="vi-VN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gủ ngoan nhé con </a:t>
            </a:r>
            <a:r>
              <a:rPr lang="vi-VN" sz="3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vi-VN" sz="3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 ơi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Ngàn vì sao nhìn long lanh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v</a:t>
            </a:r>
            <a:r>
              <a:rPr lang="vi-VN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ào trong giấc mơ yên lành.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 này con, lời dịu êm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m</a:t>
            </a:r>
            <a:r>
              <a:rPr lang="vi-VN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ẹ nâng giấc con trong đêm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Mộng hoa xinh ngàn vì sao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n</a:t>
            </a:r>
            <a:r>
              <a:rPr lang="vi-VN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gày mai sẽ thơm hương cho con.</a:t>
            </a:r>
          </a:p>
          <a:p>
            <a:pPr algn="just">
              <a:buNone/>
            </a:pP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3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 </a:t>
            </a:r>
            <a:r>
              <a:rPr lang="vi-VN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mắt, nhắm thật sâu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x</a:t>
            </a:r>
            <a:r>
              <a:rPr lang="vi-VN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 hồng ân cho giấc mơ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 là mắt khép thật sâu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đ</a:t>
            </a:r>
            <a:r>
              <a:rPr lang="vi-VN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êm bình an vẫn trôi mau.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 ngàn hoa, này ngàn xinh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v</a:t>
            </a:r>
            <a:r>
              <a:rPr lang="vi-VN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ào trong giấc mơ con thiên thần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Ngủ đi nhé, ngủ ngoan nhé</a:t>
            </a:r>
            <a:r>
              <a:rPr lang="en-US" sz="3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vi-VN" sz="3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 </a:t>
            </a:r>
            <a:r>
              <a:rPr lang="vi-VN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ru tiếng êm đềm cho con.</a:t>
            </a:r>
          </a:p>
        </p:txBody>
      </p:sp>
    </p:spTree>
    <p:extLst>
      <p:ext uri="{BB962C8B-B14F-4D97-AF65-F5344CB8AC3E}">
        <p14:creationId xmlns:p14="http://schemas.microsoft.com/office/powerpoint/2010/main" val="211857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1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1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1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1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36481" y="16804"/>
            <a:ext cx="121449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spc="67" dirty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b="1" i="1" spc="67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i="1" spc="67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200" b="1" i="1" spc="67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Xem tranh, nêu chủ đề của các bức tranh này?             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5" y="1590980"/>
            <a:ext cx="3234168" cy="18234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285" y="1574891"/>
            <a:ext cx="3443746" cy="18556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808" y="1563424"/>
            <a:ext cx="3185675" cy="18831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5" y="3939282"/>
            <a:ext cx="3234168" cy="20113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3" name="AutoShape 1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757266" y="547141"/>
            <a:ext cx="7104184" cy="879784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MẸ TRONG TRÁI TIM EM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801" y="3912748"/>
            <a:ext cx="3305908" cy="20848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285" y="3912749"/>
            <a:ext cx="3556283" cy="20848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4" name="10-Point Star 63"/>
          <p:cNvSpPr/>
          <p:nvPr/>
        </p:nvSpPr>
        <p:spPr>
          <a:xfrm>
            <a:off x="97798" y="-25022"/>
            <a:ext cx="1528549" cy="1533109"/>
          </a:xfrm>
          <a:prstGeom prst="star10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1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65" name="10-Point Star 64"/>
          <p:cNvSpPr/>
          <p:nvPr/>
        </p:nvSpPr>
        <p:spPr>
          <a:xfrm>
            <a:off x="84151" y="-25022"/>
            <a:ext cx="1555842" cy="1533109"/>
          </a:xfrm>
          <a:prstGeom prst="star10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5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66" name="10-Point Star 65"/>
          <p:cNvSpPr/>
          <p:nvPr/>
        </p:nvSpPr>
        <p:spPr>
          <a:xfrm>
            <a:off x="97798" y="-25022"/>
            <a:ext cx="1528549" cy="1533109"/>
          </a:xfrm>
          <a:prstGeom prst="star10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4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67" name="10-Point Star 66"/>
          <p:cNvSpPr/>
          <p:nvPr/>
        </p:nvSpPr>
        <p:spPr>
          <a:xfrm>
            <a:off x="97798" y="-25022"/>
            <a:ext cx="1528549" cy="1533109"/>
          </a:xfrm>
          <a:prstGeom prst="star10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3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68" name="10-Point Star 67"/>
          <p:cNvSpPr/>
          <p:nvPr/>
        </p:nvSpPr>
        <p:spPr>
          <a:xfrm>
            <a:off x="97798" y="-25022"/>
            <a:ext cx="1528549" cy="1533109"/>
          </a:xfrm>
          <a:prstGeom prst="star10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2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69" name="10-Point Star 68"/>
          <p:cNvSpPr/>
          <p:nvPr/>
        </p:nvSpPr>
        <p:spPr>
          <a:xfrm>
            <a:off x="97798" y="-25022"/>
            <a:ext cx="1528549" cy="1533109"/>
          </a:xfrm>
          <a:prstGeom prst="star10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Hết giờ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17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9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audio>
                                      <p:cMediaNode vol="65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-19051" y="-28573"/>
            <a:ext cx="12211051" cy="6900863"/>
            <a:chOff x="-9" y="-18"/>
            <a:chExt cx="5769" cy="4347"/>
          </a:xfrm>
        </p:grpSpPr>
        <p:pic>
          <p:nvPicPr>
            <p:cNvPr id="3" name="Picture 14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15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6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7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5" name="AutoShape 19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6" name="AutoShape 20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AutoShape 21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AutoShape 22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9" name="AutoShape 23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AutoShape 24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AutoShape 25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AutoShape 26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AutoShape 27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AutoShape 28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AutoShape 29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6" name="AutoShape 30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8" name="Group 31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23" name="AutoShape 32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AutoShape 33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AutoShape 34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AutoShape 35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AutoShape 36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AutoShape 37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AutoShape 38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0" name="AutoShape 39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AutoShape 40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AutoShape 41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3" name="AutoShape 42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AutoShape 43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7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AutoShape 49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" name="Group 51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1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AutoShape 53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AutoShape 54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AutoShape 55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AutoShape 56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" name="AutoShape 57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50" name="Rectangle 49"/>
          <p:cNvSpPr/>
          <p:nvPr/>
        </p:nvSpPr>
        <p:spPr>
          <a:xfrm>
            <a:off x="191069" y="177800"/>
            <a:ext cx="12000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pc="67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II/</a:t>
            </a:r>
            <a:r>
              <a:rPr lang="en-US" sz="3600" b="1" spc="67" dirty="0" err="1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TTÂN:</a:t>
            </a:r>
            <a:r>
              <a:rPr lang="en-US" sz="3600" b="1" spc="67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600" b="1" spc="67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67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sĩ </a:t>
            </a:r>
            <a:r>
              <a:rPr lang="en-US" sz="3600" b="1" spc="67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Johannes Brahms và </a:t>
            </a:r>
            <a:r>
              <a:rPr lang="en-US" sz="3600" b="1" spc="67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tác phẩm Lullaby</a:t>
            </a:r>
            <a:endParaRPr lang="en-US" sz="3600" b="1" spc="67" dirty="0">
              <a:ln w="1143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19315" y="1302773"/>
            <a:ext cx="2191656" cy="5109091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67" dirty="0" smtClean="0">
                <a:ln w="11430"/>
                <a:solidFill>
                  <a:srgbClr val="FF0000"/>
                </a:solidFill>
              </a:rPr>
              <a:t>Em hãy nêu cảm nhận về giai điệu và nhận xét về ý nghĩa lời ca của bài hát?</a:t>
            </a:r>
            <a:endParaRPr lang="en-US" sz="3600" b="1" i="1" spc="67" dirty="0">
              <a:ln w="1143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28955" y="678543"/>
            <a:ext cx="12000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pc="67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spc="67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. Nghe và cảm nhận tác phẩm Lullaby (Bài hát ru) </a:t>
            </a:r>
            <a:endParaRPr lang="en-US" sz="3600" b="1" spc="67" dirty="0">
              <a:ln w="1143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49" y="1265469"/>
            <a:ext cx="9682995" cy="5592531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326576" y="1150378"/>
            <a:ext cx="2291740" cy="5663089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en-US" sz="3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Giai điệu nhẹ nhàng, trong trẻo, sâu lắng, thiết tha như tình cảm dạt dào của người mẹ dành cho đứa con yêu thương của mình</a:t>
            </a:r>
            <a:endParaRPr lang="en-US" sz="3000" b="1" i="1" spc="67" dirty="0">
              <a:ln w="1143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978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1"/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-19051" y="-62692"/>
            <a:ext cx="12211051" cy="6900863"/>
            <a:chOff x="-9" y="-18"/>
            <a:chExt cx="5769" cy="4347"/>
          </a:xfrm>
        </p:grpSpPr>
        <p:pic>
          <p:nvPicPr>
            <p:cNvPr id="3" name="Picture 14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15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6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7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5" name="AutoShape 19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6" name="AutoShape 20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AutoShape 21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AutoShape 22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9" name="AutoShape 23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AutoShape 24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AutoShape 25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AutoShape 26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AutoShape 27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AutoShape 28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AutoShape 29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6" name="AutoShape 30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8" name="Group 31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23" name="AutoShape 32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AutoShape 33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AutoShape 34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AutoShape 35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AutoShape 36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AutoShape 37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AutoShape 38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0" name="AutoShape 39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AutoShape 40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AutoShape 41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3" name="AutoShape 42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AutoShape 43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7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AutoShape 49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" name="Group 51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1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AutoShape 53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AutoShape 54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AutoShape 55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AutoShape 56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" name="AutoShape 57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48" name="WordArt 11"/>
          <p:cNvSpPr>
            <a:spLocks noChangeArrowheads="1" noChangeShapeType="1" noTextEdit="1"/>
          </p:cNvSpPr>
          <p:nvPr/>
        </p:nvSpPr>
        <p:spPr bwMode="auto">
          <a:xfrm>
            <a:off x="526188" y="269097"/>
            <a:ext cx="7171141" cy="6175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/>
            <a:r>
              <a:rPr lang="en-US" sz="3600" b="1" spc="67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1. Tìm </a:t>
            </a:r>
            <a:r>
              <a:rPr lang="en-US" sz="3600" b="1" spc="67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hiểu về nhạc sĩ Johannes Brahms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itle 11"/>
          <p:cNvSpPr txBox="1">
            <a:spLocks/>
          </p:cNvSpPr>
          <p:nvPr/>
        </p:nvSpPr>
        <p:spPr bwMode="auto">
          <a:xfrm>
            <a:off x="3656737" y="744947"/>
            <a:ext cx="818952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defRPr/>
            </a:pPr>
            <a:endParaRPr lang="en-US" altLang="en-US" sz="3600" b="1" kern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3251200" y="820618"/>
            <a:ext cx="8650887" cy="241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None/>
            </a:pPr>
            <a:r>
              <a:rPr lang="en-US" alt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Nhạc sĩ 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Johannes Brahms (1833 – 1897)</a:t>
            </a:r>
          </a:p>
          <a:p>
            <a:pPr>
              <a:buNone/>
            </a:pP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nhạc sĩ nổi tiếng người Đức. Ông là nhà soạn nhạc, đồng thời là nghệ sĩ dương cầm và chỉ huy dàn nhạc</a:t>
            </a:r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3135087" y="3382388"/>
            <a:ext cx="887586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 là nhà soạn nhạc, sáng tác ca khúc, vũ khúc, nhạc giao hưởng, nhạc thính phòng, tam tấu, tứ tấu,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sonate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cho </a:t>
            </a:r>
            <a:r>
              <a:rPr lang="en-US" sz="3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clarinet…. </a:t>
            </a:r>
            <a:endParaRPr lang="en-US" sz="36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88" y="987179"/>
            <a:ext cx="2331663" cy="2587930"/>
          </a:xfrm>
          <a:prstGeom prst="rect">
            <a:avLst/>
          </a:prstGeom>
        </p:spPr>
      </p:pic>
      <p:sp>
        <p:nvSpPr>
          <p:cNvPr id="55" name="WordArt 11"/>
          <p:cNvSpPr>
            <a:spLocks noChangeArrowheads="1" noChangeShapeType="1" noTextEdit="1"/>
          </p:cNvSpPr>
          <p:nvPr/>
        </p:nvSpPr>
        <p:spPr bwMode="auto">
          <a:xfrm>
            <a:off x="362893" y="3579078"/>
            <a:ext cx="2642244" cy="378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/>
            <a:r>
              <a:rPr lang="en-US" sz="3600" b="1" spc="67" dirty="0">
                <a:ln w="11430"/>
                <a:solidFill>
                  <a:srgbClr val="FF0000"/>
                </a:solidFill>
              </a:rPr>
              <a:t>Johannes Brahms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417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1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1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-19051" y="-28573"/>
            <a:ext cx="12211051" cy="6900863"/>
            <a:chOff x="-9" y="-18"/>
            <a:chExt cx="5769" cy="4347"/>
          </a:xfrm>
        </p:grpSpPr>
        <p:pic>
          <p:nvPicPr>
            <p:cNvPr id="3" name="Picture 14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15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6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7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5" name="AutoShape 19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6" name="AutoShape 20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AutoShape 21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AutoShape 22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9" name="AutoShape 23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AutoShape 24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AutoShape 25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AutoShape 26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AutoShape 27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AutoShape 28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AutoShape 29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6" name="AutoShape 30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8" name="Group 31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23" name="AutoShape 32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AutoShape 33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AutoShape 34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AutoShape 35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AutoShape 36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AutoShape 37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AutoShape 38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0" name="AutoShape 39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AutoShape 40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AutoShape 41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3" name="AutoShape 42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AutoShape 43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7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AutoShape 49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" name="Group 51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1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AutoShape 53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AutoShape 54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AutoShape 55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AutoShape 56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" name="AutoShape 57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48" name="WordArt 11"/>
          <p:cNvSpPr>
            <a:spLocks noChangeArrowheads="1" noChangeShapeType="1" noTextEdit="1"/>
          </p:cNvSpPr>
          <p:nvPr/>
        </p:nvSpPr>
        <p:spPr bwMode="auto">
          <a:xfrm>
            <a:off x="526189" y="290288"/>
            <a:ext cx="6509612" cy="4657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/>
            <a:r>
              <a:rPr lang="en-US" sz="3600" b="1" spc="67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spc="67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. Tác phẩm Lullaby (Bài hát ru)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222855" y="1023821"/>
            <a:ext cx="11921067" cy="297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3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Đây là bài số 4 trong tập nhạc nhỏ gồm 5 ca khúc nghệ thuật được xuất bản năm 1868 với tên gọi </a:t>
            </a:r>
            <a:r>
              <a:rPr lang="en-US" altLang="en-US" sz="3600" b="1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Brahms’Lullaby</a:t>
            </a:r>
            <a:r>
              <a:rPr lang="en-US" altLang="en-US" sz="3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r>
              <a:rPr lang="en-US" alt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Giai điệu nhẹ nhàng, tình cảm </a:t>
            </a:r>
            <a:r>
              <a:rPr lang="en-US" alt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dạt dào </a:t>
            </a:r>
            <a:r>
              <a:rPr lang="vi-VN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 êm ái như giọng hát mà người mẹ ru </a:t>
            </a:r>
            <a:r>
              <a:rPr lang="en-US" alt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đứa con yêu thương của mình </a:t>
            </a:r>
            <a:r>
              <a:rPr lang="vi-VN" sz="3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chìm </a:t>
            </a:r>
            <a:r>
              <a:rPr lang="vi-VN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 giấc </a:t>
            </a:r>
            <a:r>
              <a:rPr lang="vi-VN" sz="3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215599" y="4282275"/>
            <a:ext cx="1192106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3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ác câu hát được nhắc lại trong bài là: “Chiều dần xuống, mây mờ trôi”; “À ơi”; “Ngủ ngoan”</a:t>
            </a:r>
            <a:endParaRPr lang="en-US" sz="36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689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1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1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11304" y="589097"/>
            <a:ext cx="11257786" cy="5903494"/>
          </a:xfrm>
          <a:prstGeom prst="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66.jpg" descr="Image result for think pair sha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116104" y="3070240"/>
            <a:ext cx="2571750" cy="3333750"/>
          </a:xfrm>
          <a:prstGeom prst="rect">
            <a:avLst/>
          </a:prstGeom>
          <a:ln/>
        </p:spPr>
      </p:pic>
      <p:grpSp>
        <p:nvGrpSpPr>
          <p:cNvPr id="7" name="Group 6"/>
          <p:cNvGrpSpPr/>
          <p:nvPr/>
        </p:nvGrpSpPr>
        <p:grpSpPr>
          <a:xfrm>
            <a:off x="3687853" y="3540844"/>
            <a:ext cx="5513233" cy="584775"/>
            <a:chOff x="732632" y="1667435"/>
            <a:chExt cx="4223376" cy="5847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632" y="1667435"/>
              <a:ext cx="423815" cy="39424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329785" y="1667435"/>
              <a:ext cx="36262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Suy nghĩ cá nhân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87854" y="4424707"/>
            <a:ext cx="8381236" cy="584775"/>
            <a:chOff x="732632" y="1574461"/>
            <a:chExt cx="4932375" cy="5847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632" y="1667435"/>
              <a:ext cx="423815" cy="39424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150409" y="1574461"/>
              <a:ext cx="45145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Trao đổi ý kiến với bạn bên cạnh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87854" y="5400833"/>
            <a:ext cx="6672926" cy="584775"/>
            <a:chOff x="732632" y="1553135"/>
            <a:chExt cx="5111751" cy="58477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632" y="1667435"/>
              <a:ext cx="423815" cy="39424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329785" y="1553135"/>
              <a:ext cx="45145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圆角矩形 44"/>
          <p:cNvSpPr/>
          <p:nvPr/>
        </p:nvSpPr>
        <p:spPr>
          <a:xfrm>
            <a:off x="4652544" y="70340"/>
            <a:ext cx="4558673" cy="1021283"/>
          </a:xfrm>
          <a:prstGeom prst="roundRect">
            <a:avLst>
              <a:gd name="adj" fmla="val 11271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zh-CN" altLang="en-US" sz="3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228399" y="1356778"/>
            <a:ext cx="10354235" cy="1441942"/>
          </a:xfrm>
          <a:prstGeom prst="roundRect">
            <a:avLst>
              <a:gd name="adj" fmla="val 529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chia sẻ với 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thân </a:t>
            </a:r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tình cảm của em dành cho </a:t>
            </a:r>
            <a:r>
              <a:rPr lang="nl-N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7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-19051" y="-28573"/>
            <a:ext cx="12211051" cy="6900863"/>
            <a:chOff x="-9" y="-18"/>
            <a:chExt cx="5769" cy="4347"/>
          </a:xfrm>
        </p:grpSpPr>
        <p:pic>
          <p:nvPicPr>
            <p:cNvPr id="3" name="Picture 14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15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6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7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5" name="AutoShape 19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6" name="AutoShape 20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AutoShape 21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AutoShape 22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9" name="AutoShape 23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AutoShape 24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AutoShape 25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AutoShape 26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AutoShape 27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AutoShape 28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AutoShape 29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6" name="AutoShape 30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8" name="Group 31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23" name="AutoShape 32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AutoShape 33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AutoShape 34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AutoShape 35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AutoShape 36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AutoShape 37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AutoShape 38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0" name="AutoShape 39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AutoShape 40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AutoShape 41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3" name="AutoShape 42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AutoShape 43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7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AutoShape 49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" name="Group 51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1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AutoShape 53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AutoShape 54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AutoShape 55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AutoShape 56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" name="AutoShape 57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47" name="WordArt 11"/>
          <p:cNvSpPr>
            <a:spLocks noChangeArrowheads="1" noChangeShapeType="1" noTextEdit="1"/>
          </p:cNvSpPr>
          <p:nvPr/>
        </p:nvSpPr>
        <p:spPr bwMode="auto">
          <a:xfrm>
            <a:off x="2786742" y="290286"/>
            <a:ext cx="5994401" cy="493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26576" y="1382606"/>
            <a:ext cx="11623066" cy="123110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en-US" sz="3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Em hãy chia sẻ với một bạn thân </a:t>
            </a:r>
            <a:r>
              <a:rPr lang="nl-NL" sz="3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nl-NL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 cảm của em dành cho mẹ</a:t>
            </a:r>
            <a:r>
              <a:rPr lang="nl-NL" sz="3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3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i="1" spc="67" dirty="0">
              <a:ln w="11430"/>
            </a:endParaRPr>
          </a:p>
        </p:txBody>
      </p:sp>
      <p:sp>
        <p:nvSpPr>
          <p:cNvPr id="50" name="WordArt 11"/>
          <p:cNvSpPr>
            <a:spLocks noChangeArrowheads="1" noChangeShapeType="1" noTextEdit="1"/>
          </p:cNvSpPr>
          <p:nvPr/>
        </p:nvSpPr>
        <p:spPr bwMode="auto">
          <a:xfrm>
            <a:off x="2939142" y="820059"/>
            <a:ext cx="5994401" cy="493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 một trong các hoạt động sau: 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91892" y="2623575"/>
            <a:ext cx="11623066" cy="178510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 thuộc bài hát để biểu diễn cho người thân, trong các hoạt động cộng đồng, sự kiện tổ chức có nội dung nói về chủ đề Mẹ</a:t>
            </a:r>
            <a:endParaRPr lang="en-US" sz="36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57208" y="4416057"/>
            <a:ext cx="11623066" cy="123110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en-US" sz="3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Qua giai điệu và lời ca của bài hát, em hãy thể hiện cảm xúc trong bức tranh vẽ về mẹ. </a:t>
            </a:r>
            <a:endParaRPr lang="en-US" sz="36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375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-19051" y="-28573"/>
            <a:ext cx="12211051" cy="6900863"/>
            <a:chOff x="-9" y="-18"/>
            <a:chExt cx="5769" cy="4347"/>
          </a:xfrm>
        </p:grpSpPr>
        <p:pic>
          <p:nvPicPr>
            <p:cNvPr id="3" name="Picture 14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15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6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7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5" name="AutoShape 19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6" name="AutoShape 20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AutoShape 21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AutoShape 22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9" name="AutoShape 23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AutoShape 24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AutoShape 25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AutoShape 26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AutoShape 27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AutoShape 28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AutoShape 29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6" name="AutoShape 30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8" name="Group 31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23" name="AutoShape 32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AutoShape 33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AutoShape 34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AutoShape 35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AutoShape 36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AutoShape 37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AutoShape 38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0" name="AutoShape 39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AutoShape 40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AutoShape 41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3" name="AutoShape 42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AutoShape 43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7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AutoShape 49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" name="Group 51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1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AutoShape 53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AutoShape 54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AutoShape 55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AutoShape 56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" name="AutoShape 57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47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 VỀ NHÀ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609600" y="1600201"/>
            <a:ext cx="11094720" cy="4525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563" lvl="8" indent="-55563" algn="l">
              <a:lnSpc>
                <a:spcPct val="110000"/>
              </a:lnSpc>
              <a:spcBef>
                <a:spcPts val="1000"/>
              </a:spcBef>
              <a:buFontTx/>
              <a:buChar char="-"/>
            </a:pPr>
            <a:r>
              <a:rPr lang="en-US" sz="3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nl-NL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oàn thiện bài hát </a:t>
            </a:r>
            <a:r>
              <a:rPr lang="nl-NL" sz="3600" b="1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“Chỉ có một trên đời” </a:t>
            </a:r>
            <a:r>
              <a:rPr lang="nl-NL" sz="3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 </a:t>
            </a:r>
            <a:r>
              <a:rPr lang="nl-NL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hình </a:t>
            </a:r>
            <a:r>
              <a:rPr lang="nl-NL" sz="3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 đã học để biểu diễn cho người thân, trong các hoạt động cộng </a:t>
            </a:r>
            <a:r>
              <a:rPr lang="nl-NL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đồng, sự kiện tổ chức có nội dung nói về chủ đề </a:t>
            </a:r>
            <a:r>
              <a:rPr lang="nl-NL" sz="3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</a:p>
          <a:p>
            <a:pPr marL="55563" lvl="8" indent="-55563" algn="l">
              <a:lnSpc>
                <a:spcPct val="110000"/>
              </a:lnSpc>
              <a:spcBef>
                <a:spcPts val="1000"/>
              </a:spcBef>
              <a:buFontTx/>
              <a:buChar char="-"/>
            </a:pPr>
            <a:r>
              <a:rPr lang="nl-NL" sz="3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Vẽ </a:t>
            </a:r>
            <a:r>
              <a:rPr lang="nl-NL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 về mẹ để thể hiện cảm xúc của em</a:t>
            </a:r>
            <a:r>
              <a:rPr lang="nl-NL" sz="3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                - </a:t>
            </a:r>
            <a:r>
              <a:rPr lang="nl-NL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 hiểu trước bài đọc nhạc số 4 và phần lí thuyết cung và nửa cung.</a:t>
            </a:r>
            <a:endParaRPr lang="en-US" sz="36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109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WordArt 2"/>
          <p:cNvSpPr>
            <a:spLocks noChangeArrowheads="1" noChangeShapeType="1" noTextEdit="1"/>
          </p:cNvSpPr>
          <p:nvPr/>
        </p:nvSpPr>
        <p:spPr bwMode="auto">
          <a:xfrm>
            <a:off x="1786595" y="1228044"/>
            <a:ext cx="9277643" cy="151515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243812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GOOD BYE</a:t>
            </a:r>
            <a:endParaRPr lang="en-US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221" name="WordArt 4"/>
          <p:cNvSpPr>
            <a:spLocks noChangeArrowheads="1" noChangeShapeType="1" noTextEdit="1"/>
          </p:cNvSpPr>
          <p:nvPr/>
        </p:nvSpPr>
        <p:spPr bwMode="auto">
          <a:xfrm>
            <a:off x="2669382" y="3619500"/>
            <a:ext cx="6853238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9222" name="Object 5"/>
          <p:cNvGraphicFramePr>
            <a:graphicFrameLocks noChangeAspect="1"/>
          </p:cNvGraphicFramePr>
          <p:nvPr>
            <p:extLst/>
          </p:nvPr>
        </p:nvGraphicFramePr>
        <p:xfrm>
          <a:off x="1371600" y="1803398"/>
          <a:ext cx="9677400" cy="2463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CorelDRAW" r:id="rId5" imgW="4691160" imgH="3524400" progId="">
                  <p:embed/>
                </p:oleObj>
              </mc:Choice>
              <mc:Fallback>
                <p:oleObj name="CorelDRAW" r:id="rId5" imgW="4691160" imgH="3524400" progId="">
                  <p:embed/>
                  <p:pic>
                    <p:nvPicPr>
                      <p:cNvPr id="922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803398"/>
                        <a:ext cx="9677400" cy="24638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4" name="Picture 1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744200" y="4064003"/>
            <a:ext cx="144780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4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88394" y="4318004"/>
            <a:ext cx="1447800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00400" y="4278579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0596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568"/>
    </mc:Choice>
    <mc:Fallback xmlns="">
      <p:transition advTm="105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-19051" y="-28573"/>
            <a:ext cx="12211051" cy="6900863"/>
            <a:chOff x="-9" y="-18"/>
            <a:chExt cx="5769" cy="4347"/>
          </a:xfrm>
        </p:grpSpPr>
        <p:pic>
          <p:nvPicPr>
            <p:cNvPr id="3" name="Picture 14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15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6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7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5" name="AutoShape 19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6" name="AutoShape 20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AutoShape 21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AutoShape 22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9" name="AutoShape 23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AutoShape 24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AutoShape 25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AutoShape 26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AutoShape 27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AutoShape 28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AutoShape 29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6" name="AutoShape 30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8" name="Group 31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23" name="AutoShape 32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AutoShape 33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AutoShape 34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AutoShape 35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AutoShape 36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AutoShape 37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AutoShape 38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0" name="AutoShape 39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AutoShape 40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AutoShape 41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3" name="AutoShape 42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AutoShape 43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7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AutoShape 49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" name="Group 51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1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AutoShape 53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AutoShape 54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AutoShape 55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AutoShape 56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" name="AutoShape 57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3076" name="AutoShape 4"/>
          <p:cNvSpPr>
            <a:spLocks noChangeArrowheads="1"/>
          </p:cNvSpPr>
          <p:nvPr/>
        </p:nvSpPr>
        <p:spPr bwMode="auto">
          <a:xfrm rot="10800000">
            <a:off x="1993896" y="0"/>
            <a:ext cx="9033493" cy="1517934"/>
          </a:xfrm>
          <a:prstGeom prst="cloudCallout">
            <a:avLst>
              <a:gd name="adj1" fmla="val -20458"/>
              <a:gd name="adj2" fmla="val 37995"/>
            </a:avLst>
          </a:prstGeom>
          <a:solidFill>
            <a:srgbClr val="F7FC2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27138"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latin typeface="+mj-lt"/>
              <a:cs typeface="Arial" pitchFamily="34" charset="0"/>
            </a:endParaRPr>
          </a:p>
        </p:txBody>
      </p:sp>
      <p:sp>
        <p:nvSpPr>
          <p:cNvPr id="50" name="AutoShape 4"/>
          <p:cNvSpPr>
            <a:spLocks noChangeArrowheads="1"/>
          </p:cNvSpPr>
          <p:nvPr/>
        </p:nvSpPr>
        <p:spPr bwMode="auto">
          <a:xfrm rot="10800000">
            <a:off x="4866188" y="1472820"/>
            <a:ext cx="3254233" cy="1052015"/>
          </a:xfrm>
          <a:prstGeom prst="cloudCallout">
            <a:avLst>
              <a:gd name="adj1" fmla="val -20458"/>
              <a:gd name="adj2" fmla="val 37995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 dirty="0" err="1">
                <a:solidFill>
                  <a:srgbClr val="ED2813"/>
                </a:solidFill>
                <a:latin typeface="VNI-Times" pitchFamily="2" charset="0"/>
                <a:cs typeface="Arial" pitchFamily="34" charset="0"/>
              </a:rPr>
              <a:t>Tieát</a:t>
            </a:r>
            <a:r>
              <a:rPr lang="en-US" sz="4267" b="1" dirty="0">
                <a:solidFill>
                  <a:srgbClr val="ED2813"/>
                </a:solidFill>
                <a:latin typeface="VNI-Times" pitchFamily="2" charset="0"/>
                <a:cs typeface="Arial" pitchFamily="34" charset="0"/>
              </a:rPr>
              <a:t> </a:t>
            </a:r>
            <a:r>
              <a:rPr lang="en-US" sz="4267" b="1" dirty="0" smtClean="0">
                <a:solidFill>
                  <a:srgbClr val="ED2813"/>
                </a:solidFill>
                <a:latin typeface="VNI-Times" pitchFamily="2" charset="0"/>
                <a:cs typeface="Arial" pitchFamily="34" charset="0"/>
              </a:rPr>
              <a:t>23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428470" y="2657145"/>
            <a:ext cx="8953413" cy="215443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Char char="-"/>
            </a:pPr>
            <a:r>
              <a:rPr lang="en-US" sz="4400" b="1" spc="67" dirty="0">
                <a:ln w="11430"/>
                <a:solidFill>
                  <a:srgbClr val="FF0000"/>
                </a:solidFill>
              </a:rPr>
              <a:t>Học hát</a:t>
            </a:r>
            <a:r>
              <a:rPr lang="en-US" sz="4400" b="1" i="1" spc="67" dirty="0">
                <a:ln w="11430"/>
                <a:solidFill>
                  <a:srgbClr val="FF0000"/>
                </a:solidFill>
              </a:rPr>
              <a:t>: </a:t>
            </a:r>
            <a:r>
              <a:rPr lang="en-US" sz="4400" b="1" i="1" spc="67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Chỉ có một trên đời</a:t>
            </a:r>
          </a:p>
          <a:p>
            <a:pPr>
              <a:buFontTx/>
              <a:buChar char="-"/>
            </a:pPr>
            <a:r>
              <a:rPr lang="en-US" sz="4400" b="1" spc="67" dirty="0" smtClean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TTÂN:</a:t>
            </a:r>
            <a:r>
              <a:rPr lang="en-US" sz="4400" b="1" spc="67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Nhạc sĩ Johannes Brahms </a:t>
            </a:r>
          </a:p>
          <a:p>
            <a:r>
              <a:rPr lang="en-US" sz="4400" b="1" spc="67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67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và tác phẩm Lullaby</a:t>
            </a:r>
            <a:endParaRPr lang="en-US" sz="4400" b="1" spc="67" dirty="0">
              <a:ln w="1143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50585" y="440256"/>
            <a:ext cx="8082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27138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latin typeface="VNI-Times" pitchFamily="2" charset="0"/>
                <a:cs typeface="Arial" pitchFamily="34" charset="0"/>
              </a:rPr>
              <a:t> Chủ </a:t>
            </a:r>
            <a:r>
              <a:rPr lang="en-US" sz="4000" b="1" dirty="0" smtClean="0">
                <a:solidFill>
                  <a:srgbClr val="FF0000"/>
                </a:solidFill>
                <a:latin typeface="VNI-Times" pitchFamily="2" charset="0"/>
                <a:cs typeface="Arial" pitchFamily="34" charset="0"/>
              </a:rPr>
              <a:t>đề 6 :  </a:t>
            </a:r>
            <a:r>
              <a:rPr lang="en-US" sz="4000" b="1" dirty="0" smtClean="0">
                <a:solidFill>
                  <a:srgbClr val="FF0000"/>
                </a:solidFill>
                <a:cs typeface="Arial" pitchFamily="34" charset="0"/>
              </a:rPr>
              <a:t>MẸ TRONG TRÁI TIM EM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982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-19051" y="-28573"/>
            <a:ext cx="12211051" cy="6900863"/>
            <a:chOff x="-9" y="-18"/>
            <a:chExt cx="5769" cy="4347"/>
          </a:xfrm>
        </p:grpSpPr>
        <p:pic>
          <p:nvPicPr>
            <p:cNvPr id="3" name="Picture 14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15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6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7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5" name="AutoShape 19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6" name="AutoShape 20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AutoShape 21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AutoShape 22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9" name="AutoShape 23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AutoShape 24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AutoShape 25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AutoShape 26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AutoShape 27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AutoShape 28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AutoShape 29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6" name="AutoShape 30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8" name="Group 31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23" name="AutoShape 32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AutoShape 33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AutoShape 34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AutoShape 35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AutoShape 36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AutoShape 37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AutoShape 38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0" name="AutoShape 39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AutoShape 40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AutoShape 41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3" name="AutoShape 42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AutoShape 43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7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AutoShape 49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" name="Group 51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1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AutoShape 53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AutoShape 54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AutoShape 55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AutoShape 56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" name="AutoShape 57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48" name="WordArt 11"/>
          <p:cNvSpPr>
            <a:spLocks noChangeArrowheads="1" noChangeShapeType="1" noTextEdit="1"/>
          </p:cNvSpPr>
          <p:nvPr/>
        </p:nvSpPr>
        <p:spPr bwMode="auto">
          <a:xfrm>
            <a:off x="2450527" y="91673"/>
            <a:ext cx="7171141" cy="6175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Nghe hát mẫu, cảm thụ âm nhạc</a:t>
            </a:r>
          </a:p>
        </p:txBody>
      </p:sp>
      <p:sp>
        <p:nvSpPr>
          <p:cNvPr id="49" name="WordArt 11"/>
          <p:cNvSpPr>
            <a:spLocks noChangeArrowheads="1" noChangeShapeType="1" noTextEdit="1"/>
          </p:cNvSpPr>
          <p:nvPr/>
        </p:nvSpPr>
        <p:spPr bwMode="auto">
          <a:xfrm>
            <a:off x="1920911" y="650888"/>
            <a:ext cx="10017532" cy="7044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Vỗ tay theo phách (Nhấn trọng âm vào phách 1 và phách 4) để cảm nhận nhịp điệu 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8" y="35887"/>
            <a:ext cx="1866562" cy="14087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783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0" descr="Teu dung 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325564" flipH="1" flipV="1">
            <a:off x="1153938" y="834330"/>
            <a:ext cx="1517585" cy="239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0" descr="Teu dung 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325564" flipH="1" flipV="1">
            <a:off x="1153938" y="2866330"/>
            <a:ext cx="1517585" cy="239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0" descr="Teu dung 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325564" flipH="1" flipV="1">
            <a:off x="9743970" y="643409"/>
            <a:ext cx="1695649" cy="26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0" descr="Teu dung 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325564" flipH="1" flipV="1">
            <a:off x="9743970" y="2628130"/>
            <a:ext cx="1695649" cy="26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293424" y="1218961"/>
            <a:ext cx="6155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Bad Script" panose="02000000000000000000" pitchFamily="2" charset="0"/>
                <a:ea typeface="Roboto" panose="02000000000000000000" pitchFamily="2" charset="0"/>
              </a:rPr>
              <a:t>1/</a:t>
            </a:r>
            <a:r>
              <a:rPr lang="en-US" sz="4800" b="1" dirty="0" err="1">
                <a:solidFill>
                  <a:srgbClr val="FF0000"/>
                </a:solidFill>
                <a:latin typeface="Bad Script" panose="02000000000000000000" pitchFamily="2" charset="0"/>
                <a:ea typeface="Roboto" panose="02000000000000000000" pitchFamily="2" charset="0"/>
              </a:rPr>
              <a:t>Tìm</a:t>
            </a:r>
            <a:r>
              <a:rPr lang="en-US" sz="4800" b="1" dirty="0">
                <a:solidFill>
                  <a:srgbClr val="FF0000"/>
                </a:solidFill>
                <a:latin typeface="Bad Script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Bad Script" panose="02000000000000000000" pitchFamily="2" charset="0"/>
                <a:ea typeface="Roboto" panose="02000000000000000000" pitchFamily="2" charset="0"/>
              </a:rPr>
              <a:t>hiểu</a:t>
            </a:r>
            <a:r>
              <a:rPr lang="en-US" sz="4800" b="1" dirty="0">
                <a:solidFill>
                  <a:srgbClr val="FF0000"/>
                </a:solidFill>
                <a:latin typeface="Bad Script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Bad Script" panose="02000000000000000000" pitchFamily="2" charset="0"/>
                <a:ea typeface="Roboto" panose="02000000000000000000" pitchFamily="2" charset="0"/>
              </a:rPr>
              <a:t>về</a:t>
            </a:r>
            <a:r>
              <a:rPr lang="en-US" sz="4800" b="1" dirty="0">
                <a:solidFill>
                  <a:srgbClr val="FF0000"/>
                </a:solidFill>
                <a:latin typeface="Bad Script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Bad Script" panose="02000000000000000000" pitchFamily="2" charset="0"/>
                <a:ea typeface="Roboto" panose="02000000000000000000" pitchFamily="2" charset="0"/>
              </a:rPr>
              <a:t>tác</a:t>
            </a:r>
            <a:r>
              <a:rPr lang="en-US" sz="4800" b="1" dirty="0">
                <a:solidFill>
                  <a:srgbClr val="FF0000"/>
                </a:solidFill>
                <a:latin typeface="Bad Script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Bad Script" panose="02000000000000000000" pitchFamily="2" charset="0"/>
                <a:ea typeface="Roboto" panose="02000000000000000000" pitchFamily="2" charset="0"/>
              </a:rPr>
              <a:t>giả</a:t>
            </a:r>
            <a:r>
              <a:rPr lang="en-US" sz="4800" b="1" dirty="0">
                <a:solidFill>
                  <a:srgbClr val="FF0000"/>
                </a:solidFill>
                <a:latin typeface="Bad Script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Bad Script" panose="02000000000000000000" pitchFamily="2" charset="0"/>
                <a:ea typeface="Roboto" panose="02000000000000000000" pitchFamily="2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Bad Script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Bad Script" panose="02000000000000000000" pitchFamily="2" charset="0"/>
                <a:ea typeface="Roboto" panose="02000000000000000000" pitchFamily="2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Bad Script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Bad Script" panose="02000000000000000000" pitchFamily="2" charset="0"/>
                <a:ea typeface="Roboto" panose="02000000000000000000" pitchFamily="2" charset="0"/>
              </a:rPr>
              <a:t>hát</a:t>
            </a:r>
            <a:endParaRPr lang="en-US" sz="4800" b="1" dirty="0">
              <a:solidFill>
                <a:srgbClr val="FF0000"/>
              </a:solidFill>
              <a:latin typeface="Bad Script" panose="02000000000000000000" pitchFamily="2" charset="0"/>
              <a:ea typeface="Roboto" panose="02000000000000000000" pitchFamily="2" charset="0"/>
            </a:endParaRPr>
          </a:p>
          <a:p>
            <a:pPr algn="ctr"/>
            <a:endParaRPr lang="en-US" sz="48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60801" y="2819401"/>
            <a:ext cx="60837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“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Chỉ có một trên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đời” 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1727200" y="177800"/>
            <a:ext cx="88110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67" dirty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67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I/Học </a:t>
            </a:r>
            <a:r>
              <a:rPr lang="en-US" sz="4800" b="1" spc="67" dirty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hát: </a:t>
            </a:r>
            <a:r>
              <a:rPr lang="en-US" sz="4800" b="1" spc="67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 có một trên đời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6000" y="4192826"/>
            <a:ext cx="603081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THẢO LUẬN </a:t>
            </a:r>
            <a:r>
              <a:rPr lang="en-US" sz="4800" b="1" dirty="0" smtClean="0"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NHÓM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(Thời gian: 3 phút)</a:t>
            </a:r>
            <a:endParaRPr lang="en-US" sz="4800" dirty="0"/>
          </a:p>
        </p:txBody>
      </p: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-19051" y="-62692"/>
            <a:ext cx="12211051" cy="6900863"/>
            <a:chOff x="-9" y="-18"/>
            <a:chExt cx="5769" cy="4347"/>
          </a:xfrm>
        </p:grpSpPr>
        <p:pic>
          <p:nvPicPr>
            <p:cNvPr id="11" name="Picture 14" descr="POINSET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5" descr="POINSET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6" descr="POINSET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7" descr="POINSET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" name="Group 18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48" name="AutoShape 19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9" name="AutoShape 20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" name="AutoShape 21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1" name="AutoShape 22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2" name="AutoShape 23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3" name="AutoShape 24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4" name="AutoShape 25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5" name="AutoShape 26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6" name="AutoShape 27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7" name="AutoShape 28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8" name="AutoShape 29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9" name="AutoShape 30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1" name="Group 31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36" name="AutoShape 32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AutoShape 33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AutoShape 34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9" name="AutoShape 35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AutoShape 36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AutoShape 37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AutoShape 38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AutoShape 39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AutoShape 40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AutoShape 41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6" name="AutoShape 42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" name="AutoShape 43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2" name="Group 44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30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3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AutoShape 49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3" name="Group 51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24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AutoShape 53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AutoShape 54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AutoShape 55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AutoShape 56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AutoShape 57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659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00" y="-32306"/>
            <a:ext cx="11887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     Em hãy chọn các cụm từ gợi ý sau để hoàn thành đoạn thông tin dưới đây: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tình cảm,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du dương, 1933, con,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lòng biết ơn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,Quảng Ngãi, bốn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câu hát,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Màu mực tím, mẹ thân yêu,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Quảng Nam.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(Có 10 cụm 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từ/8 khoảng trống cần điền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)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   </a:t>
            </a:r>
            <a:r>
              <a:rPr lang="en-US" sz="3600" b="1" dirty="0"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- Nhạc sĩ </a:t>
            </a:r>
            <a:r>
              <a:rPr lang="en-US" sz="3600" b="1" dirty="0" smtClean="0"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Trương Quang Lục sinh </a:t>
            </a:r>
            <a:r>
              <a:rPr lang="en-US" sz="3600" b="1" dirty="0"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năm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(1)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…………….. 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   </a:t>
            </a:r>
            <a:r>
              <a:rPr lang="en-US" sz="3600" b="1" dirty="0"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Quê</a:t>
            </a:r>
            <a:r>
              <a:rPr lang="en-US" sz="3600" b="1" dirty="0"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 ở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(2)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……………….. 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   </a:t>
            </a:r>
            <a:r>
              <a:rPr lang="en-US" sz="3600" b="1" dirty="0"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- Những ca khúc tiêu biểu của ông như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(3)</a:t>
            </a:r>
            <a:r>
              <a:rPr lang="en-US" sz="3600" b="1" dirty="0"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 ……………… , </a:t>
            </a:r>
            <a:r>
              <a:rPr lang="en-US" sz="3600" b="1" dirty="0" smtClean="0"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Tuổi hồng, Chỉ có một trên đời…</a:t>
            </a:r>
            <a:endParaRPr lang="en-US" sz="3600" b="1" dirty="0">
              <a:latin typeface="Times New Roman" panose="02020603050405020304" pitchFamily="18" charset="0"/>
              <a:ea typeface="Bellevue" panose="00000400000000000000" pitchFamily="2" charset="-93"/>
              <a:cs typeface="Times New Roman" panose="02020603050405020304" pitchFamily="18" charset="0"/>
            </a:endParaRPr>
          </a:p>
          <a:p>
            <a:pPr marL="74082" indent="-74082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   - Bài hát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“Chỉ có một trên đời”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có giai điệu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(4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)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………….., sâu lắng, tha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thiết.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Biểu đạt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(5)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……………..của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(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6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)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………. đối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với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(7)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 ……………….</a:t>
            </a:r>
          </a:p>
          <a:p>
            <a:pPr algn="just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   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hát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(8)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…….…………….. </a:t>
            </a:r>
          </a:p>
        </p:txBody>
      </p:sp>
    </p:spTree>
    <p:extLst>
      <p:ext uri="{BB962C8B-B14F-4D97-AF65-F5344CB8AC3E}">
        <p14:creationId xmlns:p14="http://schemas.microsoft.com/office/powerpoint/2010/main" val="400062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591787"/>
            <a:ext cx="12090400" cy="5304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CÁCH THỰC HIỆN </a:t>
            </a:r>
          </a:p>
          <a:p>
            <a:pPr marL="684213" indent="-396875">
              <a:buAutoNum type="arabicPeriod"/>
            </a:pPr>
            <a:r>
              <a:rPr lang="en-US" sz="4267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Các 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em làm việc cá nhân </a:t>
            </a:r>
            <a:r>
              <a:rPr lang="en-US" sz="4267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trong 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thời gian 1 phút </a:t>
            </a:r>
          </a:p>
          <a:p>
            <a:pPr marL="684213" indent="-396875" algn="just">
              <a:buAutoNum type="arabicPeriod" startAt="2"/>
            </a:pP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Làm việc theo nhóm trong thời gian 2 </a:t>
            </a:r>
            <a:r>
              <a:rPr lang="en-US" sz="4267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phút, 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các em thảo luận dưới sự điều khiển của nhóm trưởng, chia sẻ thống nhất câu trả lời.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Đại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diện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nhóm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ghi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 ý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thống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nhất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vào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bảng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phụ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     </a:t>
            </a:r>
            <a:r>
              <a:rPr lang="en-US" sz="4267" b="1" dirty="0">
                <a:solidFill>
                  <a:schemeClr val="accent2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(</a:t>
            </a:r>
            <a:r>
              <a:rPr lang="en-US" sz="4267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Nhóm</a:t>
            </a:r>
            <a:r>
              <a:rPr lang="en-US" sz="4267" b="1" dirty="0">
                <a:solidFill>
                  <a:schemeClr val="accent2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nào</a:t>
            </a:r>
            <a:r>
              <a:rPr lang="en-US" sz="4267" b="1" dirty="0">
                <a:solidFill>
                  <a:schemeClr val="accent2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xong</a:t>
            </a:r>
            <a:r>
              <a:rPr lang="en-US" sz="4267" b="1" dirty="0">
                <a:solidFill>
                  <a:schemeClr val="accent2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trước</a:t>
            </a:r>
            <a:r>
              <a:rPr lang="en-US" sz="4267" b="1" dirty="0">
                <a:solidFill>
                  <a:schemeClr val="accent2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sẽ</a:t>
            </a:r>
            <a:r>
              <a:rPr lang="en-US" sz="4267" b="1" dirty="0">
                <a:solidFill>
                  <a:schemeClr val="accent2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lên</a:t>
            </a:r>
            <a:r>
              <a:rPr lang="en-US" sz="4267" b="1" dirty="0">
                <a:solidFill>
                  <a:schemeClr val="accent2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bảng</a:t>
            </a:r>
            <a:r>
              <a:rPr lang="en-US" sz="4267" b="1" dirty="0">
                <a:solidFill>
                  <a:schemeClr val="accent2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trình</a:t>
            </a:r>
            <a:r>
              <a:rPr lang="en-US" sz="4267" b="1" dirty="0">
                <a:solidFill>
                  <a:schemeClr val="accent2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bày</a:t>
            </a:r>
            <a:r>
              <a:rPr lang="en-US" sz="4267" b="1" dirty="0">
                <a:solidFill>
                  <a:schemeClr val="accent2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) </a:t>
            </a:r>
          </a:p>
          <a:p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Bellevue" panose="00000400000000000000" pitchFamily="2" charset="-93"/>
              <a:cs typeface="Times New Roman" panose="02020603050405020304" pitchFamily="18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-19051" y="-62692"/>
            <a:ext cx="12211051" cy="6900863"/>
            <a:chOff x="-9" y="-18"/>
            <a:chExt cx="5769" cy="4347"/>
          </a:xfrm>
        </p:grpSpPr>
        <p:pic>
          <p:nvPicPr>
            <p:cNvPr id="5" name="Picture 14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5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6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7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18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7" name="AutoShape 19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AutoShape 20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9" name="AutoShape 21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AutoShape 22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AutoShape 23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AutoShape 24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AutoShape 25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AutoShape 26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AutoShape 27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6" name="AutoShape 28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" name="AutoShape 29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8" name="AutoShape 30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" name="Group 31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25" name="AutoShape 32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AutoShape 33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AutoShape 34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AutoShape 35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AutoShape 36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0" name="AutoShape 37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AutoShape 38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AutoShape 39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3" name="AutoShape 40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AutoShape 41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AutoShape 42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6" name="AutoShape 43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" name="Group 44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9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AutoShape 49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3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AutoShape 53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AutoShape 54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" name="AutoShape 55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" name="AutoShape 56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" name="AutoShape 57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248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00" y="234984"/>
            <a:ext cx="117348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     Em hãy chọn các cụm từ gợi ý sau để hoàn thành đoạn thông tin dưới đây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:                 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,                  ,   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      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, 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         ,</a:t>
            </a:r>
          </a:p>
          <a:p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                      ,                     ,                      , cảm xúc, Quảng Nam, </a:t>
            </a:r>
          </a:p>
          <a:p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                       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(Có 10 cụm từ/8 khoảng trống cần điền )</a:t>
            </a:r>
          </a:p>
          <a:p>
            <a:r>
              <a:rPr lang="en-US" sz="3400" b="1" dirty="0" smtClean="0"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- Nhạc </a:t>
            </a:r>
            <a:r>
              <a:rPr lang="en-US" sz="3400" b="1" dirty="0"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sĩ </a:t>
            </a:r>
            <a:r>
              <a:rPr lang="en-US" sz="3400" b="1" dirty="0" smtClean="0"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Trương Quang Lục sinh </a:t>
            </a:r>
            <a:r>
              <a:rPr lang="en-US" sz="3400" b="1" dirty="0"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năm 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(1)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…………….. </a:t>
            </a:r>
          </a:p>
          <a:p>
            <a:r>
              <a:rPr lang="en-US" sz="3400" b="1" dirty="0" smtClean="0"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- </a:t>
            </a:r>
            <a:r>
              <a:rPr lang="en-US" sz="3400" b="1" dirty="0"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Quê ở  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(2)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……………….. </a:t>
            </a:r>
          </a:p>
          <a:p>
            <a:r>
              <a:rPr lang="en-US" sz="3400" b="1" dirty="0" smtClean="0"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- </a:t>
            </a:r>
            <a:r>
              <a:rPr lang="en-US" sz="3400" b="1" dirty="0"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Những ca khúc tiêu </a:t>
            </a:r>
            <a:r>
              <a:rPr lang="en-US" sz="3400" b="1" dirty="0" smtClean="0"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biểu như 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(3)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…………………….… 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,</a:t>
            </a:r>
          </a:p>
          <a:p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  </a:t>
            </a:r>
            <a:r>
              <a:rPr lang="en-US" sz="3400" b="1" dirty="0" smtClean="0"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Tuổi </a:t>
            </a:r>
            <a:r>
              <a:rPr lang="en-US" sz="3400" b="1" dirty="0"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hồng, Chỉ có một trên đời</a:t>
            </a:r>
            <a:r>
              <a:rPr lang="en-US" sz="3400" b="1" dirty="0" smtClean="0"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…</a:t>
            </a:r>
          </a:p>
          <a:p>
            <a:pPr marL="74082" indent="-74082"/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- Bài hát “Chỉ có một trên đời” có giai điệu 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(4)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……….….., nhịp nhàng, tha thiết. Biểu đạt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(5)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……………..của 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(6)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………. đối với 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(7)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 ……………….</a:t>
            </a:r>
          </a:p>
          <a:p>
            <a:pPr algn="just"/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- 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Bài hát có 2 đoạn, mỗi đoạn có 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(8)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…….…………….. </a:t>
            </a:r>
          </a:p>
        </p:txBody>
      </p:sp>
      <p:sp>
        <p:nvSpPr>
          <p:cNvPr id="3" name="Text Box 2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804437" y="722995"/>
            <a:ext cx="15240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1933</a:t>
            </a:r>
            <a:endParaRPr lang="en-US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8457" y="1740877"/>
            <a:ext cx="3027698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Màu mực tím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630764" y="1216857"/>
            <a:ext cx="2669645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Quảng Ngãi</a:t>
            </a:r>
            <a:endParaRPr lang="en-US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748997" y="691399"/>
            <a:ext cx="27468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du dương</a:t>
            </a:r>
            <a:endParaRPr lang="en-US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801404" y="693617"/>
            <a:ext cx="20320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cảm</a:t>
            </a:r>
            <a:endParaRPr lang="en-US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6271" y="1201617"/>
            <a:ext cx="3019884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Mẹ thân yêu</a:t>
            </a:r>
            <a:endParaRPr lang="en-US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2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 flipH="1">
            <a:off x="9157577" y="720544"/>
            <a:ext cx="10415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con</a:t>
            </a:r>
            <a:endParaRPr lang="en-US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162430" y="1232097"/>
            <a:ext cx="3230391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bốn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Bellevue" panose="00000400000000000000" pitchFamily="2" charset="-93"/>
                <a:cs typeface="Times New Roman" panose="02020603050405020304" pitchFamily="18" charset="0"/>
              </a:rPr>
              <a:t>hát</a:t>
            </a:r>
            <a:endParaRPr lang="en-US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98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941 -0.01459 L 0.03282 0.22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78 -0.01852 L -0.01562 0.2245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70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58 -0.01667 L 0.54766 0.2222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47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49 -0.02292 L 0.25287 0.5268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2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46 -0.02894 L 0.13946 0.601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" y="3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55 -0.03541 L 0.09362 0.6069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7" y="3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08 -0.10277 L -2.08333E-7 0.5981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3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13 -0.59815 L 0.15208 0.6733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9" y="6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-19051" y="-62692"/>
            <a:ext cx="12211051" cy="6900863"/>
            <a:chOff x="-9" y="-18"/>
            <a:chExt cx="5769" cy="4347"/>
          </a:xfrm>
        </p:grpSpPr>
        <p:pic>
          <p:nvPicPr>
            <p:cNvPr id="3" name="Picture 14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15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6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7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5" name="AutoShape 19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6" name="AutoShape 20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AutoShape 21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AutoShape 22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9" name="AutoShape 23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AutoShape 24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AutoShape 25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AutoShape 26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AutoShape 27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AutoShape 28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AutoShape 29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6" name="AutoShape 30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8" name="Group 31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23" name="AutoShape 32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AutoShape 33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AutoShape 34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AutoShape 35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AutoShape 36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AutoShape 37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AutoShape 38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0" name="AutoShape 39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AutoShape 40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AutoShape 41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3" name="AutoShape 42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AutoShape 43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7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AutoShape 49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" name="Group 51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1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AutoShape 53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AutoShape 54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AutoShape 55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AutoShape 56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" name="AutoShape 57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vi-VN" sz="2400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48" name="WordArt 11"/>
          <p:cNvSpPr>
            <a:spLocks noChangeArrowheads="1" noChangeShapeType="1" noTextEdit="1"/>
          </p:cNvSpPr>
          <p:nvPr/>
        </p:nvSpPr>
        <p:spPr bwMode="auto">
          <a:xfrm>
            <a:off x="996949" y="269097"/>
            <a:ext cx="5207001" cy="3878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a.Giới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thiệu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 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itle 11"/>
          <p:cNvSpPr txBox="1">
            <a:spLocks/>
          </p:cNvSpPr>
          <p:nvPr/>
        </p:nvSpPr>
        <p:spPr bwMode="auto">
          <a:xfrm>
            <a:off x="3656737" y="744947"/>
            <a:ext cx="818952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defRPr/>
            </a:pPr>
            <a:endParaRPr lang="en-US" altLang="en-US" sz="3600" b="1" kern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WordArt 11"/>
          <p:cNvSpPr>
            <a:spLocks noChangeArrowheads="1" noChangeShapeType="1" noTextEdit="1"/>
          </p:cNvSpPr>
          <p:nvPr/>
        </p:nvSpPr>
        <p:spPr bwMode="auto">
          <a:xfrm>
            <a:off x="374203" y="4185458"/>
            <a:ext cx="228642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NS Trương Quang Lục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2966766" y="820618"/>
            <a:ext cx="8809915" cy="585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53975" indent="-53975" algn="just">
              <a:buFontTx/>
              <a:buChar char="-"/>
              <a:defRPr/>
            </a:pPr>
            <a:r>
              <a:rPr lang="en-US" altLang="en-US" sz="3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Nhạc </a:t>
            </a:r>
            <a:r>
              <a:rPr lang="en-US" alt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sĩ </a:t>
            </a:r>
            <a:r>
              <a:rPr lang="en-US" sz="3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Trương Quang Lục sinh 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sz="3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1933 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 </a:t>
            </a:r>
            <a:r>
              <a:rPr lang="en-US" sz="3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 Ngãi. 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 </a:t>
            </a:r>
            <a:r>
              <a:rPr lang="en-US" sz="3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 và làm việc tại thành phố Hồ Chí Minh. Ông là tác giả của nhiều 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 khúc </a:t>
            </a:r>
            <a:r>
              <a:rPr lang="en-US" sz="3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nổi tiếng 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như: </a:t>
            </a:r>
            <a:r>
              <a:rPr lang="en-US" sz="3600" b="1" i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Vàm </a:t>
            </a:r>
            <a:r>
              <a:rPr lang="en-US" sz="3600" b="1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i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ỏ Đông, Hoa sen Tháp Mười… </a:t>
            </a:r>
            <a:r>
              <a:rPr lang="en-US" sz="3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 ca khúc cho thiếu nhi được phổ biến rộng rãi như:</a:t>
            </a:r>
          </a:p>
          <a:p>
            <a:pPr algn="just">
              <a:buNone/>
              <a:defRPr/>
            </a:pPr>
            <a:r>
              <a:rPr lang="en-US" sz="3600" b="1" i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 </a:t>
            </a:r>
            <a:r>
              <a:rPr lang="en-US" sz="3600" b="1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 </a:t>
            </a:r>
            <a:r>
              <a:rPr lang="en-US" sz="3600" b="1" i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 của chúng em, Màu mực tím, Tuổi hồng, Chỉ có một trên đời…</a:t>
            </a:r>
            <a:endParaRPr lang="en-US" sz="3600" b="1" kern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  <a:defRPr/>
            </a:pPr>
            <a:r>
              <a:rPr lang="en-US" sz="3600" b="1" i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 2007, Ông 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 trao tặng Giải </a:t>
            </a:r>
            <a:r>
              <a:rPr lang="en-US" sz="3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thưởng 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 nước về Văn học – Nghệ thuật</a:t>
            </a:r>
            <a:endParaRPr lang="en-US" altLang="en-US" sz="36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57" y="1794256"/>
            <a:ext cx="2212183" cy="2354987"/>
          </a:xfrm>
          <a:prstGeom prst="rect">
            <a:avLst/>
          </a:prstGeom>
        </p:spPr>
      </p:pic>
      <p:sp>
        <p:nvSpPr>
          <p:cNvPr id="51" name="Rounded Rectangle 50"/>
          <p:cNvSpPr/>
          <p:nvPr/>
        </p:nvSpPr>
        <p:spPr>
          <a:xfrm>
            <a:off x="2854808" y="744947"/>
            <a:ext cx="9183182" cy="59265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98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1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0.746"/>
  <p:tag name="TIMING" val="|8.707|15.318"/>
  <p:tag name="ISPRING_SLIDE_ID_2" val="{0AEF6EC4-0D1B-4E53-A226-90C83878859A}"/>
  <p:tag name="GENSWF_SLIDE_TITLE" val="Giới thiệu bài"/>
  <p:tag name="ISPRING_SLIDE_INDENT_LEVEL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0.746"/>
  <p:tag name="TIMING" val="|8.707|15.318"/>
  <p:tag name="ISPRING_SLIDE_ID_2" val="{0AEF6EC4-0D1B-4E53-A226-90C83878859A}"/>
  <p:tag name="GENSWF_SLIDE_TITLE" val="Giới thiệu bài"/>
  <p:tag name="ISPRING_SLIDE_INDENT_LEVEL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0.746"/>
  <p:tag name="TIMING" val="|8.707|15.318"/>
  <p:tag name="ISPRING_SLIDE_ID_2" val="{0AEF6EC4-0D1B-4E53-A226-90C83878859A}"/>
  <p:tag name="GENSWF_SLIDE_TITLE" val="Giới thiệu bài"/>
  <p:tag name="ISPRING_SLIDE_INDENT_LEVEL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2.496"/>
  <p:tag name="TIMING" val="|3.689|10.232"/>
  <p:tag name="ISPRING_SLIDE_ID_2" val="{2F685A9A-0192-4907-83FE-9448329D9A92}"/>
  <p:tag name="GENSWF_SLIDE_TITLE" val="Sơ lược tác giả"/>
  <p:tag name="ISPRING_SLIDE_INDENT_LEVEL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0.746"/>
  <p:tag name="TIMING" val="|8.707|15.318"/>
  <p:tag name="ISPRING_SLIDE_ID_2" val="{0AEF6EC4-0D1B-4E53-A226-90C83878859A}"/>
  <p:tag name="GENSWF_SLIDE_TITLE" val="Giới thiệu bài"/>
  <p:tag name="ISPRING_SLIDE_INDENT_LEVEL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0.746"/>
  <p:tag name="TIMING" val="|8.707|15.318"/>
  <p:tag name="ISPRING_SLIDE_ID_2" val="{0AEF6EC4-0D1B-4E53-A226-90C83878859A}"/>
  <p:tag name="GENSWF_SLIDE_TITLE" val="Giới thiệu bài"/>
  <p:tag name="ISPRING_SLIDE_INDENT_LEVEL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551B9F2A-6BC8-49A4-8345-EAC9262C21CB}"/>
  <p:tag name="GENSWF_ADVANCE_TIME" val="34.512"/>
  <p:tag name="TIMING" val="|5.179|5.33|3.984|7.281|2.821|5.633"/>
  <p:tag name="GENSWF_SLIDE_TITLE" val="Hướng dẫn tự học"/>
  <p:tag name="ISPRING_SLIDE_INDENT_LEVEL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hào tạm biệt"/>
  <p:tag name="ISPRING_SLIDE_INDENT_LEVEL" val="0"/>
  <p:tag name="ISPRING_PLAYER_LAYOUT_TYPE" val="Video"/>
  <p:tag name="TIMING" val="|9.601"/>
  <p:tag name="GENSWF_ADVANCE_TIME" val="10.568"/>
  <p:tag name="ISPRING_SLIDE_ID_2" val="{D518BBB8-E32B-446A-9664-94F29E4C066F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0.746"/>
  <p:tag name="TIMING" val="|8.707|15.318"/>
  <p:tag name="ISPRING_SLIDE_ID_2" val="{0AEF6EC4-0D1B-4E53-A226-90C83878859A}"/>
  <p:tag name="GENSWF_SLIDE_TITLE" val="Giới thiệu bài"/>
  <p:tag name="ISPRING_SLIDE_INDENT_LEVEL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2.496"/>
  <p:tag name="TIMING" val="|3.689|10.232"/>
  <p:tag name="ISPRING_SLIDE_ID_2" val="{2F685A9A-0192-4907-83FE-9448329D9A92}"/>
  <p:tag name="GENSWF_SLIDE_TITLE" val="Sơ lược tác giả"/>
  <p:tag name="ISPRING_SLIDE_INDENT_LEVEL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2.496"/>
  <p:tag name="TIMING" val="|3.689|10.232"/>
  <p:tag name="ISPRING_SLIDE_ID_2" val="{2F685A9A-0192-4907-83FE-9448329D9A92}"/>
  <p:tag name="GENSWF_SLIDE_TITLE" val="Sơ lược tác giả"/>
  <p:tag name="ISPRING_SLIDE_INDENT_LEVEL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Luyện thanh"/>
  <p:tag name="ISPRING_SLIDE_INDENT_LEVEL" val="0"/>
  <p:tag name="GENSWF_ADVANCE_TIME" val="40.532"/>
  <p:tag name="TIMING" val="|10.883"/>
  <p:tag name="ISPRING_SLIDE_ID_2" val="{A66AFCFC-9117-40CC-8D03-0576586417C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0.746"/>
  <p:tag name="TIMING" val="|8.707|15.318"/>
  <p:tag name="ISPRING_SLIDE_ID_2" val="{0AEF6EC4-0D1B-4E53-A226-90C83878859A}"/>
  <p:tag name="GENSWF_SLIDE_TITLE" val="Giới thiệu bài"/>
  <p:tag name="ISPRING_SLIDE_INDENT_LEVEL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0.746"/>
  <p:tag name="TIMING" val="|8.707|15.318"/>
  <p:tag name="ISPRING_SLIDE_ID_2" val="{0AEF6EC4-0D1B-4E53-A226-90C83878859A}"/>
  <p:tag name="GENSWF_SLIDE_TITLE" val="Giới thiệu bài"/>
  <p:tag name="ISPRING_SLIDE_INDENT_LEVEL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0.746"/>
  <p:tag name="TIMING" val="|8.707|15.318"/>
  <p:tag name="ISPRING_SLIDE_ID_2" val="{0AEF6EC4-0D1B-4E53-A226-90C83878859A}"/>
  <p:tag name="GENSWF_SLIDE_TITLE" val="Giới thiệu bài"/>
  <p:tag name="ISPRING_SLIDE_INDENT_LEVEL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0.746"/>
  <p:tag name="TIMING" val="|8.707|15.318"/>
  <p:tag name="ISPRING_SLIDE_ID_2" val="{0AEF6EC4-0D1B-4E53-A226-90C83878859A}"/>
  <p:tag name="GENSWF_SLIDE_TITLE" val="Giới thiệu bài"/>
  <p:tag name="ISPRING_SLIDE_INDENT_LEVEL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1853</TotalTime>
  <Words>1572</Words>
  <Application>Microsoft Office PowerPoint</Application>
  <PresentationFormat>Widescreen</PresentationFormat>
  <Paragraphs>156</Paragraphs>
  <Slides>26</Slides>
  <Notes>16</Notes>
  <HiddenSlides>0</HiddenSlides>
  <MMClips>1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.VnAristote</vt:lpstr>
      <vt:lpstr>.VnTime</vt:lpstr>
      <vt:lpstr>Arial</vt:lpstr>
      <vt:lpstr>Bad Script</vt:lpstr>
      <vt:lpstr>Bellevue</vt:lpstr>
      <vt:lpstr>Calibri</vt:lpstr>
      <vt:lpstr>Calibri Light</vt:lpstr>
      <vt:lpstr>等线</vt:lpstr>
      <vt:lpstr>Roboto</vt:lpstr>
      <vt:lpstr>Times New Roman</vt:lpstr>
      <vt:lpstr>Verdana</vt:lpstr>
      <vt:lpstr>VNI-Times</vt:lpstr>
      <vt:lpstr>Wingdings</vt:lpstr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149</cp:revision>
  <dcterms:created xsi:type="dcterms:W3CDTF">2021-11-07T14:41:18Z</dcterms:created>
  <dcterms:modified xsi:type="dcterms:W3CDTF">2024-04-24T09:00:55Z</dcterms:modified>
</cp:coreProperties>
</file>