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83" r:id="rId1"/>
    <p:sldMasterId id="2147483819" r:id="rId2"/>
  </p:sldMasterIdLst>
  <p:notesMasterIdLst>
    <p:notesMasterId r:id="rId20"/>
  </p:notesMasterIdLst>
  <p:sldIdLst>
    <p:sldId id="523" r:id="rId3"/>
    <p:sldId id="521" r:id="rId4"/>
    <p:sldId id="522" r:id="rId5"/>
    <p:sldId id="524" r:id="rId6"/>
    <p:sldId id="538" r:id="rId7"/>
    <p:sldId id="539" r:id="rId8"/>
    <p:sldId id="525" r:id="rId9"/>
    <p:sldId id="526" r:id="rId10"/>
    <p:sldId id="527" r:id="rId11"/>
    <p:sldId id="528" r:id="rId12"/>
    <p:sldId id="529" r:id="rId13"/>
    <p:sldId id="533" r:id="rId14"/>
    <p:sldId id="535" r:id="rId15"/>
    <p:sldId id="534" r:id="rId16"/>
    <p:sldId id="536" r:id="rId17"/>
    <p:sldId id="537" r:id="rId18"/>
    <p:sldId id="458" r:id="rId19"/>
  </p:sldIdLst>
  <p:sldSz cx="12192000" cy="6858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FF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1" autoAdjust="0"/>
    <p:restoredTop sz="91806" autoAdjust="0"/>
  </p:normalViewPr>
  <p:slideViewPr>
    <p:cSldViewPr snapToGrid="0">
      <p:cViewPr varScale="1">
        <p:scale>
          <a:sx n="56" d="100"/>
          <a:sy n="56" d="100"/>
        </p:scale>
        <p:origin x="103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E775DA-6A11-4CB7-97CA-4B1C87D9F669}" type="slidenum">
              <a:rPr lang="en-US" smtClean="0"/>
              <a:t>13</a:t>
            </a:fld>
            <a:endParaRPr lang="en-US"/>
          </a:p>
        </p:txBody>
      </p:sp>
    </p:spTree>
    <p:extLst>
      <p:ext uri="{BB962C8B-B14F-4D97-AF65-F5344CB8AC3E}">
        <p14:creationId xmlns:p14="http://schemas.microsoft.com/office/powerpoint/2010/main" val="335604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38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91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080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315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499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412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70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25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672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482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28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825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466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31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36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11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52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55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964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32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75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27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531F5-CAC2-4BEA-8D3F-F15BE65444AC}" type="datetimeFigureOut">
              <a:rPr lang="en-US">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62A3-EEEC-43F7-9499-8B31414DA1D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52967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531F5-CAC2-4BEA-8D3F-F15BE65444AC}" type="datetimeFigureOut">
              <a:rPr lang="en-US" smtClean="0">
                <a:solidFill>
                  <a:prstClr val="black">
                    <a:tint val="75000"/>
                  </a:prstClr>
                </a:solidFill>
              </a:rPr>
              <a:pPr/>
              <a:t>4/24/2024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F62A3-EEEC-43F7-9499-8B31414DA1D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8550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10.png"/><Relationship Id="rId3" Type="http://schemas.microsoft.com/office/2007/relationships/media" Target="../media/media7.mp3"/><Relationship Id="rId7" Type="http://schemas.microsoft.com/office/2007/relationships/media" Target="../media/media9.mp3"/><Relationship Id="rId12" Type="http://schemas.openxmlformats.org/officeDocument/2006/relationships/image" Target="../media/image2.png"/><Relationship Id="rId17" Type="http://schemas.openxmlformats.org/officeDocument/2006/relationships/image" Target="../media/image14.png"/><Relationship Id="rId2" Type="http://schemas.openxmlformats.org/officeDocument/2006/relationships/audio" Target="../media/media6.mp3"/><Relationship Id="rId16" Type="http://schemas.openxmlformats.org/officeDocument/2006/relationships/image" Target="../media/image6.png"/><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9.png"/><Relationship Id="rId5" Type="http://schemas.microsoft.com/office/2007/relationships/media" Target="../media/media8.mp3"/><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audio" Target="../media/media7.mp3"/><Relationship Id="rId9" Type="http://schemas.openxmlformats.org/officeDocument/2006/relationships/slideLayout" Target="../slideLayouts/slideLayout18.xml"/><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AX47-vector-corel-trong-dong.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51000"/>
                    </a14:imgEffect>
                  </a14:imgLayer>
                </a14:imgProps>
              </a:ext>
              <a:ext uri="{28A0092B-C50C-407E-A947-70E740481C1C}">
                <a14:useLocalDpi xmlns:a14="http://schemas.microsoft.com/office/drawing/2010/main" val="0"/>
              </a:ext>
            </a:extLst>
          </a:blip>
          <a:srcRect/>
          <a:stretch>
            <a:fillRect/>
          </a:stretch>
        </p:blipFill>
        <p:spPr bwMode="auto">
          <a:xfrm>
            <a:off x="3028013" y="180888"/>
            <a:ext cx="6472863" cy="6495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150410975-lotus-isolated-on-white-backgroun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456419"/>
            <a:ext cx="12192000" cy="14015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2262" y="-80722"/>
            <a:ext cx="4474727" cy="523220"/>
          </a:xfrm>
          <a:prstGeom prst="rect">
            <a:avLst/>
          </a:prstGeom>
        </p:spPr>
        <p:txBody>
          <a:bodyPr wrap="square">
            <a:spAutoFit/>
          </a:bodyPr>
          <a:lstStyle/>
          <a:p>
            <a:r>
              <a:rPr lang="de-DE" sz="2800" b="1" smtClean="0">
                <a:solidFill>
                  <a:srgbClr val="002060"/>
                </a:solidFill>
                <a:latin typeface="Times New Roman"/>
                <a:ea typeface="Times New Roman"/>
              </a:rPr>
              <a:t>Hoạt động Khởi động</a:t>
            </a:r>
            <a:endParaRPr lang="en-US" sz="2800">
              <a:solidFill>
                <a:srgbClr val="002060"/>
              </a:solidFill>
            </a:endParaRPr>
          </a:p>
        </p:txBody>
      </p:sp>
      <p:pic>
        <p:nvPicPr>
          <p:cNvPr id="3" name="Truyện thiếu nhi - Quả táo của bác Hồ - Terraboo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2263" y="442498"/>
            <a:ext cx="11947466" cy="6234084"/>
          </a:xfrm>
          <a:prstGeom prst="rect">
            <a:avLst/>
          </a:prstGeom>
        </p:spPr>
      </p:pic>
    </p:spTree>
    <p:extLst>
      <p:ext uri="{BB962C8B-B14F-4D97-AF65-F5344CB8AC3E}">
        <p14:creationId xmlns:p14="http://schemas.microsoft.com/office/powerpoint/2010/main" val="27807970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40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AX47-vector-corel-trong-don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8013" y="180888"/>
            <a:ext cx="6472863" cy="64956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istrator\Desktop\BAC HO]\pngwing.com (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933" y="4182257"/>
            <a:ext cx="1819899" cy="2675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150410975-lotus-isolated-on-white-backgroun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366479"/>
            <a:ext cx="12192000" cy="1491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and-drawn-female-high-school-student-in-school-uniform_265732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39874" y="4356956"/>
            <a:ext cx="1212080" cy="21031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istrator\Desktop\FormatFactorydoan 2.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6337" y="82446"/>
            <a:ext cx="8898744" cy="5201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0053" y="1049311"/>
            <a:ext cx="84215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CÂU 1</a:t>
            </a:r>
            <a:endParaRPr lang="en-US"/>
          </a:p>
        </p:txBody>
      </p:sp>
      <p:cxnSp>
        <p:nvCxnSpPr>
          <p:cNvPr id="7" name="Straight Arrow Connector 6"/>
          <p:cNvCxnSpPr/>
          <p:nvPr/>
        </p:nvCxnSpPr>
        <p:spPr>
          <a:xfrm>
            <a:off x="8559382" y="1418643"/>
            <a:ext cx="233575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700726" y="2683239"/>
            <a:ext cx="617345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1313" y="79522"/>
            <a:ext cx="84215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CÂU 1</a:t>
            </a:r>
            <a:endParaRPr lang="en-US"/>
          </a:p>
        </p:txBody>
      </p:sp>
      <p:pic>
        <p:nvPicPr>
          <p:cNvPr id="10"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0" y="624377"/>
            <a:ext cx="609600" cy="609600"/>
          </a:xfrm>
          <a:prstGeom prst="rect">
            <a:avLst/>
          </a:prstGeom>
        </p:spPr>
      </p:pic>
      <p:sp>
        <p:nvSpPr>
          <p:cNvPr id="51" name="Rectangle 50"/>
          <p:cNvSpPr/>
          <p:nvPr/>
        </p:nvSpPr>
        <p:spPr>
          <a:xfrm>
            <a:off x="2186271" y="33355"/>
            <a:ext cx="6535711" cy="461665"/>
          </a:xfrm>
          <a:prstGeom prst="rect">
            <a:avLst/>
          </a:prstGeom>
        </p:spPr>
        <p:txBody>
          <a:bodyPr wrap="square">
            <a:spAutoFit/>
          </a:bodyPr>
          <a:lstStyle/>
          <a:p>
            <a:pPr lvl="0"/>
            <a:r>
              <a:rPr lang="en-US" sz="2400" i="1">
                <a:solidFill>
                  <a:srgbClr val="002060"/>
                </a:solidFill>
              </a:rPr>
              <a:t>Dạy hát </a:t>
            </a:r>
            <a:r>
              <a:rPr lang="en-US" sz="2400" i="1" smtClean="0">
                <a:solidFill>
                  <a:srgbClr val="002060"/>
                </a:solidFill>
              </a:rPr>
              <a:t>đoạn </a:t>
            </a:r>
            <a:r>
              <a:rPr lang="en-US" sz="2400" i="1">
                <a:solidFill>
                  <a:srgbClr val="002060"/>
                </a:solidFill>
              </a:rPr>
              <a:t>2</a:t>
            </a:r>
            <a:r>
              <a:rPr lang="en-US" sz="2400" i="1" smtClean="0">
                <a:solidFill>
                  <a:srgbClr val="002060"/>
                </a:solidFill>
              </a:rPr>
              <a:t>, hs vỗ tay theo theo nhịp</a:t>
            </a:r>
            <a:endParaRPr lang="en-US" sz="2400" i="1">
              <a:solidFill>
                <a:srgbClr val="002060"/>
              </a:solidFill>
            </a:endParaRPr>
          </a:p>
        </p:txBody>
      </p:sp>
      <p:sp>
        <p:nvSpPr>
          <p:cNvPr id="52" name="TextBox 51"/>
          <p:cNvSpPr txBox="1"/>
          <p:nvPr/>
        </p:nvSpPr>
        <p:spPr>
          <a:xfrm>
            <a:off x="17694" y="79521"/>
            <a:ext cx="84215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mtClean="0"/>
              <a:t>CÂU 2</a:t>
            </a:r>
            <a:endParaRPr lang="en-US"/>
          </a:p>
        </p:txBody>
      </p:sp>
      <p:sp>
        <p:nvSpPr>
          <p:cNvPr id="53" name="TextBox 52"/>
          <p:cNvSpPr txBox="1"/>
          <p:nvPr/>
        </p:nvSpPr>
        <p:spPr>
          <a:xfrm>
            <a:off x="8721982" y="2120682"/>
            <a:ext cx="66515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smtClean="0"/>
              <a:t>CÂU 2</a:t>
            </a:r>
            <a:endParaRPr lang="en-US" sz="1400"/>
          </a:p>
        </p:txBody>
      </p:sp>
      <p:cxnSp>
        <p:nvCxnSpPr>
          <p:cNvPr id="54" name="Straight Arrow Connector 53"/>
          <p:cNvCxnSpPr/>
          <p:nvPr/>
        </p:nvCxnSpPr>
        <p:spPr>
          <a:xfrm flipV="1">
            <a:off x="9387140" y="2683239"/>
            <a:ext cx="1375798" cy="120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475874" y="3939489"/>
            <a:ext cx="806221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8.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7694" y="624377"/>
            <a:ext cx="609600" cy="609600"/>
          </a:xfrm>
          <a:prstGeom prst="rect">
            <a:avLst/>
          </a:prstGeom>
        </p:spPr>
      </p:pic>
      <p:sp>
        <p:nvSpPr>
          <p:cNvPr id="56" name="TextBox 55"/>
          <p:cNvSpPr txBox="1"/>
          <p:nvPr/>
        </p:nvSpPr>
        <p:spPr>
          <a:xfrm>
            <a:off x="1810716" y="4963817"/>
            <a:ext cx="66515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smtClean="0"/>
              <a:t>CÂU 3</a:t>
            </a:r>
            <a:endParaRPr lang="en-US" sz="1400"/>
          </a:p>
        </p:txBody>
      </p:sp>
      <p:sp>
        <p:nvSpPr>
          <p:cNvPr id="57" name="TextBox 56"/>
          <p:cNvSpPr txBox="1"/>
          <p:nvPr/>
        </p:nvSpPr>
        <p:spPr>
          <a:xfrm>
            <a:off x="161637" y="110298"/>
            <a:ext cx="66515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smtClean="0"/>
              <a:t>CÂU 3</a:t>
            </a:r>
            <a:endParaRPr lang="en-US" sz="1400"/>
          </a:p>
        </p:txBody>
      </p:sp>
      <p:cxnSp>
        <p:nvCxnSpPr>
          <p:cNvPr id="58" name="Straight Arrow Connector 57"/>
          <p:cNvCxnSpPr/>
          <p:nvPr/>
        </p:nvCxnSpPr>
        <p:spPr>
          <a:xfrm flipV="1">
            <a:off x="2628274" y="5271594"/>
            <a:ext cx="7098986" cy="124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6" name="9.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61313" y="624377"/>
            <a:ext cx="609600" cy="609600"/>
          </a:xfrm>
          <a:prstGeom prst="rect">
            <a:avLst/>
          </a:prstGeom>
        </p:spPr>
      </p:pic>
      <p:sp>
        <p:nvSpPr>
          <p:cNvPr id="59" name="TextBox 58"/>
          <p:cNvSpPr txBox="1"/>
          <p:nvPr/>
        </p:nvSpPr>
        <p:spPr>
          <a:xfrm>
            <a:off x="-110933" y="2110741"/>
            <a:ext cx="109157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smtClean="0"/>
              <a:t>HÁT ĐOẠN 2</a:t>
            </a:r>
            <a:endParaRPr lang="en-US" sz="1400"/>
          </a:p>
        </p:txBody>
      </p:sp>
      <p:pic>
        <p:nvPicPr>
          <p:cNvPr id="28" name="DOAN 2.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7290" y="2683239"/>
            <a:ext cx="609600" cy="609600"/>
          </a:xfrm>
          <a:prstGeom prst="rect">
            <a:avLst/>
          </a:prstGeom>
        </p:spPr>
      </p:pic>
    </p:spTree>
    <p:extLst>
      <p:ext uri="{BB962C8B-B14F-4D97-AF65-F5344CB8AC3E}">
        <p14:creationId xmlns:p14="http://schemas.microsoft.com/office/powerpoint/2010/main" val="1123637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additive="base">
                                        <p:cTn id="41" dur="500" fill="hold"/>
                                        <p:tgtEl>
                                          <p:spTgt spid="55"/>
                                        </p:tgtEl>
                                        <p:attrNameLst>
                                          <p:attrName>ppt_x</p:attrName>
                                        </p:attrNameLst>
                                      </p:cBhvr>
                                      <p:tavLst>
                                        <p:tav tm="0">
                                          <p:val>
                                            <p:strVal val="#ppt_x"/>
                                          </p:val>
                                        </p:tav>
                                        <p:tav tm="100000">
                                          <p:val>
                                            <p:strVal val="#ppt_x"/>
                                          </p:val>
                                        </p:tav>
                                      </p:tavLst>
                                    </p:anim>
                                    <p:anim calcmode="lin" valueType="num">
                                      <p:cBhvr additive="base">
                                        <p:cTn id="42" dur="500" fill="hold"/>
                                        <p:tgtEl>
                                          <p:spTgt spid="55"/>
                                        </p:tgtEl>
                                        <p:attrNameLst>
                                          <p:attrName>ppt_y</p:attrName>
                                        </p:attrNameLst>
                                      </p:cBhvr>
                                      <p:tavLst>
                                        <p:tav tm="0">
                                          <p:val>
                                            <p:strVal val="1+#ppt_h/2"/>
                                          </p:val>
                                        </p:tav>
                                        <p:tav tm="100000">
                                          <p:val>
                                            <p:strVal val="#ppt_y"/>
                                          </p:val>
                                        </p:tav>
                                      </p:tavLst>
                                    </p:anim>
                                  </p:childTnLst>
                                </p:cTn>
                              </p:par>
                              <p:par>
                                <p:cTn id="43" presetID="2" presetClass="exit" presetSubtype="4" fill="hold" nodeType="withEffect">
                                  <p:stCondLst>
                                    <p:cond delay="0"/>
                                  </p:stCondLst>
                                  <p:childTnLst>
                                    <p:anim calcmode="lin" valueType="num">
                                      <p:cBhvr additive="base">
                                        <p:cTn id="44" dur="500"/>
                                        <p:tgtEl>
                                          <p:spTgt spid="10"/>
                                        </p:tgtEl>
                                        <p:attrNameLst>
                                          <p:attrName>ppt_x</p:attrName>
                                        </p:attrNameLst>
                                      </p:cBhvr>
                                      <p:tavLst>
                                        <p:tav tm="0">
                                          <p:val>
                                            <p:strVal val="ppt_x"/>
                                          </p:val>
                                        </p:tav>
                                        <p:tav tm="100000">
                                          <p:val>
                                            <p:strVal val="ppt_x"/>
                                          </p:val>
                                        </p:tav>
                                      </p:tavLst>
                                    </p:anim>
                                    <p:anim calcmode="lin" valueType="num">
                                      <p:cBhvr additive="base">
                                        <p:cTn id="45" dur="500"/>
                                        <p:tgtEl>
                                          <p:spTgt spid="10"/>
                                        </p:tgtEl>
                                        <p:attrNameLst>
                                          <p:attrName>ppt_y</p:attrName>
                                        </p:attrNameLst>
                                      </p:cBhvr>
                                      <p:tavLst>
                                        <p:tav tm="0">
                                          <p:val>
                                            <p:strVal val="ppt_y"/>
                                          </p:val>
                                        </p:tav>
                                        <p:tav tm="100000">
                                          <p:val>
                                            <p:strVal val="1+ppt_h/2"/>
                                          </p:val>
                                        </p:tav>
                                      </p:tavLst>
                                    </p:anim>
                                    <p:set>
                                      <p:cBhvr>
                                        <p:cTn id="46" dur="1" fill="hold">
                                          <p:stCondLst>
                                            <p:cond delay="499"/>
                                          </p:stCondLst>
                                        </p:cTn>
                                        <p:tgtEl>
                                          <p:spTgt spid="10"/>
                                        </p:tgtEl>
                                        <p:attrNameLst>
                                          <p:attrName>style.visibility</p:attrName>
                                        </p:attrNameLst>
                                      </p:cBhvr>
                                      <p:to>
                                        <p:strVal val="hidden"/>
                                      </p:to>
                                    </p:set>
                                    <p:cmd type="call" cmd="stop">
                                      <p:cBhvr>
                                        <p:cTn id="47" dur="1">
                                          <p:stCondLst>
                                            <p:cond delay="499"/>
                                          </p:stCondLst>
                                        </p:cTn>
                                        <p:tgtEl>
                                          <p:spTgt spid="10"/>
                                        </p:tgtEl>
                                      </p:cBhvr>
                                    </p:cmd>
                                  </p:childTnLst>
                                </p:cTn>
                              </p:par>
                              <p:par>
                                <p:cTn id="48" presetID="2" presetClass="exit" presetSubtype="4" fill="hold" grpId="1" nodeType="withEffect">
                                  <p:stCondLst>
                                    <p:cond delay="0"/>
                                  </p:stCondLst>
                                  <p:childTnLst>
                                    <p:anim calcmode="lin" valueType="num">
                                      <p:cBhvr additive="base">
                                        <p:cTn id="49" dur="500"/>
                                        <p:tgtEl>
                                          <p:spTgt spid="47"/>
                                        </p:tgtEl>
                                        <p:attrNameLst>
                                          <p:attrName>ppt_x</p:attrName>
                                        </p:attrNameLst>
                                      </p:cBhvr>
                                      <p:tavLst>
                                        <p:tav tm="0">
                                          <p:val>
                                            <p:strVal val="ppt_x"/>
                                          </p:val>
                                        </p:tav>
                                        <p:tav tm="100000">
                                          <p:val>
                                            <p:strVal val="ppt_x"/>
                                          </p:val>
                                        </p:tav>
                                      </p:tavLst>
                                    </p:anim>
                                    <p:anim calcmode="lin" valueType="num">
                                      <p:cBhvr additive="base">
                                        <p:cTn id="50" dur="500"/>
                                        <p:tgtEl>
                                          <p:spTgt spid="47"/>
                                        </p:tgtEl>
                                        <p:attrNameLst>
                                          <p:attrName>ppt_y</p:attrName>
                                        </p:attrNameLst>
                                      </p:cBhvr>
                                      <p:tavLst>
                                        <p:tav tm="0">
                                          <p:val>
                                            <p:strVal val="ppt_y"/>
                                          </p:val>
                                        </p:tav>
                                        <p:tav tm="100000">
                                          <p:val>
                                            <p:strVal val="1+ppt_h/2"/>
                                          </p:val>
                                        </p:tav>
                                      </p:tavLst>
                                    </p:anim>
                                    <p:set>
                                      <p:cBhvr>
                                        <p:cTn id="51" dur="1" fill="hold">
                                          <p:stCondLst>
                                            <p:cond delay="499"/>
                                          </p:stCondLst>
                                        </p:cTn>
                                        <p:tgtEl>
                                          <p:spTgt spid="47"/>
                                        </p:tgtEl>
                                        <p:attrNameLst>
                                          <p:attrName>style.visibility</p:attrName>
                                        </p:attrNameLst>
                                      </p:cBhvr>
                                      <p:to>
                                        <p:strVal val="hidden"/>
                                      </p:to>
                                    </p:set>
                                  </p:childTnLst>
                                </p:cTn>
                              </p:par>
                              <p:par>
                                <p:cTn id="52" presetID="2" presetClass="entr" presetSubtype="4"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md type="call" cmd="stop">
                                      <p:cBhvr>
                                        <p:cTn id="60" dur="1">
                                          <p:stCondLst>
                                            <p:cond delay="499"/>
                                          </p:stCondLst>
                                        </p:cTn>
                                        <p:tgtEl>
                                          <p:spTgt spid="10"/>
                                        </p:tgtEl>
                                      </p:cBhvr>
                                    </p:cmd>
                                  </p:childTnLst>
                                </p:cTn>
                              </p:par>
                              <p:par>
                                <p:cTn id="61" presetID="2" presetClass="exit" presetSubtype="4" fill="hold" grpId="2" nodeType="withEffect">
                                  <p:stCondLst>
                                    <p:cond delay="0"/>
                                  </p:stCondLst>
                                  <p:childTnLst>
                                    <p:anim calcmode="lin" valueType="num">
                                      <p:cBhvr additive="base">
                                        <p:cTn id="62" dur="500"/>
                                        <p:tgtEl>
                                          <p:spTgt spid="47"/>
                                        </p:tgtEl>
                                        <p:attrNameLst>
                                          <p:attrName>ppt_x</p:attrName>
                                        </p:attrNameLst>
                                      </p:cBhvr>
                                      <p:tavLst>
                                        <p:tav tm="0">
                                          <p:val>
                                            <p:strVal val="ppt_x"/>
                                          </p:val>
                                        </p:tav>
                                        <p:tav tm="100000">
                                          <p:val>
                                            <p:strVal val="ppt_x"/>
                                          </p:val>
                                        </p:tav>
                                      </p:tavLst>
                                    </p:anim>
                                    <p:anim calcmode="lin" valueType="num">
                                      <p:cBhvr additive="base">
                                        <p:cTn id="63" dur="500"/>
                                        <p:tgtEl>
                                          <p:spTgt spid="47"/>
                                        </p:tgtEl>
                                        <p:attrNameLst>
                                          <p:attrName>ppt_y</p:attrName>
                                        </p:attrNameLst>
                                      </p:cBhvr>
                                      <p:tavLst>
                                        <p:tav tm="0">
                                          <p:val>
                                            <p:strVal val="ppt_y"/>
                                          </p:val>
                                        </p:tav>
                                        <p:tav tm="100000">
                                          <p:val>
                                            <p:strVal val="1+ppt_h/2"/>
                                          </p:val>
                                        </p:tav>
                                      </p:tavLst>
                                    </p:anim>
                                    <p:set>
                                      <p:cBhvr>
                                        <p:cTn id="64" dur="1" fill="hold">
                                          <p:stCondLst>
                                            <p:cond delay="499"/>
                                          </p:stCondLst>
                                        </p:cTn>
                                        <p:tgtEl>
                                          <p:spTgt spid="4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par>
                                <p:cTn id="83" presetID="2" presetClass="exit" presetSubtype="4" fill="hold" grpId="1" nodeType="withEffect">
                                  <p:stCondLst>
                                    <p:cond delay="0"/>
                                  </p:stCondLst>
                                  <p:childTnLst>
                                    <p:anim calcmode="lin" valueType="num">
                                      <p:cBhvr additive="base">
                                        <p:cTn id="84" dur="500"/>
                                        <p:tgtEl>
                                          <p:spTgt spid="52"/>
                                        </p:tgtEl>
                                        <p:attrNameLst>
                                          <p:attrName>ppt_x</p:attrName>
                                        </p:attrNameLst>
                                      </p:cBhvr>
                                      <p:tavLst>
                                        <p:tav tm="0">
                                          <p:val>
                                            <p:strVal val="ppt_x"/>
                                          </p:val>
                                        </p:tav>
                                        <p:tav tm="100000">
                                          <p:val>
                                            <p:strVal val="ppt_x"/>
                                          </p:val>
                                        </p:tav>
                                      </p:tavLst>
                                    </p:anim>
                                    <p:anim calcmode="lin" valueType="num">
                                      <p:cBhvr additive="base">
                                        <p:cTn id="85" dur="500"/>
                                        <p:tgtEl>
                                          <p:spTgt spid="52"/>
                                        </p:tgtEl>
                                        <p:attrNameLst>
                                          <p:attrName>ppt_y</p:attrName>
                                        </p:attrNameLst>
                                      </p:cBhvr>
                                      <p:tavLst>
                                        <p:tav tm="0">
                                          <p:val>
                                            <p:strVal val="ppt_y"/>
                                          </p:val>
                                        </p:tav>
                                        <p:tav tm="100000">
                                          <p:val>
                                            <p:strVal val="1+ppt_h/2"/>
                                          </p:val>
                                        </p:tav>
                                      </p:tavLst>
                                    </p:anim>
                                    <p:set>
                                      <p:cBhvr>
                                        <p:cTn id="86" dur="1" fill="hold">
                                          <p:stCondLst>
                                            <p:cond delay="499"/>
                                          </p:stCondLst>
                                        </p:cTn>
                                        <p:tgtEl>
                                          <p:spTgt spid="52"/>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21"/>
                                        </p:tgtEl>
                                        <p:attrNameLst>
                                          <p:attrName>ppt_x</p:attrName>
                                        </p:attrNameLst>
                                      </p:cBhvr>
                                      <p:tavLst>
                                        <p:tav tm="0">
                                          <p:val>
                                            <p:strVal val="ppt_x"/>
                                          </p:val>
                                        </p:tav>
                                        <p:tav tm="100000">
                                          <p:val>
                                            <p:strVal val="ppt_x"/>
                                          </p:val>
                                        </p:tav>
                                      </p:tavLst>
                                    </p:anim>
                                    <p:anim calcmode="lin" valueType="num">
                                      <p:cBhvr additive="base">
                                        <p:cTn id="89" dur="500"/>
                                        <p:tgtEl>
                                          <p:spTgt spid="21"/>
                                        </p:tgtEl>
                                        <p:attrNameLst>
                                          <p:attrName>ppt_y</p:attrName>
                                        </p:attrNameLst>
                                      </p:cBhvr>
                                      <p:tavLst>
                                        <p:tav tm="0">
                                          <p:val>
                                            <p:strVal val="ppt_y"/>
                                          </p:val>
                                        </p:tav>
                                        <p:tav tm="100000">
                                          <p:val>
                                            <p:strVal val="1+ppt_h/2"/>
                                          </p:val>
                                        </p:tav>
                                      </p:tavLst>
                                    </p:anim>
                                    <p:set>
                                      <p:cBhvr>
                                        <p:cTn id="90" dur="1" fill="hold">
                                          <p:stCondLst>
                                            <p:cond delay="499"/>
                                          </p:stCondLst>
                                        </p:cTn>
                                        <p:tgtEl>
                                          <p:spTgt spid="21"/>
                                        </p:tgtEl>
                                        <p:attrNameLst>
                                          <p:attrName>style.visibility</p:attrName>
                                        </p:attrNameLst>
                                      </p:cBhvr>
                                      <p:to>
                                        <p:strVal val="hidden"/>
                                      </p:to>
                                    </p:set>
                                    <p:cmd type="call" cmd="stop">
                                      <p:cBhvr>
                                        <p:cTn id="91" dur="1">
                                          <p:stCondLst>
                                            <p:cond delay="499"/>
                                          </p:stCondLst>
                                        </p:cTn>
                                        <p:tgtEl>
                                          <p:spTgt spid="21"/>
                                        </p:tgtEl>
                                      </p:cBhvr>
                                    </p:cmd>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59"/>
                                        </p:tgtEl>
                                        <p:attrNameLst>
                                          <p:attrName>style.visibility</p:attrName>
                                        </p:attrNameLst>
                                      </p:cBhvr>
                                      <p:to>
                                        <p:strVal val="visible"/>
                                      </p:to>
                                    </p:set>
                                    <p:anim calcmode="lin" valueType="num">
                                      <p:cBhvr additive="base">
                                        <p:cTn id="96" dur="500" fill="hold"/>
                                        <p:tgtEl>
                                          <p:spTgt spid="59"/>
                                        </p:tgtEl>
                                        <p:attrNameLst>
                                          <p:attrName>ppt_x</p:attrName>
                                        </p:attrNameLst>
                                      </p:cBhvr>
                                      <p:tavLst>
                                        <p:tav tm="0">
                                          <p:val>
                                            <p:strVal val="#ppt_x"/>
                                          </p:val>
                                        </p:tav>
                                        <p:tav tm="100000">
                                          <p:val>
                                            <p:strVal val="#ppt_x"/>
                                          </p:val>
                                        </p:tav>
                                      </p:tavLst>
                                    </p:anim>
                                    <p:anim calcmode="lin" valueType="num">
                                      <p:cBhvr additive="base">
                                        <p:cTn id="97" dur="500" fill="hold"/>
                                        <p:tgtEl>
                                          <p:spTgt spid="59"/>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28"/>
                                        </p:tgtEl>
                                        <p:attrNameLst>
                                          <p:attrName>style.visibility</p:attrName>
                                        </p:attrNameLst>
                                      </p:cBhvr>
                                      <p:to>
                                        <p:strVal val="visible"/>
                                      </p:to>
                                    </p:set>
                                    <p:anim calcmode="lin" valueType="num">
                                      <p:cBhvr additive="base">
                                        <p:cTn id="100" dur="500" fill="hold"/>
                                        <p:tgtEl>
                                          <p:spTgt spid="28"/>
                                        </p:tgtEl>
                                        <p:attrNameLst>
                                          <p:attrName>ppt_x</p:attrName>
                                        </p:attrNameLst>
                                      </p:cBhvr>
                                      <p:tavLst>
                                        <p:tav tm="0">
                                          <p:val>
                                            <p:strVal val="#ppt_x"/>
                                          </p:val>
                                        </p:tav>
                                        <p:tav tm="100000">
                                          <p:val>
                                            <p:strVal val="#ppt_x"/>
                                          </p:val>
                                        </p:tav>
                                      </p:tavLst>
                                    </p:anim>
                                    <p:anim calcmode="lin" valueType="num">
                                      <p:cBhvr additive="base">
                                        <p:cTn id="101" dur="500" fill="hold"/>
                                        <p:tgtEl>
                                          <p:spTgt spid="28"/>
                                        </p:tgtEl>
                                        <p:attrNameLst>
                                          <p:attrName>ppt_y</p:attrName>
                                        </p:attrNameLst>
                                      </p:cBhvr>
                                      <p:tavLst>
                                        <p:tav tm="0">
                                          <p:val>
                                            <p:strVal val="1+#ppt_h/2"/>
                                          </p:val>
                                        </p:tav>
                                        <p:tav tm="100000">
                                          <p:val>
                                            <p:strVal val="#ppt_y"/>
                                          </p:val>
                                        </p:tav>
                                      </p:tavLst>
                                    </p:anim>
                                  </p:childTnLst>
                                </p:cTn>
                              </p:par>
                              <p:par>
                                <p:cTn id="102" presetID="2" presetClass="exit" presetSubtype="4" fill="hold" grpId="1" nodeType="withEffect">
                                  <p:stCondLst>
                                    <p:cond delay="0"/>
                                  </p:stCondLst>
                                  <p:childTnLst>
                                    <p:anim calcmode="lin" valueType="num">
                                      <p:cBhvr additive="base">
                                        <p:cTn id="103" dur="500"/>
                                        <p:tgtEl>
                                          <p:spTgt spid="57"/>
                                        </p:tgtEl>
                                        <p:attrNameLst>
                                          <p:attrName>ppt_x</p:attrName>
                                        </p:attrNameLst>
                                      </p:cBhvr>
                                      <p:tavLst>
                                        <p:tav tm="0">
                                          <p:val>
                                            <p:strVal val="ppt_x"/>
                                          </p:val>
                                        </p:tav>
                                        <p:tav tm="100000">
                                          <p:val>
                                            <p:strVal val="ppt_x"/>
                                          </p:val>
                                        </p:tav>
                                      </p:tavLst>
                                    </p:anim>
                                    <p:anim calcmode="lin" valueType="num">
                                      <p:cBhvr additive="base">
                                        <p:cTn id="104" dur="500"/>
                                        <p:tgtEl>
                                          <p:spTgt spid="57"/>
                                        </p:tgtEl>
                                        <p:attrNameLst>
                                          <p:attrName>ppt_y</p:attrName>
                                        </p:attrNameLst>
                                      </p:cBhvr>
                                      <p:tavLst>
                                        <p:tav tm="0">
                                          <p:val>
                                            <p:strVal val="ppt_y"/>
                                          </p:val>
                                        </p:tav>
                                        <p:tav tm="100000">
                                          <p:val>
                                            <p:strVal val="1+ppt_h/2"/>
                                          </p:val>
                                        </p:tav>
                                      </p:tavLst>
                                    </p:anim>
                                    <p:set>
                                      <p:cBhvr>
                                        <p:cTn id="105" dur="1" fill="hold">
                                          <p:stCondLst>
                                            <p:cond delay="499"/>
                                          </p:stCondLst>
                                        </p:cTn>
                                        <p:tgtEl>
                                          <p:spTgt spid="57"/>
                                        </p:tgtEl>
                                        <p:attrNameLst>
                                          <p:attrName>style.visibility</p:attrName>
                                        </p:attrNameLst>
                                      </p:cBhvr>
                                      <p:to>
                                        <p:strVal val="hidden"/>
                                      </p:to>
                                    </p:set>
                                  </p:childTnLst>
                                </p:cTn>
                              </p:par>
                              <p:par>
                                <p:cTn id="106" presetID="2" presetClass="exit" presetSubtype="4" fill="hold" nodeType="withEffect">
                                  <p:stCondLst>
                                    <p:cond delay="0"/>
                                  </p:stCondLst>
                                  <p:childTnLst>
                                    <p:anim calcmode="lin" valueType="num">
                                      <p:cBhvr additive="base">
                                        <p:cTn id="107" dur="500"/>
                                        <p:tgtEl>
                                          <p:spTgt spid="26"/>
                                        </p:tgtEl>
                                        <p:attrNameLst>
                                          <p:attrName>ppt_x</p:attrName>
                                        </p:attrNameLst>
                                      </p:cBhvr>
                                      <p:tavLst>
                                        <p:tav tm="0">
                                          <p:val>
                                            <p:strVal val="ppt_x"/>
                                          </p:val>
                                        </p:tav>
                                        <p:tav tm="100000">
                                          <p:val>
                                            <p:strVal val="ppt_x"/>
                                          </p:val>
                                        </p:tav>
                                      </p:tavLst>
                                    </p:anim>
                                    <p:anim calcmode="lin" valueType="num">
                                      <p:cBhvr additive="base">
                                        <p:cTn id="108" dur="500"/>
                                        <p:tgtEl>
                                          <p:spTgt spid="26"/>
                                        </p:tgtEl>
                                        <p:attrNameLst>
                                          <p:attrName>ppt_y</p:attrName>
                                        </p:attrNameLst>
                                      </p:cBhvr>
                                      <p:tavLst>
                                        <p:tav tm="0">
                                          <p:val>
                                            <p:strVal val="ppt_y"/>
                                          </p:val>
                                        </p:tav>
                                        <p:tav tm="100000">
                                          <p:val>
                                            <p:strVal val="1+ppt_h/2"/>
                                          </p:val>
                                        </p:tav>
                                      </p:tavLst>
                                    </p:anim>
                                    <p:set>
                                      <p:cBhvr>
                                        <p:cTn id="109" dur="1" fill="hold">
                                          <p:stCondLst>
                                            <p:cond delay="499"/>
                                          </p:stCondLst>
                                        </p:cTn>
                                        <p:tgtEl>
                                          <p:spTgt spid="26"/>
                                        </p:tgtEl>
                                        <p:attrNameLst>
                                          <p:attrName>style.visibility</p:attrName>
                                        </p:attrNameLst>
                                      </p:cBhvr>
                                      <p:to>
                                        <p:strVal val="hidden"/>
                                      </p:to>
                                    </p:set>
                                    <p:cmd type="call" cmd="stop">
                                      <p:cBhvr>
                                        <p:cTn id="110" dur="1">
                                          <p:stCondLst>
                                            <p:cond delay="499"/>
                                          </p:stCondLst>
                                        </p:cTn>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fill="hold" display="0">
                  <p:stCondLst>
                    <p:cond delay="indefinite"/>
                  </p:stCondLst>
                  <p:endCondLst>
                    <p:cond evt="onStopAudio" delay="0">
                      <p:tgtEl>
                        <p:sldTgt/>
                      </p:tgtEl>
                    </p:cond>
                  </p:endCondLst>
                </p:cTn>
                <p:tgtEl>
                  <p:spTgt spid="10"/>
                </p:tgtEl>
              </p:cMediaNode>
            </p:audio>
            <p:audio>
              <p:cMediaNode vol="80000">
                <p:cTn id="112" fill="hold" display="0">
                  <p:stCondLst>
                    <p:cond delay="indefinite"/>
                  </p:stCondLst>
                  <p:endCondLst>
                    <p:cond evt="onStopAudio" delay="0">
                      <p:tgtEl>
                        <p:sldTgt/>
                      </p:tgtEl>
                    </p:cond>
                  </p:endCondLst>
                </p:cTn>
                <p:tgtEl>
                  <p:spTgt spid="21"/>
                </p:tgtEl>
              </p:cMediaNode>
            </p:audio>
            <p:audio>
              <p:cMediaNode vol="80000">
                <p:cTn id="113" fill="hold" display="0">
                  <p:stCondLst>
                    <p:cond delay="indefinite"/>
                  </p:stCondLst>
                  <p:endCondLst>
                    <p:cond evt="onStopAudio" delay="0">
                      <p:tgtEl>
                        <p:sldTgt/>
                      </p:tgtEl>
                    </p:cond>
                  </p:endCondLst>
                </p:cTn>
                <p:tgtEl>
                  <p:spTgt spid="26"/>
                </p:tgtEl>
              </p:cMediaNode>
            </p:audio>
            <p:audio>
              <p:cMediaNode vol="80000">
                <p:cTn id="114" fill="hold" display="0">
                  <p:stCondLst>
                    <p:cond delay="indefinite"/>
                  </p:stCondLst>
                  <p:endCondLst>
                    <p:cond evt="onStopAudio" delay="0">
                      <p:tgtEl>
                        <p:sldTgt/>
                      </p:tgtEl>
                    </p:cond>
                  </p:endCondLst>
                </p:cTn>
                <p:tgtEl>
                  <p:spTgt spid="28"/>
                </p:tgtEl>
              </p:cMediaNode>
            </p:audio>
          </p:childTnLst>
        </p:cTn>
      </p:par>
    </p:tnLst>
    <p:bldLst>
      <p:bldP spid="4" grpId="0" animBg="1"/>
      <p:bldP spid="47" grpId="0" animBg="1"/>
      <p:bldP spid="47" grpId="1" animBg="1"/>
      <p:bldP spid="47" grpId="2" animBg="1"/>
      <p:bldP spid="52" grpId="0" animBg="1"/>
      <p:bldP spid="52" grpId="1" animBg="1"/>
      <p:bldP spid="53" grpId="0" animBg="1"/>
      <p:bldP spid="56" grpId="0" animBg="1"/>
      <p:bldP spid="57" grpId="0" animBg="1"/>
      <p:bldP spid="57" grpId="1" animBg="1"/>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AX47-vector-corel-trong-dong.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51000"/>
                    </a14:imgEffect>
                  </a14:imgLayer>
                </a14:imgProps>
              </a:ext>
              <a:ext uri="{28A0092B-C50C-407E-A947-70E740481C1C}">
                <a14:useLocalDpi xmlns:a14="http://schemas.microsoft.com/office/drawing/2010/main" val="0"/>
              </a:ext>
            </a:extLst>
          </a:blip>
          <a:srcRect/>
          <a:stretch>
            <a:fillRect/>
          </a:stretch>
        </p:blipFill>
        <p:spPr bwMode="auto">
          <a:xfrm>
            <a:off x="3028013" y="180888"/>
            <a:ext cx="6472863" cy="64956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istrator\Desktop\BAC HO]\pngwing.com (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933" y="3582649"/>
            <a:ext cx="2227720" cy="3275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150410975-lotus-isolated-on-white-backgroun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456419"/>
            <a:ext cx="12192000" cy="14015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and-drawn-female-high-school-student-in-school-uniform_265732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16195" y="4202451"/>
            <a:ext cx="1425901" cy="24741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79680" y="6445749"/>
            <a:ext cx="5769528" cy="461665"/>
          </a:xfrm>
          <a:prstGeom prst="rect">
            <a:avLst/>
          </a:prstGeom>
        </p:spPr>
        <p:txBody>
          <a:bodyPr wrap="none">
            <a:spAutoFit/>
          </a:bodyPr>
          <a:lstStyle/>
          <a:p>
            <a:pPr lvl="0"/>
            <a:r>
              <a:rPr lang="en-US" sz="2400">
                <a:solidFill>
                  <a:prstClr val="black"/>
                </a:solidFill>
                <a:latin typeface="Times New Roman"/>
                <a:ea typeface="Times New Roman"/>
              </a:rPr>
              <a:t>Hát cả bài lần 1 với piano, lần 2 với nhạc nền</a:t>
            </a:r>
          </a:p>
        </p:txBody>
      </p:sp>
      <p:pic>
        <p:nvPicPr>
          <p:cNvPr id="5122" name="Picture 2" descr="C:\Users\Administrator\Desktop\2021-08-16_11125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6787" y="0"/>
            <a:ext cx="8499408" cy="5439515"/>
          </a:xfrm>
          <a:prstGeom prst="rect">
            <a:avLst/>
          </a:prstGeom>
          <a:noFill/>
          <a:extLst>
            <a:ext uri="{909E8E84-426E-40DD-AFC4-6F175D3DCCD1}">
              <a14:hiddenFill xmlns:a14="http://schemas.microsoft.com/office/drawing/2010/main">
                <a:solidFill>
                  <a:srgbClr val="FFFFFF"/>
                </a:solidFill>
              </a14:hiddenFill>
            </a:ext>
          </a:extLst>
        </p:spPr>
      </p:pic>
      <p:pic>
        <p:nvPicPr>
          <p:cNvPr id="2" name="CA BA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2399" y="-88935"/>
            <a:ext cx="609600" cy="609600"/>
          </a:xfrm>
          <a:prstGeom prst="rect">
            <a:avLst/>
          </a:prstGeom>
        </p:spPr>
      </p:pic>
      <p:pic>
        <p:nvPicPr>
          <p:cNvPr id="4" name="BH CHO E TAT CA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0" y="1445302"/>
            <a:ext cx="609600" cy="609600"/>
          </a:xfrm>
          <a:prstGeom prst="rect">
            <a:avLst/>
          </a:prstGeom>
        </p:spPr>
      </p:pic>
    </p:spTree>
    <p:extLst>
      <p:ext uri="{BB962C8B-B14F-4D97-AF65-F5344CB8AC3E}">
        <p14:creationId xmlns:p14="http://schemas.microsoft.com/office/powerpoint/2010/main" val="4981826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40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534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2200"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istrator\Desktop\hinh nen dep pp\ah dog\b16-c4c8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z2688600880198_751b26e9a4f709cb0c1a6790107175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0"/>
            <a:ext cx="28194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imag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1" y="4887492"/>
            <a:ext cx="2248005" cy="1890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63515" y="0"/>
            <a:ext cx="6880485" cy="369332"/>
          </a:xfrm>
          <a:prstGeom prst="rect">
            <a:avLst/>
          </a:prstGeom>
        </p:spPr>
        <p:txBody>
          <a:bodyPr wrap="square">
            <a:spAutoFit/>
          </a:bodyPr>
          <a:lstStyle/>
          <a:p>
            <a:r>
              <a:rPr lang="en-US" b="1">
                <a:solidFill>
                  <a:srgbClr val="002060"/>
                </a:solidFill>
                <a:latin typeface="Times New Roman"/>
                <a:ea typeface="Times New Roman"/>
                <a:cs typeface="Arial"/>
              </a:rPr>
              <a:t>NỘI DUNG 2 – NGHE NHẠC: </a:t>
            </a:r>
            <a:r>
              <a:rPr lang="en-US" b="1" i="1">
                <a:solidFill>
                  <a:srgbClr val="002060"/>
                </a:solidFill>
                <a:latin typeface="Times New Roman"/>
                <a:ea typeface="Times New Roman"/>
                <a:cs typeface="Arial"/>
              </a:rPr>
              <a:t>VIỆT NAM QUÊ HƯƠNG TÔI</a:t>
            </a:r>
            <a:r>
              <a:rPr lang="en-US" b="1">
                <a:solidFill>
                  <a:srgbClr val="002060"/>
                </a:solidFill>
                <a:latin typeface="Times New Roman"/>
                <a:ea typeface="Times New Roman"/>
                <a:cs typeface="Arial"/>
              </a:rPr>
              <a:t> </a:t>
            </a:r>
            <a:endParaRPr lang="en-US">
              <a:solidFill>
                <a:srgbClr val="002060"/>
              </a:solidFill>
            </a:endParaRPr>
          </a:p>
        </p:txBody>
      </p:sp>
      <p:sp>
        <p:nvSpPr>
          <p:cNvPr id="3" name="Rectangle 2"/>
          <p:cNvSpPr/>
          <p:nvPr/>
        </p:nvSpPr>
        <p:spPr>
          <a:xfrm>
            <a:off x="0" y="369332"/>
            <a:ext cx="9863526" cy="461665"/>
          </a:xfrm>
          <a:prstGeom prst="rect">
            <a:avLst/>
          </a:prstGeom>
        </p:spPr>
        <p:txBody>
          <a:bodyPr wrap="square">
            <a:spAutoFit/>
          </a:bodyPr>
          <a:lstStyle/>
          <a:p>
            <a:pPr algn="just">
              <a:spcAft>
                <a:spcPts val="0"/>
              </a:spcAft>
            </a:pPr>
            <a:r>
              <a:rPr lang="en-US" sz="2400" i="1">
                <a:latin typeface="Times New Roman"/>
                <a:ea typeface="Calibri"/>
              </a:rPr>
              <a:t>GV đọc lời  và nêu sơ lược về nội dung bài hát :” Việt Nam quê hương tôi”</a:t>
            </a:r>
            <a:endParaRPr lang="en-US" sz="2400">
              <a:effectLst/>
              <a:latin typeface="Times New Roman"/>
              <a:ea typeface="Times New Roman"/>
            </a:endParaRPr>
          </a:p>
        </p:txBody>
      </p:sp>
      <p:sp>
        <p:nvSpPr>
          <p:cNvPr id="4" name="Rectangle 3"/>
          <p:cNvSpPr/>
          <p:nvPr/>
        </p:nvSpPr>
        <p:spPr>
          <a:xfrm>
            <a:off x="-59961" y="830997"/>
            <a:ext cx="9983448" cy="1323439"/>
          </a:xfrm>
          <a:prstGeom prst="rect">
            <a:avLst/>
          </a:prstGeom>
        </p:spPr>
        <p:txBody>
          <a:bodyPr wrap="square">
            <a:spAutoFit/>
          </a:bodyPr>
          <a:lstStyle/>
          <a:p>
            <a:pPr marL="111125" indent="-89535" algn="just">
              <a:spcAft>
                <a:spcPts val="0"/>
              </a:spcAft>
            </a:pPr>
            <a:r>
              <a:rPr lang="en-US" sz="2000">
                <a:latin typeface="Times New Roman"/>
                <a:ea typeface="Calibri"/>
              </a:rPr>
              <a:t>- Bài hát Việt Nam quê hương tôi là bức tranh toàn cảnh về một đất nước trong thanh bình, hạnh  phúc. Bài hát ra đời cách đây hơn 40 năm – tại thời điểm nước ta đang trong giai đoạn đau thương của chiến tranh nhưng qua lời bài hát chúng ta thấy một xứ sở thanh bình là khát vọng lớn hơn tất thảy, là ước mơ của hàng triệu người con trên đất nước Việt Nam.</a:t>
            </a:r>
            <a:endParaRPr lang="en-US" sz="2000">
              <a:effectLst/>
              <a:latin typeface="Times New Roman"/>
              <a:ea typeface="Times New Roman"/>
            </a:endParaRPr>
          </a:p>
        </p:txBody>
      </p:sp>
      <p:pic>
        <p:nvPicPr>
          <p:cNvPr id="8197" name="Picture 5" descr="C:\Users\Administrator\Desktop\2021-08-16_17563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77" y="2154436"/>
            <a:ext cx="6899223" cy="3511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istrator\Desktop\FormatFactory2021-08-16_17555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3510" y="5886023"/>
            <a:ext cx="5744980" cy="9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1535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istrator\Desktop\hinh nen dep pp\ah dog\b16-c4c8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z2688600880198_751b26e9a4f709cb0c1a6790107175e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0"/>
            <a:ext cx="2819400" cy="68519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18151" y="0"/>
            <a:ext cx="7405140" cy="523220"/>
          </a:xfrm>
          <a:prstGeom prst="rect">
            <a:avLst/>
          </a:prstGeom>
          <a:noFill/>
        </p:spPr>
        <p:txBody>
          <a:bodyPr wrap="square" rtlCol="0">
            <a:spAutoFit/>
          </a:bodyPr>
          <a:lstStyle/>
          <a:p>
            <a:r>
              <a:rPr lang="en-US" sz="2800" smtClean="0"/>
              <a:t>Xem video giới thiệu tác giả Đỗ Nhuận</a:t>
            </a:r>
            <a:endParaRPr lang="en-US" sz="2800"/>
          </a:p>
        </p:txBody>
      </p:sp>
    </p:spTree>
    <p:extLst>
      <p:ext uri="{BB962C8B-B14F-4D97-AF65-F5344CB8AC3E}">
        <p14:creationId xmlns:p14="http://schemas.microsoft.com/office/powerpoint/2010/main" val="1348805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istrator\Desktop\hinh nen dep pp\ah dog\b16-c4c8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z2688600880198_751b26e9a4f709cb0c1a6790107175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0"/>
            <a:ext cx="28194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imag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1" y="4887492"/>
            <a:ext cx="2248005" cy="189015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Administrator\Desktop\2021-08-16_17563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103" y="1076581"/>
            <a:ext cx="10320146" cy="52792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962" y="122792"/>
            <a:ext cx="9599429" cy="830997"/>
          </a:xfrm>
          <a:prstGeom prst="rect">
            <a:avLst/>
          </a:prstGeom>
        </p:spPr>
        <p:txBody>
          <a:bodyPr wrap="square">
            <a:spAutoFit/>
          </a:bodyPr>
          <a:lstStyle/>
          <a:p>
            <a:pPr lvl="0" algn="just"/>
            <a:r>
              <a:rPr lang="en-US" sz="2400" smtClean="0">
                <a:ea typeface="Calibri"/>
              </a:rPr>
              <a:t>-HS </a:t>
            </a:r>
            <a:r>
              <a:rPr lang="en-US" sz="2400">
                <a:ea typeface="Calibri"/>
              </a:rPr>
              <a:t>nghe nhạc trong tâm thế thoải mái, thả lỏng cơ thể, có thể đung đưa hoặc vỗ tay theo nhịp điệu bài hát.</a:t>
            </a:r>
            <a:endParaRPr lang="en-US" sz="2400">
              <a:effectLst/>
              <a:ea typeface="Times New Roman"/>
            </a:endParaRPr>
          </a:p>
        </p:txBody>
      </p:sp>
    </p:spTree>
    <p:extLst>
      <p:ext uri="{BB962C8B-B14F-4D97-AF65-F5344CB8AC3E}">
        <p14:creationId xmlns:p14="http://schemas.microsoft.com/office/powerpoint/2010/main" val="40579951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istrator\Desktop\hinh nen dep pp\ah dog\b16-c4c8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z2688600880198_751b26e9a4f709cb0c1a6790107175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0"/>
            <a:ext cx="28194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imag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1" y="4887492"/>
            <a:ext cx="2248005" cy="18901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961" y="520512"/>
            <a:ext cx="11757379" cy="3046988"/>
          </a:xfrm>
          <a:prstGeom prst="rect">
            <a:avLst/>
          </a:prstGeom>
        </p:spPr>
        <p:txBody>
          <a:bodyPr wrap="square">
            <a:spAutoFit/>
          </a:bodyPr>
          <a:lstStyle/>
          <a:p>
            <a:pPr lvl="0" algn="just"/>
            <a:r>
              <a:rPr lang="en-US" sz="3200" b="1" smtClean="0">
                <a:solidFill>
                  <a:srgbClr val="FF0000"/>
                </a:solidFill>
                <a:ea typeface="Calibri"/>
              </a:rPr>
              <a:t>    - GV </a:t>
            </a:r>
            <a:r>
              <a:rPr lang="en-US" sz="3200" b="1">
                <a:solidFill>
                  <a:srgbClr val="FF0000"/>
                </a:solidFill>
                <a:ea typeface="Calibri"/>
              </a:rPr>
              <a:t>yêu cầu HS trả lời câu hỏi:</a:t>
            </a:r>
            <a:endParaRPr lang="en-US" sz="3200" b="1">
              <a:solidFill>
                <a:srgbClr val="FF0000"/>
              </a:solidFill>
              <a:ea typeface="Times New Roman"/>
            </a:endParaRPr>
          </a:p>
          <a:p>
            <a:pPr marL="201930" algn="just"/>
            <a:r>
              <a:rPr lang="en-US" sz="3200" b="1">
                <a:solidFill>
                  <a:srgbClr val="FF0000"/>
                </a:solidFill>
                <a:ea typeface="Calibri"/>
              </a:rPr>
              <a:t>+ Liệt kê những hình ảnh trong lời ca tạo cho em cảm xúc khi nghe bài hát</a:t>
            </a:r>
            <a:endParaRPr lang="en-US" sz="3200" b="1">
              <a:solidFill>
                <a:srgbClr val="FF0000"/>
              </a:solidFill>
            </a:endParaRPr>
          </a:p>
          <a:p>
            <a:pPr marL="201930" algn="just"/>
            <a:r>
              <a:rPr lang="en-US" sz="3200" b="1" i="1" smtClean="0">
                <a:solidFill>
                  <a:srgbClr val="FF0000"/>
                </a:solidFill>
                <a:ea typeface="Calibri"/>
              </a:rPr>
              <a:t>+ </a:t>
            </a:r>
            <a:r>
              <a:rPr lang="en-US" sz="3200" b="1" smtClean="0">
                <a:solidFill>
                  <a:srgbClr val="FF0000"/>
                </a:solidFill>
                <a:ea typeface="Calibri"/>
              </a:rPr>
              <a:t>Cảm </a:t>
            </a:r>
            <a:r>
              <a:rPr lang="en-US" sz="3200" b="1">
                <a:solidFill>
                  <a:srgbClr val="FF0000"/>
                </a:solidFill>
                <a:ea typeface="Calibri"/>
              </a:rPr>
              <a:t>nhận về giai điệu (nhanh, chậm, vui, buồn</a:t>
            </a:r>
            <a:r>
              <a:rPr lang="en-US" sz="3200" b="1" smtClean="0">
                <a:solidFill>
                  <a:srgbClr val="FF0000"/>
                </a:solidFill>
                <a:ea typeface="Calibri"/>
              </a:rPr>
              <a:t>).</a:t>
            </a:r>
          </a:p>
          <a:p>
            <a:pPr marL="201930" algn="just"/>
            <a:r>
              <a:rPr lang="en-US" sz="3200" b="1" smtClean="0">
                <a:solidFill>
                  <a:srgbClr val="FF0000"/>
                </a:solidFill>
                <a:latin typeface="Times New Roman"/>
                <a:ea typeface="Calibri"/>
              </a:rPr>
              <a:t>+ Ghi </a:t>
            </a:r>
            <a:r>
              <a:rPr lang="en-US" sz="3200" b="1">
                <a:solidFill>
                  <a:srgbClr val="FF0000"/>
                </a:solidFill>
                <a:latin typeface="Times New Roman"/>
                <a:ea typeface="Calibri"/>
              </a:rPr>
              <a:t>lại những cảm xúc của mình và cùng chia sẻ với bạn bè và người thân.</a:t>
            </a:r>
            <a:endParaRPr lang="en-US" sz="3200" b="1">
              <a:solidFill>
                <a:srgbClr val="FF0000"/>
              </a:solidFill>
            </a:endParaRPr>
          </a:p>
        </p:txBody>
      </p:sp>
      <p:sp>
        <p:nvSpPr>
          <p:cNvPr id="3" name="Rectangle 2"/>
          <p:cNvSpPr/>
          <p:nvPr/>
        </p:nvSpPr>
        <p:spPr>
          <a:xfrm>
            <a:off x="0" y="3741140"/>
            <a:ext cx="11560644" cy="1200329"/>
          </a:xfrm>
          <a:prstGeom prst="rect">
            <a:avLst/>
          </a:prstGeom>
        </p:spPr>
        <p:txBody>
          <a:bodyPr wrap="square">
            <a:spAutoFit/>
          </a:bodyPr>
          <a:lstStyle/>
          <a:p>
            <a:pPr marL="201930" algn="just"/>
            <a:r>
              <a:rPr lang="en-US" sz="3600" b="1" i="1">
                <a:ea typeface="Calibri"/>
              </a:rPr>
              <a:t>Á</a:t>
            </a:r>
            <a:r>
              <a:rPr lang="en-US" sz="3600" b="1" i="1" smtClean="0">
                <a:ea typeface="Calibri"/>
              </a:rPr>
              <a:t>nh </a:t>
            </a:r>
            <a:r>
              <a:rPr lang="en-US" sz="3600" b="1" i="1">
                <a:ea typeface="Calibri"/>
              </a:rPr>
              <a:t>nắng ban mai, đêm trăng, chị Hằng, ruộng đồng, bông lúa, anh bộ đội, cô giáo, chiếc khăn quàng</a:t>
            </a:r>
            <a:r>
              <a:rPr lang="en-US" sz="3600" b="1" i="1" smtClean="0">
                <a:ea typeface="Calibri"/>
              </a:rPr>
              <a:t>,…</a:t>
            </a:r>
            <a:endParaRPr lang="en-US" sz="3600" b="1"/>
          </a:p>
        </p:txBody>
      </p:sp>
    </p:spTree>
    <p:extLst>
      <p:ext uri="{BB962C8B-B14F-4D97-AF65-F5344CB8AC3E}">
        <p14:creationId xmlns:p14="http://schemas.microsoft.com/office/powerpoint/2010/main" val="24789118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istrator\Desktop\hinh nen dep pp\ah dog\b16-c4c8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z2688600880198_751b26e9a4f709cb0c1a6790107175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0"/>
            <a:ext cx="28194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dministrator\Desktop\imag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1" y="4887492"/>
            <a:ext cx="2248005" cy="18901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9920" y="951477"/>
            <a:ext cx="10404305" cy="3170099"/>
          </a:xfrm>
          <a:prstGeom prst="rect">
            <a:avLst/>
          </a:prstGeom>
        </p:spPr>
        <p:txBody>
          <a:bodyPr wrap="square">
            <a:spAutoFit/>
          </a:bodyPr>
          <a:lstStyle/>
          <a:p>
            <a:pPr>
              <a:spcAft>
                <a:spcPts val="0"/>
              </a:spcAft>
            </a:pPr>
            <a:r>
              <a:rPr lang="vi-VN" sz="4000" b="1" smtClean="0">
                <a:solidFill>
                  <a:srgbClr val="000000"/>
                </a:solidFill>
                <a:latin typeface="Times New Roman"/>
                <a:ea typeface="Times New Roman"/>
              </a:rPr>
              <a:t>Chuẩn </a:t>
            </a:r>
            <a:r>
              <a:rPr lang="vi-VN" sz="4000" b="1">
                <a:solidFill>
                  <a:srgbClr val="000000"/>
                </a:solidFill>
                <a:latin typeface="Times New Roman"/>
                <a:ea typeface="Times New Roman"/>
              </a:rPr>
              <a:t>bị bài mới:</a:t>
            </a:r>
            <a:r>
              <a:rPr lang="vi-VN" sz="4000">
                <a:solidFill>
                  <a:srgbClr val="000000"/>
                </a:solidFill>
                <a:latin typeface="Times New Roman"/>
                <a:ea typeface="Times New Roman"/>
              </a:rPr>
              <a:t> </a:t>
            </a:r>
            <a:endParaRPr lang="en-US" sz="4000">
              <a:latin typeface="Times New Roman"/>
              <a:ea typeface="Times New Roman"/>
            </a:endParaRPr>
          </a:p>
          <a:p>
            <a:pPr>
              <a:spcAft>
                <a:spcPts val="0"/>
              </a:spcAft>
            </a:pPr>
            <a:r>
              <a:rPr lang="en-US" sz="4000" b="1">
                <a:latin typeface="Times New Roman"/>
                <a:ea typeface="Calibri"/>
              </a:rPr>
              <a:t>- </a:t>
            </a:r>
            <a:r>
              <a:rPr lang="en-US" sz="4000">
                <a:latin typeface="Times New Roman"/>
                <a:ea typeface="Calibri"/>
              </a:rPr>
              <a:t>Các nhóm bốc thăm nội dung về nhà tìm hiểu trước về nhạc sĩ Phạm Tuyên và bài hát </a:t>
            </a:r>
            <a:r>
              <a:rPr lang="en-US" sz="4000" i="1">
                <a:latin typeface="Times New Roman"/>
                <a:ea typeface="Calibri"/>
              </a:rPr>
              <a:t>Như có Bác trong ngày đại thắng. </a:t>
            </a:r>
            <a:r>
              <a:rPr lang="en-US" sz="4000">
                <a:latin typeface="Times New Roman"/>
                <a:ea typeface="Calibri"/>
              </a:rPr>
              <a:t>Khuyến khích HS có nhiều hình thức báo cáo khác nhau và phong phú</a:t>
            </a:r>
            <a:endParaRPr lang="en-US" sz="4000">
              <a:effectLst/>
              <a:latin typeface="Times New Roman"/>
              <a:ea typeface="Times New Roman"/>
            </a:endParaRPr>
          </a:p>
        </p:txBody>
      </p:sp>
    </p:spTree>
    <p:extLst>
      <p:ext uri="{BB962C8B-B14F-4D97-AF65-F5344CB8AC3E}">
        <p14:creationId xmlns:p14="http://schemas.microsoft.com/office/powerpoint/2010/main" val="9220501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2" descr="C:\Users\Administrator\Desktop\2021-08-16_1804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107305" cy="133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5488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dministrator\Desktop\unna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050" y="2386672"/>
            <a:ext cx="5676180" cy="3996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76120" y="0"/>
            <a:ext cx="2054375" cy="523220"/>
          </a:xfrm>
          <a:prstGeom prst="rect">
            <a:avLst/>
          </a:prstGeom>
          <a:noFill/>
        </p:spPr>
        <p:txBody>
          <a:bodyPr wrap="square" rtlCol="0">
            <a:spAutoFit/>
          </a:bodyPr>
          <a:lstStyle/>
          <a:p>
            <a:r>
              <a:rPr lang="en-US" sz="2800" b="1" smtClean="0">
                <a:solidFill>
                  <a:srgbClr val="002060"/>
                </a:solidFill>
                <a:latin typeface="Times New Roman" pitchFamily="18" charset="0"/>
                <a:cs typeface="Times New Roman" pitchFamily="18" charset="0"/>
              </a:rPr>
              <a:t>TIẾT 31</a:t>
            </a:r>
            <a:endParaRPr lang="en-US" sz="2800" b="1">
              <a:solidFill>
                <a:srgbClr val="002060"/>
              </a:solidFill>
              <a:latin typeface="Times New Roman" pitchFamily="18" charset="0"/>
              <a:cs typeface="Times New Roman" pitchFamily="18" charset="0"/>
            </a:endParaRPr>
          </a:p>
        </p:txBody>
      </p:sp>
      <p:sp>
        <p:nvSpPr>
          <p:cNvPr id="7" name="Rectangle 6"/>
          <p:cNvSpPr/>
          <p:nvPr/>
        </p:nvSpPr>
        <p:spPr>
          <a:xfrm>
            <a:off x="1777042" y="575796"/>
            <a:ext cx="11762819" cy="584775"/>
          </a:xfrm>
          <a:prstGeom prst="rect">
            <a:avLst/>
          </a:prstGeom>
        </p:spPr>
        <p:txBody>
          <a:bodyPr wrap="square">
            <a:spAutoFit/>
          </a:bodyPr>
          <a:lstStyle/>
          <a:p>
            <a:r>
              <a:rPr lang="en-US" sz="3200" b="1" smtClean="0">
                <a:solidFill>
                  <a:srgbClr val="FF0000"/>
                </a:solidFill>
                <a:latin typeface="Times New Roman"/>
                <a:ea typeface="Times New Roman"/>
              </a:rPr>
              <a:t> HỌC BÀI HÁT: </a:t>
            </a:r>
            <a:r>
              <a:rPr lang="en-US" sz="3200" b="1" i="1" smtClean="0">
                <a:solidFill>
                  <a:srgbClr val="FF0000"/>
                </a:solidFill>
                <a:latin typeface="Times New Roman"/>
                <a:ea typeface="Times New Roman"/>
              </a:rPr>
              <a:t>BÁC HỒ - NGƯỜI CHO EM TẤT CẢ</a:t>
            </a:r>
            <a:endParaRPr lang="en-US" sz="3200">
              <a:solidFill>
                <a:srgbClr val="FF0000"/>
              </a:solidFill>
            </a:endParaRPr>
          </a:p>
        </p:txBody>
      </p:sp>
      <p:sp>
        <p:nvSpPr>
          <p:cNvPr id="8" name="Rectangle 7"/>
          <p:cNvSpPr/>
          <p:nvPr/>
        </p:nvSpPr>
        <p:spPr>
          <a:xfrm>
            <a:off x="1270848" y="817012"/>
            <a:ext cx="9026266" cy="1569660"/>
          </a:xfrm>
          <a:prstGeom prst="rect">
            <a:avLst/>
          </a:prstGeom>
        </p:spPr>
        <p:txBody>
          <a:bodyPr wrap="square">
            <a:spAutoFit/>
          </a:bodyPr>
          <a:lstStyle/>
          <a:p>
            <a:pPr>
              <a:spcAft>
                <a:spcPts val="0"/>
              </a:spcAft>
            </a:pPr>
            <a:endParaRPr lang="en-US" sz="3200" smtClean="0">
              <a:solidFill>
                <a:srgbClr val="FF0000"/>
              </a:solidFill>
              <a:latin typeface="Times New Roman"/>
              <a:ea typeface="Times New Roman"/>
            </a:endParaRPr>
          </a:p>
          <a:p>
            <a:pPr marL="228600">
              <a:spcAft>
                <a:spcPts val="0"/>
              </a:spcAft>
            </a:pPr>
            <a:r>
              <a:rPr lang="en-US" sz="3200" b="1" smtClean="0">
                <a:solidFill>
                  <a:srgbClr val="FF0000"/>
                </a:solidFill>
                <a:latin typeface="Times New Roman"/>
                <a:ea typeface="Times New Roman"/>
              </a:rPr>
              <a:t>    NGHE NHẠC: </a:t>
            </a:r>
            <a:r>
              <a:rPr lang="en-US" sz="3200" b="1" i="1" smtClean="0">
                <a:solidFill>
                  <a:srgbClr val="FF0000"/>
                </a:solidFill>
                <a:latin typeface="Times New Roman"/>
                <a:ea typeface="Times New Roman"/>
              </a:rPr>
              <a:t>VIỆT NAM QUÊ HƯƠNG TÔI</a:t>
            </a:r>
            <a:endParaRPr lang="en-US" sz="3200" smtClean="0">
              <a:solidFill>
                <a:srgbClr val="FF0000"/>
              </a:solidFill>
              <a:latin typeface="Times New Roman"/>
              <a:ea typeface="Times New Roman"/>
            </a:endParaRPr>
          </a:p>
          <a:p>
            <a:pPr marL="3352800">
              <a:spcAft>
                <a:spcPts val="0"/>
              </a:spcAft>
            </a:pPr>
            <a:r>
              <a:rPr lang="en-US" sz="3200" b="1" smtClean="0">
                <a:solidFill>
                  <a:srgbClr val="FF0000"/>
                </a:solidFill>
                <a:latin typeface="Times New Roman"/>
                <a:ea typeface="Times New Roman"/>
              </a:rPr>
              <a:t>       </a:t>
            </a:r>
            <a:r>
              <a:rPr lang="en-US" sz="3200" smtClean="0">
                <a:solidFill>
                  <a:srgbClr val="FF0000"/>
                </a:solidFill>
                <a:latin typeface="Times New Roman"/>
                <a:ea typeface="Times New Roman"/>
                <a:cs typeface="Arial"/>
              </a:rPr>
              <a:t> </a:t>
            </a:r>
            <a:endParaRPr lang="en-US" sz="3200">
              <a:solidFill>
                <a:srgbClr val="FF0000"/>
              </a:solidFill>
              <a:effectLst/>
              <a:latin typeface="Times New Roman"/>
              <a:ea typeface="Times New Roman"/>
            </a:endParaRPr>
          </a:p>
        </p:txBody>
      </p:sp>
    </p:spTree>
    <p:extLst>
      <p:ext uri="{BB962C8B-B14F-4D97-AF65-F5344CB8AC3E}">
        <p14:creationId xmlns:p14="http://schemas.microsoft.com/office/powerpoint/2010/main" val="428430728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AX47-vector-corel-trong-dong.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51000"/>
                    </a14:imgEffect>
                  </a14:imgLayer>
                </a14:imgProps>
              </a:ext>
              <a:ext uri="{28A0092B-C50C-407E-A947-70E740481C1C}">
                <a14:useLocalDpi xmlns:a14="http://schemas.microsoft.com/office/drawing/2010/main" val="0"/>
              </a:ext>
            </a:extLst>
          </a:blip>
          <a:srcRect/>
          <a:stretch>
            <a:fillRect/>
          </a:stretch>
        </p:blipFill>
        <p:spPr bwMode="auto">
          <a:xfrm>
            <a:off x="3028013" y="180888"/>
            <a:ext cx="6472863" cy="64956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54177"/>
            <a:ext cx="7195280" cy="400110"/>
          </a:xfrm>
          <a:prstGeom prst="rect">
            <a:avLst/>
          </a:prstGeom>
          <a:noFill/>
        </p:spPr>
        <p:txBody>
          <a:bodyPr wrap="square" rtlCol="0">
            <a:spAutoFit/>
          </a:bodyPr>
          <a:lstStyle/>
          <a:p>
            <a:r>
              <a:rPr lang="en-US" sz="2000" b="1" smtClean="0">
                <a:solidFill>
                  <a:srgbClr val="002060"/>
                </a:solidFill>
              </a:rPr>
              <a:t>NỘI DUNG HỌC 1 HÁT BÀI BÁC HỒ NGƯỜI CHO EM TẤT CẢ</a:t>
            </a:r>
            <a:endParaRPr lang="en-US" sz="2000" b="1">
              <a:solidFill>
                <a:srgbClr val="002060"/>
              </a:solidFill>
            </a:endParaRPr>
          </a:p>
        </p:txBody>
      </p:sp>
      <p:sp>
        <p:nvSpPr>
          <p:cNvPr id="7" name="Rectangle 6"/>
          <p:cNvSpPr/>
          <p:nvPr/>
        </p:nvSpPr>
        <p:spPr>
          <a:xfrm>
            <a:off x="7887325" y="-17077"/>
            <a:ext cx="4264629" cy="461665"/>
          </a:xfrm>
          <a:prstGeom prst="rect">
            <a:avLst/>
          </a:prstGeom>
        </p:spPr>
        <p:txBody>
          <a:bodyPr wrap="none">
            <a:spAutoFit/>
          </a:bodyPr>
          <a:lstStyle/>
          <a:p>
            <a:pPr lvl="0"/>
            <a:r>
              <a:rPr lang="en-US" sz="2400" b="1">
                <a:solidFill>
                  <a:srgbClr val="002060"/>
                </a:solidFill>
              </a:rPr>
              <a:t>Hoạt động hình thành kiến thức</a:t>
            </a:r>
          </a:p>
        </p:txBody>
      </p:sp>
      <p:sp>
        <p:nvSpPr>
          <p:cNvPr id="8" name="Rectangle 7"/>
          <p:cNvSpPr/>
          <p:nvPr/>
        </p:nvSpPr>
        <p:spPr>
          <a:xfrm>
            <a:off x="2523343" y="6430098"/>
            <a:ext cx="8804223" cy="400110"/>
          </a:xfrm>
          <a:prstGeom prst="rect">
            <a:avLst/>
          </a:prstGeom>
        </p:spPr>
        <p:txBody>
          <a:bodyPr wrap="square">
            <a:spAutoFit/>
          </a:bodyPr>
          <a:lstStyle/>
          <a:p>
            <a:pPr lvl="0"/>
            <a:r>
              <a:rPr lang="en-US" sz="2000" b="1">
                <a:solidFill>
                  <a:prstClr val="black"/>
                </a:solidFill>
                <a:latin typeface="Times New Roman" pitchFamily="18" charset="0"/>
                <a:cs typeface="Times New Roman" pitchFamily="18" charset="0"/>
              </a:rPr>
              <a:t>Hát mẫu </a:t>
            </a:r>
            <a:r>
              <a:rPr lang="en-US" sz="2000">
                <a:solidFill>
                  <a:prstClr val="black"/>
                </a:solidFill>
                <a:latin typeface="Times New Roman" pitchFamily="18" charset="0"/>
                <a:cs typeface="Times New Roman" pitchFamily="18" charset="0"/>
              </a:rPr>
              <a:t>(hoặc nghe hát mẫu)</a:t>
            </a:r>
            <a:r>
              <a:rPr lang="vi-VN" sz="2000">
                <a:solidFill>
                  <a:prstClr val="black"/>
                </a:solidFill>
                <a:latin typeface="Times New Roman" pitchFamily="18" charset="0"/>
                <a:cs typeface="Times New Roman" pitchFamily="18" charset="0"/>
              </a:rPr>
              <a:t> </a:t>
            </a:r>
            <a:r>
              <a:rPr lang="en-US" sz="2000" smtClean="0">
                <a:solidFill>
                  <a:prstClr val="black"/>
                </a:solidFill>
                <a:latin typeface="Times New Roman" pitchFamily="18" charset="0"/>
                <a:cs typeface="Times New Roman" pitchFamily="18" charset="0"/>
              </a:rPr>
              <a:t>HS </a:t>
            </a:r>
            <a:r>
              <a:rPr lang="vi-VN" sz="2000" smtClean="0">
                <a:solidFill>
                  <a:prstClr val="black"/>
                </a:solidFill>
                <a:latin typeface="Times New Roman" pitchFamily="18" charset="0"/>
                <a:cs typeface="Times New Roman" pitchFamily="18" charset="0"/>
              </a:rPr>
              <a:t>vỗ </a:t>
            </a:r>
            <a:r>
              <a:rPr lang="vi-VN" sz="2000">
                <a:solidFill>
                  <a:prstClr val="black"/>
                </a:solidFill>
                <a:latin typeface="Times New Roman" pitchFamily="18" charset="0"/>
                <a:cs typeface="Times New Roman" pitchFamily="18" charset="0"/>
              </a:rPr>
              <a:t>tay theo </a:t>
            </a:r>
            <a:r>
              <a:rPr lang="en-US" sz="2000" smtClean="0">
                <a:solidFill>
                  <a:prstClr val="black"/>
                </a:solidFill>
                <a:latin typeface="Times New Roman" pitchFamily="18" charset="0"/>
                <a:cs typeface="Times New Roman" pitchFamily="18" charset="0"/>
              </a:rPr>
              <a:t>nhịp</a:t>
            </a:r>
            <a:r>
              <a:rPr lang="vi-VN" sz="2000" smtClean="0">
                <a:solidFill>
                  <a:prstClr val="black"/>
                </a:solidFill>
                <a:latin typeface="Times New Roman" pitchFamily="18" charset="0"/>
                <a:cs typeface="Times New Roman" pitchFamily="18" charset="0"/>
              </a:rPr>
              <a:t> </a:t>
            </a:r>
            <a:r>
              <a:rPr lang="en-US" sz="2000" smtClean="0">
                <a:solidFill>
                  <a:prstClr val="black"/>
                </a:solidFill>
                <a:latin typeface="Times New Roman" pitchFamily="18" charset="0"/>
                <a:cs typeface="Times New Roman" pitchFamily="18" charset="0"/>
              </a:rPr>
              <a:t>và </a:t>
            </a:r>
            <a:r>
              <a:rPr lang="vi-VN" sz="2000" smtClean="0">
                <a:solidFill>
                  <a:prstClr val="black"/>
                </a:solidFill>
                <a:latin typeface="Times New Roman" pitchFamily="18" charset="0"/>
                <a:cs typeface="Times New Roman" pitchFamily="18" charset="0"/>
              </a:rPr>
              <a:t>cảm </a:t>
            </a:r>
            <a:r>
              <a:rPr lang="vi-VN" sz="2000">
                <a:solidFill>
                  <a:prstClr val="black"/>
                </a:solidFill>
                <a:latin typeface="Times New Roman" pitchFamily="18" charset="0"/>
                <a:cs typeface="Times New Roman" pitchFamily="18" charset="0"/>
              </a:rPr>
              <a:t>nhận nhịp điệu.</a:t>
            </a:r>
            <a:endParaRPr lang="en-US" sz="2000">
              <a:solidFill>
                <a:prstClr val="black"/>
              </a:solidFill>
              <a:latin typeface="Times New Roman" pitchFamily="18" charset="0"/>
              <a:cs typeface="Times New Roman" pitchFamily="18" charset="0"/>
            </a:endParaRPr>
          </a:p>
        </p:txBody>
      </p:sp>
      <p:pic>
        <p:nvPicPr>
          <p:cNvPr id="1026" name="Picture 2" descr="C:\Users\Administrator\Desktop\2021-08-16_11125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440" y="444588"/>
            <a:ext cx="11031232" cy="6279266"/>
          </a:xfrm>
          <a:prstGeom prst="rect">
            <a:avLst/>
          </a:prstGeom>
          <a:noFill/>
          <a:extLst>
            <a:ext uri="{909E8E84-426E-40DD-AFC4-6F175D3DCCD1}">
              <a14:hiddenFill xmlns:a14="http://schemas.microsoft.com/office/drawing/2010/main">
                <a:solidFill>
                  <a:srgbClr val="FFFFFF"/>
                </a:solidFill>
              </a14:hiddenFill>
            </a:ext>
          </a:extLst>
        </p:spPr>
      </p:pic>
      <p:pic>
        <p:nvPicPr>
          <p:cNvPr id="2" name="NGE MA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05852"/>
            <a:ext cx="609600" cy="609600"/>
          </a:xfrm>
          <a:prstGeom prst="rect">
            <a:avLst/>
          </a:prstGeom>
        </p:spPr>
      </p:pic>
      <p:pic>
        <p:nvPicPr>
          <p:cNvPr id="3" name="BH CHO E TAT CA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582400" y="572124"/>
            <a:ext cx="609600" cy="609600"/>
          </a:xfrm>
          <a:prstGeom prst="rect">
            <a:avLst/>
          </a:prstGeom>
        </p:spPr>
      </p:pic>
    </p:spTree>
    <p:extLst>
      <p:ext uri="{BB962C8B-B14F-4D97-AF65-F5344CB8AC3E}">
        <p14:creationId xmlns:p14="http://schemas.microsoft.com/office/powerpoint/2010/main" val="1795426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40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8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2203"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AX47-vector-corel-trong-d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013" y="180888"/>
            <a:ext cx="6472863" cy="64956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istrator\Desktop\BAC HO]\pngwing.com (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768" y="2626594"/>
            <a:ext cx="2353801" cy="3460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and-drawn-female-high-school-student-in-school-uniform_26573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9874" y="4356956"/>
            <a:ext cx="1212080" cy="21031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48574" y="534836"/>
            <a:ext cx="11317856" cy="2308324"/>
          </a:xfrm>
          <a:prstGeom prst="rect">
            <a:avLst/>
          </a:prstGeom>
        </p:spPr>
        <p:txBody>
          <a:bodyPr wrap="square">
            <a:spAutoFit/>
          </a:bodyPr>
          <a:lstStyle/>
          <a:p>
            <a:pPr lvl="0" algn="just"/>
            <a:r>
              <a:rPr lang="en-US" sz="3600" smtClean="0">
                <a:latin typeface="Times New Roman" pitchFamily="18" charset="0"/>
                <a:ea typeface="Calibri"/>
                <a:cs typeface="Times New Roman" pitchFamily="18" charset="0"/>
              </a:rPr>
              <a:t>+ Yêu </a:t>
            </a:r>
            <a:r>
              <a:rPr lang="en-US" sz="3600">
                <a:latin typeface="Times New Roman" pitchFamily="18" charset="0"/>
                <a:ea typeface="Calibri"/>
                <a:cs typeface="Times New Roman" pitchFamily="18" charset="0"/>
              </a:rPr>
              <a:t>cầu các nhóm HS tìm hiểu nội dung bài </a:t>
            </a:r>
            <a:r>
              <a:rPr lang="en-US" sz="3600" smtClean="0">
                <a:latin typeface="Times New Roman" pitchFamily="18" charset="0"/>
                <a:ea typeface="Calibri"/>
                <a:cs typeface="Times New Roman" pitchFamily="18" charset="0"/>
              </a:rPr>
              <a:t>hát qua </a:t>
            </a:r>
            <a:r>
              <a:rPr lang="en-US" sz="3600">
                <a:latin typeface="Times New Roman" pitchFamily="18" charset="0"/>
                <a:ea typeface="Calibri"/>
                <a:cs typeface="Times New Roman" pitchFamily="18" charset="0"/>
              </a:rPr>
              <a:t>phần tìm hiểu trước</a:t>
            </a:r>
            <a:endParaRPr lang="en-US" sz="3600">
              <a:latin typeface="Times New Roman" pitchFamily="18" charset="0"/>
              <a:cs typeface="Times New Roman" pitchFamily="18" charset="0"/>
            </a:endParaRPr>
          </a:p>
          <a:p>
            <a:pPr lvl="0" algn="just"/>
            <a:r>
              <a:rPr lang="en-US" sz="3600" smtClean="0">
                <a:latin typeface="Times New Roman" pitchFamily="18" charset="0"/>
                <a:ea typeface="Calibri"/>
                <a:cs typeface="Times New Roman" pitchFamily="18" charset="0"/>
              </a:rPr>
              <a:t>+ </a:t>
            </a:r>
            <a:r>
              <a:rPr lang="vi-VN" sz="3600" smtClean="0">
                <a:latin typeface="Times New Roman" pitchFamily="18" charset="0"/>
                <a:ea typeface="Calibri"/>
                <a:cs typeface="Times New Roman" pitchFamily="18" charset="0"/>
              </a:rPr>
              <a:t>HS </a:t>
            </a:r>
            <a:r>
              <a:rPr lang="vi-VN" sz="3600">
                <a:latin typeface="Times New Roman" pitchFamily="18" charset="0"/>
                <a:ea typeface="Calibri"/>
                <a:cs typeface="Times New Roman" pitchFamily="18" charset="0"/>
              </a:rPr>
              <a:t>xung phong phát </a:t>
            </a:r>
            <a:r>
              <a:rPr lang="vi-VN" sz="3600" smtClean="0">
                <a:latin typeface="Times New Roman" pitchFamily="18" charset="0"/>
                <a:ea typeface="Calibri"/>
                <a:cs typeface="Times New Roman" pitchFamily="18" charset="0"/>
              </a:rPr>
              <a:t>biểu</a:t>
            </a:r>
            <a:r>
              <a:rPr lang="en-US" sz="3600" smtClean="0">
                <a:latin typeface="Times New Roman" pitchFamily="18" charset="0"/>
                <a:ea typeface="Calibri"/>
                <a:cs typeface="Times New Roman" pitchFamily="18" charset="0"/>
              </a:rPr>
              <a:t> nội dung</a:t>
            </a:r>
            <a:r>
              <a:rPr lang="vi-VN" sz="3600" smtClean="0">
                <a:latin typeface="Times New Roman" pitchFamily="18" charset="0"/>
                <a:ea typeface="Calibri"/>
                <a:cs typeface="Times New Roman" pitchFamily="18" charset="0"/>
              </a:rPr>
              <a:t> </a:t>
            </a:r>
            <a:r>
              <a:rPr lang="vi-VN" sz="3600">
                <a:latin typeface="Times New Roman" pitchFamily="18" charset="0"/>
                <a:ea typeface="Calibri"/>
                <a:cs typeface="Times New Roman" pitchFamily="18" charset="0"/>
              </a:rPr>
              <a:t>tìm hiểu về tác giả và bài hát</a:t>
            </a:r>
            <a:endParaRPr lang="en-US" sz="3600">
              <a:effectLst/>
              <a:latin typeface="Times New Roman" pitchFamily="18" charset="0"/>
              <a:cs typeface="Times New Roman" pitchFamily="18" charset="0"/>
            </a:endParaRPr>
          </a:p>
        </p:txBody>
      </p:sp>
    </p:spTree>
    <p:extLst>
      <p:ext uri="{BB962C8B-B14F-4D97-AF65-F5344CB8AC3E}">
        <p14:creationId xmlns:p14="http://schemas.microsoft.com/office/powerpoint/2010/main" val="36053306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40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419" y="205159"/>
            <a:ext cx="11947161" cy="6001643"/>
          </a:xfrm>
          <a:prstGeom prst="rect">
            <a:avLst/>
          </a:prstGeom>
        </p:spPr>
        <p:txBody>
          <a:bodyPr wrap="square">
            <a:spAutoFit/>
          </a:bodyPr>
          <a:lstStyle/>
          <a:p>
            <a:pPr algn="just">
              <a:spcAft>
                <a:spcPts val="0"/>
              </a:spcAft>
            </a:pPr>
            <a:r>
              <a:rPr lang="en-US" sz="3200">
                <a:latin typeface="Times New Roman"/>
                <a:ea typeface="Calibri"/>
              </a:rPr>
              <a:t>Nhạc sĩ Hoàng Long và </a:t>
            </a:r>
            <a:r>
              <a:rPr lang="en-US" sz="3200" smtClean="0">
                <a:latin typeface="Times New Roman"/>
                <a:ea typeface="Calibri"/>
              </a:rPr>
              <a:t>Hoàng </a:t>
            </a:r>
            <a:r>
              <a:rPr lang="en-US" sz="3200">
                <a:latin typeface="Times New Roman"/>
                <a:ea typeface="Calibri"/>
              </a:rPr>
              <a:t>Lân là </a:t>
            </a:r>
            <a:r>
              <a:rPr lang="en-US" sz="3200" smtClean="0">
                <a:latin typeface="Times New Roman"/>
                <a:ea typeface="Calibri"/>
              </a:rPr>
              <a:t>2 anh </a:t>
            </a:r>
            <a:r>
              <a:rPr lang="en-US" sz="3200">
                <a:latin typeface="Times New Roman"/>
                <a:ea typeface="Calibri"/>
              </a:rPr>
              <a:t>em sinh đôi, sinh ngày 18/6/1942 tại thị xã Vĩnh </a:t>
            </a:r>
            <a:r>
              <a:rPr lang="en-US" sz="3200" smtClean="0">
                <a:latin typeface="Times New Roman"/>
                <a:ea typeface="Calibri"/>
              </a:rPr>
              <a:t>Phúc</a:t>
            </a:r>
            <a:r>
              <a:rPr lang="en-US" sz="3200">
                <a:latin typeface="Times New Roman"/>
                <a:ea typeface="Calibri"/>
              </a:rPr>
              <a:t>,</a:t>
            </a:r>
            <a:r>
              <a:rPr lang="en-US" sz="3200" smtClean="0">
                <a:latin typeface="Times New Roman"/>
                <a:ea typeface="Calibri"/>
              </a:rPr>
              <a:t> </a:t>
            </a:r>
            <a:r>
              <a:rPr lang="en-US" sz="3200">
                <a:latin typeface="Times New Roman"/>
                <a:ea typeface="Calibri"/>
              </a:rPr>
              <a:t>nhưng sống và lớn </a:t>
            </a:r>
            <a:r>
              <a:rPr lang="en-US" sz="3200" smtClean="0">
                <a:latin typeface="Times New Roman"/>
                <a:ea typeface="Calibri"/>
              </a:rPr>
              <a:t>lên ở </a:t>
            </a:r>
            <a:r>
              <a:rPr lang="en-US" sz="3200">
                <a:latin typeface="Times New Roman"/>
                <a:ea typeface="Calibri"/>
              </a:rPr>
              <a:t>thị xã Sơn Tây - Hà Nội. Hai nhạc sĩ hiện đang sống </a:t>
            </a:r>
            <a:r>
              <a:rPr lang="en-US" sz="3200" smtClean="0">
                <a:latin typeface="Times New Roman"/>
                <a:ea typeface="Calibri"/>
              </a:rPr>
              <a:t>và </a:t>
            </a:r>
            <a:r>
              <a:rPr lang="en-US" sz="3200">
                <a:latin typeface="Times New Roman"/>
                <a:ea typeface="Calibri"/>
              </a:rPr>
              <a:t>làm việc tại Hà Nội.</a:t>
            </a:r>
            <a:endParaRPr lang="en-US" sz="3200">
              <a:latin typeface="Times New Roman"/>
              <a:ea typeface="Times New Roman"/>
            </a:endParaRPr>
          </a:p>
          <a:p>
            <a:pPr algn="just">
              <a:spcAft>
                <a:spcPts val="0"/>
              </a:spcAft>
            </a:pPr>
            <a:r>
              <a:rPr lang="en-US" sz="3200">
                <a:latin typeface="Times New Roman"/>
                <a:ea typeface="Calibri"/>
              </a:rPr>
              <a:t>- Công chúng biết đến 2 nhạc sĩ qua các ca khúc viết cho thiếu nhị, tiêu biểu như: </a:t>
            </a:r>
            <a:r>
              <a:rPr lang="en-US" sz="3200" i="1">
                <a:latin typeface="Times New Roman"/>
                <a:ea typeface="Calibri"/>
              </a:rPr>
              <a:t>Em đi thắm miền Nam, Bác Hồ — Người cho em tất cả, Từ rừng xanh cháu về thăm Lăng Bác, Đi học về. Vì sao con mèo rửa mặt, Những bông hoa, những bài ca, ..</a:t>
            </a:r>
            <a:endParaRPr lang="en-US" sz="3200">
              <a:latin typeface="Times New Roman"/>
              <a:ea typeface="Times New Roman"/>
            </a:endParaRPr>
          </a:p>
          <a:p>
            <a:pPr algn="just">
              <a:spcAft>
                <a:spcPts val="0"/>
              </a:spcAft>
            </a:pPr>
            <a:r>
              <a:rPr lang="en-US" sz="3200">
                <a:latin typeface="Times New Roman"/>
                <a:ea typeface="Calibri"/>
              </a:rPr>
              <a:t>Suốt hơn 50 năm qua, nhạc sĩ Hoàng Long - Hòang Lân chủ yếu làm công tác nghiên cứu và sáng tác âm nhạc. Hai ông cũng là những người xây dựng những cuốn sách âm nhạc đầu tiên trong nhà trường, làm cho môn học Âm nhạc trở thành một trong những môn học chỉnh thức góp phần cùng với các môn học khác </a:t>
            </a:r>
            <a:r>
              <a:rPr lang="en-US" sz="3200" smtClean="0">
                <a:latin typeface="Times New Roman"/>
                <a:ea typeface="Calibri"/>
              </a:rPr>
              <a:t>giáo dục </a:t>
            </a:r>
            <a:r>
              <a:rPr lang="en-US" sz="3200">
                <a:latin typeface="Times New Roman"/>
                <a:ea typeface="Calibri"/>
              </a:rPr>
              <a:t>thể hệ trẻ.</a:t>
            </a:r>
            <a:endParaRPr lang="en-US" sz="3200">
              <a:effectLst/>
              <a:latin typeface="Times New Roman"/>
              <a:ea typeface="Times New Roman"/>
            </a:endParaRPr>
          </a:p>
        </p:txBody>
      </p:sp>
    </p:spTree>
    <p:extLst>
      <p:ext uri="{BB962C8B-B14F-4D97-AF65-F5344CB8AC3E}">
        <p14:creationId xmlns:p14="http://schemas.microsoft.com/office/powerpoint/2010/main" val="19828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2021-08-16_1154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32" y="224287"/>
            <a:ext cx="11352362" cy="586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8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AX47-vector-corel-trong-d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013" y="180888"/>
            <a:ext cx="6472863" cy="64956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58796" y="47597"/>
            <a:ext cx="11904452" cy="6740307"/>
          </a:xfrm>
          <a:prstGeom prst="rect">
            <a:avLst/>
          </a:prstGeom>
        </p:spPr>
        <p:txBody>
          <a:bodyPr wrap="square">
            <a:spAutoFit/>
          </a:bodyPr>
          <a:lstStyle/>
          <a:p>
            <a:pPr marL="457200" lvl="0" indent="-457200">
              <a:buFontTx/>
              <a:buChar char="-"/>
            </a:pPr>
            <a:r>
              <a:rPr lang="en-US" sz="3600" b="1" i="1" smtClean="0">
                <a:solidFill>
                  <a:srgbClr val="000066"/>
                </a:solidFill>
                <a:latin typeface="Times New Roman"/>
                <a:ea typeface="Times New Roman"/>
              </a:rPr>
              <a:t>Bài </a:t>
            </a:r>
            <a:r>
              <a:rPr lang="en-US" sz="3600" b="1" i="1" smtClean="0">
                <a:solidFill>
                  <a:srgbClr val="000066"/>
                </a:solidFill>
                <a:latin typeface="Times New Roman"/>
                <a:ea typeface="Times New Roman"/>
              </a:rPr>
              <a:t>hát:  </a:t>
            </a:r>
            <a:r>
              <a:rPr lang="en-US" sz="3600" b="1" i="1" smtClean="0">
                <a:solidFill>
                  <a:srgbClr val="000066"/>
                </a:solidFill>
                <a:latin typeface="Times New Roman"/>
                <a:ea typeface="Times New Roman"/>
              </a:rPr>
              <a:t>chia </a:t>
            </a:r>
            <a:r>
              <a:rPr lang="en-US" sz="3600" b="1" i="1">
                <a:solidFill>
                  <a:srgbClr val="000066"/>
                </a:solidFill>
                <a:latin typeface="Times New Roman"/>
                <a:ea typeface="Times New Roman"/>
              </a:rPr>
              <a:t>2 </a:t>
            </a:r>
            <a:r>
              <a:rPr lang="en-US" sz="3600" b="1" i="1" smtClean="0">
                <a:solidFill>
                  <a:srgbClr val="000066"/>
                </a:solidFill>
                <a:latin typeface="Times New Roman"/>
                <a:ea typeface="Times New Roman"/>
              </a:rPr>
              <a:t>đoạn </a:t>
            </a:r>
          </a:p>
          <a:p>
            <a:pPr lvl="0"/>
            <a:r>
              <a:rPr lang="en-US" sz="3600" b="1" i="1" smtClean="0">
                <a:solidFill>
                  <a:srgbClr val="000066"/>
                </a:solidFill>
                <a:latin typeface="Times New Roman"/>
                <a:ea typeface="Times New Roman"/>
              </a:rPr>
              <a:t>* Đoạn 1 </a:t>
            </a:r>
            <a:endParaRPr lang="en-US" sz="3600" b="1" i="1">
              <a:solidFill>
                <a:srgbClr val="000066"/>
              </a:solidFill>
              <a:latin typeface="Times New Roman"/>
              <a:ea typeface="Times New Roman"/>
            </a:endParaRPr>
          </a:p>
          <a:p>
            <a:pPr marL="111760" lvl="0" indent="-111760"/>
            <a:r>
              <a:rPr lang="en-US" sz="3600" b="1" i="1">
                <a:solidFill>
                  <a:srgbClr val="000066"/>
                </a:solidFill>
                <a:latin typeface="Times New Roman"/>
                <a:ea typeface="Times New Roman"/>
              </a:rPr>
              <a:t>+ Câu 1: </a:t>
            </a:r>
            <a:r>
              <a:rPr lang="en-US" sz="3600" b="1" i="1" smtClean="0">
                <a:solidFill>
                  <a:srgbClr val="000066"/>
                </a:solidFill>
                <a:latin typeface="Times New Roman"/>
                <a:ea typeface="Times New Roman"/>
              </a:rPr>
              <a:t>Cho ánh nắng ban mai là những sớm bình minh</a:t>
            </a:r>
            <a:endParaRPr lang="en-US" sz="3600" b="1" i="1">
              <a:solidFill>
                <a:srgbClr val="000066"/>
              </a:solidFill>
              <a:latin typeface="Times New Roman"/>
              <a:ea typeface="Times New Roman"/>
            </a:endParaRPr>
          </a:p>
          <a:p>
            <a:pPr marL="111760" lvl="0" indent="-111760"/>
            <a:r>
              <a:rPr lang="en-US" sz="3600" b="1" i="1">
                <a:solidFill>
                  <a:srgbClr val="000066"/>
                </a:solidFill>
                <a:latin typeface="Times New Roman"/>
                <a:ea typeface="Times New Roman"/>
              </a:rPr>
              <a:t>+ Câu 2: </a:t>
            </a:r>
            <a:r>
              <a:rPr lang="en-US" sz="3600" b="1" i="1" smtClean="0">
                <a:solidFill>
                  <a:srgbClr val="000066"/>
                </a:solidFill>
                <a:latin typeface="Times New Roman"/>
                <a:ea typeface="Times New Roman"/>
              </a:rPr>
              <a:t>Cho những đêm trăng đẹp là chị hằng tươi xinh</a:t>
            </a:r>
          </a:p>
          <a:p>
            <a:pPr marL="111760" lvl="0" indent="-111760"/>
            <a:r>
              <a:rPr lang="en-US" sz="3600" b="1" i="1" smtClean="0">
                <a:solidFill>
                  <a:srgbClr val="000066"/>
                </a:solidFill>
                <a:latin typeface="Times New Roman"/>
                <a:ea typeface="Times New Roman"/>
              </a:rPr>
              <a:t>+ Câu 3: Cây cho trái và cho hoa, sông cho tôm và cho cá</a:t>
            </a:r>
          </a:p>
          <a:p>
            <a:pPr marL="111760" lvl="0" indent="-111760"/>
            <a:r>
              <a:rPr lang="en-US" sz="3600" b="1" i="1" smtClean="0">
                <a:solidFill>
                  <a:srgbClr val="000066"/>
                </a:solidFill>
                <a:latin typeface="Times New Roman"/>
                <a:ea typeface="Times New Roman"/>
              </a:rPr>
              <a:t>+ Câu 4: Đồng ruộng cho bông lúa, chim tặng lời reo ca</a:t>
            </a:r>
          </a:p>
          <a:p>
            <a:pPr marL="111760" lvl="0" indent="-111760"/>
            <a:r>
              <a:rPr lang="en-US" sz="3600" b="1" i="1" smtClean="0">
                <a:solidFill>
                  <a:srgbClr val="000066"/>
                </a:solidFill>
                <a:latin typeface="Times New Roman"/>
                <a:ea typeface="Times New Roman"/>
              </a:rPr>
              <a:t>+ Câu 5: Anh bộ đội đến nhà, cho em lòng dũng cảm</a:t>
            </a:r>
          </a:p>
          <a:p>
            <a:pPr marL="111760" lvl="0" indent="-111760"/>
            <a:r>
              <a:rPr lang="en-US" sz="3600" b="1" i="1" smtClean="0">
                <a:solidFill>
                  <a:srgbClr val="000066"/>
                </a:solidFill>
                <a:latin typeface="Times New Roman"/>
                <a:ea typeface="Times New Roman"/>
              </a:rPr>
              <a:t>+ Câu 6: Cô giáo cho bài giảng yêu xóm làng thiết tha</a:t>
            </a:r>
            <a:endParaRPr lang="en-US" sz="3600" b="1" i="1">
              <a:solidFill>
                <a:srgbClr val="000066"/>
              </a:solidFill>
              <a:latin typeface="Times New Roman"/>
              <a:ea typeface="Times New Roman"/>
            </a:endParaRPr>
          </a:p>
          <a:p>
            <a:pPr marL="111760" lvl="0" indent="-111760"/>
            <a:r>
              <a:rPr lang="en-US" sz="3600" b="1" i="1" smtClean="0">
                <a:solidFill>
                  <a:srgbClr val="000066"/>
                </a:solidFill>
                <a:latin typeface="Times New Roman"/>
                <a:ea typeface="Times New Roman"/>
              </a:rPr>
              <a:t>*Đoạn 2: + </a:t>
            </a:r>
            <a:r>
              <a:rPr lang="en-US" sz="3600" b="1" i="1">
                <a:solidFill>
                  <a:srgbClr val="000066"/>
                </a:solidFill>
                <a:latin typeface="Times New Roman"/>
                <a:ea typeface="Times New Roman"/>
              </a:rPr>
              <a:t>Câu </a:t>
            </a:r>
            <a:r>
              <a:rPr lang="en-US" sz="3600" b="1" i="1" smtClean="0">
                <a:solidFill>
                  <a:srgbClr val="000066"/>
                </a:solidFill>
                <a:latin typeface="Times New Roman"/>
                <a:ea typeface="Times New Roman"/>
              </a:rPr>
              <a:t>1: Cùng em vượt đường xa xôi, là chiếc khăn quàng thắm tươi. + </a:t>
            </a:r>
            <a:r>
              <a:rPr lang="en-US" sz="3600" b="1" i="1">
                <a:solidFill>
                  <a:srgbClr val="000066"/>
                </a:solidFill>
                <a:latin typeface="Times New Roman"/>
                <a:ea typeface="Times New Roman"/>
              </a:rPr>
              <a:t>Câu  </a:t>
            </a:r>
            <a:r>
              <a:rPr lang="en-US" sz="3600" b="1" i="1" smtClean="0">
                <a:solidFill>
                  <a:srgbClr val="000066"/>
                </a:solidFill>
                <a:latin typeface="Times New Roman"/>
                <a:ea typeface="Times New Roman"/>
              </a:rPr>
              <a:t>2: Cho em tất cả người mang cho em cuộc đời mới tươi sáng đầy ước mơ</a:t>
            </a:r>
          </a:p>
          <a:p>
            <a:pPr marL="111760" lvl="0" indent="-111760"/>
            <a:r>
              <a:rPr lang="en-US" sz="3600" b="1" i="1" smtClean="0">
                <a:solidFill>
                  <a:srgbClr val="000066"/>
                </a:solidFill>
                <a:latin typeface="Times New Roman"/>
                <a:ea typeface="Times New Roman"/>
              </a:rPr>
              <a:t>+ Câu 3: Người cho em tất cả Là Bác Hồ Chí Minh</a:t>
            </a:r>
          </a:p>
        </p:txBody>
      </p:sp>
    </p:spTree>
    <p:extLst>
      <p:ext uri="{BB962C8B-B14F-4D97-AF65-F5344CB8AC3E}">
        <p14:creationId xmlns:p14="http://schemas.microsoft.com/office/powerpoint/2010/main" val="29945197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409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AX47-vector-corel-trong-do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013" y="180888"/>
            <a:ext cx="6472863" cy="64956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istrator\Desktop\BAC HO]\pngwing.com (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33" y="4182257"/>
            <a:ext cx="1819899" cy="2675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150410975-lotus-isolated-on-white-backgroun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66479"/>
            <a:ext cx="12192000" cy="1491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and-drawn-female-high-school-student-in-school-uniform_265732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39874" y="4356956"/>
            <a:ext cx="1212080" cy="2103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C:\Users\Administrator\Desktop\2021-08-06_17214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3192" y="794134"/>
            <a:ext cx="10386204" cy="27205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284334" y="-17697"/>
            <a:ext cx="2452916" cy="613245"/>
          </a:xfrm>
          <a:prstGeom prst="rect">
            <a:avLst/>
          </a:prstGeom>
        </p:spPr>
        <p:txBody>
          <a:bodyPr wrap="none">
            <a:spAutoFit/>
          </a:bodyPr>
          <a:lstStyle/>
          <a:p>
            <a:pPr>
              <a:lnSpc>
                <a:spcPct val="115000"/>
              </a:lnSpc>
              <a:spcAft>
                <a:spcPts val="1000"/>
              </a:spcAft>
            </a:pPr>
            <a:r>
              <a:rPr lang="en-US" sz="3200" smtClean="0">
                <a:solidFill>
                  <a:prstClr val="black"/>
                </a:solidFill>
                <a:latin typeface="Times New Roman"/>
                <a:ea typeface="Times New Roman"/>
              </a:rPr>
              <a:t>Luyện </a:t>
            </a:r>
            <a:r>
              <a:rPr lang="en-US" sz="3200">
                <a:solidFill>
                  <a:prstClr val="black"/>
                </a:solidFill>
                <a:latin typeface="Times New Roman"/>
                <a:ea typeface="Times New Roman"/>
              </a:rPr>
              <a:t>thanh </a:t>
            </a:r>
            <a:r>
              <a:rPr lang="en-US" sz="3200" smtClean="0">
                <a:solidFill>
                  <a:prstClr val="black"/>
                </a:solidFill>
                <a:latin typeface="Times New Roman"/>
                <a:ea typeface="Times New Roman"/>
              </a:rPr>
              <a:t> </a:t>
            </a:r>
            <a:endParaRPr lang="en-US" sz="3200">
              <a:solidFill>
                <a:prstClr val="black"/>
              </a:solidFill>
              <a:latin typeface="Times New Roman"/>
              <a:ea typeface="Times New Roman"/>
            </a:endParaRPr>
          </a:p>
        </p:txBody>
      </p:sp>
      <p:pic>
        <p:nvPicPr>
          <p:cNvPr id="15" name="LUYEN THAH DMS-MD CƯ C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32110" y="4052156"/>
            <a:ext cx="609600" cy="609600"/>
          </a:xfrm>
          <a:prstGeom prst="rect">
            <a:avLst/>
          </a:prstGeom>
        </p:spPr>
      </p:pic>
    </p:spTree>
    <p:extLst>
      <p:ext uri="{BB962C8B-B14F-4D97-AF65-F5344CB8AC3E}">
        <p14:creationId xmlns:p14="http://schemas.microsoft.com/office/powerpoint/2010/main" val="11349120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40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16" fill="hold"/>
                                        <p:tgtEl>
                                          <p:spTgt spid="15"/>
                                        </p:tgtEl>
                                      </p:cBhvr>
                                    </p:cmd>
                                  </p:childTnLst>
                                </p:cTn>
                              </p:par>
                            </p:childTnLst>
                          </p:cTn>
                        </p:par>
                      </p:childTnLst>
                    </p:cTn>
                  </p:par>
                </p:childTnLst>
              </p:cTn>
              <p:nextCondLst>
                <p:cond evt="onClick" delay="0">
                  <p:tgtEl>
                    <p:spTgt spid="15"/>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dministrator\Desktop\AX47-vector-corel-trong-do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013" y="180888"/>
            <a:ext cx="6472863" cy="64956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istrator\Desktop\BAC HO]\pngwing.com (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33" y="4182257"/>
            <a:ext cx="1819899" cy="2675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150410975-lotus-isolated-on-white-backgroun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66479"/>
            <a:ext cx="12192000" cy="1491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and-drawn-female-high-school-student-in-school-uniform_265732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39874" y="4356956"/>
            <a:ext cx="1212080" cy="21031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267854" y="6438272"/>
            <a:ext cx="6535711" cy="461665"/>
          </a:xfrm>
          <a:prstGeom prst="rect">
            <a:avLst/>
          </a:prstGeom>
        </p:spPr>
        <p:txBody>
          <a:bodyPr wrap="square">
            <a:spAutoFit/>
          </a:bodyPr>
          <a:lstStyle/>
          <a:p>
            <a:pPr lvl="0"/>
            <a:r>
              <a:rPr lang="en-US" sz="2400" i="1">
                <a:solidFill>
                  <a:srgbClr val="002060"/>
                </a:solidFill>
              </a:rPr>
              <a:t>Dạy hát </a:t>
            </a:r>
            <a:r>
              <a:rPr lang="en-US" sz="2400" i="1" smtClean="0">
                <a:solidFill>
                  <a:srgbClr val="002060"/>
                </a:solidFill>
              </a:rPr>
              <a:t>đoạn 1, hs vỗ tay theo theo nhịp</a:t>
            </a:r>
            <a:endParaRPr lang="en-US" sz="2400" i="1">
              <a:solidFill>
                <a:srgbClr val="002060"/>
              </a:solidFill>
            </a:endParaRPr>
          </a:p>
        </p:txBody>
      </p:sp>
      <p:pic>
        <p:nvPicPr>
          <p:cNvPr id="3074" name="Picture 2" descr="C:\Users\Administrator\Desktop\FormatFactorydoan `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404" y="120395"/>
            <a:ext cx="8571428" cy="52460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91025" y="758476"/>
            <a:ext cx="604145"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smtClean="0"/>
              <a:t>Câu 1</a:t>
            </a:r>
            <a:endParaRPr lang="en-US" sz="1400"/>
          </a:p>
        </p:txBody>
      </p:sp>
      <p:cxnSp>
        <p:nvCxnSpPr>
          <p:cNvPr id="5" name="Straight Arrow Connector 4"/>
          <p:cNvCxnSpPr/>
          <p:nvPr/>
        </p:nvCxnSpPr>
        <p:spPr>
          <a:xfrm>
            <a:off x="3195171" y="1289154"/>
            <a:ext cx="5066677" cy="149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12403" y="679542"/>
            <a:ext cx="604145"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smtClean="0"/>
              <a:t>Câu 2</a:t>
            </a:r>
            <a:endParaRPr lang="en-US" sz="1400"/>
          </a:p>
        </p:txBody>
      </p:sp>
      <p:cxnSp>
        <p:nvCxnSpPr>
          <p:cNvPr id="19" name="Straight Arrow Connector 18"/>
          <p:cNvCxnSpPr/>
          <p:nvPr/>
        </p:nvCxnSpPr>
        <p:spPr>
          <a:xfrm>
            <a:off x="8716548" y="1288074"/>
            <a:ext cx="2223326" cy="160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93097" y="2234952"/>
            <a:ext cx="3642612" cy="1607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522530" y="1722189"/>
            <a:ext cx="6227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smtClean="0"/>
              <a:t>Câu 3</a:t>
            </a:r>
            <a:endParaRPr lang="en-US" sz="1200"/>
          </a:p>
        </p:txBody>
      </p:sp>
      <p:cxnSp>
        <p:nvCxnSpPr>
          <p:cNvPr id="29" name="Straight Arrow Connector 28"/>
          <p:cNvCxnSpPr/>
          <p:nvPr/>
        </p:nvCxnSpPr>
        <p:spPr>
          <a:xfrm>
            <a:off x="7145308" y="2251022"/>
            <a:ext cx="3287846" cy="390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808154" y="3272851"/>
            <a:ext cx="2920355" cy="195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898156" y="2743436"/>
            <a:ext cx="6227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smtClean="0"/>
              <a:t>Câu 4</a:t>
            </a:r>
            <a:endParaRPr lang="en-US" sz="1200"/>
          </a:p>
        </p:txBody>
      </p:sp>
      <p:cxnSp>
        <p:nvCxnSpPr>
          <p:cNvPr id="35" name="Straight Arrow Connector 34"/>
          <p:cNvCxnSpPr/>
          <p:nvPr/>
        </p:nvCxnSpPr>
        <p:spPr>
          <a:xfrm>
            <a:off x="6504361" y="3250364"/>
            <a:ext cx="431853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808154" y="4339693"/>
            <a:ext cx="190624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581520" y="3735285"/>
            <a:ext cx="6227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smtClean="0"/>
              <a:t>Câu 5</a:t>
            </a:r>
            <a:endParaRPr lang="en-US" sz="1200"/>
          </a:p>
        </p:txBody>
      </p:sp>
      <p:cxnSp>
        <p:nvCxnSpPr>
          <p:cNvPr id="43" name="Straight Arrow Connector 42"/>
          <p:cNvCxnSpPr/>
          <p:nvPr/>
        </p:nvCxnSpPr>
        <p:spPr>
          <a:xfrm>
            <a:off x="5204298" y="4339693"/>
            <a:ext cx="51239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117015" y="5101889"/>
            <a:ext cx="62277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smtClean="0"/>
              <a:t>Câu 6</a:t>
            </a:r>
            <a:endParaRPr lang="en-US" sz="1200"/>
          </a:p>
        </p:txBody>
      </p:sp>
      <p:cxnSp>
        <p:nvCxnSpPr>
          <p:cNvPr id="46" name="Straight Arrow Connector 45"/>
          <p:cNvCxnSpPr/>
          <p:nvPr/>
        </p:nvCxnSpPr>
        <p:spPr>
          <a:xfrm flipV="1">
            <a:off x="2893097" y="5366479"/>
            <a:ext cx="5521378" cy="124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10933" y="1073311"/>
            <a:ext cx="167807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smtClean="0"/>
              <a:t>Hát đoạn 1</a:t>
            </a:r>
            <a:endParaRPr lang="en-US" sz="2400"/>
          </a:p>
        </p:txBody>
      </p:sp>
      <p:pic>
        <p:nvPicPr>
          <p:cNvPr id="49" name="doan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9791" y="1625352"/>
            <a:ext cx="609600" cy="609600"/>
          </a:xfrm>
          <a:prstGeom prst="rect">
            <a:avLst/>
          </a:prstGeom>
        </p:spPr>
      </p:pic>
    </p:spTree>
    <p:extLst>
      <p:ext uri="{BB962C8B-B14F-4D97-AF65-F5344CB8AC3E}">
        <p14:creationId xmlns:p14="http://schemas.microsoft.com/office/powerpoint/2010/main" val="21822561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4099"/>
                                        </p:tgtEl>
                                        <p:attrNameLst>
                                          <p:attrName>r</p:attrName>
                                        </p:attrNameLst>
                                      </p:cBhvr>
                                    </p:animRot>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additive="base">
                                        <p:cTn id="77" dur="500" fill="hold"/>
                                        <p:tgtEl>
                                          <p:spTgt spid="50"/>
                                        </p:tgtEl>
                                        <p:attrNameLst>
                                          <p:attrName>ppt_x</p:attrName>
                                        </p:attrNameLst>
                                      </p:cBhvr>
                                      <p:tavLst>
                                        <p:tav tm="0">
                                          <p:val>
                                            <p:strVal val="#ppt_x"/>
                                          </p:val>
                                        </p:tav>
                                        <p:tav tm="100000">
                                          <p:val>
                                            <p:strVal val="#ppt_x"/>
                                          </p:val>
                                        </p:tav>
                                      </p:tavLst>
                                    </p:anim>
                                    <p:anim calcmode="lin" valueType="num">
                                      <p:cBhvr additive="base">
                                        <p:cTn id="78" dur="500" fill="hold"/>
                                        <p:tgtEl>
                                          <p:spTgt spid="5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additive="base">
                                        <p:cTn id="81" dur="500" fill="hold"/>
                                        <p:tgtEl>
                                          <p:spTgt spid="49"/>
                                        </p:tgtEl>
                                        <p:attrNameLst>
                                          <p:attrName>ppt_x</p:attrName>
                                        </p:attrNameLst>
                                      </p:cBhvr>
                                      <p:tavLst>
                                        <p:tav tm="0">
                                          <p:val>
                                            <p:strVal val="#ppt_x"/>
                                          </p:val>
                                        </p:tav>
                                        <p:tav tm="100000">
                                          <p:val>
                                            <p:strVal val="#ppt_x"/>
                                          </p:val>
                                        </p:tav>
                                      </p:tavLst>
                                    </p:anim>
                                    <p:anim calcmode="lin" valueType="num">
                                      <p:cBhvr additive="base">
                                        <p:cTn id="8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49"/>
                </p:tgtEl>
              </p:cMediaNode>
            </p:audio>
          </p:childTnLst>
        </p:cTn>
      </p:par>
    </p:tnLst>
    <p:bldLst>
      <p:bldP spid="2" grpId="0" animBg="1"/>
      <p:bldP spid="18" grpId="0" animBg="1"/>
      <p:bldP spid="25" grpId="0" animBg="1"/>
      <p:bldP spid="34" grpId="0" animBg="1"/>
      <p:bldP spid="40" grpId="0" animBg="1"/>
      <p:bldP spid="45" grpId="0" animBg="1"/>
      <p:bldP spid="50" grpId="0" animBg="1"/>
    </p:bldLst>
  </p:timing>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8501</TotalTime>
  <Words>799</Words>
  <Application>Microsoft Office PowerPoint</Application>
  <PresentationFormat>Widescreen</PresentationFormat>
  <Paragraphs>55</Paragraphs>
  <Slides>17</Slides>
  <Notes>1</Notes>
  <HiddenSlides>0</HiddenSlides>
  <MMClips>11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Times New Roman</vt:lpstr>
      <vt:lpstr>Arial</vt:lpstr>
      <vt:lpstr>Calibri</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1117</cp:revision>
  <dcterms:created xsi:type="dcterms:W3CDTF">2020-08-30T12:35:12Z</dcterms:created>
  <dcterms:modified xsi:type="dcterms:W3CDTF">2024-04-24T08:57:42Z</dcterms:modified>
</cp:coreProperties>
</file>