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71" r:id="rId2"/>
    <p:sldId id="256" r:id="rId3"/>
    <p:sldId id="275" r:id="rId4"/>
    <p:sldId id="302" r:id="rId5"/>
    <p:sldId id="308" r:id="rId6"/>
    <p:sldId id="279" r:id="rId7"/>
    <p:sldId id="346" r:id="rId8"/>
    <p:sldId id="358" r:id="rId9"/>
    <p:sldId id="316" r:id="rId10"/>
    <p:sldId id="351" r:id="rId11"/>
    <p:sldId id="352" r:id="rId12"/>
    <p:sldId id="283" r:id="rId13"/>
    <p:sldId id="332" r:id="rId14"/>
    <p:sldId id="353" r:id="rId15"/>
    <p:sldId id="357" r:id="rId16"/>
    <p:sldId id="326" r:id="rId17"/>
    <p:sldId id="339" r:id="rId18"/>
    <p:sldId id="341" r:id="rId19"/>
    <p:sldId id="354" r:id="rId20"/>
    <p:sldId id="343" r:id="rId21"/>
    <p:sldId id="313" r:id="rId22"/>
    <p:sldId id="356" r:id="rId23"/>
    <p:sldId id="349" r:id="rId24"/>
    <p:sldId id="355" r:id="rId25"/>
    <p:sldId id="314" r:id="rId26"/>
    <p:sldId id="330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FB7BD"/>
    <a:srgbClr val="008A80"/>
    <a:srgbClr val="00B2A5"/>
    <a:srgbClr val="00A9A5"/>
    <a:srgbClr val="FFDAAB"/>
    <a:srgbClr val="CBEAF0"/>
    <a:srgbClr val="48C0B6"/>
    <a:srgbClr val="FBB040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430D0-9E66-415D-AEE8-0A3D97C0CFFC}" v="460" dt="2022-03-01T08:38:16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1266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6D6B51DF-8418-47FD-877F-2ACFFF254CFD}" type="presOf" srcId="{FF17FF3D-0D84-425D-A740-172FE146B3DA}" destId="{E12139EA-8FBB-49A8-BCE5-0FDE179037F2}" srcOrd="0" destOrd="0" presId="urn:microsoft.com/office/officeart/2008/layout/CaptionedPictures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FE38AA02-42F5-4695-9786-0A1B37880FE4}" type="presOf" srcId="{99885F10-89EB-4CBE-8246-4DE838C9FDED}" destId="{AC35FF13-FE4D-4015-A87E-3504FD995115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E91F19A0-053D-48E5-BEC8-54724A8452BB}" type="presOf" srcId="{529540C5-19D3-42D7-B207-41F17E2E845F}" destId="{DEC6C3A8-5200-414E-B66A-11B39AEE7FAA}" srcOrd="0" destOrd="0" presId="urn:microsoft.com/office/officeart/2008/layout/CaptionedPictures"/>
    <dgm:cxn modelId="{FC29B826-EC34-4ACC-BBAE-28E6614ACB43}" type="presOf" srcId="{6E2EC4FF-87BB-4981-9261-FCCD12FAF9D6}" destId="{F8868911-C9A5-4CE4-8865-4E08C293274B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6A8EEE6-DF6F-4E98-A078-EAE286FD68F8}" type="presOf" srcId="{99EF5B34-7CAD-4CDA-A26A-5A3B896567AA}" destId="{B326B1F2-0D8B-46EB-A6B1-48C4829627E0}" srcOrd="0" destOrd="0" presId="urn:microsoft.com/office/officeart/2008/layout/CaptionedPictures"/>
    <dgm:cxn modelId="{739103E8-9761-4E5D-B2C6-333F0B20C26B}" type="presParOf" srcId="{E12139EA-8FBB-49A8-BCE5-0FDE179037F2}" destId="{E2BEACA7-D697-4294-B2FF-816A93EDAF07}" srcOrd="0" destOrd="0" presId="urn:microsoft.com/office/officeart/2008/layout/CaptionedPictures"/>
    <dgm:cxn modelId="{8785D8B1-B3F7-415E-AB5B-E646618D27BC}" type="presParOf" srcId="{E2BEACA7-D697-4294-B2FF-816A93EDAF07}" destId="{5D993DCE-BB7E-4D4A-A9F1-893F2F6C0109}" srcOrd="0" destOrd="0" presId="urn:microsoft.com/office/officeart/2008/layout/CaptionedPictures"/>
    <dgm:cxn modelId="{EBE57BA8-90FD-4534-9400-37F3E7E38D3B}" type="presParOf" srcId="{E2BEACA7-D697-4294-B2FF-816A93EDAF07}" destId="{423236B0-843C-4728-AFCD-F5062CC55FF1}" srcOrd="1" destOrd="0" presId="urn:microsoft.com/office/officeart/2008/layout/CaptionedPictures"/>
    <dgm:cxn modelId="{75369912-E53D-40BF-8566-79BCD9BA1245}" type="presParOf" srcId="{E2BEACA7-D697-4294-B2FF-816A93EDAF07}" destId="{5AD1246F-2CD7-48F2-9559-2B0150002FC0}" srcOrd="2" destOrd="0" presId="urn:microsoft.com/office/officeart/2008/layout/CaptionedPictures"/>
    <dgm:cxn modelId="{5E8CE01D-00C6-4013-98AB-F796538FAA0F}" type="presParOf" srcId="{5AD1246F-2CD7-48F2-9559-2B0150002FC0}" destId="{B326B1F2-0D8B-46EB-A6B1-48C4829627E0}" srcOrd="0" destOrd="0" presId="urn:microsoft.com/office/officeart/2008/layout/CaptionedPictures"/>
    <dgm:cxn modelId="{D6B68C74-5BF0-4E7C-96C3-4F1D303DF93D}" type="presParOf" srcId="{5AD1246F-2CD7-48F2-9559-2B0150002FC0}" destId="{F8868911-C9A5-4CE4-8865-4E08C293274B}" srcOrd="1" destOrd="0" presId="urn:microsoft.com/office/officeart/2008/layout/CaptionedPictures"/>
    <dgm:cxn modelId="{A4C0D933-7B87-439A-B677-370E39F5578D}" type="presParOf" srcId="{E12139EA-8FBB-49A8-BCE5-0FDE179037F2}" destId="{1A0A6F45-7035-4788-B9F7-E3042D751D0E}" srcOrd="1" destOrd="0" presId="urn:microsoft.com/office/officeart/2008/layout/CaptionedPictures"/>
    <dgm:cxn modelId="{C2F061D5-2B66-457E-8121-6BC423DAD4E4}" type="presParOf" srcId="{E12139EA-8FBB-49A8-BCE5-0FDE179037F2}" destId="{92A33174-058B-4D17-B9DB-DC1EAAAFC2A3}" srcOrd="2" destOrd="0" presId="urn:microsoft.com/office/officeart/2008/layout/CaptionedPictures"/>
    <dgm:cxn modelId="{D4BAC6C2-68BA-4D31-A901-DD2125C0184D}" type="presParOf" srcId="{92A33174-058B-4D17-B9DB-DC1EAAAFC2A3}" destId="{EAF9549E-A938-4718-A3C8-E47C3969E41D}" srcOrd="0" destOrd="0" presId="urn:microsoft.com/office/officeart/2008/layout/CaptionedPictures"/>
    <dgm:cxn modelId="{0995B1C8-4FA1-4F3A-AD10-A4E6A53C7C4C}" type="presParOf" srcId="{92A33174-058B-4D17-B9DB-DC1EAAAFC2A3}" destId="{FFCB90D5-AF72-4ECE-BEA6-6EB502F2BF01}" srcOrd="1" destOrd="0" presId="urn:microsoft.com/office/officeart/2008/layout/CaptionedPictures"/>
    <dgm:cxn modelId="{3DB1F1F8-75EB-4E0D-9B61-FC99C4D56CDD}" type="presParOf" srcId="{92A33174-058B-4D17-B9DB-DC1EAAAFC2A3}" destId="{DC4ACF24-6253-48DE-8D91-CAF9B054140A}" srcOrd="2" destOrd="0" presId="urn:microsoft.com/office/officeart/2008/layout/CaptionedPictures"/>
    <dgm:cxn modelId="{1D4F3ACC-F5F5-4962-9111-244CADDAC1BF}" type="presParOf" srcId="{DC4ACF24-6253-48DE-8D91-CAF9B054140A}" destId="{AC35FF13-FE4D-4015-A87E-3504FD995115}" srcOrd="0" destOrd="0" presId="urn:microsoft.com/office/officeart/2008/layout/CaptionedPictures"/>
    <dgm:cxn modelId="{06B03967-CDCF-4D68-B6EE-B3607FB0C341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174884" y="373510"/>
          <a:ext cx="3075207" cy="26129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73510"/>
          <a:ext cx="3075207" cy="261292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7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11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5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10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47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67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6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rgbClr val="F7941E"/>
                </a:solidFill>
              </a:rPr>
              <a:t>- limited </a:t>
            </a:r>
            <a:r>
              <a:rPr lang="en-US" sz="4800" b="1" dirty="0">
                <a:solidFill>
                  <a:srgbClr val="F7941E"/>
                </a:solidFill>
              </a:rPr>
              <a:t>(a)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3714091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/>
              <a:t>bị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hạn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chế</a:t>
            </a: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2103288" y="2914470"/>
            <a:ext cx="2032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smtClean="0">
                <a:solidFill>
                  <a:srgbClr val="0FB7BD"/>
                </a:solidFill>
              </a:rPr>
              <a:t>/’</a:t>
            </a:r>
            <a:r>
              <a:rPr lang="en-US" sz="3600" b="1" dirty="0" err="1" smtClean="0">
                <a:solidFill>
                  <a:srgbClr val="0FB7BD"/>
                </a:solidFill>
              </a:rPr>
              <a:t>limitid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4F8C6804-4845-40D6-E813-1AC605140F2E}"/>
              </a:ext>
            </a:extLst>
          </p:cNvPr>
          <p:cNvSpPr txBox="1"/>
          <p:nvPr/>
        </p:nvSpPr>
        <p:spPr>
          <a:xfrm>
            <a:off x="5971630" y="1953395"/>
            <a:ext cx="53847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not very great in amount or extent</a:t>
            </a:r>
            <a:endParaRPr lang="vi-VN" sz="36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vi-VN" sz="36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</a:t>
            </a:r>
            <a:r>
              <a:rPr lang="vi-VN" sz="3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vi-VN" sz="36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Coal</a:t>
            </a:r>
            <a:r>
              <a:rPr lang="vi-VN" sz="36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vi-VN" sz="36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limited</a:t>
            </a:r>
            <a:r>
              <a:rPr lang="vi-VN" sz="36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vi-VN" sz="4000" dirty="0">
              <a:solidFill>
                <a:srgbClr val="0FB7B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84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rgbClr val="F7941E"/>
                </a:solidFill>
              </a:rPr>
              <a:t>- available </a:t>
            </a:r>
            <a:r>
              <a:rPr lang="en-US" sz="4800" b="1" dirty="0">
                <a:solidFill>
                  <a:srgbClr val="F7941E"/>
                </a:solidFill>
              </a:rPr>
              <a:t>(a)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20430" y="3779964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 smtClean="0"/>
              <a:t>Có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sẵn</a:t>
            </a:r>
            <a:endParaRPr lang="en-US" sz="4800" b="1" dirty="0"/>
          </a:p>
        </p:txBody>
      </p:sp>
      <p:sp>
        <p:nvSpPr>
          <p:cNvPr id="2" name="Rectangle 1"/>
          <p:cNvSpPr/>
          <p:nvPr/>
        </p:nvSpPr>
        <p:spPr>
          <a:xfrm>
            <a:off x="2124143" y="2982823"/>
            <a:ext cx="25587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 /</a:t>
            </a:r>
            <a:r>
              <a:rPr lang="en-US" sz="4000" b="1" dirty="0" err="1">
                <a:solidFill>
                  <a:srgbClr val="0FB7BD"/>
                </a:solidFill>
              </a:rPr>
              <a:t>əˈveɪləbl</a:t>
            </a:r>
            <a:r>
              <a:rPr lang="en-US" sz="40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4F8C6804-4845-40D6-E813-1AC605140F2E}"/>
              </a:ext>
            </a:extLst>
          </p:cNvPr>
          <p:cNvSpPr txBox="1"/>
          <p:nvPr/>
        </p:nvSpPr>
        <p:spPr>
          <a:xfrm>
            <a:off x="5892800" y="2205651"/>
            <a:ext cx="538471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that you can get, buy or find</a:t>
            </a:r>
            <a:endParaRPr lang="vi-VN" sz="32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vi-VN" sz="32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</a:t>
            </a:r>
            <a:r>
              <a:rPr lang="vi-VN" sz="3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en-US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coal takes a long time to be available again. </a:t>
            </a:r>
            <a:endParaRPr lang="vi-VN" sz="3600" dirty="0">
              <a:solidFill>
                <a:srgbClr val="0FB7B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2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791839"/>
              </p:ext>
            </p:extLst>
          </p:nvPr>
        </p:nvGraphicFramePr>
        <p:xfrm>
          <a:off x="1009952" y="1443463"/>
          <a:ext cx="9739328" cy="462205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06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051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1879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33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produce (v)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6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prəˈdjuːs</a:t>
                      </a:r>
                      <a:r>
                        <a:rPr lang="en-US" sz="3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6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/>
                        <a:t>sản</a:t>
                      </a:r>
                      <a:r>
                        <a:rPr lang="en-US" sz="3600" b="1" dirty="0" smtClean="0"/>
                        <a:t> </a:t>
                      </a:r>
                      <a:r>
                        <a:rPr lang="en-US" sz="3600" b="1" dirty="0" err="1" smtClean="0"/>
                        <a:t>xuất</a:t>
                      </a:r>
                      <a:endParaRPr lang="en-US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7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limited 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3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adj</a:t>
                      </a: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/>
                        <a:t>bị</a:t>
                      </a:r>
                      <a:r>
                        <a:rPr lang="en-US" sz="3600" b="1" dirty="0" smtClean="0"/>
                        <a:t> </a:t>
                      </a:r>
                      <a:r>
                        <a:rPr lang="en-US" sz="3600" b="1" dirty="0" err="1" smtClean="0"/>
                        <a:t>hạn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chế</a:t>
                      </a:r>
                      <a:endParaRPr lang="en-US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97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available </a:t>
                      </a:r>
                      <a:r>
                        <a:rPr lang="en-US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US" sz="36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əˈveɪləbl</a:t>
                      </a:r>
                      <a:r>
                        <a:rPr lang="en-US" sz="3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/>
                        <a:t>có</a:t>
                      </a:r>
                      <a:r>
                        <a:rPr lang="en-US" sz="3600" b="1" baseline="0" dirty="0" smtClean="0"/>
                        <a:t> </a:t>
                      </a:r>
                      <a:r>
                        <a:rPr lang="en-US" sz="3600" b="1" baseline="0" dirty="0" err="1" smtClean="0"/>
                        <a:t>sẵn</a:t>
                      </a:r>
                      <a:endParaRPr lang="en-US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4452350" y="3560801"/>
            <a:ext cx="2032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 </a:t>
            </a:r>
            <a:r>
              <a:rPr lang="en-US" sz="3600" b="1" dirty="0" smtClean="0"/>
              <a:t>/’</a:t>
            </a:r>
            <a:r>
              <a:rPr lang="en-US" sz="3600" b="1" dirty="0" err="1" smtClean="0"/>
              <a:t>limitid</a:t>
            </a:r>
            <a:r>
              <a:rPr lang="en-US" sz="36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4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53" y="19242"/>
            <a:ext cx="334395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1060" y="-43822"/>
            <a:ext cx="805714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Dicussion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Look at the pictures: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16DEA801-920F-B4F4-FEC2-5734D1B520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" b="1"/>
          <a:stretch/>
        </p:blipFill>
        <p:spPr bwMode="auto">
          <a:xfrm>
            <a:off x="22129" y="754715"/>
            <a:ext cx="6315605" cy="5087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16853" y="2970716"/>
            <a:ext cx="53077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1. They </a:t>
            </a:r>
            <a:r>
              <a:rPr lang="en-US" sz="3200" b="1" dirty="0"/>
              <a:t>are hydro energy and </a:t>
            </a:r>
            <a:r>
              <a:rPr lang="en-US" sz="3200" b="1" dirty="0" smtClean="0"/>
              <a:t>solar energy.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6216853" y="4027673"/>
            <a:ext cx="51973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2. We </a:t>
            </a:r>
            <a:r>
              <a:rPr lang="en-US" sz="3200" b="1" dirty="0"/>
              <a:t>will use solar energy and wind energy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838899"/>
            <a:ext cx="5935415" cy="18470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r>
              <a:rPr lang="en-US" dirty="0">
                <a:solidFill>
                  <a:schemeClr val="tx1"/>
                </a:solidFill>
              </a:rPr>
              <a:t>Task 1: Read the text and choose the best option to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text again and answer the questions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9698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894" y="384562"/>
            <a:ext cx="118521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4800" b="1" kern="0" dirty="0">
                <a:solidFill>
                  <a:srgbClr val="FF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</a:t>
            </a:r>
            <a:r>
              <a:rPr lang="en-US" sz="4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: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US" sz="4400" b="1" dirty="0"/>
              <a:t>To help Ss develop their reading skill for details and specific information (skimming and scanning) </a:t>
            </a:r>
            <a:endParaRPr lang="en-US" sz="44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8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65969"/>
            <a:ext cx="12191999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Read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text and choose the best option to complete the sentences.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09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7880" y="49955"/>
            <a:ext cx="41326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3CA09F5F-4EEB-C3F7-8C80-31CD02E83D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68"/>
          <a:stretch/>
        </p:blipFill>
        <p:spPr>
          <a:xfrm>
            <a:off x="157660" y="1789547"/>
            <a:ext cx="5565223" cy="47799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9705B6F3-3FC7-3D8C-3B0C-019676A83D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29"/>
          <a:stretch/>
        </p:blipFill>
        <p:spPr>
          <a:xfrm>
            <a:off x="6264116" y="1743187"/>
            <a:ext cx="5686146" cy="48263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0701" y="63015"/>
            <a:ext cx="10729376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and choose the best option to complete the sentences.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28280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8016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C8D843B8-194E-466A-8F88-DCC68AC563DE}"/>
              </a:ext>
            </a:extLst>
          </p:cNvPr>
          <p:cNvSpPr txBox="1"/>
          <p:nvPr/>
        </p:nvSpPr>
        <p:spPr>
          <a:xfrm>
            <a:off x="379643" y="1184860"/>
            <a:ext cx="1144043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8A80"/>
                </a:solidFill>
              </a:rPr>
              <a:t>1. Non-renewable sources are cheap and ______.</a:t>
            </a: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A. available  			B. easy to use  		C. expensive</a:t>
            </a:r>
          </a:p>
          <a:p>
            <a:endParaRPr lang="en-US" sz="2800" b="1" dirty="0">
              <a:solidFill>
                <a:srgbClr val="008A80"/>
              </a:solidFill>
            </a:endParaRPr>
          </a:p>
          <a:p>
            <a:r>
              <a:rPr lang="en-US" sz="2800" b="1" dirty="0">
                <a:solidFill>
                  <a:srgbClr val="008A80"/>
                </a:solidFill>
              </a:rPr>
              <a:t>2. ______ come from the sun, wind or water.</a:t>
            </a: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A. Renewable sources	B. All energy sources	C. Non-renewable sources</a:t>
            </a:r>
          </a:p>
          <a:p>
            <a:endParaRPr lang="en-US" sz="2800" b="1" dirty="0">
              <a:solidFill>
                <a:srgbClr val="008A80"/>
              </a:solidFill>
            </a:endParaRPr>
          </a:p>
          <a:p>
            <a:r>
              <a:rPr lang="en-US" sz="2800" b="1" dirty="0">
                <a:solidFill>
                  <a:srgbClr val="008A80"/>
                </a:solidFill>
              </a:rPr>
              <a:t>3. When energy comes from water, we call it ______.</a:t>
            </a: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A. wind energy 		B. solar energy		C. hydro energy</a:t>
            </a:r>
          </a:p>
          <a:p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b="1" dirty="0">
                <a:solidFill>
                  <a:srgbClr val="008A80"/>
                </a:solidFill>
              </a:rPr>
              <a:t>4. Renewable energy sources are better for ______.</a:t>
            </a: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A. the environment 	B. our cars			C. hydro energy</a:t>
            </a:r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xmlns="" id="{37E1675D-3C80-1500-68E8-AA2C8F05C7E9}"/>
              </a:ext>
            </a:extLst>
          </p:cNvPr>
          <p:cNvSpPr/>
          <p:nvPr/>
        </p:nvSpPr>
        <p:spPr>
          <a:xfrm>
            <a:off x="4848864" y="1597981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xmlns="" id="{3B01DEF0-445F-DDBC-A247-B52C1278A657}"/>
              </a:ext>
            </a:extLst>
          </p:cNvPr>
          <p:cNvSpPr/>
          <p:nvPr/>
        </p:nvSpPr>
        <p:spPr>
          <a:xfrm>
            <a:off x="307468" y="2863277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xmlns="" id="{C8271485-B1C0-50D7-23B9-6809BC27651C}"/>
              </a:ext>
            </a:extLst>
          </p:cNvPr>
          <p:cNvSpPr/>
          <p:nvPr/>
        </p:nvSpPr>
        <p:spPr>
          <a:xfrm>
            <a:off x="7592069" y="4220116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xmlns="" id="{54765853-94BC-C670-CA08-9314B46CF979}"/>
              </a:ext>
            </a:extLst>
          </p:cNvPr>
          <p:cNvSpPr/>
          <p:nvPr/>
        </p:nvSpPr>
        <p:spPr>
          <a:xfrm>
            <a:off x="281423" y="5486821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92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70632"/>
            <a:ext cx="1072937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42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216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72112" y="601002"/>
            <a:ext cx="106342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US" sz="2400" dirty="0"/>
              <a:t>To help Ss further develop their reading skill for specific information (scanning).</a:t>
            </a:r>
            <a:endParaRPr lang="en-US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EC94FA73-B325-6F71-9BE9-AFF81F5E5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48" y="1494593"/>
            <a:ext cx="4963312" cy="47643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8B9EC1E4-0866-6EBD-8B28-B1CCCA701E9D}"/>
              </a:ext>
            </a:extLst>
          </p:cNvPr>
          <p:cNvSpPr txBox="1"/>
          <p:nvPr/>
        </p:nvSpPr>
        <p:spPr>
          <a:xfrm>
            <a:off x="5256564" y="5354091"/>
            <a:ext cx="65728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1" dirty="0" smtClean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vi-VN" sz="32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In the </a:t>
            </a:r>
            <a:r>
              <a:rPr lang="vi-VN" sz="32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future</a:t>
            </a:r>
            <a:r>
              <a:rPr lang="vi-VN" sz="32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sz="32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</a:t>
            </a:r>
            <a:r>
              <a:rPr lang="vi-VN" sz="32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will</a:t>
            </a:r>
            <a:r>
              <a:rPr lang="vi-VN" sz="32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rely</a:t>
            </a:r>
            <a:r>
              <a:rPr lang="vi-VN" sz="32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</a:t>
            </a:r>
            <a:r>
              <a:rPr lang="vi-VN" sz="32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</a:t>
            </a:r>
            <a:endParaRPr lang="vi-V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renewable</a:t>
            </a:r>
            <a:r>
              <a:rPr lang="vi-VN" sz="32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energy</a:t>
            </a:r>
            <a:r>
              <a:rPr lang="vi-VN" sz="32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sources</a:t>
            </a:r>
            <a:r>
              <a:rPr lang="vi-VN" sz="32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vi-VN" sz="3200" dirty="0"/>
          </a:p>
        </p:txBody>
      </p:sp>
      <p:sp>
        <p:nvSpPr>
          <p:cNvPr id="2" name="Rectangle 1"/>
          <p:cNvSpPr/>
          <p:nvPr/>
        </p:nvSpPr>
        <p:spPr>
          <a:xfrm>
            <a:off x="5366934" y="1841445"/>
            <a:ext cx="68250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vi-VN" sz="3200" b="1" i="1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There are two energy sources. They</a:t>
            </a:r>
            <a:endParaRPr lang="vi-VN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i="1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 non-renewable sources and renewable sources.</a:t>
            </a:r>
            <a:endParaRPr lang="vi-VN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51168" y="3336802"/>
            <a:ext cx="67252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Non-renewable sources are coal, oil</a:t>
            </a:r>
            <a:endParaRPr lang="vi-VN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i="1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natural gas.</a:t>
            </a:r>
            <a:endParaRPr lang="vi-VN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88104" y="4373102"/>
            <a:ext cx="635039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i="1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Renewable sources are available, </a:t>
            </a:r>
            <a:r>
              <a:rPr lang="en-US" sz="3200" b="1" i="1" dirty="0" smtClean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en-US" sz="3200" b="1" i="1" dirty="0" smtClean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sz="3200" b="1" i="1" dirty="0" smtClean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clean </a:t>
            </a:r>
            <a:r>
              <a:rPr lang="vi-VN" sz="3200" b="1" i="1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safe to use. </a:t>
            </a:r>
            <a:endParaRPr lang="vi-VN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6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1666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838899"/>
            <a:ext cx="5935415" cy="18470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r>
              <a:rPr lang="en-US" dirty="0">
                <a:solidFill>
                  <a:schemeClr val="tx1"/>
                </a:solidFill>
              </a:rPr>
              <a:t>Task 1: Read the text and choose the best option to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text again and answer the questions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3769359"/>
            <a:ext cx="5929778" cy="1320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Work in groups. Discuss and put the following words or phrases in the appropriate columns.</a:t>
            </a:r>
          </a:p>
          <a:p>
            <a:r>
              <a:rPr lang="en-US" dirty="0">
                <a:solidFill>
                  <a:schemeClr val="tx1"/>
                </a:solidFill>
              </a:rPr>
              <a:t>Task 4: Work in pairs. Ask and answer questions about the advantages and disadvantages of different energy sources.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3176054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27029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9601" y="237708"/>
            <a:ext cx="135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xmlns="" id="{CF8C3CC8-7C3F-8371-1296-7E273D1AA2BB}"/>
              </a:ext>
            </a:extLst>
          </p:cNvPr>
          <p:cNvSpPr txBox="1"/>
          <p:nvPr/>
        </p:nvSpPr>
        <p:spPr>
          <a:xfrm>
            <a:off x="3372567" y="262402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xmlns="" id="{2E6E7A36-C330-BABC-4111-C5140F885817}"/>
              </a:ext>
            </a:extLst>
          </p:cNvPr>
          <p:cNvSpPr txBox="1"/>
          <p:nvPr/>
        </p:nvSpPr>
        <p:spPr>
          <a:xfrm>
            <a:off x="2084305" y="231565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EC0E7E2B-8ED0-424A-D17B-ABD7E0477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123" y="2461266"/>
            <a:ext cx="4088542" cy="418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8830" y="543633"/>
            <a:ext cx="11586178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Work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 groups. Discuss and put the following words or phrases in the appropriate columns.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5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-28825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xmlns="" id="{4D8BC467-FEEF-E4CF-A2F8-BDDD303C8EF9}"/>
              </a:ext>
            </a:extLst>
          </p:cNvPr>
          <p:cNvSpPr/>
          <p:nvPr/>
        </p:nvSpPr>
        <p:spPr>
          <a:xfrm>
            <a:off x="5962140" y="1075346"/>
            <a:ext cx="61773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US" sz="2400" dirty="0"/>
              <a:t>To prepare lexical items for Ss to talk about advantages and disadvantages of sources of energy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D0D3EC36-08C4-0445-D6FB-A8C868288C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28"/>
          <a:stretch/>
        </p:blipFill>
        <p:spPr>
          <a:xfrm>
            <a:off x="78830" y="1512701"/>
            <a:ext cx="4182752" cy="2446504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12EF6F31-73BC-6F00-14FA-B040F6585F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 t="60164" r="1788" b="2536"/>
          <a:stretch/>
        </p:blipFill>
        <p:spPr>
          <a:xfrm>
            <a:off x="268014" y="3959205"/>
            <a:ext cx="11761076" cy="2280558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A90F0BB3-C637-FB0C-E83F-B00069AC40A6}"/>
              </a:ext>
            </a:extLst>
          </p:cNvPr>
          <p:cNvSpPr txBox="1"/>
          <p:nvPr/>
        </p:nvSpPr>
        <p:spPr>
          <a:xfrm>
            <a:off x="268014" y="5114496"/>
            <a:ext cx="58279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easy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</a:t>
            </a:r>
            <a:r>
              <a:rPr lang="vi-V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safe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</a:t>
            </a:r>
            <a:r>
              <a:rPr lang="vi-V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good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environment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cheap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available</a:t>
            </a:r>
            <a:endParaRPr lang="vi-VN" sz="36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5C67B297-F0C9-29A5-DF88-C39EDBFE38CD}"/>
              </a:ext>
            </a:extLst>
          </p:cNvPr>
          <p:cNvSpPr txBox="1"/>
          <p:nvPr/>
        </p:nvSpPr>
        <p:spPr>
          <a:xfrm>
            <a:off x="6368110" y="5041377"/>
            <a:ext cx="5408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run out, expensive, limited</a:t>
            </a:r>
            <a:endParaRPr lang="vi-VN" sz="40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4014" y="662151"/>
            <a:ext cx="12011858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Work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 pairs. Ask and answer questions about the advantages and disadvantages of different energy sources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232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0"/>
            <a:ext cx="41326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3850B4E-D6CD-4B11-8643-0664074EBCCB}"/>
              </a:ext>
            </a:extLst>
          </p:cNvPr>
          <p:cNvSpPr/>
          <p:nvPr/>
        </p:nvSpPr>
        <p:spPr>
          <a:xfrm>
            <a:off x="5407571" y="1592438"/>
            <a:ext cx="668803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US" sz="2400" dirty="0"/>
              <a:t>To provide Ss an opportunity to ask and answer questions about the advantages and disadvantages of different types of energy sources. 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9EF91604-A9BE-9D9B-3BF1-909264A6E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1" y="2317531"/>
            <a:ext cx="5251591" cy="364183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236B7F79-94EB-5E29-65A1-C4FBB29980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613" y="3720662"/>
            <a:ext cx="3057459" cy="256189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772510" y="4138448"/>
            <a:ext cx="15765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93079" y="4684985"/>
            <a:ext cx="41095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77011" y="5799111"/>
            <a:ext cx="29639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1666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3354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838899"/>
            <a:ext cx="5935415" cy="18470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r>
              <a:rPr lang="en-US" dirty="0">
                <a:solidFill>
                  <a:schemeClr val="tx1"/>
                </a:solidFill>
              </a:rPr>
              <a:t>Task 1: Read the text and choose the best option to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text again and answer the questions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3769359"/>
            <a:ext cx="5929778" cy="1320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Work in groups. Discuss and put the following words or phrases in the appropriate columns.</a:t>
            </a:r>
          </a:p>
          <a:p>
            <a:r>
              <a:rPr lang="en-US" dirty="0">
                <a:solidFill>
                  <a:schemeClr val="tx1"/>
                </a:solidFill>
              </a:rPr>
              <a:t>Task 4: Work in pairs. Ask and answer questions about the advantages and disadvantages of different energy sources.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3176054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endCxn id="19" idx="0"/>
          </p:cNvCxnSpPr>
          <p:nvPr/>
        </p:nvCxnSpPr>
        <p:spPr>
          <a:xfrm>
            <a:off x="2922721" y="4517834"/>
            <a:ext cx="696796" cy="48910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83056" y="5173742"/>
            <a:ext cx="5929778" cy="4739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819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080609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Presentation: Advantages and disadvantages of a source of energy.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09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215" y="81594"/>
            <a:ext cx="288676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EA2B579-DE9D-6527-5B34-5D614C7AB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11" y="2103882"/>
            <a:ext cx="3798252" cy="4226224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58D0DC05-888E-4582-3752-E78008F82A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837" y="2714625"/>
            <a:ext cx="6324416" cy="281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1666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3354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838899"/>
            <a:ext cx="5935415" cy="18470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r>
              <a:rPr lang="en-US" dirty="0">
                <a:solidFill>
                  <a:schemeClr val="tx1"/>
                </a:solidFill>
              </a:rPr>
              <a:t>Task 1: Read the text and choose the best option to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text again and answer the questions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3769359"/>
            <a:ext cx="5929778" cy="1320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Work in groups. Discuss and put the following words or phrases in the appropriate columns.</a:t>
            </a:r>
          </a:p>
          <a:p>
            <a:r>
              <a:rPr lang="en-US" dirty="0">
                <a:solidFill>
                  <a:schemeClr val="tx1"/>
                </a:solidFill>
              </a:rPr>
              <a:t>Task 4: Work in pairs. Ask and answer questions about the advantages and disadvantages of different energy sources.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3176054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endCxn id="19" idx="0"/>
          </p:cNvCxnSpPr>
          <p:nvPr/>
        </p:nvCxnSpPr>
        <p:spPr>
          <a:xfrm>
            <a:off x="2922721" y="4517834"/>
            <a:ext cx="696796" cy="48910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3056" y="5173742"/>
            <a:ext cx="5929778" cy="4739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833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14288082"/>
              </p:ext>
            </p:extLst>
          </p:nvPr>
        </p:nvGraphicFramePr>
        <p:xfrm>
          <a:off x="2471649" y="1999826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Skills 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0030" y="1711887"/>
            <a:ext cx="97702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/>
              <a:t>By the end of the lesson, students will be able to:</a:t>
            </a:r>
          </a:p>
          <a:p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</a:p>
          <a:p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 for specific information about renewable and non-renewable sources of energy. </a:t>
            </a:r>
          </a:p>
          <a:p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Speaking:</a:t>
            </a:r>
          </a:p>
          <a:p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about advantages and disadvantages of different sources of energy 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1666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3354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838899"/>
            <a:ext cx="5935415" cy="18470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r>
              <a:rPr lang="en-US" dirty="0">
                <a:solidFill>
                  <a:schemeClr val="tx1"/>
                </a:solidFill>
              </a:rPr>
              <a:t>Task 1: Read the text and choose the best option to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text again and answer the questions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3769359"/>
            <a:ext cx="5929778" cy="1320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Work in groups. Discuss and put the following words or phrases in the appropriate columns.</a:t>
            </a:r>
          </a:p>
          <a:p>
            <a:r>
              <a:rPr lang="en-US" dirty="0">
                <a:solidFill>
                  <a:schemeClr val="tx1"/>
                </a:solidFill>
              </a:rPr>
              <a:t>Task 4: Work in pairs. Ask and answer questions about the advantages and disadvantages of different energy sources.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3176054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endCxn id="19" idx="0"/>
          </p:cNvCxnSpPr>
          <p:nvPr/>
        </p:nvCxnSpPr>
        <p:spPr>
          <a:xfrm>
            <a:off x="2922721" y="4517834"/>
            <a:ext cx="696796" cy="48910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3056" y="5173742"/>
            <a:ext cx="5929778" cy="4739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5: Presentation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8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Game:Hangman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2" y="3466003"/>
            <a:ext cx="1796996" cy="179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2" y="3124139"/>
            <a:ext cx="2138860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559032" y="2692911"/>
            <a:ext cx="5519010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introduce the topic of reading.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343A4CE-EFAC-4382-BD8E-80BC4D376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2" y="1285545"/>
            <a:ext cx="4344352" cy="434435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499DA75-A5CC-4E7F-AE78-A6DB5E51E497}"/>
              </a:ext>
            </a:extLst>
          </p:cNvPr>
          <p:cNvSpPr txBox="1"/>
          <p:nvPr/>
        </p:nvSpPr>
        <p:spPr>
          <a:xfrm>
            <a:off x="5161360" y="2844284"/>
            <a:ext cx="6093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xmlns="" id="{FEB2E8F9-C47C-4381-8DA8-A97A34C83958}"/>
              </a:ext>
            </a:extLst>
          </p:cNvPr>
          <p:cNvSpPr/>
          <p:nvPr/>
        </p:nvSpPr>
        <p:spPr>
          <a:xfrm>
            <a:off x="5732393" y="4007075"/>
            <a:ext cx="5827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provide students with some lexical items before reading the text.</a:t>
            </a:r>
            <a:endParaRPr lang="en-US" sz="2800" dirty="0"/>
          </a:p>
        </p:txBody>
      </p:sp>
      <p:pic>
        <p:nvPicPr>
          <p:cNvPr id="31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xmlns="" id="{E1E6FED2-B046-4B05-949D-C0160CED7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2" y="3871989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0">
            <a:extLst>
              <a:ext uri="{FF2B5EF4-FFF2-40B4-BE49-F238E27FC236}">
                <a16:creationId xmlns:a16="http://schemas.microsoft.com/office/drawing/2014/main" xmlns="" id="{065B12C3-34FC-673E-8713-2B0A9DFD69EE}"/>
              </a:ext>
            </a:extLst>
          </p:cNvPr>
          <p:cNvSpPr/>
          <p:nvPr/>
        </p:nvSpPr>
        <p:spPr>
          <a:xfrm>
            <a:off x="5580310" y="1838899"/>
            <a:ext cx="5935415" cy="18470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r>
              <a:rPr lang="en-US" dirty="0">
                <a:solidFill>
                  <a:schemeClr val="tx1"/>
                </a:solidFill>
              </a:rPr>
              <a:t>Task 1: Read the text and choose the best option to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text again and answer the questions</a:t>
            </a:r>
          </a:p>
        </p:txBody>
      </p:sp>
    </p:spTree>
    <p:extLst>
      <p:ext uri="{BB962C8B-B14F-4D97-AF65-F5344CB8AC3E}">
        <p14:creationId xmlns:p14="http://schemas.microsoft.com/office/powerpoint/2010/main" val="25987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941" y="721862"/>
            <a:ext cx="10050765" cy="618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- type</a:t>
            </a:r>
            <a:r>
              <a:rPr lang="en-US" sz="4400" dirty="0"/>
              <a:t> </a:t>
            </a:r>
            <a:r>
              <a:rPr lang="en-US" sz="4400" dirty="0" smtClean="0"/>
              <a:t>(n) </a:t>
            </a:r>
            <a:r>
              <a:rPr lang="en-US" sz="4400" dirty="0" err="1" smtClean="0"/>
              <a:t>loại</a:t>
            </a:r>
            <a:r>
              <a:rPr lang="en-US" sz="4400" dirty="0" smtClean="0"/>
              <a:t> /</a:t>
            </a:r>
            <a:r>
              <a:rPr lang="en-US" sz="4400" dirty="0" err="1" smtClean="0"/>
              <a:t>taɪp</a:t>
            </a:r>
            <a:r>
              <a:rPr lang="en-US" sz="4400" dirty="0" smtClean="0"/>
              <a:t>/</a:t>
            </a:r>
            <a:br>
              <a:rPr lang="en-US" sz="4400" dirty="0" smtClean="0"/>
            </a:br>
            <a:r>
              <a:rPr lang="en-US" sz="4400" dirty="0" smtClean="0"/>
              <a:t>- </a:t>
            </a:r>
            <a:r>
              <a:rPr lang="en-US" sz="4400" b="1" dirty="0" smtClean="0"/>
              <a:t>disadvantage(n): </a:t>
            </a:r>
            <a:r>
              <a:rPr lang="en-US" sz="4400" b="1" dirty="0" err="1" smtClean="0"/>
              <a:t>bất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lợi</a:t>
            </a:r>
            <a:r>
              <a:rPr lang="en-US" sz="4400" dirty="0"/>
              <a:t> /ˌ</a:t>
            </a:r>
            <a:r>
              <a:rPr lang="en-US" sz="4400" dirty="0" err="1"/>
              <a:t>dɪsədˈvɑːntɪdʒ</a:t>
            </a:r>
            <a:r>
              <a:rPr lang="en-US" sz="4400" dirty="0" smtClean="0"/>
              <a:t>/</a:t>
            </a:r>
            <a:br>
              <a:rPr lang="en-US" sz="4400" dirty="0" smtClean="0"/>
            </a:br>
            <a:r>
              <a:rPr lang="en-US" sz="4400" b="1" dirty="0" smtClean="0"/>
              <a:t>- advantage(n): </a:t>
            </a:r>
            <a:r>
              <a:rPr lang="en-US" sz="4400" b="1" dirty="0" err="1" smtClean="0"/>
              <a:t>thuận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lợi</a:t>
            </a:r>
            <a:r>
              <a:rPr lang="en-US" sz="4400" dirty="0"/>
              <a:t> /</a:t>
            </a:r>
            <a:r>
              <a:rPr lang="en-US" sz="4400" dirty="0" err="1"/>
              <a:t>ədˈvɑːntɪdʒ</a:t>
            </a:r>
            <a:r>
              <a:rPr lang="en-US" sz="4400" dirty="0" smtClean="0"/>
              <a:t>/</a:t>
            </a:r>
            <a:br>
              <a:rPr lang="en-US" sz="4400" dirty="0" smtClean="0"/>
            </a:br>
            <a:r>
              <a:rPr lang="en-US" sz="4400" dirty="0" smtClean="0"/>
              <a:t>- (to) </a:t>
            </a:r>
            <a:r>
              <a:rPr lang="en-US" sz="4400" b="1" dirty="0" smtClean="0"/>
              <a:t>rely on: </a:t>
            </a:r>
            <a:r>
              <a:rPr lang="en-US" sz="4400" b="1" dirty="0" err="1" smtClean="0"/>
              <a:t>lệ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thuộc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vào</a:t>
            </a:r>
            <a:r>
              <a:rPr lang="en-US" sz="4400" b="1" dirty="0" smtClean="0"/>
              <a:t> </a:t>
            </a:r>
            <a:r>
              <a:rPr lang="en-US" sz="4400" dirty="0"/>
              <a:t> /</a:t>
            </a:r>
            <a:r>
              <a:rPr lang="en-US" sz="4400" dirty="0" err="1"/>
              <a:t>rɪˈlaɪ</a:t>
            </a:r>
            <a:r>
              <a:rPr lang="en-US" sz="4400" dirty="0"/>
              <a:t> </a:t>
            </a:r>
            <a:r>
              <a:rPr lang="en-US" sz="4400" dirty="0" err="1"/>
              <a:t>ɒn</a:t>
            </a:r>
            <a:r>
              <a:rPr lang="en-US" sz="4400" dirty="0" smtClean="0"/>
              <a:t>/</a:t>
            </a:r>
            <a:br>
              <a:rPr lang="en-US" sz="4400" dirty="0" smtClean="0"/>
            </a:br>
            <a:r>
              <a:rPr lang="en-US" sz="4400" dirty="0" smtClean="0"/>
              <a:t>- (to) </a:t>
            </a:r>
            <a:r>
              <a:rPr lang="en-US" sz="4400" b="1" dirty="0" smtClean="0"/>
              <a:t>heat</a:t>
            </a:r>
            <a:r>
              <a:rPr lang="en-US" sz="4400" dirty="0"/>
              <a:t> </a:t>
            </a:r>
            <a:r>
              <a:rPr lang="en-US" sz="4400" dirty="0" smtClean="0"/>
              <a:t>: </a:t>
            </a:r>
            <a:r>
              <a:rPr lang="en-US" sz="4400" b="1" dirty="0" err="1" smtClean="0"/>
              <a:t>sưởi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ấm</a:t>
            </a:r>
            <a:r>
              <a:rPr lang="en-US" sz="4400" b="1" dirty="0" smtClean="0"/>
              <a:t> </a:t>
            </a:r>
            <a:r>
              <a:rPr lang="en-US" sz="4400" dirty="0" smtClean="0"/>
              <a:t>/</a:t>
            </a:r>
            <a:r>
              <a:rPr lang="en-US" sz="4400" dirty="0" err="1" smtClean="0"/>
              <a:t>hiːt</a:t>
            </a:r>
            <a:r>
              <a:rPr lang="en-US" sz="4400" dirty="0" smtClean="0"/>
              <a:t>/</a:t>
            </a:r>
            <a:br>
              <a:rPr lang="en-US" sz="4400" dirty="0" smtClean="0"/>
            </a:br>
            <a:r>
              <a:rPr lang="en-US" sz="4400" dirty="0" smtClean="0"/>
              <a:t>- </a:t>
            </a:r>
            <a:r>
              <a:rPr lang="en-US" sz="4400" b="1" dirty="0" smtClean="0"/>
              <a:t>electrical appliances(n): </a:t>
            </a:r>
            <a:r>
              <a:rPr lang="en-US" sz="4400" b="1" dirty="0" err="1" smtClean="0"/>
              <a:t>thiết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bị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điện</a:t>
            </a:r>
            <a:r>
              <a:rPr lang="en-US" sz="4400" dirty="0"/>
              <a:t> 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/</a:t>
            </a:r>
            <a:r>
              <a:rPr lang="en-US" sz="4400" dirty="0" err="1"/>
              <a:t>ɪˈlɛktrɪkəl</a:t>
            </a:r>
            <a:r>
              <a:rPr lang="en-US" sz="4400" dirty="0"/>
              <a:t> </a:t>
            </a:r>
            <a:r>
              <a:rPr lang="en-US" sz="4400" dirty="0" err="1"/>
              <a:t>əˈplaɪənsɪz</a:t>
            </a:r>
            <a:r>
              <a:rPr lang="en-US" sz="4400" dirty="0" smtClean="0"/>
              <a:t>/</a:t>
            </a:r>
            <a:br>
              <a:rPr lang="en-US" sz="4400" dirty="0" smtClean="0"/>
            </a:br>
            <a:r>
              <a:rPr lang="en-US" sz="4400" dirty="0" smtClean="0"/>
              <a:t>- (to) </a:t>
            </a:r>
            <a:r>
              <a:rPr lang="en-US" sz="4400" b="1" dirty="0" smtClean="0"/>
              <a:t>cost: </a:t>
            </a:r>
            <a:r>
              <a:rPr lang="en-US" sz="4400" b="1" dirty="0" err="1" smtClean="0"/>
              <a:t>tốn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kém</a:t>
            </a:r>
            <a:r>
              <a:rPr lang="en-US" sz="4400" dirty="0"/>
              <a:t> /</a:t>
            </a:r>
            <a:r>
              <a:rPr lang="en-US" sz="4400" dirty="0" err="1"/>
              <a:t>kɒst</a:t>
            </a:r>
            <a:r>
              <a:rPr lang="en-US" sz="4400" dirty="0" smtClean="0"/>
              <a:t>/</a:t>
            </a:r>
            <a:br>
              <a:rPr lang="en-US" sz="4400" dirty="0" smtClean="0"/>
            </a:br>
            <a:r>
              <a:rPr lang="en-US" sz="4400" dirty="0" smtClean="0"/>
              <a:t>- (to) </a:t>
            </a:r>
            <a:r>
              <a:rPr lang="en-US" sz="4400" b="1" dirty="0" smtClean="0"/>
              <a:t>produce: </a:t>
            </a:r>
            <a:r>
              <a:rPr lang="en-US" sz="4400" b="1" dirty="0" err="1" smtClean="0"/>
              <a:t>sản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xuất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4303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FF0000"/>
                </a:solidFill>
              </a:rPr>
              <a:t>I/ Vocabulary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rgbClr val="F7941E"/>
                </a:solidFill>
              </a:rPr>
              <a:t>(to) produce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1243" y="3815099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/>
              <a:t>Sản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xuất</a:t>
            </a: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2059157" y="3025654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prəˈdjuːs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4F8C6804-4845-40D6-E813-1AC605140F2E}"/>
              </a:ext>
            </a:extLst>
          </p:cNvPr>
          <p:cNvSpPr txBox="1"/>
          <p:nvPr/>
        </p:nvSpPr>
        <p:spPr>
          <a:xfrm>
            <a:off x="5892800" y="2205651"/>
            <a:ext cx="53847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make things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mostly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large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quantity</a:t>
            </a:r>
            <a:endParaRPr lang="vi-VN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</a:t>
            </a:r>
            <a:r>
              <a:rPr lang="vi-VN" sz="3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Companies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produce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many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toys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children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before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Christmas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vi-VN" sz="3600" dirty="0">
              <a:solidFill>
                <a:srgbClr val="0FB7B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3486</TotalTime>
  <Words>1022</Words>
  <Application>Microsoft Office PowerPoint</Application>
  <PresentationFormat>Custom</PresentationFormat>
  <Paragraphs>204</Paragraphs>
  <Slides>27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160</cp:revision>
  <dcterms:created xsi:type="dcterms:W3CDTF">2020-12-09T02:04:09Z</dcterms:created>
  <dcterms:modified xsi:type="dcterms:W3CDTF">2023-04-04T01:36:19Z</dcterms:modified>
</cp:coreProperties>
</file>