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sldIdLst>
    <p:sldId id="256" r:id="rId5"/>
    <p:sldId id="259" r:id="rId6"/>
    <p:sldId id="263" r:id="rId8"/>
    <p:sldId id="326" r:id="rId9"/>
    <p:sldId id="325" r:id="rId10"/>
    <p:sldId id="327" r:id="rId11"/>
    <p:sldId id="267" r:id="rId12"/>
    <p:sldId id="268" r:id="rId13"/>
    <p:sldId id="329" r:id="rId14"/>
    <p:sldId id="328" r:id="rId15"/>
    <p:sldId id="330" r:id="rId16"/>
    <p:sldId id="332" r:id="rId17"/>
    <p:sldId id="333" r:id="rId18"/>
    <p:sldId id="334" r:id="rId19"/>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467AB8"/>
    <a:srgbClr val="FFFF66"/>
    <a:srgbClr val="CC7240"/>
    <a:srgbClr val="E28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CF05F73-CC53-4E5A-8D13-69761C75C686}"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7DE24F1E-78D8-4724-B8CA-93945ECAE70B}" type="slidenum">
              <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Image Placeholder 1"/>
          <p:cNvSpPr>
            <a:spLocks noGrp="1" noRot="1" noChangeAspect="1" noTextEdit="1"/>
          </p:cNvSpPr>
          <p:nvPr>
            <p:ph type="sldImg"/>
          </p:nvPr>
        </p:nvSpPr>
        <p:spPr>
          <a:ln>
            <a:solidFill>
              <a:srgbClr val="000000">
                <a:alpha val="100000"/>
              </a:srgbClr>
            </a:solidFill>
            <a:miter lim="800000"/>
          </a:ln>
        </p:spPr>
      </p:sp>
      <p:sp>
        <p:nvSpPr>
          <p:cNvPr id="8195"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8196" name="Slide Number Placeholder 3"/>
          <p:cNvSpPr txBox="1">
            <a:spLocks noGrp="1"/>
          </p:cNvSpPr>
          <p:nvPr>
            <p:ph type="sldNum" sz="quarter"/>
          </p:nvPr>
        </p:nvSpPr>
        <p:spPr>
          <a:xfrm>
            <a:off x="0" y="0"/>
            <a:ext cx="0" cy="0"/>
          </a:xfrm>
          <a:prstGeom prst="rect">
            <a:avLst/>
          </a:prstGeom>
          <a:noFill/>
          <a:ln w="9525">
            <a:noFill/>
          </a:ln>
        </p:spPr>
        <p:txBody>
          <a:bodyPr anchor="b" anchorCtr="0"/>
          <a:p>
            <a:pPr lvl="0" algn="r" defTabSz="457200" eaLnBrk="1" hangingPunct="1"/>
            <a:fld id="{9A0DB2DC-4C9A-4742-B13C-FB6460FD3503}" type="slidenum">
              <a:rPr lang="en-US" altLang="en-US" sz="1200" dirty="0">
                <a:solidFill>
                  <a:srgbClr val="000000"/>
                </a:solidFill>
                <a:cs typeface="Arial" panose="020B0604020202020204" pitchFamily="34" charset="0"/>
                <a:sym typeface="Arial" panose="020B0604020202020204" pitchFamily="34" charset="0"/>
              </a:rPr>
            </a:fld>
            <a:endParaRPr lang="en-US" altLang="en-US" sz="1200" dirty="0">
              <a:solidFill>
                <a:srgbClr val="000000"/>
              </a:solidFill>
              <a:ea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Slide Image Placeholder 1"/>
          <p:cNvSpPr>
            <a:spLocks noGrp="1" noRot="1" noChangeAspect="1" noTextEdit="1"/>
          </p:cNvSpPr>
          <p:nvPr>
            <p:ph type="sldImg"/>
          </p:nvPr>
        </p:nvSpPr>
        <p:spPr>
          <a:ln>
            <a:solidFill>
              <a:srgbClr val="000000">
                <a:alpha val="100000"/>
              </a:srgbClr>
            </a:solidFill>
            <a:miter lim="800000"/>
          </a:ln>
        </p:spPr>
      </p:sp>
      <p:sp>
        <p:nvSpPr>
          <p:cNvPr id="10243"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10244"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solidFill>
                  <a:srgbClr val="000000"/>
                </a:solidFill>
                <a:cs typeface="Arial" panose="020B0604020202020204" pitchFamily="34" charset="0"/>
              </a:rPr>
            </a:fld>
            <a:endParaRPr lang="en-US" altLang="en-US" sz="1200" dirty="0">
              <a:solidFill>
                <a:srgbClr val="000000"/>
              </a:solidFill>
              <a:ea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Slide Image Placeholder 1"/>
          <p:cNvSpPr>
            <a:spLocks noGrp="1" noRot="1" noChangeAspect="1" noTextEdit="1"/>
          </p:cNvSpPr>
          <p:nvPr>
            <p:ph type="sldImg"/>
          </p:nvPr>
        </p:nvSpPr>
        <p:spPr>
          <a:ln>
            <a:solidFill>
              <a:srgbClr val="000000">
                <a:alpha val="100000"/>
              </a:srgbClr>
            </a:solidFill>
            <a:miter lim="800000"/>
          </a:ln>
        </p:spPr>
      </p:sp>
      <p:sp>
        <p:nvSpPr>
          <p:cNvPr id="13315"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13316"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solidFill>
                  <a:srgbClr val="000000"/>
                </a:solidFill>
                <a:cs typeface="Arial" panose="020B0604020202020204" pitchFamily="34" charset="0"/>
              </a:rPr>
            </a:fld>
            <a:endParaRPr lang="en-US" altLang="en-US" sz="1200" dirty="0">
              <a:solidFill>
                <a:srgbClr val="000000"/>
              </a:solidFill>
              <a:ea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B00C12-6B09-4996-85D1-985A319870F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3B93771-266C-4AF4-AB86-99A239B2430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B00C12-6B09-4996-85D1-985A319870F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3B93771-266C-4AF4-AB86-99A239B2430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B00C12-6B09-4996-85D1-985A319870F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3B93771-266C-4AF4-AB86-99A239B2430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D6EB1F7B-54AA-4CC0-89FE-A283900788B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88EF9F4F-C6B3-4698-AF0D-3D3AA88CFDB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endParaRPr>
          </a:p>
        </p:txBody>
      </p: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D6EB1F7B-54AA-4CC0-89FE-A283900788B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88EF9F4F-C6B3-4698-AF0D-3D3AA88CFDB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endParaRPr>
          </a:p>
        </p:txBody>
      </p:sp>
    </p:spTree>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D6EB1F7B-54AA-4CC0-89FE-A283900788B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88EF9F4F-C6B3-4698-AF0D-3D3AA88CFDB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endParaRPr>
          </a:p>
        </p:txBody>
      </p:sp>
    </p:spTree>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D6EB1F7B-54AA-4CC0-89FE-A283900788B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88EF9F4F-C6B3-4698-AF0D-3D3AA88CFDB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endParaRPr>
          </a:p>
        </p:txBody>
      </p:sp>
    </p:spTree>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D6EB1F7B-54AA-4CC0-89FE-A283900788B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9" name="Slide Number Placeholder 8"/>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88EF9F4F-C6B3-4698-AF0D-3D3AA88CFDB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endParaRPr>
          </a:p>
        </p:txBody>
      </p:sp>
    </p:spTree>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D6EB1F7B-54AA-4CC0-89FE-A283900788B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Slide Number Placeholder 4"/>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88EF9F4F-C6B3-4698-AF0D-3D3AA88CFDB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endParaRPr>
          </a:p>
        </p:txBody>
      </p:sp>
    </p:spTree>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D6EB1F7B-54AA-4CC0-89FE-A283900788B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4" name="Slide Number Placeholder 3"/>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88EF9F4F-C6B3-4698-AF0D-3D3AA88CFDB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endParaRPr>
          </a:p>
        </p:txBody>
      </p:sp>
    </p:spTree>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D6EB1F7B-54AA-4CC0-89FE-A283900788B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88EF9F4F-C6B3-4698-AF0D-3D3AA88CFDB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endParaRPr>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B00C12-6B09-4996-85D1-985A319870F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3B93771-266C-4AF4-AB86-99A239B2430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D6EB1F7B-54AA-4CC0-89FE-A283900788B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88EF9F4F-C6B3-4698-AF0D-3D3AA88CFDB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endParaRPr>
          </a:p>
        </p:txBody>
      </p:sp>
    </p:spTree>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D6EB1F7B-54AA-4CC0-89FE-A283900788B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88EF9F4F-C6B3-4698-AF0D-3D3AA88CFDB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endParaRPr>
          </a:p>
        </p:txBody>
      </p:sp>
    </p:spTree>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D6EB1F7B-54AA-4CC0-89FE-A283900788B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88EF9F4F-C6B3-4698-AF0D-3D3AA88CFDB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endParaRPr>
          </a:p>
        </p:txBody>
      </p:sp>
    </p:spTree>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B664C2C-75AE-49CC-B0CE-E04164C8BFC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94EAADC-84BD-4DFB-B6AC-A9F74EF014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B664C2C-75AE-49CC-B0CE-E04164C8BFC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94EAADC-84BD-4DFB-B6AC-A9F74EF014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B664C2C-75AE-49CC-B0CE-E04164C8BFC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94EAADC-84BD-4DFB-B6AC-A9F74EF014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B664C2C-75AE-49CC-B0CE-E04164C8BFC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94EAADC-84BD-4DFB-B6AC-A9F74EF014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B664C2C-75AE-49CC-B0CE-E04164C8BFC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94EAADC-84BD-4DFB-B6AC-A9F74EF014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B664C2C-75AE-49CC-B0CE-E04164C8BFC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94EAADC-84BD-4DFB-B6AC-A9F74EF014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B664C2C-75AE-49CC-B0CE-E04164C8BFC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94EAADC-84BD-4DFB-B6AC-A9F74EF014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B00C12-6B09-4996-85D1-985A319870F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3B93771-266C-4AF4-AB86-99A239B2430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B664C2C-75AE-49CC-B0CE-E04164C8BFC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94EAADC-84BD-4DFB-B6AC-A9F74EF014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B664C2C-75AE-49CC-B0CE-E04164C8BFC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94EAADC-84BD-4DFB-B6AC-A9F74EF014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B664C2C-75AE-49CC-B0CE-E04164C8BFC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94EAADC-84BD-4DFB-B6AC-A9F74EF014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B664C2C-75AE-49CC-B0CE-E04164C8BFC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94EAADC-84BD-4DFB-B6AC-A9F74EF014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 1 column">
    <p:bg>
      <p:bgPr>
        <a:solidFill>
          <a:schemeClr val="bg1"/>
        </a:solidFill>
        <a:effectLst/>
      </p:bgPr>
    </p:bg>
    <p:spTree>
      <p:nvGrpSpPr>
        <p:cNvPr id="1" name="Shape 40"/>
        <p:cNvGrpSpPr/>
        <p:nvPr/>
      </p:nvGrpSpPr>
      <p:grpSpPr>
        <a:xfrm>
          <a:off x="0" y="0"/>
          <a:ext cx="0" cy="0"/>
          <a:chOff x="0" y="0"/>
          <a:chExt cx="0" cy="0"/>
        </a:xfrm>
      </p:grpSpPr>
      <p:pic>
        <p:nvPicPr>
          <p:cNvPr id="4098" name="Shape 41"/>
          <p:cNvPicPr preferRelativeResize="0">
            <a:picLocks noChangeAspect="1"/>
          </p:cNvPicPr>
          <p:nvPr/>
        </p:nvPicPr>
        <p:blipFill>
          <a:blip r:embed="rId2"/>
          <a:srcRect l="19199" t="50049" r="-17056" b="-4964"/>
          <a:stretch>
            <a:fillRect/>
          </a:stretch>
        </p:blipFill>
        <p:spPr>
          <a:xfrm>
            <a:off x="-25400" y="-12700"/>
            <a:ext cx="6172200" cy="3370263"/>
          </a:xfrm>
          <a:prstGeom prst="rect">
            <a:avLst/>
          </a:prstGeom>
          <a:noFill/>
          <a:ln w="9525">
            <a:noFill/>
          </a:ln>
        </p:spPr>
      </p:pic>
      <p:grpSp>
        <p:nvGrpSpPr>
          <p:cNvPr id="4099" name="Shape 42"/>
          <p:cNvGrpSpPr/>
          <p:nvPr/>
        </p:nvGrpSpPr>
        <p:grpSpPr>
          <a:xfrm>
            <a:off x="821267" y="774700"/>
            <a:ext cx="10549467" cy="5308600"/>
            <a:chOff x="615225" y="581250"/>
            <a:chExt cx="7913399" cy="3981000"/>
          </a:xfrm>
        </p:grpSpPr>
        <p:sp>
          <p:nvSpPr>
            <p:cNvPr id="9" name="Shape 43"/>
            <p:cNvSpPr>
              <a:spLocks noChangeArrowheads="1"/>
            </p:cNvSpPr>
            <p:nvPr/>
          </p:nvSpPr>
          <p:spPr bwMode="auto">
            <a:xfrm>
              <a:off x="615225" y="581250"/>
              <a:ext cx="7913399" cy="3981000"/>
            </a:xfrm>
            <a:prstGeom prst="rect">
              <a:avLst/>
            </a:prstGeom>
            <a:solidFill>
              <a:srgbClr val="FFFFFF">
                <a:alpha val="92548"/>
              </a:srgbClr>
            </a:solidFill>
            <a:ln w="9525">
              <a:solidFill>
                <a:srgbClr val="231F1C"/>
              </a:solidFill>
              <a:round/>
            </a:ln>
          </p:spPr>
          <p:txBody>
            <a:bodyPr lIns="121900" tIns="121900" rIns="121900" bIns="121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3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 name="Shape 44"/>
            <p:cNvSpPr>
              <a:spLocks noChangeArrowheads="1"/>
            </p:cNvSpPr>
            <p:nvPr/>
          </p:nvSpPr>
          <p:spPr bwMode="auto">
            <a:xfrm>
              <a:off x="704140" y="666965"/>
              <a:ext cx="7733983" cy="3809569"/>
            </a:xfrm>
            <a:prstGeom prst="rect">
              <a:avLst/>
            </a:prstGeom>
            <a:noFill/>
            <a:ln w="9525">
              <a:solidFill>
                <a:srgbClr val="231F1C"/>
              </a:solidFill>
              <a:round/>
            </a:ln>
          </p:spPr>
          <p:txBody>
            <a:bodyPr lIns="121900" tIns="121900" rIns="121900" bIns="121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3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pic>
        <p:nvPicPr>
          <p:cNvPr id="4100" name="Shape 47"/>
          <p:cNvPicPr preferRelativeResize="0">
            <a:picLocks noChangeAspect="1"/>
          </p:cNvPicPr>
          <p:nvPr/>
        </p:nvPicPr>
        <p:blipFill>
          <a:blip r:embed="rId3"/>
          <a:srcRect r="36415" b="23112"/>
          <a:stretch>
            <a:fillRect/>
          </a:stretch>
        </p:blipFill>
        <p:spPr>
          <a:xfrm>
            <a:off x="9863667" y="2463800"/>
            <a:ext cx="2328333" cy="4394200"/>
          </a:xfrm>
          <a:prstGeom prst="rect">
            <a:avLst/>
          </a:prstGeom>
          <a:noFill/>
          <a:ln w="9525">
            <a:noFill/>
          </a:ln>
        </p:spPr>
      </p:pic>
      <p:pic>
        <p:nvPicPr>
          <p:cNvPr id="4101" name="Shape 48"/>
          <p:cNvPicPr preferRelativeResize="0">
            <a:picLocks noChangeAspect="1"/>
          </p:cNvPicPr>
          <p:nvPr/>
        </p:nvPicPr>
        <p:blipFill>
          <a:blip r:embed="rId4"/>
          <a:srcRect l="11090" r="-11089" b="16541"/>
          <a:stretch>
            <a:fillRect/>
          </a:stretch>
        </p:blipFill>
        <p:spPr>
          <a:xfrm>
            <a:off x="-25400" y="4473575"/>
            <a:ext cx="2328333" cy="2384425"/>
          </a:xfrm>
          <a:prstGeom prst="rect">
            <a:avLst/>
          </a:prstGeom>
          <a:noFill/>
          <a:ln w="9525">
            <a:noFill/>
          </a:ln>
        </p:spPr>
      </p:pic>
      <p:sp>
        <p:nvSpPr>
          <p:cNvPr id="45" name="Shape 45"/>
          <p:cNvSpPr txBox="1">
            <a:spLocks noGrp="1"/>
          </p:cNvSpPr>
          <p:nvPr>
            <p:ph type="title"/>
          </p:nvPr>
        </p:nvSpPr>
        <p:spPr>
          <a:xfrm>
            <a:off x="1668801" y="1392235"/>
            <a:ext cx="8854399" cy="12719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6" name="Shape 46"/>
          <p:cNvSpPr txBox="1">
            <a:spLocks noGrp="1"/>
          </p:cNvSpPr>
          <p:nvPr>
            <p:ph type="body" idx="1"/>
          </p:nvPr>
        </p:nvSpPr>
        <p:spPr>
          <a:xfrm>
            <a:off x="1668801" y="2829934"/>
            <a:ext cx="8854399" cy="3103199"/>
          </a:xfrm>
          <a:prstGeom prst="rect">
            <a:avLst/>
          </a:prstGeom>
        </p:spPr>
        <p:txBody>
          <a:bodyPr lIns="91425" tIns="91425" rIns="91425" b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B664C2C-75AE-49CC-B0CE-E04164C8BFC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94EAADC-84BD-4DFB-B6AC-A9F74EF014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B00C12-6B09-4996-85D1-985A319870F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3B93771-266C-4AF4-AB86-99A239B2430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B00C12-6B09-4996-85D1-985A319870F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3B93771-266C-4AF4-AB86-99A239B2430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B00C12-6B09-4996-85D1-985A319870F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3B93771-266C-4AF4-AB86-99A239B2430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B00C12-6B09-4996-85D1-985A319870F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3B93771-266C-4AF4-AB86-99A239B2430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B00C12-6B09-4996-85D1-985A319870F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3B93771-266C-4AF4-AB86-99A239B2430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B00C12-6B09-4996-85D1-985A319870F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3B93771-266C-4AF4-AB86-99A239B2430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3B00C12-6B09-4996-85D1-985A319870F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3B93771-266C-4AF4-AB86-99A239B2430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panose="020F0502020204030204"/>
                <a:cs typeface="+mn-cs"/>
                <a:sym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D6EB1F7B-54AA-4CC0-89FE-A283900788B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panose="020F0502020204030204"/>
                <a:cs typeface="+mn-cs"/>
                <a:sym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defTabSz="457200" eaLnBrk="1" hangingPunct="1">
              <a:defRPr sz="1200" smtClean="0">
                <a:solidFill>
                  <a:srgbClr val="898989"/>
                </a:solidFill>
                <a:sym typeface="Arial" panose="020B060402020202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88EF9F4F-C6B3-4698-AF0D-3D3AA88CFDB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3075" name="Text Placeholder 2"/>
          <p:cNvSpPr>
            <a:spLocks noGrp="1"/>
          </p:cNvSpPr>
          <p:nvPr>
            <p:ph type="body" idx="1"/>
          </p:nvPr>
        </p:nvSpPr>
        <p:spPr>
          <a:xfrm>
            <a:off x="609600" y="1600200"/>
            <a:ext cx="109728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B664C2C-75AE-49CC-B0CE-E04164C8BFC6}"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94EAADC-84BD-4DFB-B6AC-A9F74EF014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split orient="vert"/>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Box 6"/>
          <p:cNvSpPr txBox="1"/>
          <p:nvPr/>
        </p:nvSpPr>
        <p:spPr>
          <a:xfrm>
            <a:off x="754381" y="-59901"/>
            <a:ext cx="11231033" cy="222504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4265" b="1" dirty="0">
                <a:solidFill>
                  <a:srgbClr val="FF0000"/>
                </a:solidFill>
                <a:latin typeface="Times New Roman" panose="02020603050405020304" pitchFamily="18" charset="0"/>
                <a:cs typeface="Times New Roman" panose="02020603050405020304" pitchFamily="18" charset="0"/>
              </a:rPr>
              <a:t>Văn bản 1:</a:t>
            </a:r>
            <a:endParaRPr lang="en-US" altLang="en-US" sz="4265" b="1" dirty="0">
              <a:solidFill>
                <a:srgbClr val="FF0000"/>
              </a:solidFill>
              <a:latin typeface="Times New Roman" panose="02020603050405020304" pitchFamily="18" charset="0"/>
              <a:cs typeface="Times New Roman" panose="02020603050405020304" pitchFamily="18" charset="0"/>
            </a:endParaRPr>
          </a:p>
          <a:p>
            <a:pPr marL="0" lvl="0" indent="0" algn="ctr" eaLnBrk="1" hangingPunct="1">
              <a:lnSpc>
                <a:spcPct val="100000"/>
              </a:lnSpc>
              <a:spcBef>
                <a:spcPct val="0"/>
              </a:spcBef>
              <a:buFontTx/>
              <a:buNone/>
            </a:pPr>
            <a:r>
              <a:rPr lang="en-US" altLang="en-US" sz="4800" b="1" dirty="0">
                <a:solidFill>
                  <a:srgbClr val="FF0000"/>
                </a:solidFill>
                <a:latin typeface="Times New Roman" panose="02020603050405020304" pitchFamily="18" charset="0"/>
                <a:cs typeface="Times New Roman" panose="02020603050405020304" pitchFamily="18" charset="0"/>
              </a:rPr>
              <a:t>NHÀ THƠ CỦA QUÊ HƯƠNG</a:t>
            </a:r>
            <a:endParaRPr lang="en-US" altLang="en-US" sz="4800" b="1" dirty="0">
              <a:solidFill>
                <a:srgbClr val="FF0000"/>
              </a:solidFill>
              <a:latin typeface="Times New Roman" panose="02020603050405020304" pitchFamily="18" charset="0"/>
              <a:cs typeface="Times New Roman" panose="02020603050405020304" pitchFamily="18" charset="0"/>
            </a:endParaRPr>
          </a:p>
          <a:p>
            <a:pPr marL="0" lvl="0" indent="0" algn="ctr" eaLnBrk="1" hangingPunct="1">
              <a:lnSpc>
                <a:spcPct val="100000"/>
              </a:lnSpc>
              <a:spcBef>
                <a:spcPct val="0"/>
              </a:spcBef>
              <a:buFontTx/>
              <a:buNone/>
            </a:pPr>
            <a:r>
              <a:rPr lang="en-US" altLang="en-US" sz="4800" b="1" dirty="0">
                <a:solidFill>
                  <a:srgbClr val="FF0000"/>
                </a:solidFill>
                <a:latin typeface="Times New Roman" panose="02020603050405020304" pitchFamily="18" charset="0"/>
                <a:cs typeface="Times New Roman" panose="02020603050405020304" pitchFamily="18" charset="0"/>
              </a:rPr>
              <a:t>LÀNG CẢNH VIỆT NAM</a:t>
            </a:r>
            <a:endParaRPr lang="en-US" altLang="en-US" sz="4800" b="1" dirty="0">
              <a:solidFill>
                <a:srgbClr val="FF0000"/>
              </a:solidFill>
              <a:latin typeface="Times New Roman" panose="02020603050405020304" pitchFamily="18" charset="0"/>
              <a:ea typeface="Times New Roman" panose="02020603050405020304" pitchFamily="18" charset="0"/>
            </a:endParaRPr>
          </a:p>
        </p:txBody>
      </p:sp>
      <p:sp>
        <p:nvSpPr>
          <p:cNvPr id="6147" name="TextBox 8"/>
          <p:cNvSpPr txBox="1"/>
          <p:nvPr/>
        </p:nvSpPr>
        <p:spPr>
          <a:xfrm>
            <a:off x="7068186" y="2228851"/>
            <a:ext cx="5441949" cy="52197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b="1" dirty="0">
                <a:latin typeface="Times New Roman" panose="02020603050405020304" pitchFamily="18" charset="0"/>
                <a:cs typeface="Times New Roman" panose="02020603050405020304" pitchFamily="18" charset="0"/>
              </a:rPr>
              <a:t>- XUÂN DIỆU - </a:t>
            </a:r>
            <a:endParaRPr lang="en-US" altLang="en-US" b="1" dirty="0">
              <a:latin typeface="Times New Roman" panose="02020603050405020304" pitchFamily="18" charset="0"/>
              <a:ea typeface="Times New Roman" panose="02020603050405020304" pitchFamily="18" charset="0"/>
            </a:endParaRPr>
          </a:p>
        </p:txBody>
      </p:sp>
      <p:pic>
        <p:nvPicPr>
          <p:cNvPr id="6148" name="Picture 1"/>
          <p:cNvPicPr>
            <a:picLocks noChangeAspect="1"/>
          </p:cNvPicPr>
          <p:nvPr/>
        </p:nvPicPr>
        <p:blipFill>
          <a:blip r:embed="rId1"/>
          <a:stretch>
            <a:fillRect/>
          </a:stretch>
        </p:blipFill>
        <p:spPr>
          <a:xfrm>
            <a:off x="0" y="2931795"/>
            <a:ext cx="12192635" cy="5617210"/>
          </a:xfrm>
          <a:prstGeom prst="rect">
            <a:avLst/>
          </a:prstGeom>
          <a:noFill/>
          <a:ln w="9525">
            <a:noFill/>
          </a:ln>
        </p:spPr>
      </p:pic>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Box 2"/>
          <p:cNvSpPr txBox="1"/>
          <p:nvPr/>
        </p:nvSpPr>
        <p:spPr>
          <a:xfrm>
            <a:off x="476251" y="-4233"/>
            <a:ext cx="11167533" cy="601599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50000"/>
              </a:lnSpc>
              <a:buNone/>
            </a:pPr>
            <a:endParaRPr lang="en-US" altLang="en-US" sz="3735" dirty="0">
              <a:latin typeface="Times New Roman" panose="02020603050405020304" pitchFamily="18" charset="0"/>
              <a:cs typeface="Times New Roman" panose="02020603050405020304" pitchFamily="18" charset="0"/>
            </a:endParaRPr>
          </a:p>
          <a:p>
            <a:pPr marL="0" lvl="0" indent="0" algn="just">
              <a:lnSpc>
                <a:spcPct val="150000"/>
              </a:lnSpc>
              <a:buNone/>
            </a:pPr>
            <a:r>
              <a:rPr lang="en-US" altLang="en-US" sz="3735" dirty="0">
                <a:latin typeface="Times New Roman" panose="02020603050405020304" pitchFamily="18" charset="0"/>
                <a:cs typeface="Times New Roman" panose="02020603050405020304" pitchFamily="18" charset="0"/>
              </a:rPr>
              <a:t>- </a:t>
            </a:r>
            <a:r>
              <a:rPr lang="en-US" altLang="en-US" sz="3735" i="1" dirty="0">
                <a:latin typeface="Times New Roman" panose="02020603050405020304" pitchFamily="18" charset="0"/>
                <a:cs typeface="Times New Roman" panose="02020603050405020304" pitchFamily="18" charset="0"/>
              </a:rPr>
              <a:t>Xuất xứ</a:t>
            </a:r>
            <a:r>
              <a:rPr lang="en-US" altLang="en-US" sz="3735" dirty="0">
                <a:latin typeface="Times New Roman" panose="02020603050405020304" pitchFamily="18" charset="0"/>
                <a:cs typeface="Times New Roman" panose="02020603050405020304" pitchFamily="18" charset="0"/>
              </a:rPr>
              <a:t>: Trích trong tập “Các nh</a:t>
            </a:r>
            <a:r>
              <a:rPr lang="en-US" altLang="en-US" sz="3735" dirty="0">
                <a:latin typeface="Times New Roman" panose="02020603050405020304" pitchFamily="18" charset="0"/>
                <a:ea typeface="Times New Roman" panose="02020603050405020304" pitchFamily="18" charset="0"/>
              </a:rPr>
              <a:t>à</a:t>
            </a:r>
            <a:r>
              <a:rPr lang="en-US" altLang="en-US" sz="3735" dirty="0">
                <a:latin typeface="Times New Roman" panose="02020603050405020304" pitchFamily="18" charset="0"/>
                <a:cs typeface="Times New Roman" panose="02020603050405020304" pitchFamily="18" charset="0"/>
              </a:rPr>
              <a:t> thơ cổ điển Việt Nam”, tập 2, xuất bản năm 1982.</a:t>
            </a:r>
            <a:endParaRPr lang="en-US" altLang="en-US" dirty="0">
              <a:latin typeface=".VnTime" pitchFamily="34" charset="0"/>
              <a:cs typeface="Times New Roman" panose="02020603050405020304" pitchFamily="18" charset="0"/>
            </a:endParaRPr>
          </a:p>
          <a:p>
            <a:pPr marL="0" lvl="0" indent="0" algn="just">
              <a:lnSpc>
                <a:spcPct val="150000"/>
              </a:lnSpc>
              <a:buNone/>
            </a:pPr>
            <a:r>
              <a:rPr lang="en-US" altLang="en-US" sz="3735" dirty="0">
                <a:latin typeface="Times New Roman" panose="02020603050405020304" pitchFamily="18" charset="0"/>
                <a:cs typeface="Times New Roman" panose="02020603050405020304" pitchFamily="18" charset="0"/>
              </a:rPr>
              <a:t>- </a:t>
            </a:r>
            <a:r>
              <a:rPr lang="en-US" altLang="en-US" sz="3735" i="1" dirty="0">
                <a:latin typeface="Times New Roman" panose="02020603050405020304" pitchFamily="18" charset="0"/>
                <a:cs typeface="Times New Roman" panose="02020603050405020304" pitchFamily="18" charset="0"/>
              </a:rPr>
              <a:t>Thể loại</a:t>
            </a:r>
            <a:r>
              <a:rPr lang="en-US" altLang="en-US" sz="3735" dirty="0">
                <a:latin typeface="Times New Roman" panose="02020603050405020304" pitchFamily="18" charset="0"/>
                <a:cs typeface="Times New Roman" panose="02020603050405020304" pitchFamily="18" charset="0"/>
              </a:rPr>
              <a:t>: văn xuôi – b</a:t>
            </a:r>
            <a:r>
              <a:rPr lang="en-US" altLang="en-US" sz="3735" dirty="0">
                <a:latin typeface="Times New Roman" panose="02020603050405020304" pitchFamily="18" charset="0"/>
                <a:ea typeface="Times New Roman" panose="02020603050405020304" pitchFamily="18" charset="0"/>
              </a:rPr>
              <a:t>à</a:t>
            </a:r>
            <a:r>
              <a:rPr lang="en-US" altLang="en-US" sz="3735" dirty="0">
                <a:latin typeface="Times New Roman" panose="02020603050405020304" pitchFamily="18" charset="0"/>
                <a:cs typeface="Times New Roman" panose="02020603050405020304" pitchFamily="18" charset="0"/>
              </a:rPr>
              <a:t>i phê bình văn học</a:t>
            </a:r>
            <a:endParaRPr lang="en-US" altLang="en-US" dirty="0">
              <a:latin typeface=".VnTime" pitchFamily="34" charset="0"/>
              <a:cs typeface="Times New Roman" panose="02020603050405020304" pitchFamily="18" charset="0"/>
            </a:endParaRPr>
          </a:p>
          <a:p>
            <a:pPr marL="0" lvl="0" indent="0" algn="just">
              <a:lnSpc>
                <a:spcPct val="150000"/>
              </a:lnSpc>
              <a:buNone/>
            </a:pPr>
            <a:r>
              <a:rPr lang="en-US" altLang="en-US" sz="3735" dirty="0">
                <a:latin typeface="Times New Roman" panose="02020603050405020304" pitchFamily="18" charset="0"/>
                <a:cs typeface="Times New Roman" panose="02020603050405020304" pitchFamily="18" charset="0"/>
              </a:rPr>
              <a:t>- </a:t>
            </a:r>
            <a:r>
              <a:rPr lang="en-US" altLang="en-US" sz="3735" i="1" dirty="0">
                <a:latin typeface="Times New Roman" panose="02020603050405020304" pitchFamily="18" charset="0"/>
                <a:cs typeface="Times New Roman" panose="02020603050405020304" pitchFamily="18" charset="0"/>
              </a:rPr>
              <a:t>Phương thức biểu đạt</a:t>
            </a:r>
            <a:r>
              <a:rPr lang="en-US" altLang="en-US" sz="3735" dirty="0">
                <a:latin typeface="Times New Roman" panose="02020603050405020304" pitchFamily="18" charset="0"/>
                <a:cs typeface="Times New Roman" panose="02020603050405020304" pitchFamily="18" charset="0"/>
              </a:rPr>
              <a:t>: nghị luận</a:t>
            </a:r>
            <a:endParaRPr lang="en-US" altLang="en-US" dirty="0">
              <a:latin typeface=".VnTime" pitchFamily="34" charset="0"/>
              <a:cs typeface="Times New Roman" panose="02020603050405020304" pitchFamily="18" charset="0"/>
            </a:endParaRPr>
          </a:p>
          <a:p>
            <a:pPr marL="0" lvl="0" indent="0">
              <a:buNone/>
            </a:pPr>
            <a:r>
              <a:rPr lang="en-US" altLang="en-US" sz="3735" dirty="0">
                <a:latin typeface="Times New Roman" panose="02020603050405020304" pitchFamily="18" charset="0"/>
                <a:cs typeface="Times New Roman" panose="02020603050405020304" pitchFamily="18" charset="0"/>
              </a:rPr>
              <a:t>- </a:t>
            </a:r>
            <a:r>
              <a:rPr lang="en-US" altLang="en-US" sz="3735" i="1" dirty="0">
                <a:latin typeface="Times New Roman" panose="02020603050405020304" pitchFamily="18" charset="0"/>
                <a:cs typeface="Times New Roman" panose="02020603050405020304" pitchFamily="18" charset="0"/>
              </a:rPr>
              <a:t>Luận đề</a:t>
            </a:r>
            <a:r>
              <a:rPr lang="en-US" altLang="en-US" sz="3735" dirty="0">
                <a:latin typeface="Times New Roman" panose="02020603050405020304" pitchFamily="18" charset="0"/>
                <a:cs typeface="Times New Roman" panose="02020603050405020304" pitchFamily="18" charset="0"/>
              </a:rPr>
              <a:t>: Vẻ đẹp của mùa thu thôn quê Việt Nam qua ba b</a:t>
            </a:r>
            <a:r>
              <a:rPr lang="en-US" altLang="en-US" sz="3735" dirty="0">
                <a:latin typeface="Times New Roman" panose="02020603050405020304" pitchFamily="18" charset="0"/>
                <a:ea typeface="Times New Roman" panose="02020603050405020304" pitchFamily="18" charset="0"/>
              </a:rPr>
              <a:t>à</a:t>
            </a:r>
            <a:r>
              <a:rPr lang="en-US" altLang="en-US" sz="3735" dirty="0">
                <a:latin typeface="Times New Roman" panose="02020603050405020304" pitchFamily="18" charset="0"/>
                <a:cs typeface="Times New Roman" panose="02020603050405020304" pitchFamily="18" charset="0"/>
              </a:rPr>
              <a:t>i thơ thu của Nguyễn Khuyến</a:t>
            </a:r>
            <a:endParaRPr lang="en-US" altLang="en-US" dirty="0"/>
          </a:p>
        </p:txBody>
      </p:sp>
      <p:sp>
        <p:nvSpPr>
          <p:cNvPr id="18435" name="TextBox 5"/>
          <p:cNvSpPr txBox="1"/>
          <p:nvPr/>
        </p:nvSpPr>
        <p:spPr>
          <a:xfrm>
            <a:off x="476462" y="132927"/>
            <a:ext cx="2466975" cy="10763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b="1"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en-US" b="1" dirty="0">
                <a:solidFill>
                  <a:srgbClr val="002060"/>
                </a:solidFill>
                <a:latin typeface="Times New Roman" panose="02020603050405020304" pitchFamily="18" charset="0"/>
                <a:cs typeface="Times New Roman" panose="02020603050405020304" pitchFamily="18" charset="0"/>
              </a:rPr>
              <a:t>2. Tác phẩm:</a:t>
            </a:r>
            <a:endParaRPr lang="en-US" altLang="en-US" b="1"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150283" y="0"/>
            <a:ext cx="6716183" cy="91863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3735" b="1" dirty="0">
                <a:solidFill>
                  <a:srgbClr val="FFFFFF"/>
                </a:solidFill>
                <a:latin typeface="Times New Roman" panose="02020603050405020304" pitchFamily="18" charset="0"/>
                <a:cs typeface="Times New Roman" panose="02020603050405020304" pitchFamily="18" charset="0"/>
              </a:rPr>
              <a:t>II. </a:t>
            </a:r>
            <a:r>
              <a:rPr lang="vi-VN" altLang="en-US" sz="3735" b="1" dirty="0">
                <a:solidFill>
                  <a:srgbClr val="FFFFFF"/>
                </a:solidFill>
                <a:latin typeface="Times New Roman" panose="02020603050405020304" pitchFamily="18" charset="0"/>
                <a:cs typeface="Times New Roman" panose="02020603050405020304" pitchFamily="18" charset="0"/>
              </a:rPr>
              <a:t>KHÁM PHÁ VĂN BẢN</a:t>
            </a:r>
            <a:r>
              <a:rPr lang="en-US" altLang="en-US" sz="2400" dirty="0">
                <a:solidFill>
                  <a:srgbClr val="FFFFFF"/>
                </a:solidFill>
              </a:rPr>
              <a:t>. </a:t>
            </a:r>
            <a:endParaRPr lang="en-US" altLang="en-US" sz="2400" dirty="0">
              <a:solidFill>
                <a:srgbClr val="FFFFFF"/>
              </a:solidFill>
            </a:endParaRPr>
          </a:p>
        </p:txBody>
      </p:sp>
      <p:sp>
        <p:nvSpPr>
          <p:cNvPr id="4" name="Rectangle 3"/>
          <p:cNvSpPr/>
          <p:nvPr/>
        </p:nvSpPr>
        <p:spPr>
          <a:xfrm>
            <a:off x="3093085" y="798195"/>
            <a:ext cx="6590665" cy="762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735" b="1" dirty="0">
                <a:latin typeface="Times New Roman" panose="02020603050405020304" pitchFamily="18" charset="0"/>
                <a:cs typeface="Times New Roman" panose="02020603050405020304" pitchFamily="18" charset="0"/>
              </a:rPr>
              <a:t>1. Giới thiệu vấn đề </a:t>
            </a:r>
            <a:endParaRPr lang="en-US" altLang="en-US" sz="3735" dirty="0"/>
          </a:p>
        </p:txBody>
      </p:sp>
      <p:sp>
        <p:nvSpPr>
          <p:cNvPr id="5" name="Rectangle 4"/>
          <p:cNvSpPr/>
          <p:nvPr/>
        </p:nvSpPr>
        <p:spPr>
          <a:xfrm>
            <a:off x="723900" y="1559983"/>
            <a:ext cx="11186583" cy="5302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50000"/>
              </a:lnSpc>
              <a:spcBef>
                <a:spcPct val="0"/>
              </a:spcBef>
              <a:buFontTx/>
              <a:buNone/>
            </a:pPr>
            <a:endParaRPr lang="en-US" altLang="en-US" sz="3735" dirty="0">
              <a:latin typeface="Times New Roman" panose="02020603050405020304" pitchFamily="18" charset="0"/>
              <a:cs typeface="Times New Roman" panose="02020603050405020304" pitchFamily="18" charset="0"/>
            </a:endParaRPr>
          </a:p>
          <a:p>
            <a:pPr marL="0" lvl="0" indent="0" algn="just">
              <a:lnSpc>
                <a:spcPct val="150000"/>
              </a:lnSpc>
              <a:spcBef>
                <a:spcPct val="0"/>
              </a:spcBef>
              <a:buFontTx/>
              <a:buNone/>
            </a:pPr>
            <a:r>
              <a:rPr lang="en-US" altLang="en-US" sz="3735" dirty="0">
                <a:latin typeface="Times New Roman" panose="02020603050405020304" pitchFamily="18" charset="0"/>
                <a:cs typeface="Times New Roman" panose="02020603050405020304" pitchFamily="18" charset="0"/>
              </a:rPr>
              <a:t>+ Nguyễn Khuyến nổi tiếng nhất trong văn học Việt Nam l</a:t>
            </a:r>
            <a:r>
              <a:rPr lang="en-US" altLang="en-US" sz="3735" dirty="0">
                <a:latin typeface="Times New Roman" panose="02020603050405020304" pitchFamily="18" charset="0"/>
                <a:ea typeface="Times New Roman" panose="02020603050405020304" pitchFamily="18" charset="0"/>
              </a:rPr>
              <a:t>à</a:t>
            </a:r>
            <a:r>
              <a:rPr lang="en-US" altLang="en-US" sz="3735" dirty="0">
                <a:latin typeface="Times New Roman" panose="02020603050405020304" pitchFamily="18" charset="0"/>
                <a:cs typeface="Times New Roman" panose="02020603050405020304" pitchFamily="18" charset="0"/>
              </a:rPr>
              <a:t> về thơ Nôm</a:t>
            </a:r>
            <a:endParaRPr lang="en-US" altLang="en-US" sz="3735" dirty="0">
              <a:latin typeface="Times New Roman" panose="02020603050405020304" pitchFamily="18" charset="0"/>
              <a:cs typeface="Times New Roman" panose="02020603050405020304" pitchFamily="18" charset="0"/>
            </a:endParaRPr>
          </a:p>
          <a:p>
            <a:pPr marL="0" lvl="0" indent="0" algn="just">
              <a:lnSpc>
                <a:spcPct val="150000"/>
              </a:lnSpc>
              <a:spcBef>
                <a:spcPct val="0"/>
              </a:spcBef>
              <a:buFontTx/>
              <a:buNone/>
            </a:pPr>
            <a:r>
              <a:rPr lang="en-US" altLang="en-US" sz="3735" dirty="0">
                <a:latin typeface="Times New Roman" panose="02020603050405020304" pitchFamily="18" charset="0"/>
                <a:cs typeface="Times New Roman" panose="02020603050405020304" pitchFamily="18" charset="0"/>
              </a:rPr>
              <a:t>+ Nức danh nhất l</a:t>
            </a:r>
            <a:r>
              <a:rPr lang="en-US" altLang="en-US" sz="3735" dirty="0">
                <a:latin typeface="Times New Roman" panose="02020603050405020304" pitchFamily="18" charset="0"/>
                <a:ea typeface="Times New Roman" panose="02020603050405020304" pitchFamily="18" charset="0"/>
              </a:rPr>
              <a:t>à</a:t>
            </a:r>
            <a:r>
              <a:rPr lang="en-US" altLang="en-US" sz="3735" dirty="0">
                <a:latin typeface="Times New Roman" panose="02020603050405020304" pitchFamily="18" charset="0"/>
                <a:cs typeface="Times New Roman" panose="02020603050405020304" pitchFamily="18" charset="0"/>
              </a:rPr>
              <a:t> ba b</a:t>
            </a:r>
            <a:r>
              <a:rPr lang="en-US" altLang="en-US" sz="3735" dirty="0">
                <a:latin typeface="Times New Roman" panose="02020603050405020304" pitchFamily="18" charset="0"/>
                <a:ea typeface="Times New Roman" panose="02020603050405020304" pitchFamily="18" charset="0"/>
              </a:rPr>
              <a:t>à</a:t>
            </a:r>
            <a:r>
              <a:rPr lang="en-US" altLang="en-US" sz="3735" dirty="0">
                <a:latin typeface="Times New Roman" panose="02020603050405020304" pitchFamily="18" charset="0"/>
                <a:cs typeface="Times New Roman" panose="02020603050405020304" pitchFamily="18" charset="0"/>
              </a:rPr>
              <a:t>i thơ thu: thu điếu, thu ẩm, thu vịnh</a:t>
            </a:r>
            <a:endParaRPr lang="en-US" altLang="en-US" sz="3735" dirty="0">
              <a:latin typeface="Times New Roman" panose="02020603050405020304" pitchFamily="18" charset="0"/>
              <a:cs typeface="Times New Roman" panose="02020603050405020304" pitchFamily="18" charset="0"/>
            </a:endParaRPr>
          </a:p>
          <a:p>
            <a:pPr marL="0" lvl="0" indent="0" algn="just">
              <a:lnSpc>
                <a:spcPct val="150000"/>
              </a:lnSpc>
              <a:spcBef>
                <a:spcPct val="0"/>
              </a:spcBef>
              <a:buFontTx/>
              <a:buNone/>
            </a:pPr>
            <a:r>
              <a:rPr lang="en-US" altLang="en-US" sz="3735" dirty="0">
                <a:latin typeface="Times New Roman" panose="02020603050405020304" pitchFamily="18" charset="0"/>
                <a:cs typeface="Times New Roman" panose="02020603050405020304" pitchFamily="18" charset="0"/>
              </a:rPr>
              <a:t>+ ba b</a:t>
            </a:r>
            <a:r>
              <a:rPr lang="en-US" altLang="en-US" sz="3735" dirty="0">
                <a:latin typeface="Times New Roman" panose="02020603050405020304" pitchFamily="18" charset="0"/>
                <a:ea typeface="Times New Roman" panose="02020603050405020304" pitchFamily="18" charset="0"/>
              </a:rPr>
              <a:t>à</a:t>
            </a:r>
            <a:r>
              <a:rPr lang="en-US" altLang="en-US" sz="3735" dirty="0">
                <a:latin typeface="Times New Roman" panose="02020603050405020304" pitchFamily="18" charset="0"/>
                <a:cs typeface="Times New Roman" panose="02020603050405020304" pitchFamily="18" charset="0"/>
              </a:rPr>
              <a:t>i thơ hay v</a:t>
            </a:r>
            <a:r>
              <a:rPr lang="en-US" altLang="en-US" sz="3735" dirty="0">
                <a:latin typeface="Times New Roman" panose="02020603050405020304" pitchFamily="18" charset="0"/>
                <a:ea typeface="Times New Roman" panose="02020603050405020304" pitchFamily="18" charset="0"/>
              </a:rPr>
              <a:t>à</a:t>
            </a:r>
            <a:r>
              <a:rPr lang="en-US" altLang="en-US" sz="3735" dirty="0">
                <a:latin typeface="Times New Roman" panose="02020603050405020304" pitchFamily="18" charset="0"/>
                <a:cs typeface="Times New Roman" panose="02020603050405020304" pitchFamily="18" charset="0"/>
              </a:rPr>
              <a:t> điển hình </a:t>
            </a:r>
            <a:r>
              <a:rPr sz="3735" dirty="0">
                <a:latin typeface="Times New Roman" panose="02020603050405020304" pitchFamily="18" charset="0"/>
                <a:cs typeface="Times New Roman" panose="02020603050405020304" pitchFamily="18" charset="0"/>
              </a:rPr>
              <a:t>cho mùa thu của Việt Nam, ở miền Bắc nước ta</a:t>
            </a:r>
            <a:endParaRPr sz="3735" dirty="0">
              <a:latin typeface="Times New Roman" panose="02020603050405020304" pitchFamily="18" charset="0"/>
              <a:cs typeface="Times New Roman" panose="02020603050405020304" pitchFamily="18" charset="0"/>
            </a:endParaRPr>
          </a:p>
          <a:p>
            <a:pPr marL="0" lvl="0" indent="0" algn="just">
              <a:lnSpc>
                <a:spcPct val="150000"/>
              </a:lnSpc>
              <a:spcBef>
                <a:spcPct val="0"/>
              </a:spcBef>
              <a:buFontTx/>
              <a:buNone/>
            </a:pPr>
            <a:endParaRPr lang="en-US" altLang="en-US" sz="3735" dirty="0">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482" name="Table 20481"/>
          <p:cNvGraphicFramePr/>
          <p:nvPr/>
        </p:nvGraphicFramePr>
        <p:xfrm>
          <a:off x="0" y="912495"/>
          <a:ext cx="12227560" cy="1411605"/>
        </p:xfrm>
        <a:graphic>
          <a:graphicData uri="http://schemas.openxmlformats.org/drawingml/2006/table">
            <a:tbl>
              <a:tblPr/>
              <a:tblGrid>
                <a:gridCol w="2845435"/>
                <a:gridCol w="5090795"/>
                <a:gridCol w="4291330"/>
              </a:tblGrid>
              <a:tr h="734695">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indent="254000" algn="ctr" eaLnBrk="1" hangingPunct="1">
                        <a:lnSpc>
                          <a:spcPct val="119000"/>
                        </a:lnSpc>
                        <a:buNone/>
                      </a:pPr>
                      <a:r>
                        <a:rPr lang="vi-VN" altLang="x-none" sz="3735" b="1" dirty="0">
                          <a:latin typeface="Times New Roman" panose="02020603050405020304" pitchFamily="18" charset="0"/>
                        </a:rPr>
                        <a:t>Thu ẩm</a:t>
                      </a:r>
                      <a:endParaRPr lang="en-US" sz="3735" b="1" dirty="0">
                        <a:latin typeface="Calibri" panose="020F0502020204030204" pitchFamily="34" charset="0"/>
                        <a:ea typeface="Times New Roman" panose="02020603050405020304" pitchFamily="18" charset="0"/>
                      </a:endParaRPr>
                    </a:p>
                  </a:txBody>
                  <a:tcPr marL="8008" marR="8008"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C3D69B"/>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indent="254000" algn="just" eaLnBrk="1" hangingPunct="1">
                        <a:lnSpc>
                          <a:spcPct val="129000"/>
                        </a:lnSpc>
                        <a:spcBef>
                          <a:spcPts val="1600"/>
                        </a:spcBef>
                        <a:buNone/>
                      </a:pPr>
                      <a:r>
                        <a:rPr lang="vi-VN" altLang="x-none" sz="3200" b="1" dirty="0">
                          <a:latin typeface="Times New Roman" panose="02020603050405020304" pitchFamily="18" charset="0"/>
                        </a:rPr>
                        <a:t>Luận điểm thể hiện vẻ đẹp riêng</a:t>
                      </a:r>
                      <a:endParaRPr lang="en-US" sz="3200" b="1" dirty="0">
                        <a:latin typeface="Calibri" panose="020F0502020204030204" pitchFamily="34" charset="0"/>
                        <a:ea typeface="Times New Roman" panose="02020603050405020304" pitchFamily="18" charset="0"/>
                      </a:endParaRPr>
                    </a:p>
                  </a:txBody>
                  <a:tcPr marL="8008" marR="8008"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CD5B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indent="254000" algn="ctr" eaLnBrk="1" hangingPunct="1">
                        <a:lnSpc>
                          <a:spcPct val="119000"/>
                        </a:lnSpc>
                        <a:buNone/>
                      </a:pPr>
                      <a:r>
                        <a:rPr lang="vi-VN" altLang="x-none" sz="2665" b="1" dirty="0">
                          <a:latin typeface="Times New Roman" panose="02020603050405020304" pitchFamily="18" charset="0"/>
                        </a:rPr>
                        <a:t>Lí lẽ</a:t>
                      </a:r>
                      <a:endParaRPr lang="en-US" sz="2665" b="1" dirty="0">
                        <a:latin typeface="Calibri" panose="020F0502020204030204" pitchFamily="34" charset="0"/>
                        <a:ea typeface="Times New Roman" panose="02020603050405020304" pitchFamily="18" charset="0"/>
                      </a:endParaRPr>
                    </a:p>
                  </a:txBody>
                  <a:tcPr marL="8008" marR="8008"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676910">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38100" cap="flat" cmpd="sng">
                      <a:solidFill>
                        <a:schemeClr val="bg1"/>
                      </a:solidFill>
                      <a:prstDash val="solid"/>
                      <a:headEnd type="none" w="med" len="med"/>
                      <a:tailEnd type="none" w="med" len="med"/>
                    </a:lnB>
                  </a:tcPr>
                </a:tc>
                <a:tc vMerge="1">
                  <a:tcPr>
                    <a:lnL w="12700" cap="flat" cmpd="sng">
                      <a:solidFill>
                        <a:schemeClr val="bg1"/>
                      </a:solidFill>
                      <a:prstDash val="solid"/>
                      <a:headEnd type="none" w="med" len="med"/>
                      <a:tailEnd type="none" w="med" len="med"/>
                    </a:lnL>
                    <a:lnR w="38100" cap="flat" cmpd="sng">
                      <a:solidFill>
                        <a:schemeClr val="bg1"/>
                      </a:solidFill>
                      <a:prstDash val="solid"/>
                      <a:headEnd type="none" w="med" len="med"/>
                      <a:tailEnd type="none" w="med" len="med"/>
                    </a:lnR>
                    <a:lnB w="381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indent="254000" algn="ctr" eaLnBrk="1" hangingPunct="1">
                        <a:lnSpc>
                          <a:spcPct val="119000"/>
                        </a:lnSpc>
                        <a:buNone/>
                      </a:pPr>
                      <a:r>
                        <a:rPr lang="vi-VN" altLang="x-none" sz="2665" b="1" dirty="0">
                          <a:latin typeface="Times New Roman" panose="02020603050405020304" pitchFamily="18" charset="0"/>
                        </a:rPr>
                        <a:t>Bằng ch</a:t>
                      </a:r>
                      <a:r>
                        <a:rPr sz="2665" b="1" dirty="0">
                          <a:latin typeface="Calibri" panose="020F0502020204030204" pitchFamily="34" charset="0"/>
                        </a:rPr>
                        <a:t>ứ</a:t>
                      </a:r>
                      <a:r>
                        <a:rPr lang="vi-VN" altLang="x-none" sz="2665" b="1" dirty="0">
                          <a:latin typeface="Times New Roman" panose="02020603050405020304" pitchFamily="18" charset="0"/>
                        </a:rPr>
                        <a:t>ng</a:t>
                      </a:r>
                      <a:endParaRPr lang="en-US" sz="2665" b="1" dirty="0">
                        <a:latin typeface="Calibri" panose="020F0502020204030204" pitchFamily="34" charset="0"/>
                      </a:endParaRPr>
                    </a:p>
                  </a:txBody>
                  <a:tcPr marL="8008" marR="8008" marT="0" marB="0" anchor="ctr" anchorCtr="0">
                    <a:lnL w="381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bl>
          </a:graphicData>
        </a:graphic>
      </p:graphicFrame>
      <p:graphicFrame>
        <p:nvGraphicFramePr>
          <p:cNvPr id="20496" name="Table 20495"/>
          <p:cNvGraphicFramePr/>
          <p:nvPr/>
        </p:nvGraphicFramePr>
        <p:xfrm>
          <a:off x="0" y="2321560"/>
          <a:ext cx="12192635" cy="4561840"/>
        </p:xfrm>
        <a:graphic>
          <a:graphicData uri="http://schemas.openxmlformats.org/drawingml/2006/table">
            <a:tbl>
              <a:tblPr/>
              <a:tblGrid>
                <a:gridCol w="2851150"/>
                <a:gridCol w="5035550"/>
                <a:gridCol w="4305935"/>
              </a:tblGrid>
              <a:tr h="1233805">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indent="254000" algn="ctr" eaLnBrk="1" hangingPunct="1">
                        <a:lnSpc>
                          <a:spcPct val="119000"/>
                        </a:lnSpc>
                        <a:buNone/>
                      </a:pPr>
                      <a:r>
                        <a:rPr lang="vi-VN" altLang="x-none" sz="3735" b="1" dirty="0">
                          <a:latin typeface="Times New Roman" panose="02020603050405020304" pitchFamily="18" charset="0"/>
                        </a:rPr>
                        <a:t>Thu vịnh</a:t>
                      </a:r>
                      <a:endParaRPr lang="en-US" sz="3735" b="1" dirty="0">
                        <a:latin typeface="Calibri" panose="020F0502020204030204" pitchFamily="34" charset="0"/>
                      </a:endParaRPr>
                    </a:p>
                  </a:txBody>
                  <a:tcPr marL="8008" marR="8008"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C3D69B"/>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indent="254000" algn="just" eaLnBrk="1" hangingPunct="1">
                        <a:lnSpc>
                          <a:spcPct val="129000"/>
                        </a:lnSpc>
                        <a:spcBef>
                          <a:spcPts val="1600"/>
                        </a:spcBef>
                        <a:buNone/>
                      </a:pPr>
                      <a:r>
                        <a:rPr sz="3200" b="1" dirty="0">
                          <a:solidFill>
                            <a:srgbClr val="000000"/>
                          </a:solidFill>
                          <a:latin typeface="Times New Roman" panose="02020603050405020304" pitchFamily="18" charset="0"/>
                        </a:rPr>
                        <a:t>Luận</a:t>
                      </a:r>
                      <a:r>
                        <a:rPr lang="vi-VN" altLang="x-none" sz="3200" b="1" dirty="0">
                          <a:solidFill>
                            <a:srgbClr val="000000"/>
                          </a:solidFill>
                          <a:latin typeface="Times New Roman" panose="02020603050405020304" pitchFamily="18" charset="0"/>
                        </a:rPr>
                        <a:t> điểm thể hiện vẻ đẹp riêng</a:t>
                      </a:r>
                      <a:endParaRPr sz="3200" b="1" dirty="0">
                        <a:solidFill>
                          <a:srgbClr val="000000"/>
                        </a:solidFill>
                        <a:latin typeface="Calibri" panose="020F0502020204030204" pitchFamily="34" charset="0"/>
                        <a:cs typeface="Times New Roman" panose="02020603050405020304" pitchFamily="18" charset="0"/>
                      </a:endParaRPr>
                    </a:p>
                    <a:p>
                      <a:pPr lvl="0" indent="254000" algn="ctr" eaLnBrk="1" hangingPunct="1">
                        <a:lnSpc>
                          <a:spcPct val="132000"/>
                        </a:lnSpc>
                        <a:spcBef>
                          <a:spcPts val="1200"/>
                        </a:spcBef>
                        <a:buNone/>
                      </a:pPr>
                      <a:endParaRPr lang="en-US" sz="1600" b="1" dirty="0">
                        <a:solidFill>
                          <a:srgbClr val="FFFFFF"/>
                        </a:solidFill>
                        <a:latin typeface="Times New Roman" panose="02020603050405020304" pitchFamily="18" charset="0"/>
                        <a:ea typeface="Times New Roman" panose="02020603050405020304" pitchFamily="18" charset="0"/>
                      </a:endParaRPr>
                    </a:p>
                  </a:txBody>
                  <a:tcPr marL="8008" marR="8008"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CD5B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indent="254000" algn="ctr" eaLnBrk="1" hangingPunct="1">
                        <a:lnSpc>
                          <a:spcPct val="119000"/>
                        </a:lnSpc>
                        <a:buNone/>
                      </a:pPr>
                      <a:endParaRPr sz="1465" b="1" dirty="0">
                        <a:latin typeface="Calibri" panose="020F0502020204030204" pitchFamily="34" charset="0"/>
                      </a:endParaRPr>
                    </a:p>
                    <a:p>
                      <a:pPr lvl="0" indent="254000" algn="ctr" eaLnBrk="1" hangingPunct="1">
                        <a:lnSpc>
                          <a:spcPct val="119000"/>
                        </a:lnSpc>
                        <a:buNone/>
                      </a:pPr>
                      <a:endParaRPr sz="2665" b="1" dirty="0">
                        <a:latin typeface="Times New Roman" panose="02020603050405020304" pitchFamily="18" charset="0"/>
                        <a:cs typeface="Times New Roman" panose="02020603050405020304" pitchFamily="18" charset="0"/>
                      </a:endParaRPr>
                    </a:p>
                    <a:p>
                      <a:pPr lvl="0" indent="254000" algn="ctr" eaLnBrk="1" hangingPunct="1">
                        <a:lnSpc>
                          <a:spcPct val="119000"/>
                        </a:lnSpc>
                        <a:buNone/>
                      </a:pPr>
                      <a:r>
                        <a:rPr lang="vi-VN" altLang="x-none" sz="2665" b="1" dirty="0">
                          <a:latin typeface="Times New Roman" panose="02020603050405020304" pitchFamily="18" charset="0"/>
                          <a:cs typeface="Times New Roman" panose="02020603050405020304" pitchFamily="18" charset="0"/>
                        </a:rPr>
                        <a:t>Lí lẽ</a:t>
                      </a:r>
                      <a:endParaRPr lang="en-US" sz="2665" b="1" dirty="0">
                        <a:latin typeface="Times New Roman" panose="02020603050405020304" pitchFamily="18" charset="0"/>
                        <a:ea typeface="Times New Roman" panose="02020603050405020304" pitchFamily="18" charset="0"/>
                      </a:endParaRPr>
                    </a:p>
                  </a:txBody>
                  <a:tcPr marL="8008" marR="8008"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302385">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38100" cap="flat" cmpd="sng">
                      <a:solidFill>
                        <a:schemeClr val="bg1"/>
                      </a:solidFill>
                      <a:prstDash val="solid"/>
                      <a:headEnd type="none" w="med" len="med"/>
                      <a:tailEnd type="none" w="med" len="med"/>
                    </a:lnB>
                  </a:tcPr>
                </a:tc>
                <a:tc vMerge="1">
                  <a:tcPr>
                    <a:lnL w="12700" cap="flat" cmpd="sng">
                      <a:solidFill>
                        <a:schemeClr val="bg1"/>
                      </a:solidFill>
                      <a:prstDash val="solid"/>
                      <a:headEnd type="none" w="med" len="med"/>
                      <a:tailEnd type="none" w="med" len="med"/>
                    </a:lnL>
                    <a:lnR w="38100" cap="flat" cmpd="sng">
                      <a:solidFill>
                        <a:schemeClr val="bg1"/>
                      </a:solidFill>
                      <a:prstDash val="solid"/>
                      <a:headEnd type="none" w="med" len="med"/>
                      <a:tailEnd type="none" w="med" len="med"/>
                    </a:lnR>
                    <a:lnB w="381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indent="254000" algn="ctr" eaLnBrk="1" hangingPunct="1">
                        <a:lnSpc>
                          <a:spcPct val="119000"/>
                        </a:lnSpc>
                        <a:buNone/>
                      </a:pPr>
                      <a:r>
                        <a:rPr lang="vi-VN" altLang="x-none" sz="2665" b="1" dirty="0">
                          <a:solidFill>
                            <a:srgbClr val="000000"/>
                          </a:solidFill>
                          <a:latin typeface="Times New Roman" panose="02020603050405020304" pitchFamily="18" charset="0"/>
                        </a:rPr>
                        <a:t>Bằng chứng</a:t>
                      </a:r>
                      <a:endParaRPr lang="en-US" sz="2665" b="1" dirty="0">
                        <a:solidFill>
                          <a:srgbClr val="000000"/>
                        </a:solidFill>
                        <a:latin typeface="Calibri" panose="020F0502020204030204" pitchFamily="34" charset="0"/>
                      </a:endParaRPr>
                    </a:p>
                  </a:txBody>
                  <a:tcPr marL="8008" marR="8008" marT="0" marB="0" anchor="ctr" anchorCtr="0">
                    <a:lnL w="381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1145540">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indent="254000" algn="ctr" eaLnBrk="1" hangingPunct="1">
                        <a:lnSpc>
                          <a:spcPct val="119000"/>
                        </a:lnSpc>
                        <a:buNone/>
                      </a:pPr>
                      <a:r>
                        <a:rPr lang="vi-VN" altLang="x-none" sz="3735" b="1" dirty="0">
                          <a:latin typeface="Times New Roman" panose="02020603050405020304" pitchFamily="18" charset="0"/>
                        </a:rPr>
                        <a:t>Thu điếu</a:t>
                      </a:r>
                      <a:endParaRPr lang="en-US" sz="3735" b="1" dirty="0">
                        <a:latin typeface="Calibri" panose="020F0502020204030204" pitchFamily="34" charset="0"/>
                      </a:endParaRPr>
                    </a:p>
                  </a:txBody>
                  <a:tcPr marL="8008" marR="8008"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3D69B"/>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indent="254000" algn="just" eaLnBrk="1" hangingPunct="1">
                        <a:lnSpc>
                          <a:spcPct val="129000"/>
                        </a:lnSpc>
                        <a:spcBef>
                          <a:spcPts val="1600"/>
                        </a:spcBef>
                        <a:buNone/>
                      </a:pPr>
                      <a:r>
                        <a:rPr sz="3200" b="1" dirty="0">
                          <a:solidFill>
                            <a:srgbClr val="000000"/>
                          </a:solidFill>
                          <a:latin typeface="Times New Roman" panose="02020603050405020304" pitchFamily="18" charset="0"/>
                        </a:rPr>
                        <a:t>Luận</a:t>
                      </a:r>
                      <a:r>
                        <a:rPr lang="vi-VN" altLang="x-none" sz="3200" b="1" dirty="0">
                          <a:solidFill>
                            <a:srgbClr val="000000"/>
                          </a:solidFill>
                          <a:latin typeface="Times New Roman" panose="02020603050405020304" pitchFamily="18" charset="0"/>
                        </a:rPr>
                        <a:t> điểm thể hiện vẻ đẹp riêng</a:t>
                      </a:r>
                      <a:endParaRPr lang="en-US" sz="3200" b="1" dirty="0">
                        <a:solidFill>
                          <a:srgbClr val="000000"/>
                        </a:solidFill>
                        <a:latin typeface="Calibri" panose="020F0502020204030204" pitchFamily="34" charset="0"/>
                        <a:ea typeface="Times New Roman" panose="02020603050405020304" pitchFamily="18" charset="0"/>
                      </a:endParaRPr>
                    </a:p>
                  </a:txBody>
                  <a:tcPr marL="8008" marR="8008"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D5B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indent="254000" algn="ctr" eaLnBrk="1" hangingPunct="1">
                        <a:lnSpc>
                          <a:spcPct val="119000"/>
                        </a:lnSpc>
                        <a:spcBef>
                          <a:spcPts val="1400"/>
                        </a:spcBef>
                        <a:buNone/>
                      </a:pPr>
                      <a:endParaRPr sz="2665" b="1" dirty="0">
                        <a:solidFill>
                          <a:srgbClr val="000000"/>
                        </a:solidFill>
                        <a:latin typeface="Calibri" panose="020F0502020204030204" pitchFamily="34" charset="0"/>
                      </a:endParaRPr>
                    </a:p>
                    <a:p>
                      <a:pPr lvl="0" indent="254000" algn="ctr" eaLnBrk="1" hangingPunct="1">
                        <a:lnSpc>
                          <a:spcPct val="119000"/>
                        </a:lnSpc>
                        <a:spcBef>
                          <a:spcPts val="1400"/>
                        </a:spcBef>
                        <a:buNone/>
                      </a:pPr>
                      <a:r>
                        <a:rPr lang="vi-VN" altLang="x-none" sz="2665" b="1" dirty="0">
                          <a:solidFill>
                            <a:srgbClr val="000000"/>
                          </a:solidFill>
                          <a:latin typeface="Times New Roman" panose="02020603050405020304" pitchFamily="18" charset="0"/>
                        </a:rPr>
                        <a:t>Lí lẽ</a:t>
                      </a:r>
                      <a:endParaRPr lang="en-US" sz="2665" b="1" dirty="0">
                        <a:solidFill>
                          <a:srgbClr val="000000"/>
                        </a:solidFill>
                        <a:latin typeface="Calibri" panose="020F0502020204030204" pitchFamily="34" charset="0"/>
                      </a:endParaRPr>
                    </a:p>
                  </a:txBody>
                  <a:tcPr marL="8008" marR="8008"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880110">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indent="254000" algn="ctr" eaLnBrk="1" hangingPunct="1">
                        <a:lnSpc>
                          <a:spcPct val="119000"/>
                        </a:lnSpc>
                        <a:spcBef>
                          <a:spcPts val="1400"/>
                        </a:spcBef>
                        <a:buNone/>
                      </a:pPr>
                      <a:r>
                        <a:rPr lang="vi-VN" altLang="x-none" sz="2665" b="1" dirty="0">
                          <a:solidFill>
                            <a:srgbClr val="000000"/>
                          </a:solidFill>
                          <a:latin typeface="Times New Roman" panose="02020603050405020304" pitchFamily="18" charset="0"/>
                        </a:rPr>
                        <a:t>Bằng chứng</a:t>
                      </a:r>
                      <a:endParaRPr lang="en-US" sz="2665" b="1" dirty="0">
                        <a:solidFill>
                          <a:srgbClr val="000000"/>
                        </a:solidFill>
                        <a:latin typeface="Calibri" panose="020F0502020204030204" pitchFamily="34" charset="0"/>
                      </a:endParaRPr>
                    </a:p>
                  </a:txBody>
                  <a:tcPr marL="8008" marR="8008"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bl>
          </a:graphicData>
        </a:graphic>
      </p:graphicFrame>
      <p:sp>
        <p:nvSpPr>
          <p:cNvPr id="6" name="Rectangle 5"/>
          <p:cNvSpPr/>
          <p:nvPr/>
        </p:nvSpPr>
        <p:spPr>
          <a:xfrm>
            <a:off x="224790" y="125730"/>
            <a:ext cx="10915015" cy="668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r>
              <a:rPr sz="4000" b="1" dirty="0">
                <a:solidFill>
                  <a:srgbClr val="FF0000"/>
                </a:solidFill>
                <a:latin typeface="Times New Roman" panose="02020603050405020304" pitchFamily="18" charset="0"/>
                <a:cs typeface="Times New Roman" panose="02020603050405020304" pitchFamily="18" charset="0"/>
              </a:rPr>
              <a:t>2. Cách triển khai l</a:t>
            </a:r>
            <a:r>
              <a:rPr sz="4000" b="1" dirty="0">
                <a:solidFill>
                  <a:srgbClr val="FF0000"/>
                </a:solidFill>
                <a:latin typeface="Times New Roman" panose="02020603050405020304" pitchFamily="18" charset="0"/>
                <a:ea typeface="Times New Roman" panose="02020603050405020304" pitchFamily="18" charset="0"/>
              </a:rPr>
              <a:t>à</a:t>
            </a:r>
            <a:r>
              <a:rPr sz="4000" b="1" dirty="0">
                <a:solidFill>
                  <a:srgbClr val="FF0000"/>
                </a:solidFill>
                <a:latin typeface="Times New Roman" panose="02020603050405020304" pitchFamily="18" charset="0"/>
                <a:cs typeface="Times New Roman" panose="02020603050405020304" pitchFamily="18" charset="0"/>
              </a:rPr>
              <a:t>m sáng tỏ vấn đề</a:t>
            </a:r>
            <a:r>
              <a:rPr sz="4800" b="1" dirty="0">
                <a:solidFill>
                  <a:srgbClr val="000000"/>
                </a:solidFill>
                <a:latin typeface="Times New Roman" panose="02020603050405020304" pitchFamily="18" charset="0"/>
                <a:cs typeface="Times New Roman" panose="02020603050405020304" pitchFamily="18" charset="0"/>
              </a:rPr>
              <a:t> </a:t>
            </a:r>
            <a:endParaRPr lang="vi-VN" altLang="x-none" sz="4800" b="1" dirty="0">
              <a:solidFill>
                <a:srgbClr val="002060"/>
              </a:solidFill>
              <a:latin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 calcmode="lin" valueType="num">
                                      <p:cBhvr additive="base">
                                        <p:cTn id="14" dur="500" fill="hold"/>
                                        <p:tgtEl>
                                          <p:spTgt spid="20482"/>
                                        </p:tgtEl>
                                        <p:attrNameLst>
                                          <p:attrName>ppt_x</p:attrName>
                                        </p:attrNameLst>
                                      </p:cBhvr>
                                      <p:tavLst>
                                        <p:tav tm="0">
                                          <p:val>
                                            <p:strVal val="#ppt_x"/>
                                          </p:val>
                                        </p:tav>
                                        <p:tav tm="100000">
                                          <p:val>
                                            <p:strVal val="#ppt_x"/>
                                          </p:val>
                                        </p:tav>
                                      </p:tavLst>
                                    </p:anim>
                                    <p:anim calcmode="lin" valueType="num">
                                      <p:cBhvr additive="base">
                                        <p:cTn id="15"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496"/>
                                        </p:tgtEl>
                                        <p:attrNameLst>
                                          <p:attrName>style.visibility</p:attrName>
                                        </p:attrNameLst>
                                      </p:cBhvr>
                                      <p:to>
                                        <p:strVal val="visible"/>
                                      </p:to>
                                    </p:set>
                                    <p:animEffect transition="in" filter="barn(inVertical)">
                                      <p:cBhvr>
                                        <p:cTn id="20"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2950633" y="429683"/>
            <a:ext cx="6733117" cy="11303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735" b="1" dirty="0">
                <a:solidFill>
                  <a:srgbClr val="FF0000"/>
                </a:solidFill>
                <a:latin typeface="Times New Roman" panose="02020603050405020304" pitchFamily="18" charset="0"/>
                <a:cs typeface="Times New Roman" panose="02020603050405020304" pitchFamily="18" charset="0"/>
              </a:rPr>
              <a:t>3. Kết thúc vấn đề </a:t>
            </a:r>
            <a:endParaRPr lang="en-US" altLang="en-US" sz="3735"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23900" y="1966383"/>
            <a:ext cx="11186583" cy="4222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defRPr/>
            </a:pPr>
            <a:r>
              <a:rPr kumimoji="0" lang="en-US" sz="3735" b="0" i="0" u="none" strike="noStrike" kern="1200" cap="none" spc="0" normalizeH="0" baseline="0" noProof="0" dirty="0" smtClean="0">
                <a:ln>
                  <a:noFill/>
                </a:ln>
                <a:solidFill>
                  <a:schemeClr val="tx1"/>
                </a:solidFill>
                <a:effectLst/>
                <a:uLnTx/>
                <a:uFillTx/>
                <a:latin typeface="Times New Roman" panose="02020603050405020304" pitchFamily="18" charset="0"/>
                <a:ea typeface="MS Mincho"/>
                <a:cs typeface="+mn-cs"/>
              </a:rPr>
              <a:t>+ ba bài thơ thu gộp chung lại là thành công tốt đẹp của quá trình dân tộc hóa nội dung mùa thu cho thật là mùa thu Việt Nam, dân tộc hóa hình thức lời thơ, câu thơ cho </a:t>
            </a:r>
            <a:r>
              <a:rPr kumimoji="0" lang="en-US" sz="3735"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S Mincho"/>
                <a:cs typeface="+mn-cs"/>
              </a:rPr>
              <a:t>thât</a:t>
            </a:r>
            <a:r>
              <a:rPr kumimoji="0" lang="en-US" sz="3735" b="0" i="0" u="none" strike="noStrike" kern="1200" cap="none" spc="0" normalizeH="0" baseline="0" noProof="0" dirty="0" smtClean="0">
                <a:ln>
                  <a:noFill/>
                </a:ln>
                <a:solidFill>
                  <a:schemeClr val="tx1"/>
                </a:solidFill>
                <a:effectLst/>
                <a:uLnTx/>
                <a:uFillTx/>
                <a:latin typeface="Times New Roman" panose="02020603050405020304" pitchFamily="18" charset="0"/>
                <a:ea typeface="MS Mincho"/>
                <a:cs typeface="+mn-cs"/>
              </a:rPr>
              <a:t> là Nôm, là Việt Nam</a:t>
            </a:r>
            <a:endParaRPr kumimoji="0" lang="en-US" altLang="en-US" sz="3735"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1"/>
          <p:cNvPicPr>
            <a:picLocks noChangeAspect="1"/>
          </p:cNvPicPr>
          <p:nvPr/>
        </p:nvPicPr>
        <p:blipFill>
          <a:blip r:embed="rId1"/>
          <a:stretch>
            <a:fillRect/>
          </a:stretch>
        </p:blipFill>
        <p:spPr>
          <a:xfrm>
            <a:off x="-635" y="0"/>
            <a:ext cx="12139930" cy="6767830"/>
          </a:xfrm>
          <a:prstGeom prst="rect">
            <a:avLst/>
          </a:prstGeom>
          <a:noFill/>
          <a:ln w="9525">
            <a:noFill/>
          </a:ln>
        </p:spPr>
      </p:pic>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pic>
        <p:nvPicPr>
          <p:cNvPr id="7170" name="Picture 38"/>
          <p:cNvPicPr>
            <a:picLocks noChangeAspect="1"/>
          </p:cNvPicPr>
          <p:nvPr/>
        </p:nvPicPr>
        <p:blipFill>
          <a:blip r:embed="rId1"/>
          <a:stretch>
            <a:fillRect/>
          </a:stretch>
        </p:blipFill>
        <p:spPr>
          <a:xfrm>
            <a:off x="9317567" y="5691717"/>
            <a:ext cx="2271184" cy="2309283"/>
          </a:xfrm>
          <a:prstGeom prst="rect">
            <a:avLst/>
          </a:prstGeom>
          <a:noFill/>
          <a:ln w="9525">
            <a:noFill/>
          </a:ln>
        </p:spPr>
      </p:pic>
      <p:graphicFrame>
        <p:nvGraphicFramePr>
          <p:cNvPr id="7171" name="Table 7170"/>
          <p:cNvGraphicFramePr/>
          <p:nvPr/>
        </p:nvGraphicFramePr>
        <p:xfrm>
          <a:off x="141605" y="133985"/>
          <a:ext cx="12062460" cy="6930390"/>
        </p:xfrm>
        <a:graphic>
          <a:graphicData uri="http://schemas.openxmlformats.org/drawingml/2006/table">
            <a:tbl>
              <a:tblPr/>
              <a:tblGrid>
                <a:gridCol w="4500880"/>
                <a:gridCol w="3755390"/>
                <a:gridCol w="3806190"/>
              </a:tblGrid>
              <a:tr h="83312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4265" b="1" dirty="0">
                          <a:solidFill>
                            <a:srgbClr val="FF0000"/>
                          </a:solidFill>
                          <a:latin typeface="Times New Roman" panose="02020603050405020304" pitchFamily="18" charset="0"/>
                          <a:cs typeface="Times New Roman" panose="02020603050405020304" pitchFamily="18" charset="0"/>
                        </a:rPr>
                        <a:t>K</a:t>
                      </a:r>
                      <a:endParaRPr lang="en-US" sz="4265" b="1" dirty="0">
                        <a:solidFill>
                          <a:srgbClr val="FF0000"/>
                        </a:solidFill>
                        <a:latin typeface="Times New Roman" panose="02020603050405020304" pitchFamily="18" charset="0"/>
                        <a:ea typeface="Times New Roman" panose="02020603050405020304" pitchFamily="18" charset="0"/>
                      </a:endParaRPr>
                    </a:p>
                  </a:txBody>
                  <a:tcPr marT="60965" marB="6096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4265" b="1" dirty="0">
                          <a:solidFill>
                            <a:srgbClr val="FF0000"/>
                          </a:solidFill>
                          <a:latin typeface="Times New Roman" panose="02020603050405020304" pitchFamily="18" charset="0"/>
                          <a:cs typeface="Times New Roman" panose="02020603050405020304" pitchFamily="18" charset="0"/>
                        </a:rPr>
                        <a:t> W</a:t>
                      </a:r>
                      <a:endParaRPr lang="en-US" sz="4265" b="1" dirty="0">
                        <a:solidFill>
                          <a:srgbClr val="FF0000"/>
                        </a:solidFill>
                        <a:latin typeface="Times New Roman" panose="02020603050405020304" pitchFamily="18" charset="0"/>
                        <a:ea typeface="Times New Roman" panose="02020603050405020304" pitchFamily="18" charset="0"/>
                      </a:endParaRPr>
                    </a:p>
                  </a:txBody>
                  <a:tcPr marT="60965" marB="6096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4265" b="1" dirty="0">
                          <a:solidFill>
                            <a:srgbClr val="FF0000"/>
                          </a:solidFill>
                          <a:latin typeface="Times New Roman" panose="02020603050405020304" pitchFamily="18" charset="0"/>
                          <a:cs typeface="Times New Roman" panose="02020603050405020304" pitchFamily="18" charset="0"/>
                        </a:rPr>
                        <a:t>L</a:t>
                      </a:r>
                      <a:endParaRPr lang="en-US" sz="4265" b="1" dirty="0">
                        <a:solidFill>
                          <a:srgbClr val="FF0000"/>
                        </a:solidFill>
                        <a:latin typeface="Times New Roman" panose="02020603050405020304" pitchFamily="18" charset="0"/>
                        <a:ea typeface="Times New Roman" panose="02020603050405020304" pitchFamily="18" charset="0"/>
                      </a:endParaRPr>
                    </a:p>
                  </a:txBody>
                  <a:tcPr marT="60965" marB="6096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bg1"/>
                    </a:solidFill>
                  </a:tcPr>
                </a:tc>
              </a:tr>
              <a:tr h="609727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r>
                        <a:rPr sz="2665" dirty="0">
                          <a:solidFill>
                            <a:srgbClr val="000000"/>
                          </a:solidFill>
                          <a:latin typeface="Times New Roman" panose="02020603050405020304" pitchFamily="18" charset="0"/>
                          <a:cs typeface="Times New Roman" panose="02020603050405020304" pitchFamily="18" charset="0"/>
                        </a:rPr>
                        <a:t>- Em biết những tác phẩm n</a:t>
                      </a:r>
                      <a:r>
                        <a:rPr sz="2665" dirty="0">
                          <a:solidFill>
                            <a:srgbClr val="000000"/>
                          </a:solidFill>
                          <a:latin typeface="Times New Roman" panose="02020603050405020304" pitchFamily="18" charset="0"/>
                          <a:ea typeface="Times New Roman" panose="02020603050405020304" pitchFamily="18" charset="0"/>
                        </a:rPr>
                        <a:t>à</a:t>
                      </a:r>
                      <a:r>
                        <a:rPr sz="2665" dirty="0">
                          <a:solidFill>
                            <a:srgbClr val="000000"/>
                          </a:solidFill>
                          <a:latin typeface="Times New Roman" panose="02020603050405020304" pitchFamily="18" charset="0"/>
                          <a:cs typeface="Times New Roman" panose="02020603050405020304" pitchFamily="18" charset="0"/>
                        </a:rPr>
                        <a:t>o viết về mùa thu?</a:t>
                      </a:r>
                      <a:endParaRPr sz="2665" dirty="0">
                        <a:solidFill>
                          <a:srgbClr val="000000"/>
                        </a:solidFill>
                        <a:latin typeface="Times New Roman" panose="02020603050405020304" pitchFamily="18" charset="0"/>
                        <a:cs typeface="Times New Roman" panose="02020603050405020304" pitchFamily="18" charset="0"/>
                      </a:endParaRPr>
                    </a:p>
                    <a:p>
                      <a:pPr lvl="0" algn="just" eaLnBrk="1" hangingPunct="1">
                        <a:buNone/>
                      </a:pPr>
                      <a:r>
                        <a:rPr sz="2665" dirty="0">
                          <a:solidFill>
                            <a:srgbClr val="000000"/>
                          </a:solidFill>
                          <a:latin typeface="Times New Roman" panose="02020603050405020304" pitchFamily="18" charset="0"/>
                          <a:cs typeface="Times New Roman" panose="02020603050405020304" pitchFamily="18" charset="0"/>
                        </a:rPr>
                        <a:t>- Hãy đọc một đoạn trong văn bản ấy. </a:t>
                      </a:r>
                      <a:endParaRPr sz="2665" dirty="0">
                        <a:solidFill>
                          <a:srgbClr val="000000"/>
                        </a:solidFill>
                        <a:latin typeface="Times New Roman" panose="02020603050405020304" pitchFamily="18" charset="0"/>
                        <a:cs typeface="Times New Roman" panose="02020603050405020304" pitchFamily="18" charset="0"/>
                      </a:endParaRPr>
                    </a:p>
                    <a:p>
                      <a:pPr lvl="0" algn="just" eaLnBrk="1" hangingPunct="1">
                        <a:buNone/>
                      </a:pPr>
                      <a:r>
                        <a:rPr sz="2665" dirty="0">
                          <a:solidFill>
                            <a:srgbClr val="000000"/>
                          </a:solidFill>
                          <a:latin typeface="Times New Roman" panose="02020603050405020304" pitchFamily="18" charset="0"/>
                          <a:cs typeface="Times New Roman" panose="02020603050405020304" pitchFamily="18" charset="0"/>
                        </a:rPr>
                        <a:t>- Cảm nhận của về vẻ đẹp của mùa thu được phác họa trong văn bản m</a:t>
                      </a:r>
                      <a:r>
                        <a:rPr sz="2665" dirty="0">
                          <a:solidFill>
                            <a:srgbClr val="000000"/>
                          </a:solidFill>
                          <a:latin typeface="Times New Roman" panose="02020603050405020304" pitchFamily="18" charset="0"/>
                          <a:ea typeface="Times New Roman" panose="02020603050405020304" pitchFamily="18" charset="0"/>
                        </a:rPr>
                        <a:t>à</a:t>
                      </a:r>
                      <a:r>
                        <a:rPr sz="2665" dirty="0">
                          <a:solidFill>
                            <a:srgbClr val="000000"/>
                          </a:solidFill>
                          <a:latin typeface="Times New Roman" panose="02020603050405020304" pitchFamily="18" charset="0"/>
                          <a:cs typeface="Times New Roman" panose="02020603050405020304" pitchFamily="18" charset="0"/>
                        </a:rPr>
                        <a:t> em yêu thích nhất. </a:t>
                      </a:r>
                      <a:endParaRPr sz="2665" dirty="0">
                        <a:solidFill>
                          <a:srgbClr val="000000"/>
                        </a:solidFill>
                        <a:latin typeface="Times New Roman" panose="02020603050405020304" pitchFamily="18" charset="0"/>
                        <a:cs typeface="Times New Roman" panose="02020603050405020304" pitchFamily="18" charset="0"/>
                      </a:endParaRPr>
                    </a:p>
                    <a:p>
                      <a:pPr lvl="0" algn="just" eaLnBrk="1" hangingPunct="1">
                        <a:buNone/>
                      </a:pPr>
                      <a:r>
                        <a:rPr sz="2665" dirty="0">
                          <a:solidFill>
                            <a:srgbClr val="000000"/>
                          </a:solidFill>
                          <a:latin typeface="Times New Roman" panose="02020603050405020304" pitchFamily="18" charset="0"/>
                          <a:cs typeface="Times New Roman" panose="02020603050405020304" pitchFamily="18" charset="0"/>
                        </a:rPr>
                        <a:t>- Tác giả ấy viết về mùa thu có gì khác mọi người?</a:t>
                      </a:r>
                      <a:endParaRPr sz="2665" dirty="0">
                        <a:solidFill>
                          <a:srgbClr val="000000"/>
                        </a:solidFill>
                        <a:latin typeface="Times New Roman" panose="02020603050405020304" pitchFamily="18" charset="0"/>
                        <a:cs typeface="Times New Roman" panose="02020603050405020304" pitchFamily="18" charset="0"/>
                      </a:endParaRPr>
                    </a:p>
                    <a:p>
                      <a:pPr lvl="0" eaLnBrk="1" hangingPunct="1">
                        <a:buNone/>
                      </a:pPr>
                      <a:endParaRPr lang="en-US" dirty="0">
                        <a:solidFill>
                          <a:srgbClr val="000000"/>
                        </a:solidFill>
                        <a:latin typeface="Calibri" panose="020F0502020204030204" pitchFamily="34" charset="0"/>
                      </a:endParaRPr>
                    </a:p>
                  </a:txBody>
                  <a:tcPr marT="60965" marB="6096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A9D18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r>
                        <a:rPr sz="2665" dirty="0">
                          <a:solidFill>
                            <a:srgbClr val="000000"/>
                          </a:solidFill>
                          <a:latin typeface="Times New Roman" panose="02020603050405020304" pitchFamily="18" charset="0"/>
                          <a:cs typeface="Times New Roman" panose="02020603050405020304" pitchFamily="18" charset="0"/>
                        </a:rPr>
                        <a:t>Điều em mong muốn được biết qua tiết học n</a:t>
                      </a:r>
                      <a:r>
                        <a:rPr sz="2665" dirty="0">
                          <a:solidFill>
                            <a:srgbClr val="000000"/>
                          </a:solidFill>
                          <a:latin typeface="Times New Roman" panose="02020603050405020304" pitchFamily="18" charset="0"/>
                          <a:ea typeface="Times New Roman" panose="02020603050405020304" pitchFamily="18" charset="0"/>
                        </a:rPr>
                        <a:t>à</a:t>
                      </a:r>
                      <a:r>
                        <a:rPr sz="2665" dirty="0">
                          <a:solidFill>
                            <a:srgbClr val="000000"/>
                          </a:solidFill>
                          <a:latin typeface="Times New Roman" panose="02020603050405020304" pitchFamily="18" charset="0"/>
                          <a:cs typeface="Times New Roman" panose="02020603050405020304" pitchFamily="18" charset="0"/>
                        </a:rPr>
                        <a:t>y:</a:t>
                      </a:r>
                      <a:endParaRPr sz="2665" dirty="0">
                        <a:solidFill>
                          <a:srgbClr val="000000"/>
                        </a:solidFill>
                        <a:latin typeface="Times New Roman" panose="02020603050405020304" pitchFamily="18" charset="0"/>
                        <a:cs typeface="Times New Roman" panose="02020603050405020304" pitchFamily="18" charset="0"/>
                      </a:endParaRPr>
                    </a:p>
                    <a:p>
                      <a:pPr lvl="0" eaLnBrk="1" hangingPunct="1">
                        <a:buNone/>
                      </a:pPr>
                      <a:endParaRPr lang="en-US" dirty="0">
                        <a:solidFill>
                          <a:srgbClr val="000000"/>
                        </a:solidFill>
                        <a:latin typeface="Calibri" panose="020F0502020204030204" pitchFamily="34" charset="0"/>
                      </a:endParaRPr>
                    </a:p>
                  </a:txBody>
                  <a:tcPr marT="60965" marB="6096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FD5E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dirty="0">
                        <a:solidFill>
                          <a:srgbClr val="000000"/>
                        </a:solidFill>
                        <a:latin typeface="Calibri" panose="020F0502020204030204" pitchFamily="34" charset="0"/>
                      </a:endParaRPr>
                    </a:p>
                  </a:txBody>
                  <a:tcPr marT="60965" marB="6096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00B050"/>
                    </a:solidFill>
                  </a:tcPr>
                </a:tc>
              </a:tr>
            </a:tbl>
          </a:graphicData>
        </a:graphic>
      </p:graphicFrame>
    </p:spTree>
    <p:custDataLst>
      <p:tags r:id="rId2"/>
    </p:custData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
          <p:cNvPicPr>
            <a:picLocks noChangeAspect="1"/>
          </p:cNvPicPr>
          <p:nvPr/>
        </p:nvPicPr>
        <p:blipFill>
          <a:blip r:embed="rId1"/>
          <a:stretch>
            <a:fillRect/>
          </a:stretch>
        </p:blipFill>
        <p:spPr>
          <a:xfrm>
            <a:off x="-1270" y="208915"/>
            <a:ext cx="12193270" cy="8295005"/>
          </a:xfrm>
          <a:prstGeom prst="rect">
            <a:avLst/>
          </a:prstGeom>
          <a:noFill/>
          <a:ln w="9525">
            <a:noFill/>
          </a:ln>
        </p:spPr>
      </p:pic>
      <p:sp>
        <p:nvSpPr>
          <p:cNvPr id="4" name="Rectangle 3"/>
          <p:cNvSpPr/>
          <p:nvPr/>
        </p:nvSpPr>
        <p:spPr>
          <a:xfrm>
            <a:off x="1757045" y="151765"/>
            <a:ext cx="9463405" cy="6800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buNone/>
            </a:pPr>
            <a:r>
              <a:rPr sz="3200" dirty="0">
                <a:latin typeface="Times New Roman" panose="02020603050405020304" pitchFamily="18" charset="0"/>
                <a:cs typeface="Times New Roman" panose="02020603050405020304" pitchFamily="18" charset="0"/>
              </a:rPr>
              <a:t>Bỗng nhận ra hương ổi</a:t>
            </a:r>
            <a:endParaRPr sz="3200" dirty="0">
              <a:latin typeface="Times New Roman" panose="02020603050405020304" pitchFamily="18" charset="0"/>
              <a:cs typeface="Times New Roman" panose="02020603050405020304" pitchFamily="18" charset="0"/>
            </a:endParaRPr>
          </a:p>
          <a:p>
            <a:pPr lvl="0">
              <a:buNone/>
            </a:pPr>
            <a:r>
              <a:rPr sz="3200" dirty="0">
                <a:latin typeface="Times New Roman" panose="02020603050405020304" pitchFamily="18" charset="0"/>
                <a:cs typeface="Times New Roman" panose="02020603050405020304" pitchFamily="18" charset="0"/>
              </a:rPr>
              <a:t>Phả v</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o trong gió se</a:t>
            </a:r>
            <a:endParaRPr sz="3200" dirty="0">
              <a:latin typeface="Times New Roman" panose="02020603050405020304" pitchFamily="18" charset="0"/>
              <a:cs typeface="Times New Roman" panose="02020603050405020304" pitchFamily="18" charset="0"/>
            </a:endParaRPr>
          </a:p>
          <a:p>
            <a:pPr lvl="0">
              <a:buNone/>
            </a:pPr>
            <a:r>
              <a:rPr sz="3200" dirty="0">
                <a:latin typeface="Times New Roman" panose="02020603050405020304" pitchFamily="18" charset="0"/>
                <a:cs typeface="Times New Roman" panose="02020603050405020304" pitchFamily="18" charset="0"/>
              </a:rPr>
              <a:t>Sương chùng chình qua ngõ</a:t>
            </a:r>
            <a:endParaRPr sz="3200" dirty="0">
              <a:latin typeface="Times New Roman" panose="02020603050405020304" pitchFamily="18" charset="0"/>
              <a:cs typeface="Times New Roman" panose="02020603050405020304" pitchFamily="18" charset="0"/>
            </a:endParaRPr>
          </a:p>
          <a:p>
            <a:pPr lvl="0">
              <a:buNone/>
            </a:pPr>
            <a:r>
              <a:rPr sz="3200" dirty="0">
                <a:latin typeface="Times New Roman" panose="02020603050405020304" pitchFamily="18" charset="0"/>
                <a:cs typeface="Times New Roman" panose="02020603050405020304" pitchFamily="18" charset="0"/>
              </a:rPr>
              <a:t>Hình như thu đã về</a:t>
            </a:r>
            <a:endParaRPr sz="3200" dirty="0">
              <a:latin typeface="Times New Roman" panose="02020603050405020304" pitchFamily="18" charset="0"/>
              <a:cs typeface="Times New Roman" panose="02020603050405020304" pitchFamily="18" charset="0"/>
            </a:endParaRPr>
          </a:p>
          <a:p>
            <a:pPr lvl="0">
              <a:buNone/>
            </a:pPr>
            <a:r>
              <a:rPr sz="3200" dirty="0">
                <a:latin typeface="Times New Roman" panose="02020603050405020304" pitchFamily="18" charset="0"/>
                <a:cs typeface="Times New Roman" panose="02020603050405020304" pitchFamily="18" charset="0"/>
              </a:rPr>
              <a:t>	Sông được lúc dềnh d</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ng</a:t>
            </a:r>
            <a:endParaRPr sz="3200" dirty="0">
              <a:latin typeface="Times New Roman" panose="02020603050405020304" pitchFamily="18" charset="0"/>
              <a:cs typeface="Times New Roman" panose="02020603050405020304" pitchFamily="18" charset="0"/>
            </a:endParaRPr>
          </a:p>
          <a:p>
            <a:pPr lvl="0">
              <a:buNone/>
            </a:pPr>
            <a:r>
              <a:rPr sz="3200" dirty="0">
                <a:latin typeface="Times New Roman" panose="02020603050405020304" pitchFamily="18" charset="0"/>
                <a:cs typeface="Times New Roman" panose="02020603050405020304" pitchFamily="18" charset="0"/>
              </a:rPr>
              <a:t>	Chim bắt đầu vội vã</a:t>
            </a:r>
            <a:endParaRPr sz="3200" dirty="0">
              <a:latin typeface="Times New Roman" panose="02020603050405020304" pitchFamily="18" charset="0"/>
              <a:cs typeface="Times New Roman" panose="02020603050405020304" pitchFamily="18" charset="0"/>
            </a:endParaRPr>
          </a:p>
          <a:p>
            <a:pPr lvl="0">
              <a:buNone/>
            </a:pPr>
            <a:r>
              <a:rPr sz="3200" dirty="0">
                <a:latin typeface="Times New Roman" panose="02020603050405020304" pitchFamily="18" charset="0"/>
                <a:cs typeface="Times New Roman" panose="02020603050405020304" pitchFamily="18" charset="0"/>
              </a:rPr>
              <a:t>	Có đám mây mùa hạ</a:t>
            </a:r>
            <a:endParaRPr sz="3200" dirty="0">
              <a:latin typeface="Times New Roman" panose="02020603050405020304" pitchFamily="18" charset="0"/>
              <a:cs typeface="Times New Roman" panose="02020603050405020304" pitchFamily="18" charset="0"/>
            </a:endParaRPr>
          </a:p>
          <a:p>
            <a:pPr lvl="0">
              <a:buNone/>
            </a:pPr>
            <a:r>
              <a:rPr sz="3200" dirty="0">
                <a:latin typeface="Times New Roman" panose="02020603050405020304" pitchFamily="18" charset="0"/>
                <a:cs typeface="Times New Roman" panose="02020603050405020304" pitchFamily="18" charset="0"/>
              </a:rPr>
              <a:t>	Vắt nửa mình sang thu</a:t>
            </a:r>
            <a:endParaRPr sz="3200" dirty="0">
              <a:latin typeface="Times New Roman" panose="02020603050405020304" pitchFamily="18" charset="0"/>
              <a:cs typeface="Times New Roman" panose="02020603050405020304" pitchFamily="18" charset="0"/>
            </a:endParaRPr>
          </a:p>
          <a:p>
            <a:pPr lvl="0">
              <a:buNone/>
            </a:pPr>
            <a:r>
              <a:rPr sz="3200" dirty="0">
                <a:latin typeface="Times New Roman" panose="02020603050405020304" pitchFamily="18" charset="0"/>
                <a:cs typeface="Times New Roman" panose="02020603050405020304" pitchFamily="18" charset="0"/>
              </a:rPr>
              <a:t>Vẫn còn bao nhiêu nắng</a:t>
            </a:r>
            <a:endParaRPr sz="3200" dirty="0">
              <a:latin typeface="Times New Roman" panose="02020603050405020304" pitchFamily="18" charset="0"/>
              <a:cs typeface="Times New Roman" panose="02020603050405020304" pitchFamily="18" charset="0"/>
            </a:endParaRPr>
          </a:p>
          <a:p>
            <a:pPr lvl="0">
              <a:buNone/>
            </a:pPr>
            <a:r>
              <a:rPr sz="3200" dirty="0">
                <a:latin typeface="Times New Roman" panose="02020603050405020304" pitchFamily="18" charset="0"/>
                <a:cs typeface="Times New Roman" panose="02020603050405020304" pitchFamily="18" charset="0"/>
              </a:rPr>
              <a:t>Đã vơi dần cơn mưa</a:t>
            </a:r>
            <a:endParaRPr sz="3200" dirty="0">
              <a:latin typeface="Times New Roman" panose="02020603050405020304" pitchFamily="18" charset="0"/>
              <a:cs typeface="Times New Roman" panose="02020603050405020304" pitchFamily="18" charset="0"/>
            </a:endParaRPr>
          </a:p>
          <a:p>
            <a:pPr lvl="0">
              <a:buNone/>
            </a:pPr>
            <a:r>
              <a:rPr sz="3200" dirty="0">
                <a:latin typeface="Times New Roman" panose="02020603050405020304" pitchFamily="18" charset="0"/>
                <a:cs typeface="Times New Roman" panose="02020603050405020304" pitchFamily="18" charset="0"/>
              </a:rPr>
              <a:t>Sấm cũng bớt bất ngờ </a:t>
            </a:r>
            <a:endParaRPr sz="3200" dirty="0">
              <a:latin typeface="Times New Roman" panose="02020603050405020304" pitchFamily="18" charset="0"/>
              <a:cs typeface="Times New Roman" panose="02020603050405020304" pitchFamily="18" charset="0"/>
            </a:endParaRPr>
          </a:p>
          <a:p>
            <a:pPr lvl="0">
              <a:buNone/>
            </a:pPr>
            <a:r>
              <a:rPr sz="3200" dirty="0">
                <a:latin typeface="Times New Roman" panose="02020603050405020304" pitchFamily="18" charset="0"/>
                <a:cs typeface="Times New Roman" panose="02020603050405020304" pitchFamily="18" charset="0"/>
              </a:rPr>
              <a:t>Trên h</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ng cây đứng tuổi</a:t>
            </a:r>
            <a:endParaRPr sz="3200" dirty="0">
              <a:latin typeface="Times New Roman" panose="02020603050405020304" pitchFamily="18" charset="0"/>
              <a:cs typeface="Times New Roman" panose="02020603050405020304" pitchFamily="18" charset="0"/>
            </a:endParaRPr>
          </a:p>
          <a:p>
            <a:pPr lvl="0">
              <a:buNone/>
            </a:pPr>
            <a:r>
              <a:rPr sz="3200" dirty="0">
                <a:latin typeface="Times New Roman" panose="02020603050405020304" pitchFamily="18" charset="0"/>
                <a:cs typeface="Times New Roman" panose="02020603050405020304" pitchFamily="18" charset="0"/>
              </a:rPr>
              <a:t>		(“Sang thu” – Hữu Thỉnh)</a:t>
            </a:r>
            <a:endParaRPr sz="3200" dirty="0">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1"/>
          <p:cNvPicPr>
            <a:picLocks noChangeAspect="1"/>
          </p:cNvPicPr>
          <p:nvPr/>
        </p:nvPicPr>
        <p:blipFill>
          <a:blip r:embed="rId1"/>
          <a:stretch>
            <a:fillRect/>
          </a:stretch>
        </p:blipFill>
        <p:spPr>
          <a:xfrm>
            <a:off x="-67310" y="0"/>
            <a:ext cx="12259310" cy="6617335"/>
          </a:xfrm>
          <a:prstGeom prst="rect">
            <a:avLst/>
          </a:prstGeom>
          <a:noFill/>
          <a:ln w="9525">
            <a:noFill/>
          </a:ln>
        </p:spPr>
      </p:pic>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1"/>
          <p:cNvPicPr>
            <a:picLocks noChangeAspect="1"/>
          </p:cNvPicPr>
          <p:nvPr/>
        </p:nvPicPr>
        <p:blipFill>
          <a:blip r:embed="rId1"/>
          <a:stretch>
            <a:fillRect/>
          </a:stretch>
        </p:blipFill>
        <p:spPr>
          <a:xfrm>
            <a:off x="78105" y="59055"/>
            <a:ext cx="12058015" cy="6908800"/>
          </a:xfrm>
          <a:prstGeom prst="rect">
            <a:avLst/>
          </a:prstGeom>
          <a:noFill/>
          <a:ln w="9525">
            <a:noFill/>
          </a:ln>
        </p:spPr>
      </p:pic>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1377950" y="446617"/>
            <a:ext cx="5283200" cy="100753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sz="4800" dirty="0">
                <a:solidFill>
                  <a:srgbClr val="FFFFFF"/>
                </a:solidFill>
                <a:latin typeface="Times New Roman" panose="02020603050405020304" pitchFamily="18" charset="0"/>
                <a:cs typeface="Times New Roman" panose="02020603050405020304" pitchFamily="18" charset="0"/>
              </a:rPr>
              <a:t>I. Tìm hiểu chung</a:t>
            </a:r>
            <a:endParaRPr sz="4800" dirty="0">
              <a:solidFill>
                <a:srgbClr val="FFFFFF"/>
              </a:solidFill>
              <a:latin typeface="Times New Roman" panose="02020603050405020304" pitchFamily="18" charset="0"/>
              <a:ea typeface="Times New Roman" panose="02020603050405020304" pitchFamily="18" charset="0"/>
            </a:endParaRPr>
          </a:p>
        </p:txBody>
      </p:sp>
      <p:sp>
        <p:nvSpPr>
          <p:cNvPr id="3" name="Rectangle 2"/>
          <p:cNvSpPr/>
          <p:nvPr/>
        </p:nvSpPr>
        <p:spPr>
          <a:xfrm>
            <a:off x="3181350" y="2038350"/>
            <a:ext cx="5122333" cy="10244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sz="4800" dirty="0">
                <a:solidFill>
                  <a:srgbClr val="FFFFFF"/>
                </a:solidFill>
                <a:latin typeface="Times New Roman" panose="02020603050405020304" pitchFamily="18" charset="0"/>
                <a:cs typeface="Times New Roman" panose="02020603050405020304" pitchFamily="18" charset="0"/>
              </a:rPr>
              <a:t>1. Tác giả</a:t>
            </a:r>
            <a:endParaRPr sz="4800"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Box 2"/>
          <p:cNvSpPr txBox="1"/>
          <p:nvPr/>
        </p:nvSpPr>
        <p:spPr>
          <a:xfrm>
            <a:off x="168910" y="548005"/>
            <a:ext cx="8409940" cy="26517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ts val="0"/>
              </a:spcBef>
              <a:spcAft>
                <a:spcPts val="0"/>
              </a:spcAft>
              <a:buNone/>
            </a:pPr>
            <a:r>
              <a:rPr lang="en-US" altLang="en-US" dirty="0">
                <a:latin typeface="Times New Roman" panose="02020603050405020304" pitchFamily="18" charset="0"/>
                <a:cs typeface="Times New Roman" panose="02020603050405020304" pitchFamily="18" charset="0"/>
              </a:rPr>
              <a:t>- Xuân Diệu (1916 - 1985)</a:t>
            </a:r>
            <a:endParaRPr lang="en-US" altLang="en-US" dirty="0">
              <a:latin typeface="Times New Roman" panose="02020603050405020304" pitchFamily="18" charset="0"/>
              <a:cs typeface="Times New Roman" panose="02020603050405020304" pitchFamily="18" charset="0"/>
            </a:endParaRPr>
          </a:p>
          <a:p>
            <a:pPr marL="0" lvl="0" indent="0" algn="just">
              <a:lnSpc>
                <a:spcPct val="150000"/>
              </a:lnSpc>
              <a:spcBef>
                <a:spcPts val="0"/>
              </a:spcBef>
              <a:spcAft>
                <a:spcPts val="0"/>
              </a:spcAft>
              <a:buNone/>
            </a:pPr>
            <a:r>
              <a:rPr lang="en-US" altLang="en-US" dirty="0">
                <a:latin typeface="Times New Roman" panose="02020603050405020304" pitchFamily="18" charset="0"/>
                <a:cs typeface="Times New Roman" panose="02020603050405020304" pitchFamily="18" charset="0"/>
              </a:rPr>
              <a:t>- Tên đầy đủ: Ngô Xuân Diệu</a:t>
            </a:r>
            <a:endParaRPr lang="en-US" altLang="en-US" dirty="0">
              <a:latin typeface="Times New Roman" panose="02020603050405020304" pitchFamily="18" charset="0"/>
              <a:cs typeface="Times New Roman" panose="02020603050405020304" pitchFamily="18" charset="0"/>
            </a:endParaRPr>
          </a:p>
          <a:p>
            <a:pPr marL="0" lvl="0" indent="0" algn="just">
              <a:lnSpc>
                <a:spcPct val="150000"/>
              </a:lnSpc>
              <a:spcBef>
                <a:spcPts val="0"/>
              </a:spcBef>
              <a:spcAft>
                <a:spcPts val="0"/>
              </a:spcAft>
              <a:buNone/>
            </a:pPr>
            <a:r>
              <a:rPr lang="en-US" altLang="en-US" dirty="0">
                <a:latin typeface="Times New Roman" panose="02020603050405020304" pitchFamily="18" charset="0"/>
                <a:cs typeface="Times New Roman" panose="02020603050405020304" pitchFamily="18" charset="0"/>
              </a:rPr>
              <a:t>- Quê: 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Tĩnh</a:t>
            </a:r>
            <a:endParaRPr lang="en-US" altLang="en-US" dirty="0">
              <a:latin typeface="Times New Roman" panose="02020603050405020304" pitchFamily="18" charset="0"/>
              <a:cs typeface="Times New Roman" panose="02020603050405020304" pitchFamily="18" charset="0"/>
            </a:endParaRPr>
          </a:p>
          <a:p>
            <a:pPr marL="0" lvl="0" indent="0">
              <a:buNone/>
            </a:pPr>
            <a:endParaRPr lang="en-US" altLang="en-US" dirty="0"/>
          </a:p>
        </p:txBody>
      </p:sp>
      <p:sp>
        <p:nvSpPr>
          <p:cNvPr id="15363" name="TextBox 3"/>
          <p:cNvSpPr txBox="1"/>
          <p:nvPr/>
        </p:nvSpPr>
        <p:spPr>
          <a:xfrm>
            <a:off x="169122" y="2043430"/>
            <a:ext cx="11853333" cy="36207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3735" b="1"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Ông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một trong những nh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thơ</a:t>
            </a:r>
            <a:r>
              <a:rPr lang="vi-VN"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tiêu biểu của thơ ca Việt Nam hiện </a:t>
            </a:r>
            <a:endParaRPr lang="en-US" altLang="en-US"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en-US" dirty="0">
                <a:latin typeface="Times New Roman" panose="02020603050405020304" pitchFamily="18" charset="0"/>
                <a:cs typeface="Times New Roman" panose="02020603050405020304" pitchFamily="18" charset="0"/>
              </a:rPr>
              <a:t>đại. Thơ ông nồng n</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 sôi nổi, </a:t>
            </a:r>
            <a:endParaRPr lang="en-US" altLang="en-US"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en-US" dirty="0">
                <a:latin typeface="Times New Roman" panose="02020603050405020304" pitchFamily="18" charset="0"/>
                <a:cs typeface="Times New Roman" panose="02020603050405020304" pitchFamily="18" charset="0"/>
              </a:rPr>
              <a:t>thể hiện tấm lòng yêu đời, ham sống</a:t>
            </a:r>
            <a:endParaRPr lang="en-US" altLang="en-US"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en-US" dirty="0">
                <a:latin typeface="Times New Roman" panose="02020603050405020304" pitchFamily="18" charset="0"/>
                <a:cs typeface="Times New Roman" panose="02020603050405020304" pitchFamily="18" charset="0"/>
              </a:rPr>
              <a:t>thiết tha. Ho</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i Thanh từng nhận xét “thiết tha, rạo rực, sôi nổi, băn khoăn như Xuân Diệu”. Bên cạnh thơ ca, ông còn viết nhiều tiểu luận phê bình văn học</a:t>
            </a:r>
            <a:endParaRPr lang="en-US" altLang="en-US" b="1" dirty="0">
              <a:solidFill>
                <a:srgbClr val="000000"/>
              </a:solidFill>
              <a:latin typeface="Times New Roman" panose="02020603050405020304" pitchFamily="18" charset="0"/>
              <a:ea typeface="Times New Roman" panose="02020603050405020304" pitchFamily="18" charset="0"/>
            </a:endParaRPr>
          </a:p>
        </p:txBody>
      </p:sp>
      <p:sp>
        <p:nvSpPr>
          <p:cNvPr id="15364" name="TextBox 5"/>
          <p:cNvSpPr txBox="1"/>
          <p:nvPr/>
        </p:nvSpPr>
        <p:spPr>
          <a:xfrm>
            <a:off x="338667" y="89747"/>
            <a:ext cx="199263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b="1" dirty="0">
                <a:solidFill>
                  <a:srgbClr val="002060"/>
                </a:solidFill>
                <a:latin typeface="Times New Roman" panose="02020603050405020304" pitchFamily="18" charset="0"/>
                <a:cs typeface="Times New Roman" panose="02020603050405020304" pitchFamily="18" charset="0"/>
              </a:rPr>
              <a:t>1. Tác giả:</a:t>
            </a:r>
            <a:endParaRPr lang="en-US" altLang="en-US" b="1"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0" y="-541655"/>
            <a:ext cx="6189345" cy="3845560"/>
          </a:xfrm>
          <a:prstGeom prst="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Rectangle 2"/>
          <p:cNvSpPr/>
          <p:nvPr/>
        </p:nvSpPr>
        <p:spPr>
          <a:xfrm>
            <a:off x="1741805" y="-541020"/>
            <a:ext cx="10450195" cy="38449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Rectangle 4"/>
          <p:cNvSpPr/>
          <p:nvPr/>
        </p:nvSpPr>
        <p:spPr>
          <a:xfrm>
            <a:off x="3340100" y="3253317"/>
            <a:ext cx="8851900" cy="4696883"/>
          </a:xfrm>
          <a:prstGeom prst="rect">
            <a:avLst/>
          </a:prstGeom>
          <a:ln>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TextBox 9"/>
          <p:cNvSpPr txBox="1"/>
          <p:nvPr/>
        </p:nvSpPr>
        <p:spPr>
          <a:xfrm>
            <a:off x="2296795" y="177800"/>
            <a:ext cx="9530715" cy="12414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3735" dirty="0">
                <a:solidFill>
                  <a:schemeClr val="bg1"/>
                </a:solidFill>
                <a:latin typeface="Times New Roman" panose="02020603050405020304" pitchFamily="18" charset="0"/>
                <a:cs typeface="Times New Roman" panose="02020603050405020304" pitchFamily="18" charset="0"/>
              </a:rPr>
              <a:t>- Nổi tiếng từ phong tr</a:t>
            </a:r>
            <a:r>
              <a:rPr lang="en-US" altLang="en-US" sz="3735" dirty="0">
                <a:solidFill>
                  <a:schemeClr val="bg1"/>
                </a:solidFill>
                <a:latin typeface="Times New Roman" panose="02020603050405020304" pitchFamily="18" charset="0"/>
                <a:ea typeface="Times New Roman" panose="02020603050405020304" pitchFamily="18" charset="0"/>
              </a:rPr>
              <a:t>à</a:t>
            </a:r>
            <a:r>
              <a:rPr lang="en-US" altLang="en-US" sz="3735" dirty="0">
                <a:solidFill>
                  <a:schemeClr val="bg1"/>
                </a:solidFill>
                <a:latin typeface="Times New Roman" panose="02020603050405020304" pitchFamily="18" charset="0"/>
                <a:cs typeface="Times New Roman" panose="02020603050405020304" pitchFamily="18" charset="0"/>
              </a:rPr>
              <a:t>o Thơ mới v</a:t>
            </a:r>
            <a:r>
              <a:rPr lang="en-US" altLang="en-US" sz="3735" dirty="0">
                <a:solidFill>
                  <a:schemeClr val="bg1"/>
                </a:solidFill>
                <a:latin typeface="Times New Roman" panose="02020603050405020304" pitchFamily="18" charset="0"/>
                <a:ea typeface="Times New Roman" panose="02020603050405020304" pitchFamily="18" charset="0"/>
              </a:rPr>
              <a:t>à</a:t>
            </a:r>
            <a:r>
              <a:rPr lang="en-US" altLang="en-US" sz="3735" dirty="0">
                <a:solidFill>
                  <a:schemeClr val="bg1"/>
                </a:solidFill>
                <a:latin typeface="Times New Roman" panose="02020603050405020304" pitchFamily="18" charset="0"/>
                <a:cs typeface="Times New Roman" panose="02020603050405020304" pitchFamily="18" charset="0"/>
              </a:rPr>
              <a:t> l</a:t>
            </a:r>
            <a:r>
              <a:rPr lang="en-US" altLang="en-US" sz="3735" dirty="0">
                <a:solidFill>
                  <a:schemeClr val="bg1"/>
                </a:solidFill>
                <a:latin typeface="Times New Roman" panose="02020603050405020304" pitchFamily="18" charset="0"/>
                <a:ea typeface="Times New Roman" panose="02020603050405020304" pitchFamily="18" charset="0"/>
              </a:rPr>
              <a:t>à</a:t>
            </a:r>
            <a:r>
              <a:rPr lang="en-US" altLang="en-US" sz="3735" dirty="0">
                <a:solidFill>
                  <a:schemeClr val="bg1"/>
                </a:solidFill>
                <a:latin typeface="Times New Roman" panose="02020603050405020304" pitchFamily="18" charset="0"/>
                <a:cs typeface="Times New Roman" panose="02020603050405020304" pitchFamily="18" charset="0"/>
              </a:rPr>
              <a:t> gương mặt tiêu biểu của văn học Việt Nam hiện đại</a:t>
            </a:r>
            <a:endParaRPr lang="en-US" altLang="en-US" sz="3735" dirty="0">
              <a:solidFill>
                <a:schemeClr val="bg1"/>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8130117" y="3712633"/>
            <a:ext cx="4392083" cy="66611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en-US" sz="3735" b="1" dirty="0">
                <a:latin typeface="Times New Roman" panose="02020603050405020304" pitchFamily="18" charset="0"/>
                <a:cs typeface="Times New Roman" panose="02020603050405020304" pitchFamily="18" charset="0"/>
              </a:rPr>
              <a:t>* </a:t>
            </a:r>
            <a:r>
              <a:rPr lang="vi-VN" altLang="en-US" sz="3735" b="1" dirty="0">
                <a:latin typeface="Times New Roman" panose="02020603050405020304" pitchFamily="18" charset="0"/>
                <a:cs typeface="Times New Roman" panose="02020603050405020304" pitchFamily="18" charset="0"/>
              </a:rPr>
              <a:t>Tác phẩm</a:t>
            </a:r>
            <a:r>
              <a:rPr lang="en-US" altLang="en-US" sz="3735" b="1" dirty="0">
                <a:latin typeface="Times New Roman" panose="02020603050405020304" pitchFamily="18" charset="0"/>
                <a:cs typeface="Times New Roman" panose="02020603050405020304" pitchFamily="18" charset="0"/>
              </a:rPr>
              <a:t>:</a:t>
            </a:r>
            <a:endParaRPr lang="en-US" altLang="en-US" sz="3735" b="1" dirty="0">
              <a:latin typeface="Times New Roman" panose="02020603050405020304" pitchFamily="18" charset="0"/>
              <a:ea typeface="Times New Roman" panose="02020603050405020304" pitchFamily="18" charset="0"/>
            </a:endParaRPr>
          </a:p>
        </p:txBody>
      </p:sp>
      <p:sp>
        <p:nvSpPr>
          <p:cNvPr id="18" name="TextBox 17"/>
          <p:cNvSpPr txBox="1"/>
          <p:nvPr/>
        </p:nvSpPr>
        <p:spPr>
          <a:xfrm>
            <a:off x="2557145" y="-476885"/>
            <a:ext cx="5321300" cy="66611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en-US" sz="3735" b="1" dirty="0">
                <a:latin typeface="Times New Roman" panose="02020603050405020304" pitchFamily="18" charset="0"/>
                <a:cs typeface="Times New Roman" panose="02020603050405020304" pitchFamily="18" charset="0"/>
              </a:rPr>
              <a:t>* </a:t>
            </a:r>
            <a:r>
              <a:rPr lang="vi-VN" altLang="en-US" sz="3735" b="1" dirty="0">
                <a:latin typeface="Times New Roman" panose="02020603050405020304" pitchFamily="18" charset="0"/>
                <a:cs typeface="Times New Roman" panose="02020603050405020304" pitchFamily="18" charset="0"/>
              </a:rPr>
              <a:t>Sự nghiệp sáng tác</a:t>
            </a:r>
            <a:r>
              <a:rPr lang="en-US" altLang="en-US" sz="3735" b="1" dirty="0">
                <a:latin typeface="Times New Roman" panose="02020603050405020304" pitchFamily="18" charset="0"/>
                <a:cs typeface="Times New Roman" panose="02020603050405020304" pitchFamily="18" charset="0"/>
              </a:rPr>
              <a:t>:</a:t>
            </a:r>
            <a:endParaRPr lang="en-US" altLang="en-US" sz="3735" b="1" dirty="0">
              <a:latin typeface="Times New Roman" panose="02020603050405020304" pitchFamily="18" charset="0"/>
              <a:ea typeface="Times New Roman" panose="02020603050405020304" pitchFamily="18" charset="0"/>
            </a:endParaRPr>
          </a:p>
        </p:txBody>
      </p:sp>
      <p:pic>
        <p:nvPicPr>
          <p:cNvPr id="16394" name="Picture 18"/>
          <p:cNvPicPr>
            <a:picLocks noChangeAspect="1"/>
          </p:cNvPicPr>
          <p:nvPr/>
        </p:nvPicPr>
        <p:blipFill>
          <a:blip r:embed="rId1"/>
          <a:stretch>
            <a:fillRect/>
          </a:stretch>
        </p:blipFill>
        <p:spPr>
          <a:xfrm>
            <a:off x="3340100" y="1549400"/>
            <a:ext cx="4887384" cy="3943351"/>
          </a:xfrm>
          <a:prstGeom prst="rect">
            <a:avLst/>
          </a:prstGeom>
          <a:noFill/>
          <a:ln w="9525">
            <a:noFill/>
          </a:ln>
        </p:spPr>
      </p:pic>
      <p:pic>
        <p:nvPicPr>
          <p:cNvPr id="16395" name="Picture 22"/>
          <p:cNvPicPr>
            <a:picLocks noChangeAspect="1"/>
          </p:cNvPicPr>
          <p:nvPr/>
        </p:nvPicPr>
        <p:blipFill>
          <a:blip r:embed="rId2"/>
          <a:stretch>
            <a:fillRect/>
          </a:stretch>
        </p:blipFill>
        <p:spPr>
          <a:xfrm>
            <a:off x="8276167" y="4540251"/>
            <a:ext cx="3915833" cy="3488267"/>
          </a:xfrm>
          <a:prstGeom prst="rect">
            <a:avLst/>
          </a:prstGeom>
          <a:noFill/>
          <a:ln w="9525">
            <a:noFill/>
          </a:ln>
        </p:spPr>
      </p:pic>
      <p:pic>
        <p:nvPicPr>
          <p:cNvPr id="16396" name="Picture 23"/>
          <p:cNvPicPr>
            <a:picLocks noChangeAspect="1"/>
          </p:cNvPicPr>
          <p:nvPr/>
        </p:nvPicPr>
        <p:blipFill>
          <a:blip r:embed="rId3"/>
          <a:stretch>
            <a:fillRect/>
          </a:stretch>
        </p:blipFill>
        <p:spPr>
          <a:xfrm>
            <a:off x="0" y="3304117"/>
            <a:ext cx="3340100" cy="4696883"/>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P spid="10"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1"/>
          <p:cNvPicPr>
            <a:picLocks noChangeAspect="1"/>
          </p:cNvPicPr>
          <p:nvPr/>
        </p:nvPicPr>
        <p:blipFill>
          <a:blip r:embed="rId1"/>
          <a:stretch>
            <a:fillRect/>
          </a:stretch>
        </p:blipFill>
        <p:spPr>
          <a:xfrm>
            <a:off x="1060451" y="270933"/>
            <a:ext cx="9982200" cy="6218767"/>
          </a:xfrm>
          <a:prstGeom prst="rect">
            <a:avLst/>
          </a:prstGeom>
          <a:noFill/>
          <a:ln w="9525">
            <a:noFill/>
          </a:ln>
        </p:spPr>
      </p:pic>
    </p:spTree>
  </p:cSld>
  <p:clrMapOvr>
    <a:masterClrMapping/>
  </p:clrMapOvr>
  <p:transition spd="slow">
    <p:split orient="vert"/>
  </p:transition>
</p:sld>
</file>

<file path=ppt/tags/tag1.xml><?xml version="1.0" encoding="utf-8"?>
<p:tagLst xmlns:p="http://schemas.openxmlformats.org/presentationml/2006/main">
  <p:tag name="ISPRING_SLIDE_ID_2" val="{504394B2-5FF7-4E7B-B4AF-5871EB7A481B}"/>
  <p:tag name="GENSWF_ADVANCE_TIME" val="47.628"/>
  <p:tag name="TIMING" val="|4.737|15.86|14.58"/>
  <p:tag name="ISPRING_CUSTOM_TIMING_USED" val="1"/>
  <p:tag name="GENSWF_SLIDE_TITLE" val="Nội dung bài học"/>
  <p:tag name="ISPRING_SLIDE_INDENT_LEVEL"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2155</Words>
  <Application>WPS Presentation</Application>
  <PresentationFormat>On-screen Show (4:3)</PresentationFormat>
  <Paragraphs>118</Paragraphs>
  <Slides>14</Slides>
  <Notes>3</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14</vt:i4>
      </vt:variant>
    </vt:vector>
  </HeadingPairs>
  <TitlesOfParts>
    <vt:vector size="31" baseType="lpstr">
      <vt:lpstr>Arial</vt:lpstr>
      <vt:lpstr>SimSun</vt:lpstr>
      <vt:lpstr>Wingdings</vt:lpstr>
      <vt:lpstr>Calibri</vt:lpstr>
      <vt:lpstr>Calibri Light</vt:lpstr>
      <vt:lpstr>Times New Roman</vt:lpstr>
      <vt:lpstr>.VnTime</vt:lpstr>
      <vt:lpstr>Segoe Print</vt:lpstr>
      <vt:lpstr>MS Mincho</vt:lpstr>
      <vt:lpstr>Yu Gothic</vt:lpstr>
      <vt:lpstr>Calibri</vt:lpstr>
      <vt:lpstr>MS Mincho</vt:lpstr>
      <vt:lpstr>Microsoft YaHei</vt:lpstr>
      <vt:lpstr>Arial Unicode MS</vt:lpstr>
      <vt:lpstr>Office Theme</vt:lpstr>
      <vt:lpstr>5_Office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113</cp:revision>
  <dcterms:created xsi:type="dcterms:W3CDTF">2020-04-03T15:26:00Z</dcterms:created>
  <dcterms:modified xsi:type="dcterms:W3CDTF">2024-03-13T02:06:56Z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B2137F5A7FA1430AB2799F4A97BDCDBA_13</vt:lpwstr>
  </property>
  <property fmtid="{D5CDD505-2E9C-101B-9397-08002B2CF9AE}" pid="3" name="KSOProductBuildVer">
    <vt:lpwstr>1033-12.2.0.13489</vt:lpwstr>
  </property>
</Properties>
</file>