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9"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6" r:id="rId19"/>
    <p:sldId id="283" r:id="rId20"/>
    <p:sldId id="278" r:id="rId21"/>
    <p:sldId id="279" r:id="rId22"/>
    <p:sldId id="280" r:id="rId23"/>
    <p:sldId id="281" r:id="rId24"/>
    <p:sldId id="28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3.jpeg"/><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ubtitle 2"/>
          <p:cNvSpPr>
            <a:spLocks noGrp="1"/>
          </p:cNvSpPr>
          <p:nvPr>
            <p:ph type="subTitle" idx="1"/>
          </p:nvPr>
        </p:nvSpPr>
        <p:spPr>
          <a:xfrm>
            <a:off x="535305" y="415925"/>
            <a:ext cx="10855960" cy="5897880"/>
          </a:xfrm>
        </p:spPr>
        <p:txBody>
          <a:bodyPr/>
          <a:p>
            <a:pPr algn="ctr"/>
            <a:r>
              <a:rPr lang="en-US" sz="3200">
                <a:solidFill>
                  <a:srgbClr val="FF0000"/>
                </a:solidFill>
                <a:latin typeface="Times New Roman" panose="02020603050405020304" charset="0"/>
                <a:cs typeface="Times New Roman" panose="02020603050405020304" charset="0"/>
              </a:rPr>
              <a:t>Văn bản 2:</a:t>
            </a:r>
            <a:endParaRPr lang="en-US" sz="3200">
              <a:solidFill>
                <a:srgbClr val="FF0000"/>
              </a:solidFill>
              <a:latin typeface="Times New Roman" panose="02020603050405020304" charset="0"/>
              <a:cs typeface="Times New Roman" panose="02020603050405020304" charset="0"/>
            </a:endParaRPr>
          </a:p>
          <a:p>
            <a:pPr algn="ctr"/>
            <a:r>
              <a:rPr lang="en-US" sz="4800">
                <a:solidFill>
                  <a:srgbClr val="FF0000"/>
                </a:solidFill>
                <a:latin typeface="Times New Roman" panose="02020603050405020304" charset="0"/>
                <a:cs typeface="Times New Roman" panose="02020603050405020304" charset="0"/>
              </a:rPr>
              <a:t>CÁC LOÀI CHUNG SỐNG VỚI NHAU </a:t>
            </a:r>
            <a:endParaRPr lang="en-US" sz="4800">
              <a:solidFill>
                <a:srgbClr val="FF0000"/>
              </a:solidFill>
              <a:latin typeface="Times New Roman" panose="02020603050405020304" charset="0"/>
              <a:cs typeface="Times New Roman" panose="02020603050405020304" charset="0"/>
            </a:endParaRPr>
          </a:p>
          <a:p>
            <a:pPr algn="ctr"/>
            <a:r>
              <a:rPr lang="en-US" sz="4800">
                <a:solidFill>
                  <a:srgbClr val="FF0000"/>
                </a:solidFill>
                <a:latin typeface="Times New Roman" panose="02020603050405020304" charset="0"/>
                <a:cs typeface="Times New Roman" panose="02020603050405020304" charset="0"/>
              </a:rPr>
              <a:t>NHƯ THẾ NÀO ?</a:t>
            </a:r>
            <a:endParaRPr lang="en-US" sz="4800">
              <a:solidFill>
                <a:srgbClr val="FF0000"/>
              </a:solidFill>
              <a:latin typeface="Times New Roman" panose="02020603050405020304" charset="0"/>
              <a:cs typeface="Times New Roman" panose="02020603050405020304" charset="0"/>
            </a:endParaRPr>
          </a:p>
          <a:p>
            <a:pPr algn="ctr"/>
            <a:r>
              <a:rPr lang="en-US" sz="3600">
                <a:solidFill>
                  <a:srgbClr val="FF0000"/>
                </a:solidFill>
                <a:latin typeface="Times New Roman" panose="02020603050405020304" charset="0"/>
                <a:cs typeface="Times New Roman" panose="02020603050405020304" charset="0"/>
              </a:rPr>
              <a:t>(Ngọc Phú)</a:t>
            </a:r>
            <a:endParaRPr lang="en-US" sz="3600">
              <a:solidFill>
                <a:srgbClr val="FF0000"/>
              </a:solidFill>
              <a:latin typeface="Times New Roman" panose="02020603050405020304" charset="0"/>
              <a:cs typeface="Times New Roman" panose="02020603050405020304" charset="0"/>
            </a:endParaRPr>
          </a:p>
        </p:txBody>
      </p:sp>
      <p:pic>
        <p:nvPicPr>
          <p:cNvPr id="7" name="Picture 6"/>
          <p:cNvPicPr>
            <a:picLocks noChangeAspect="1"/>
          </p:cNvPicPr>
          <p:nvPr/>
        </p:nvPicPr>
        <p:blipFill>
          <a:blip r:embed="rId1"/>
          <a:stretch>
            <a:fillRect/>
          </a:stretch>
        </p:blipFill>
        <p:spPr>
          <a:xfrm>
            <a:off x="2946400" y="3185795"/>
            <a:ext cx="6680835" cy="35210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ubtitle 2"/>
          <p:cNvSpPr>
            <a:spLocks noGrp="1"/>
          </p:cNvSpPr>
          <p:nvPr>
            <p:ph type="subTitle" idx="1"/>
          </p:nvPr>
        </p:nvSpPr>
        <p:spPr>
          <a:xfrm>
            <a:off x="535305" y="415925"/>
            <a:ext cx="10855960" cy="5897880"/>
          </a:xfrm>
        </p:spPr>
        <p:txBody>
          <a:bodyPr/>
          <a:p>
            <a:pPr algn="just"/>
            <a:r>
              <a:rPr lang="en-US" sz="2800">
                <a:latin typeface="Times New Roman" panose="02020603050405020304" charset="0"/>
                <a:cs typeface="Times New Roman" panose="02020603050405020304" charset="0"/>
                <a:sym typeface="+mn-ea"/>
              </a:rPr>
              <a:t>? Em có nhận xét gì về vai trò của số liệu, hình ảnh trong văn bản thông tin?</a:t>
            </a:r>
            <a:endParaRPr lang="en-US" sz="2800">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sym typeface="+mn-ea"/>
              </a:rPr>
              <a:t>+  Các số liệu, hình ảnh có ý nghĩa làm sáng tỏ cho sự đa dạng của các loài trên Trái Đất. Trong văn bản thông tin các số liệu là cơ sở quan trọng để người viết trình bày rõ vấn đề. Việc dùng số liệu, hình ảnh làm thông tin được rõ ràng, chính xác, sinh động, hấp dẫn hơn.</a:t>
            </a:r>
            <a:endParaRPr lang="en-US" sz="2800">
              <a:latin typeface="Times New Roman" panose="02020603050405020304" charset="0"/>
              <a:cs typeface="Times New Roman" panose="02020603050405020304" charset="0"/>
            </a:endParaRPr>
          </a:p>
          <a:p>
            <a:pPr algn="just"/>
            <a:endParaRPr lang="en-US" sz="2800">
              <a:latin typeface="Times New Roman" panose="02020603050405020304" charset="0"/>
              <a:cs typeface="Times New Roman" panose="02020603050405020304" charset="0"/>
            </a:endParaRPr>
          </a:p>
        </p:txBody>
      </p:sp>
      <p:pic>
        <p:nvPicPr>
          <p:cNvPr id="2" name="Picture 1" descr="IMG20240407231217"/>
          <p:cNvPicPr>
            <a:picLocks noChangeAspect="1"/>
          </p:cNvPicPr>
          <p:nvPr/>
        </p:nvPicPr>
        <p:blipFill>
          <a:blip r:embed="rId1"/>
          <a:stretch>
            <a:fillRect/>
          </a:stretch>
        </p:blipFill>
        <p:spPr>
          <a:xfrm>
            <a:off x="6644640" y="3613785"/>
            <a:ext cx="3867785" cy="2757805"/>
          </a:xfrm>
          <a:prstGeom prst="rect">
            <a:avLst/>
          </a:prstGeom>
        </p:spPr>
      </p:pic>
      <p:sp>
        <p:nvSpPr>
          <p:cNvPr id="4" name="Rectangles 3"/>
          <p:cNvSpPr/>
          <p:nvPr/>
        </p:nvSpPr>
        <p:spPr>
          <a:xfrm>
            <a:off x="844550" y="3613785"/>
            <a:ext cx="5431155" cy="2758440"/>
          </a:xfrm>
          <a:prstGeom prst="rect">
            <a:avLst/>
          </a:prstGeom>
        </p:spPr>
        <p:style>
          <a:lnRef idx="2">
            <a:schemeClr val="accent1"/>
          </a:lnRef>
          <a:fillRef idx="0">
            <a:srgbClr val="FFFFFF"/>
          </a:fillRef>
          <a:effectRef idx="0">
            <a:srgbClr val="FFFFFF"/>
          </a:effectRef>
          <a:fontRef idx="minor">
            <a:schemeClr val="tx1"/>
          </a:fontRef>
        </p:style>
        <p:txBody>
          <a:bodyPr rtlCol="0" anchor="ctr"/>
          <a:p>
            <a:pPr algn="just"/>
            <a:endParaRPr lang="en-US" sz="2400" i="1">
              <a:latin typeface="Times New Roman" panose="02020603050405020304" charset="0"/>
              <a:cs typeface="Times New Roman" panose="02020603050405020304" charset="0"/>
              <a:sym typeface="+mn-ea"/>
            </a:endParaRPr>
          </a:p>
          <a:p>
            <a:pPr algn="just"/>
            <a:r>
              <a:rPr lang="en-US" sz="2400" i="1">
                <a:latin typeface="Times New Roman" panose="02020603050405020304" charset="0"/>
                <a:cs typeface="Times New Roman" panose="02020603050405020304" charset="0"/>
                <a:sym typeface="+mn-ea"/>
              </a:rPr>
              <a:t>+Trái đất có khoảng trên </a:t>
            </a:r>
            <a:r>
              <a:rPr lang="en-US" sz="2400" b="1" i="1">
                <a:latin typeface="Times New Roman" panose="02020603050405020304" charset="0"/>
                <a:cs typeface="Times New Roman" panose="02020603050405020304" charset="0"/>
                <a:sym typeface="+mn-ea"/>
              </a:rPr>
              <a:t>10.000.000</a:t>
            </a:r>
            <a:r>
              <a:rPr lang="en-US" sz="2400" i="1">
                <a:latin typeface="Times New Roman" panose="02020603050405020304" charset="0"/>
                <a:cs typeface="Times New Roman" panose="02020603050405020304" charset="0"/>
                <a:sym typeface="+mn-ea"/>
              </a:rPr>
              <a:t> loài sinh vật, bao gồm cả thực vật và động vật.</a:t>
            </a:r>
            <a:endParaRPr lang="en-US" sz="2400" i="1">
              <a:latin typeface="Times New Roman" panose="02020603050405020304" charset="0"/>
              <a:cs typeface="Times New Roman" panose="02020603050405020304" charset="0"/>
            </a:endParaRPr>
          </a:p>
          <a:p>
            <a:pPr algn="just"/>
            <a:r>
              <a:rPr lang="en-US" sz="2400" i="1">
                <a:latin typeface="Times New Roman" panose="02020603050405020304" charset="0"/>
                <a:cs typeface="Times New Roman" panose="02020603050405020304" charset="0"/>
                <a:sym typeface="+mn-ea"/>
              </a:rPr>
              <a:t>+Hiện nay, con người mới chỉ biết được khoảng trên </a:t>
            </a:r>
            <a:r>
              <a:rPr lang="en-US" sz="2400" b="1" i="1">
                <a:latin typeface="Times New Roman" panose="02020603050405020304" charset="0"/>
                <a:cs typeface="Times New Roman" panose="02020603050405020304" charset="0"/>
                <a:sym typeface="+mn-ea"/>
              </a:rPr>
              <a:t>1.400.000</a:t>
            </a:r>
            <a:r>
              <a:rPr lang="en-US" sz="2400" i="1">
                <a:latin typeface="Times New Roman" panose="02020603050405020304" charset="0"/>
                <a:cs typeface="Times New Roman" panose="02020603050405020304" charset="0"/>
                <a:sym typeface="+mn-ea"/>
              </a:rPr>
              <a:t> loài. Trong đó, có trên </a:t>
            </a:r>
            <a:r>
              <a:rPr lang="en-US" sz="2400" b="1" i="1">
                <a:latin typeface="Times New Roman" panose="02020603050405020304" charset="0"/>
                <a:cs typeface="Times New Roman" panose="02020603050405020304" charset="0"/>
                <a:sym typeface="+mn-ea"/>
              </a:rPr>
              <a:t>300.000</a:t>
            </a:r>
            <a:r>
              <a:rPr lang="en-US" sz="2400" i="1">
                <a:latin typeface="Times New Roman" panose="02020603050405020304" charset="0"/>
                <a:cs typeface="Times New Roman" panose="02020603050405020304" charset="0"/>
                <a:sym typeface="+mn-ea"/>
              </a:rPr>
              <a:t> loài thực vật và hơn </a:t>
            </a:r>
            <a:r>
              <a:rPr lang="en-US" sz="2400" b="1" i="1">
                <a:latin typeface="Times New Roman" panose="02020603050405020304" charset="0"/>
                <a:cs typeface="Times New Roman" panose="02020603050405020304" charset="0"/>
                <a:sym typeface="+mn-ea"/>
              </a:rPr>
              <a:t>1.000.000</a:t>
            </a:r>
            <a:r>
              <a:rPr lang="en-US" sz="2400" i="1">
                <a:latin typeface="Times New Roman" panose="02020603050405020304" charset="0"/>
                <a:cs typeface="Times New Roman" panose="02020603050405020304" charset="0"/>
                <a:sym typeface="+mn-ea"/>
              </a:rPr>
              <a:t> loài động vật.</a:t>
            </a:r>
            <a:endParaRPr lang="en-US" sz="2400" i="1">
              <a:latin typeface="Times New Roman" panose="02020603050405020304" charset="0"/>
              <a:cs typeface="Times New Roman" panose="02020603050405020304" charset="0"/>
            </a:endParaRPr>
          </a:p>
          <a:p>
            <a:pPr algn="ctr"/>
            <a:endParaRPr lang="en-US" sz="2400" i="1"/>
          </a:p>
          <a:p>
            <a:pPr algn="ctr"/>
            <a:endParaRPr lang="en-US" sz="2400"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strips(downLeft)">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ubtitle 2"/>
          <p:cNvSpPr>
            <a:spLocks noGrp="1"/>
          </p:cNvSpPr>
          <p:nvPr>
            <p:ph type="subTitle" idx="1"/>
          </p:nvPr>
        </p:nvSpPr>
        <p:spPr>
          <a:xfrm>
            <a:off x="535305" y="415925"/>
            <a:ext cx="10855960" cy="5897880"/>
          </a:xfrm>
        </p:spPr>
        <p:txBody>
          <a:bodyPr/>
          <a:p>
            <a:pPr algn="just"/>
            <a:endParaRPr lang="en-US" sz="2800">
              <a:latin typeface="Times New Roman" panose="02020603050405020304" charset="0"/>
              <a:cs typeface="Times New Roman" panose="02020603050405020304" charset="0"/>
            </a:endParaRPr>
          </a:p>
        </p:txBody>
      </p:sp>
      <p:sp>
        <p:nvSpPr>
          <p:cNvPr id="2" name="Rectangles 1"/>
          <p:cNvSpPr/>
          <p:nvPr/>
        </p:nvSpPr>
        <p:spPr>
          <a:xfrm>
            <a:off x="559435" y="227965"/>
            <a:ext cx="7689850" cy="6394450"/>
          </a:xfrm>
          <a:prstGeom prst="rect">
            <a:avLst/>
          </a:prstGeom>
          <a:ln>
            <a:solidFill>
              <a:srgbClr val="003B9B"/>
            </a:solidFill>
          </a:ln>
        </p:spPr>
        <p:style>
          <a:lnRef idx="2">
            <a:schemeClr val="accent1"/>
          </a:lnRef>
          <a:fillRef idx="0">
            <a:srgbClr val="FFFFFF"/>
          </a:fillRef>
          <a:effectRef idx="0">
            <a:srgbClr val="FFFFFF"/>
          </a:effectRef>
          <a:fontRef idx="minor">
            <a:schemeClr val="tx1"/>
          </a:fontRef>
        </p:style>
        <p:txBody>
          <a:bodyPr rtlCol="0" anchor="ctr"/>
          <a:p>
            <a:pPr algn="just"/>
            <a:r>
              <a:rPr lang="en-US" sz="2800">
                <a:latin typeface="Times New Roman" panose="02020603050405020304" charset="0"/>
                <a:cs typeface="Times New Roman" panose="02020603050405020304" charset="0"/>
              </a:rPr>
              <a:t>?  Đoạn (3) đã nói gì về sự đa dạng của quần xã sinh vật?</a:t>
            </a:r>
            <a:endParaRPr lang="en-US" sz="2800">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sym typeface="+mn-ea"/>
              </a:rPr>
              <a:t>- Đoạn (3) đã nói về sự đa dạng của quần xã sinh vật. </a:t>
            </a:r>
            <a:endParaRPr lang="en-US" sz="2800">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sym typeface="+mn-ea"/>
              </a:rPr>
              <a:t>+  Các loài động vật và thực vật thường tồn tại và phát triển thành từng quần xã, trong những bai-ôm khác nhau. </a:t>
            </a:r>
            <a:endParaRPr lang="en-US" sz="2800">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sym typeface="+mn-ea"/>
              </a:rPr>
              <a:t>Ví dụ: Vườn quốc gia Cúc Phương  là một quần xã rừng nhiệt đới, có nhiều sinh vật cùng sinh sống ở nơi đây như chò xanh, chò chỉ, đăng, khướu mỏ dài... trong một thời gian dài.</a:t>
            </a:r>
            <a:endParaRPr lang="en-US" sz="2800">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sym typeface="+mn-ea"/>
              </a:rPr>
              <a:t>+ Những nhân tố ảnh hưởng đến sự đa dạng ở từng quần xã: sự cạnh tranh giữa các loài, mức độ thay đổi các yếu tố vật lý, hóa học của môi trường....</a:t>
            </a:r>
            <a:endParaRPr lang="en-US" sz="2800">
              <a:latin typeface="Times New Roman" panose="02020603050405020304" charset="0"/>
              <a:cs typeface="Times New Roman" panose="02020603050405020304" charset="0"/>
            </a:endParaRPr>
          </a:p>
          <a:p>
            <a:pPr algn="ctr"/>
            <a:endParaRPr lang="en-US" sz="2800"/>
          </a:p>
        </p:txBody>
      </p:sp>
      <p:pic>
        <p:nvPicPr>
          <p:cNvPr id="4" name="Picture 3"/>
          <p:cNvPicPr>
            <a:picLocks noChangeAspect="1"/>
          </p:cNvPicPr>
          <p:nvPr/>
        </p:nvPicPr>
        <p:blipFill>
          <a:blip r:embed="rId1"/>
          <a:stretch>
            <a:fillRect/>
          </a:stretch>
        </p:blipFill>
        <p:spPr>
          <a:xfrm>
            <a:off x="8486140" y="293370"/>
            <a:ext cx="3151505" cy="2342515"/>
          </a:xfrm>
          <a:prstGeom prst="rect">
            <a:avLst/>
          </a:prstGeom>
        </p:spPr>
      </p:pic>
      <p:pic>
        <p:nvPicPr>
          <p:cNvPr id="5" name="Picture 4"/>
          <p:cNvPicPr>
            <a:picLocks noChangeAspect="1"/>
          </p:cNvPicPr>
          <p:nvPr/>
        </p:nvPicPr>
        <p:blipFill>
          <a:blip r:embed="rId2"/>
          <a:stretch>
            <a:fillRect/>
          </a:stretch>
        </p:blipFill>
        <p:spPr>
          <a:xfrm>
            <a:off x="8486775" y="2837815"/>
            <a:ext cx="3094355" cy="23806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strips(down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strips(down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strips(down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linds(horizont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ubtitle 2"/>
          <p:cNvSpPr>
            <a:spLocks noGrp="1"/>
          </p:cNvSpPr>
          <p:nvPr>
            <p:ph type="subTitle" idx="1"/>
          </p:nvPr>
        </p:nvSpPr>
        <p:spPr>
          <a:xfrm>
            <a:off x="535305" y="415925"/>
            <a:ext cx="10855960" cy="5897880"/>
          </a:xfrm>
        </p:spPr>
        <p:txBody>
          <a:bodyPr/>
          <a:p>
            <a:pPr algn="just"/>
            <a:endParaRPr lang="en-US" sz="2800">
              <a:latin typeface="Times New Roman" panose="02020603050405020304" charset="0"/>
              <a:cs typeface="Times New Roman" panose="02020603050405020304" charset="0"/>
            </a:endParaRPr>
          </a:p>
        </p:txBody>
      </p:sp>
      <p:sp>
        <p:nvSpPr>
          <p:cNvPr id="2" name="Rectangles 1"/>
          <p:cNvSpPr/>
          <p:nvPr/>
        </p:nvSpPr>
        <p:spPr>
          <a:xfrm>
            <a:off x="530860" y="189865"/>
            <a:ext cx="9123680" cy="6536690"/>
          </a:xfrm>
          <a:prstGeom prst="rect">
            <a:avLst/>
          </a:prstGeom>
        </p:spPr>
        <p:style>
          <a:lnRef idx="2">
            <a:schemeClr val="accent1"/>
          </a:lnRef>
          <a:fillRef idx="0">
            <a:srgbClr val="FFFFFF"/>
          </a:fillRef>
          <a:effectRef idx="0">
            <a:srgbClr val="FFFFFF"/>
          </a:effectRef>
          <a:fontRef idx="minor">
            <a:schemeClr val="tx1"/>
          </a:fontRef>
        </p:style>
        <p:txBody>
          <a:bodyPr rtlCol="0" anchor="ctr"/>
          <a:p>
            <a:pPr algn="just"/>
            <a:r>
              <a:rPr lang="en-US" sz="2800" b="1">
                <a:solidFill>
                  <a:srgbClr val="FF0000"/>
                </a:solidFill>
                <a:latin typeface="Times New Roman" panose="02020603050405020304" charset="0"/>
                <a:cs typeface="Times New Roman" panose="02020603050405020304" charset="0"/>
                <a:sym typeface="+mn-ea"/>
              </a:rPr>
              <a:t>2. Tính trật tự trong đời sống của muôn loài.</a:t>
            </a:r>
            <a:endParaRPr lang="en-US" sz="2800" b="1">
              <a:solidFill>
                <a:srgbClr val="FF0000"/>
              </a:solidFill>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sym typeface="+mn-ea"/>
              </a:rPr>
              <a:t>? Em hiểu thế nào về tính “ </a:t>
            </a:r>
            <a:r>
              <a:rPr lang="en-US" sz="2800" i="1">
                <a:latin typeface="Times New Roman" panose="02020603050405020304" charset="0"/>
                <a:cs typeface="Times New Roman" panose="02020603050405020304" charset="0"/>
                <a:sym typeface="+mn-ea"/>
              </a:rPr>
              <a:t>trật tự</a:t>
            </a:r>
            <a:r>
              <a:rPr lang="en-US" sz="2800">
                <a:latin typeface="Times New Roman" panose="02020603050405020304" charset="0"/>
                <a:cs typeface="Times New Roman" panose="02020603050405020304" charset="0"/>
                <a:sym typeface="+mn-ea"/>
              </a:rPr>
              <a:t>”?</a:t>
            </a:r>
            <a:endParaRPr lang="en-US" sz="2800">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sym typeface="+mn-ea"/>
              </a:rPr>
              <a:t>+Trật tự là sự sắp xếp theo một thứ tự, một quy tắc nhất định.</a:t>
            </a:r>
            <a:endParaRPr lang="en-US" sz="2800">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sym typeface="+mn-ea"/>
              </a:rPr>
              <a:t>? Tính “</a:t>
            </a:r>
            <a:r>
              <a:rPr lang="en-US" sz="2800" i="1">
                <a:latin typeface="Times New Roman" panose="02020603050405020304" charset="0"/>
                <a:cs typeface="Times New Roman" panose="02020603050405020304" charset="0"/>
                <a:sym typeface="+mn-ea"/>
              </a:rPr>
              <a:t>trật tự</a:t>
            </a:r>
            <a:r>
              <a:rPr lang="en-US" sz="2800">
                <a:latin typeface="Times New Roman" panose="02020603050405020304" charset="0"/>
                <a:cs typeface="Times New Roman" panose="02020603050405020304" charset="0"/>
                <a:sym typeface="+mn-ea"/>
              </a:rPr>
              <a:t>” trong đời sống của muôn loài được biểu hiện như thế nào? </a:t>
            </a:r>
            <a:endParaRPr lang="en-US" sz="2800">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sym typeface="+mn-ea"/>
              </a:rPr>
              <a:t>- Tính trật tự trong đời sống của muôn loài:</a:t>
            </a:r>
            <a:endParaRPr lang="en-US" sz="2800">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sym typeface="+mn-ea"/>
              </a:rPr>
              <a:t>+ Dựa vào </a:t>
            </a:r>
            <a:r>
              <a:rPr lang="en-US" sz="2800" b="1">
                <a:latin typeface="Times New Roman" panose="02020603050405020304" charset="0"/>
                <a:cs typeface="Times New Roman" panose="02020603050405020304" charset="0"/>
                <a:sym typeface="+mn-ea"/>
              </a:rPr>
              <a:t>tính chất của loài</a:t>
            </a:r>
            <a:r>
              <a:rPr lang="en-US" sz="2800">
                <a:latin typeface="Times New Roman" panose="02020603050405020304" charset="0"/>
                <a:cs typeface="Times New Roman" panose="02020603050405020304" charset="0"/>
                <a:sym typeface="+mn-ea"/>
              </a:rPr>
              <a:t> trong quần xã: </a:t>
            </a:r>
            <a:r>
              <a:rPr lang="en-US" sz="2800" b="1">
                <a:solidFill>
                  <a:srgbClr val="FF0000"/>
                </a:solidFill>
                <a:latin typeface="Times New Roman" panose="02020603050405020304" charset="0"/>
                <a:cs typeface="Times New Roman" panose="02020603050405020304" charset="0"/>
                <a:sym typeface="+mn-ea"/>
              </a:rPr>
              <a:t>loài ưu thế, loài thứ yếu, loài ngẫu nhiên, loài chủ chốt, loài đặc trưng</a:t>
            </a:r>
            <a:r>
              <a:rPr lang="en-US" sz="2800">
                <a:latin typeface="Times New Roman" panose="02020603050405020304" charset="0"/>
                <a:cs typeface="Times New Roman" panose="02020603050405020304" charset="0"/>
                <a:sym typeface="+mn-ea"/>
              </a:rPr>
              <a:t>. ( Trật tự này còn thể hiện ở sự phân bố các loài theo </a:t>
            </a:r>
            <a:r>
              <a:rPr lang="en-US" sz="2800" i="1">
                <a:latin typeface="Times New Roman" panose="02020603050405020304" charset="0"/>
                <a:cs typeface="Times New Roman" panose="02020603050405020304" charset="0"/>
                <a:sym typeface="+mn-ea"/>
              </a:rPr>
              <a:t>không gian sống chung</a:t>
            </a:r>
            <a:r>
              <a:rPr lang="en-US" sz="2800">
                <a:latin typeface="Times New Roman" panose="02020603050405020304" charset="0"/>
                <a:cs typeface="Times New Roman" panose="02020603050405020304" charset="0"/>
                <a:sym typeface="+mn-ea"/>
              </a:rPr>
              <a:t>).</a:t>
            </a:r>
            <a:endParaRPr lang="en-US" sz="2800">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sym typeface="+mn-ea"/>
              </a:rPr>
              <a:t>+ Dựa vào mối quan hệ </a:t>
            </a:r>
            <a:r>
              <a:rPr lang="en-US" sz="2800" b="1">
                <a:solidFill>
                  <a:srgbClr val="FF0000"/>
                </a:solidFill>
                <a:latin typeface="Times New Roman" panose="02020603050405020304" charset="0"/>
                <a:cs typeface="Times New Roman" panose="02020603050405020304" charset="0"/>
                <a:sym typeface="+mn-ea"/>
              </a:rPr>
              <a:t>hỗ trợ</a:t>
            </a:r>
            <a:r>
              <a:rPr lang="en-US" sz="2800">
                <a:latin typeface="Times New Roman" panose="02020603050405020304" charset="0"/>
                <a:cs typeface="Times New Roman" panose="02020603050405020304" charset="0"/>
                <a:sym typeface="+mn-ea"/>
              </a:rPr>
              <a:t> và</a:t>
            </a:r>
            <a:r>
              <a:rPr lang="en-US" sz="2800">
                <a:solidFill>
                  <a:srgbClr val="FF0000"/>
                </a:solidFill>
                <a:latin typeface="Times New Roman" panose="02020603050405020304" charset="0"/>
                <a:cs typeface="Times New Roman" panose="02020603050405020304" charset="0"/>
                <a:sym typeface="+mn-ea"/>
              </a:rPr>
              <a:t> </a:t>
            </a:r>
            <a:r>
              <a:rPr lang="en-US" sz="2800" b="1">
                <a:solidFill>
                  <a:srgbClr val="FF0000"/>
                </a:solidFill>
                <a:latin typeface="Times New Roman" panose="02020603050405020304" charset="0"/>
                <a:cs typeface="Times New Roman" panose="02020603050405020304" charset="0"/>
                <a:sym typeface="+mn-ea"/>
              </a:rPr>
              <a:t>đối kháng</a:t>
            </a:r>
            <a:r>
              <a:rPr lang="en-US" sz="2800">
                <a:latin typeface="Times New Roman" panose="02020603050405020304" charset="0"/>
                <a:cs typeface="Times New Roman" panose="02020603050405020304" charset="0"/>
                <a:sym typeface="+mn-ea"/>
              </a:rPr>
              <a:t>. Quan hệ hỗ trợ gắn liền với việc chia sẻ cùng nhau cơ hội sống. Quan hệ đối kháng được biểu hiện qua việc cạnh tranh, kí sinh, ăn thịt lẫn nhau. </a:t>
            </a:r>
            <a:endParaRPr lang="en-US" sz="2800">
              <a:latin typeface="Times New Roman" panose="02020603050405020304" charset="0"/>
              <a:cs typeface="Times New Roman" panose="02020603050405020304" charset="0"/>
            </a:endParaRPr>
          </a:p>
          <a:p>
            <a:pPr algn="ctr"/>
            <a:endParaRPr lang="en-US" sz="2800"/>
          </a:p>
        </p:txBody>
      </p:sp>
      <p:pic>
        <p:nvPicPr>
          <p:cNvPr id="4" name="Picture 3"/>
          <p:cNvPicPr>
            <a:picLocks noChangeAspect="1"/>
          </p:cNvPicPr>
          <p:nvPr/>
        </p:nvPicPr>
        <p:blipFill>
          <a:blip r:embed="rId1"/>
          <a:stretch>
            <a:fillRect/>
          </a:stretch>
        </p:blipFill>
        <p:spPr>
          <a:xfrm>
            <a:off x="9654540" y="863600"/>
            <a:ext cx="2443480" cy="2356485"/>
          </a:xfrm>
          <a:prstGeom prst="rect">
            <a:avLst/>
          </a:prstGeom>
        </p:spPr>
      </p:pic>
      <p:pic>
        <p:nvPicPr>
          <p:cNvPr id="5" name="Picture 4"/>
          <p:cNvPicPr>
            <a:picLocks noChangeAspect="1"/>
          </p:cNvPicPr>
          <p:nvPr/>
        </p:nvPicPr>
        <p:blipFill>
          <a:blip r:embed="rId2"/>
          <a:stretch>
            <a:fillRect/>
          </a:stretch>
        </p:blipFill>
        <p:spPr>
          <a:xfrm>
            <a:off x="9678670" y="3324225"/>
            <a:ext cx="2419350" cy="23139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linds(horizont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linds(horizont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linds(horizontal)">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ubtitle 2"/>
          <p:cNvSpPr>
            <a:spLocks noGrp="1"/>
          </p:cNvSpPr>
          <p:nvPr>
            <p:ph type="subTitle" idx="1"/>
          </p:nvPr>
        </p:nvSpPr>
        <p:spPr>
          <a:xfrm>
            <a:off x="535305" y="415925"/>
            <a:ext cx="10855960" cy="5897880"/>
          </a:xfrm>
        </p:spPr>
        <p:txBody>
          <a:bodyPr/>
          <a:p>
            <a:pPr algn="just"/>
            <a:endParaRPr lang="en-US" sz="2800">
              <a:latin typeface="Times New Roman" panose="02020603050405020304" charset="0"/>
              <a:cs typeface="Times New Roman" panose="02020603050405020304" charset="0"/>
            </a:endParaRPr>
          </a:p>
        </p:txBody>
      </p:sp>
      <p:sp>
        <p:nvSpPr>
          <p:cNvPr id="2" name="Rectangles 1"/>
          <p:cNvSpPr/>
          <p:nvPr/>
        </p:nvSpPr>
        <p:spPr>
          <a:xfrm>
            <a:off x="540385" y="237490"/>
            <a:ext cx="7104380" cy="6479540"/>
          </a:xfrm>
          <a:prstGeom prst="rect">
            <a:avLst/>
          </a:prstGeom>
        </p:spPr>
        <p:style>
          <a:lnRef idx="2">
            <a:schemeClr val="accent1"/>
          </a:lnRef>
          <a:fillRef idx="0">
            <a:srgbClr val="FFFFFF"/>
          </a:fillRef>
          <a:effectRef idx="0">
            <a:srgbClr val="FFFFFF"/>
          </a:effectRef>
          <a:fontRef idx="minor">
            <a:schemeClr val="tx1"/>
          </a:fontRef>
        </p:style>
        <p:txBody>
          <a:bodyPr rtlCol="0" anchor="ctr"/>
          <a:p>
            <a:pPr algn="just"/>
            <a:r>
              <a:rPr lang="en-US" sz="3200">
                <a:latin typeface="Times New Roman" panose="02020603050405020304" charset="0"/>
                <a:cs typeface="Times New Roman" panose="02020603050405020304" charset="0"/>
                <a:sym typeface="+mn-ea"/>
              </a:rPr>
              <a:t>? Nếu chỉ tồn tại quan hệ </a:t>
            </a:r>
            <a:r>
              <a:rPr lang="en-US" sz="3200" b="1">
                <a:latin typeface="Times New Roman" panose="02020603050405020304" charset="0"/>
                <a:cs typeface="Times New Roman" panose="02020603050405020304" charset="0"/>
                <a:sym typeface="+mn-ea"/>
              </a:rPr>
              <a:t>đối kháng</a:t>
            </a:r>
            <a:r>
              <a:rPr lang="en-US" sz="3200">
                <a:latin typeface="Times New Roman" panose="02020603050405020304" charset="0"/>
                <a:cs typeface="Times New Roman" panose="02020603050405020304" charset="0"/>
                <a:sym typeface="+mn-ea"/>
              </a:rPr>
              <a:t>, sự cân bằng trong đời sống của các loài trong quần xã sinh vật sẽ bị ảnh hưởng ra sao? </a:t>
            </a:r>
            <a:endParaRPr lang="en-US" sz="3200">
              <a:latin typeface="Times New Roman" panose="02020603050405020304" charset="0"/>
              <a:cs typeface="Times New Roman" panose="02020603050405020304" charset="0"/>
            </a:endParaRPr>
          </a:p>
          <a:p>
            <a:pPr algn="just"/>
            <a:r>
              <a:rPr lang="en-US" sz="3200" i="1">
                <a:latin typeface="Times New Roman" panose="02020603050405020304" charset="0"/>
                <a:cs typeface="Times New Roman" panose="02020603050405020304" charset="0"/>
                <a:sym typeface="+mn-ea"/>
              </a:rPr>
              <a:t>+ Lập tức bị phá vỡ.</a:t>
            </a:r>
            <a:endParaRPr lang="en-US" sz="3200" i="1">
              <a:latin typeface="Times New Roman" panose="02020603050405020304" charset="0"/>
              <a:cs typeface="Times New Roman" panose="02020603050405020304" charset="0"/>
            </a:endParaRPr>
          </a:p>
          <a:p>
            <a:pPr algn="just"/>
            <a:r>
              <a:rPr lang="en-US" sz="3200" i="1">
                <a:latin typeface="Times New Roman" panose="02020603050405020304" charset="0"/>
                <a:cs typeface="Times New Roman" panose="02020603050405020304" charset="0"/>
                <a:sym typeface="+mn-ea"/>
              </a:rPr>
              <a:t>+Con người sẽ phải đối mặt với nhiều hiểm hoạ trong cuộc sống như biến đổi khí hậu, thiên tai, dịch bệnh...</a:t>
            </a:r>
            <a:endParaRPr lang="en-US" sz="3200" i="1">
              <a:latin typeface="Times New Roman" panose="02020603050405020304" charset="0"/>
              <a:cs typeface="Times New Roman" panose="02020603050405020304" charset="0"/>
            </a:endParaRPr>
          </a:p>
          <a:p>
            <a:pPr algn="just"/>
            <a:r>
              <a:rPr lang="en-US" sz="3200">
                <a:latin typeface="Times New Roman" panose="02020603050405020304" charset="0"/>
                <a:cs typeface="Times New Roman" panose="02020603050405020304" charset="0"/>
                <a:sym typeface="+mn-ea"/>
              </a:rPr>
              <a:t>? Ngược lại, nếu quan hệ </a:t>
            </a:r>
            <a:r>
              <a:rPr lang="en-US" sz="3200" b="1">
                <a:latin typeface="Times New Roman" panose="02020603050405020304" charset="0"/>
                <a:cs typeface="Times New Roman" panose="02020603050405020304" charset="0"/>
                <a:sym typeface="+mn-ea"/>
              </a:rPr>
              <a:t>hỗ trợ</a:t>
            </a:r>
            <a:r>
              <a:rPr lang="en-US" sz="3200">
                <a:latin typeface="Times New Roman" panose="02020603050405020304" charset="0"/>
                <a:cs typeface="Times New Roman" panose="02020603050405020304" charset="0"/>
                <a:sym typeface="+mn-ea"/>
              </a:rPr>
              <a:t> cùng tồn tại bên cạnh quan hệ </a:t>
            </a:r>
            <a:r>
              <a:rPr lang="en-US" sz="3200" b="1">
                <a:latin typeface="Times New Roman" panose="02020603050405020304" charset="0"/>
                <a:cs typeface="Times New Roman" panose="02020603050405020304" charset="0"/>
                <a:sym typeface="+mn-ea"/>
              </a:rPr>
              <a:t>đối kháng</a:t>
            </a:r>
            <a:r>
              <a:rPr lang="en-US" sz="3200">
                <a:latin typeface="Times New Roman" panose="02020603050405020304" charset="0"/>
                <a:cs typeface="Times New Roman" panose="02020603050405020304" charset="0"/>
                <a:sym typeface="+mn-ea"/>
              </a:rPr>
              <a:t> thì sự sống của muôn loài có lợi như thế nào.</a:t>
            </a:r>
            <a:endParaRPr lang="en-US" sz="3200">
              <a:latin typeface="Times New Roman" panose="02020603050405020304" charset="0"/>
              <a:cs typeface="Times New Roman" panose="02020603050405020304" charset="0"/>
            </a:endParaRPr>
          </a:p>
          <a:p>
            <a:pPr algn="just"/>
            <a:r>
              <a:rPr lang="en-US" sz="3200" i="1">
                <a:latin typeface="Times New Roman" panose="02020603050405020304" charset="0"/>
                <a:cs typeface="Times New Roman" panose="02020603050405020304" charset="0"/>
                <a:sym typeface="+mn-ea"/>
              </a:rPr>
              <a:t>+ </a:t>
            </a:r>
            <a:r>
              <a:rPr lang="en-US" sz="3200" i="1">
                <a:solidFill>
                  <a:srgbClr val="FF0000"/>
                </a:solidFill>
                <a:latin typeface="Times New Roman" panose="02020603050405020304" charset="0"/>
                <a:cs typeface="Times New Roman" panose="02020603050405020304" charset="0"/>
                <a:sym typeface="+mn-ea"/>
              </a:rPr>
              <a:t>Sự sống của muôn loài cân bằng.</a:t>
            </a:r>
            <a:endParaRPr lang="en-US" sz="3200" i="1">
              <a:solidFill>
                <a:srgbClr val="FF0000"/>
              </a:solidFill>
              <a:latin typeface="Times New Roman" panose="02020603050405020304" charset="0"/>
              <a:cs typeface="Times New Roman" panose="02020603050405020304" charset="0"/>
            </a:endParaRPr>
          </a:p>
          <a:p>
            <a:pPr algn="just"/>
            <a:r>
              <a:rPr lang="en-US" sz="3200" i="1">
                <a:latin typeface="Times New Roman" panose="02020603050405020304" charset="0"/>
                <a:cs typeface="Times New Roman" panose="02020603050405020304" charset="0"/>
                <a:sym typeface="+mn-ea"/>
              </a:rPr>
              <a:t>+Vạn vật đều có cơ hợi sống.</a:t>
            </a:r>
            <a:endParaRPr lang="en-US" sz="3200" i="1">
              <a:latin typeface="Times New Roman" panose="02020603050405020304" charset="0"/>
              <a:cs typeface="Times New Roman" panose="02020603050405020304" charset="0"/>
            </a:endParaRPr>
          </a:p>
          <a:p>
            <a:pPr algn="ctr"/>
            <a:endParaRPr lang="en-US" sz="3200" i="1"/>
          </a:p>
        </p:txBody>
      </p:sp>
      <p:pic>
        <p:nvPicPr>
          <p:cNvPr id="4" name="Picture 3"/>
          <p:cNvPicPr>
            <a:picLocks noChangeAspect="1"/>
          </p:cNvPicPr>
          <p:nvPr/>
        </p:nvPicPr>
        <p:blipFill>
          <a:blip r:embed="rId1"/>
          <a:stretch>
            <a:fillRect/>
          </a:stretch>
        </p:blipFill>
        <p:spPr>
          <a:xfrm>
            <a:off x="7825105" y="237490"/>
            <a:ext cx="3565525" cy="2487295"/>
          </a:xfrm>
          <a:prstGeom prst="rect">
            <a:avLst/>
          </a:prstGeom>
        </p:spPr>
      </p:pic>
      <p:pic>
        <p:nvPicPr>
          <p:cNvPr id="5" name="Picture 4"/>
          <p:cNvPicPr>
            <a:picLocks noChangeAspect="1"/>
          </p:cNvPicPr>
          <p:nvPr/>
        </p:nvPicPr>
        <p:blipFill>
          <a:blip r:embed="rId2"/>
          <a:stretch>
            <a:fillRect/>
          </a:stretch>
        </p:blipFill>
        <p:spPr>
          <a:xfrm>
            <a:off x="7825105" y="2963545"/>
            <a:ext cx="3566795" cy="2786380"/>
          </a:xfrm>
          <a:prstGeom prst="rect">
            <a:avLst/>
          </a:prstGeom>
        </p:spPr>
      </p:pic>
      <p:sp>
        <p:nvSpPr>
          <p:cNvPr id="6" name="Rounded Rectangle 5"/>
          <p:cNvSpPr/>
          <p:nvPr/>
        </p:nvSpPr>
        <p:spPr>
          <a:xfrm>
            <a:off x="7903210" y="5988685"/>
            <a:ext cx="3488690" cy="45783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t>THẢO LUẬN NHÓM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linds(horizontal)">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linds(horizont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linds(horizont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linds(horizont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linds(horizont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ubtitle 2"/>
          <p:cNvSpPr>
            <a:spLocks noGrp="1"/>
          </p:cNvSpPr>
          <p:nvPr>
            <p:ph type="subTitle" idx="1"/>
          </p:nvPr>
        </p:nvSpPr>
        <p:spPr>
          <a:xfrm>
            <a:off x="535305" y="415925"/>
            <a:ext cx="10855960" cy="6125845"/>
          </a:xfrm>
        </p:spPr>
        <p:txBody>
          <a:bodyPr>
            <a:normAutofit/>
          </a:bodyPr>
          <a:p>
            <a:pPr algn="just"/>
            <a:r>
              <a:rPr lang="en-US" sz="2800" b="1">
                <a:solidFill>
                  <a:srgbClr val="FF0000"/>
                </a:solidFill>
                <a:latin typeface="Times New Roman" panose="02020603050405020304" charset="0"/>
                <a:cs typeface="Times New Roman" panose="02020603050405020304" charset="0"/>
              </a:rPr>
              <a:t>3. Vai trò của con người đối với sự sống trên Trái Đất</a:t>
            </a:r>
            <a:endParaRPr lang="en-US" sz="2800" b="1">
              <a:solidFill>
                <a:srgbClr val="FF0000"/>
              </a:solidFill>
              <a:latin typeface="Times New Roman" panose="02020603050405020304" charset="0"/>
              <a:cs typeface="Times New Roman" panose="02020603050405020304" charset="0"/>
            </a:endParaRPr>
          </a:p>
          <a:p>
            <a:pPr algn="just" fontAlgn="auto">
              <a:lnSpc>
                <a:spcPct val="100000"/>
              </a:lnSpc>
              <a:spcBef>
                <a:spcPts val="0"/>
              </a:spcBef>
            </a:pPr>
            <a:r>
              <a:rPr lang="en-US" sz="2800">
                <a:latin typeface="Times New Roman" panose="02020603050405020304" charset="0"/>
                <a:cs typeface="Times New Roman" panose="02020603050405020304" charset="0"/>
              </a:rPr>
              <a:t>? Đoạn văn nào trong văn bản thể hiện rõ nhất cách trình bày văn bản thông tin theo quan hệ nhân quả? Vì sao em xác định như vậy?</a:t>
            </a:r>
            <a:endParaRPr lang="en-US" sz="2800">
              <a:latin typeface="Times New Roman" panose="02020603050405020304" charset="0"/>
              <a:cs typeface="Times New Roman" panose="02020603050405020304" charset="0"/>
            </a:endParaRPr>
          </a:p>
          <a:p>
            <a:pPr algn="just" fontAlgn="auto">
              <a:lnSpc>
                <a:spcPct val="100000"/>
              </a:lnSpc>
              <a:spcBef>
                <a:spcPts val="0"/>
              </a:spcBef>
            </a:pPr>
            <a:r>
              <a:rPr lang="en-US" sz="2800">
                <a:latin typeface="Times New Roman" panose="02020603050405020304" charset="0"/>
                <a:cs typeface="Times New Roman" panose="02020603050405020304" charset="0"/>
              </a:rPr>
              <a:t>-C</a:t>
            </a:r>
            <a:r>
              <a:rPr lang="en-US" sz="2800">
                <a:latin typeface="Times New Roman" panose="02020603050405020304" charset="0"/>
                <a:cs typeface="Times New Roman" panose="02020603050405020304" charset="0"/>
                <a:sym typeface="+mn-ea"/>
              </a:rPr>
              <a:t>ách trình bày văn bản thông tin theo quan hệ </a:t>
            </a:r>
            <a:r>
              <a:rPr lang="en-US" sz="2800" b="1">
                <a:latin typeface="Times New Roman" panose="02020603050405020304" charset="0"/>
                <a:cs typeface="Times New Roman" panose="02020603050405020304" charset="0"/>
                <a:sym typeface="+mn-ea"/>
              </a:rPr>
              <a:t>nhân quả</a:t>
            </a:r>
            <a:r>
              <a:rPr lang="en-US" sz="2800">
                <a:latin typeface="Times New Roman" panose="02020603050405020304" charset="0"/>
                <a:cs typeface="Times New Roman" panose="02020603050405020304" charset="0"/>
                <a:sym typeface="+mn-ea"/>
              </a:rPr>
              <a:t>.</a:t>
            </a:r>
            <a:endParaRPr lang="en-US" sz="2800">
              <a:latin typeface="Times New Roman" panose="02020603050405020304" charset="0"/>
              <a:cs typeface="Times New Roman" panose="02020603050405020304" charset="0"/>
            </a:endParaRPr>
          </a:p>
          <a:p>
            <a:pPr algn="just" fontAlgn="auto">
              <a:lnSpc>
                <a:spcPct val="100000"/>
              </a:lnSpc>
              <a:spcBef>
                <a:spcPts val="0"/>
              </a:spcBef>
            </a:pPr>
            <a:r>
              <a:rPr lang="en-US" sz="2800">
                <a:latin typeface="Times New Roman" panose="02020603050405020304" charset="0"/>
                <a:cs typeface="Times New Roman" panose="02020603050405020304" charset="0"/>
              </a:rPr>
              <a:t>+Đoạn văn số 7.</a:t>
            </a:r>
            <a:endParaRPr lang="en-US" sz="2800">
              <a:latin typeface="Times New Roman" panose="02020603050405020304" charset="0"/>
              <a:cs typeface="Times New Roman" panose="02020603050405020304" charset="0"/>
            </a:endParaRPr>
          </a:p>
          <a:p>
            <a:pPr algn="just" fontAlgn="auto">
              <a:lnSpc>
                <a:spcPct val="100000"/>
              </a:lnSpc>
              <a:spcBef>
                <a:spcPts val="0"/>
              </a:spcBef>
            </a:pPr>
            <a:r>
              <a:rPr lang="en-US" sz="2800">
                <a:latin typeface="Times New Roman" panose="02020603050405020304" charset="0"/>
                <a:cs typeface="Times New Roman" panose="02020603050405020304" charset="0"/>
              </a:rPr>
              <a:t>+ Cách triển khai:</a:t>
            </a:r>
            <a:endParaRPr lang="en-US" sz="2800">
              <a:latin typeface="Times New Roman" panose="02020603050405020304" charset="0"/>
              <a:cs typeface="Times New Roman" panose="02020603050405020304" charset="0"/>
            </a:endParaRPr>
          </a:p>
          <a:p>
            <a:pPr algn="just" fontAlgn="auto">
              <a:lnSpc>
                <a:spcPct val="100000"/>
              </a:lnSpc>
              <a:spcBef>
                <a:spcPts val="0"/>
              </a:spcBef>
            </a:pPr>
            <a:r>
              <a:rPr lang="en-US" sz="2800">
                <a:latin typeface="Times New Roman" panose="02020603050405020304" charset="0"/>
                <a:cs typeface="Times New Roman" panose="02020603050405020304" charset="0"/>
              </a:rPr>
              <a:t>. Trên Trái Đất, con người cũng chỉ là một loài sinh vật. </a:t>
            </a:r>
            <a:endParaRPr lang="en-US" sz="2800">
              <a:latin typeface="Times New Roman" panose="02020603050405020304" charset="0"/>
              <a:cs typeface="Times New Roman" panose="02020603050405020304" charset="0"/>
            </a:endParaRPr>
          </a:p>
          <a:p>
            <a:pPr algn="just" fontAlgn="auto">
              <a:lnSpc>
                <a:spcPct val="100000"/>
              </a:lnSpc>
              <a:spcBef>
                <a:spcPts val="0"/>
              </a:spcBef>
            </a:pPr>
            <a:r>
              <a:rPr lang="en-US" sz="2800">
                <a:latin typeface="Times New Roman" panose="02020603050405020304" charset="0"/>
                <a:cs typeface="Times New Roman" panose="02020603050405020304" charset="0"/>
              </a:rPr>
              <a:t>. Con người có khả năng sáng tạo vô tận, trở nên quá tự kiêu, thấy mình là chúa tể của cả thế giới, có thể tuỳ ý xếp đặt lại trật tự mà tạo hoá đã bền bỉ gây dựng.</a:t>
            </a:r>
            <a:endParaRPr lang="en-US" sz="2800">
              <a:latin typeface="Times New Roman" panose="02020603050405020304" charset="0"/>
              <a:cs typeface="Times New Roman" panose="02020603050405020304" charset="0"/>
            </a:endParaRPr>
          </a:p>
          <a:p>
            <a:pPr algn="just" fontAlgn="auto">
              <a:lnSpc>
                <a:spcPct val="100000"/>
              </a:lnSpc>
              <a:spcBef>
                <a:spcPts val="0"/>
              </a:spcBef>
            </a:pPr>
            <a:r>
              <a:rPr lang="en-US" sz="2800">
                <a:latin typeface="Times New Roman" panose="02020603050405020304" charset="0"/>
                <a:cs typeface="Times New Roman" panose="02020603050405020304" charset="0"/>
              </a:rPr>
              <a:t>. </a:t>
            </a:r>
            <a:r>
              <a:rPr lang="en-US" sz="2800" b="1" i="1">
                <a:latin typeface="Times New Roman" panose="02020603050405020304" charset="0"/>
                <a:cs typeface="Times New Roman" panose="02020603050405020304" charset="0"/>
              </a:rPr>
              <a:t>Chính vì điều này</a:t>
            </a:r>
            <a:r>
              <a:rPr lang="en-US" sz="2800">
                <a:latin typeface="Times New Roman" panose="02020603050405020304" charset="0"/>
                <a:cs typeface="Times New Roman" panose="02020603050405020304" charset="0"/>
              </a:rPr>
              <a:t> mà sự cân bằng trong đời sống của muôn loài bị xáo trộn, phá vỡ. </a:t>
            </a:r>
            <a:endParaRPr lang="en-US" sz="2800">
              <a:latin typeface="Times New Roman" panose="02020603050405020304" charset="0"/>
              <a:cs typeface="Times New Roman" panose="02020603050405020304" charset="0"/>
            </a:endParaRPr>
          </a:p>
          <a:p>
            <a:pPr algn="just" fontAlgn="auto">
              <a:lnSpc>
                <a:spcPct val="100000"/>
              </a:lnSpc>
              <a:spcBef>
                <a:spcPts val="0"/>
              </a:spcBef>
            </a:pPr>
            <a:r>
              <a:rPr lang="en-US" sz="2800">
                <a:latin typeface="Times New Roman" panose="02020603050405020304" charset="0"/>
                <a:cs typeface="Times New Roman" panose="02020603050405020304" charset="0"/>
              </a:rPr>
              <a:t>. Hiện nay, có vẻ như con người bắt đầu tỉnh ngộ, biết tìm cách chung sống hài hoà với muôn loài ….</a:t>
            </a:r>
            <a:endParaRPr lang="en-US" sz="2800">
              <a:latin typeface="Times New Roman" panose="02020603050405020304" charset="0"/>
              <a:cs typeface="Times New Roman" panose="02020603050405020304" charset="0"/>
            </a:endParaRPr>
          </a:p>
          <a:p>
            <a:pPr algn="just" fontAlgn="auto">
              <a:lnSpc>
                <a:spcPct val="100000"/>
              </a:lnSpc>
              <a:spcBef>
                <a:spcPts val="0"/>
              </a:spcBef>
            </a:pPr>
            <a:endParaRPr lang="en-US" sz="28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ubtitle 2"/>
          <p:cNvSpPr>
            <a:spLocks noGrp="1"/>
          </p:cNvSpPr>
          <p:nvPr>
            <p:ph type="subTitle" idx="1"/>
          </p:nvPr>
        </p:nvSpPr>
        <p:spPr>
          <a:xfrm>
            <a:off x="535305" y="415925"/>
            <a:ext cx="10855960" cy="5897880"/>
          </a:xfrm>
        </p:spPr>
        <p:txBody>
          <a:bodyPr/>
          <a:p>
            <a:pPr algn="just"/>
            <a:r>
              <a:rPr lang="en-US" sz="4400">
                <a:latin typeface="Times New Roman" panose="02020603050405020304" charset="0"/>
                <a:cs typeface="Times New Roman" panose="02020603050405020304" charset="0"/>
              </a:rPr>
              <a:t>-Quan hệ nhân quả thường hay dùng quan hệ từ: </a:t>
            </a:r>
            <a:r>
              <a:rPr lang="en-US" sz="4400" b="1" i="1">
                <a:latin typeface="Times New Roman" panose="02020603050405020304" charset="0"/>
                <a:cs typeface="Times New Roman" panose="02020603050405020304" charset="0"/>
              </a:rPr>
              <a:t>Chính vì vậy, vì vậy, bởi thế...</a:t>
            </a:r>
            <a:endParaRPr lang="en-US" sz="4400" b="1" i="1">
              <a:latin typeface="Times New Roman" panose="02020603050405020304" charset="0"/>
              <a:cs typeface="Times New Roman" panose="02020603050405020304" charset="0"/>
            </a:endParaRPr>
          </a:p>
          <a:p>
            <a:pPr algn="just"/>
            <a:r>
              <a:rPr lang="en-US" sz="4400">
                <a:latin typeface="Times New Roman" panose="02020603050405020304" charset="0"/>
                <a:cs typeface="Times New Roman" panose="02020603050405020304" charset="0"/>
              </a:rPr>
              <a:t>? Qua các văn bản đã học, theo em văn bản thông tin thường triển khai nội dung theo những cách nào?</a:t>
            </a:r>
            <a:endParaRPr lang="en-US" sz="4400">
              <a:latin typeface="Times New Roman" panose="02020603050405020304" charset="0"/>
              <a:cs typeface="Times New Roman" panose="02020603050405020304" charset="0"/>
            </a:endParaRPr>
          </a:p>
          <a:p>
            <a:pPr algn="just"/>
            <a:r>
              <a:rPr lang="en-US" sz="4400">
                <a:latin typeface="Times New Roman" panose="02020603050405020304" charset="0"/>
                <a:cs typeface="Times New Roman" panose="02020603050405020304" charset="0"/>
              </a:rPr>
              <a:t>+Theo trật tự </a:t>
            </a:r>
            <a:r>
              <a:rPr lang="en-US" sz="4400" b="1">
                <a:latin typeface="Times New Roman" panose="02020603050405020304" charset="0"/>
                <a:cs typeface="Times New Roman" panose="02020603050405020304" charset="0"/>
              </a:rPr>
              <a:t>thời gian</a:t>
            </a:r>
            <a:r>
              <a:rPr lang="en-US" sz="4400">
                <a:latin typeface="Times New Roman" panose="02020603050405020304" charset="0"/>
                <a:cs typeface="Times New Roman" panose="02020603050405020304" charset="0"/>
              </a:rPr>
              <a:t>.</a:t>
            </a:r>
            <a:endParaRPr lang="en-US" sz="4400">
              <a:latin typeface="Times New Roman" panose="02020603050405020304" charset="0"/>
              <a:cs typeface="Times New Roman" panose="02020603050405020304" charset="0"/>
            </a:endParaRPr>
          </a:p>
          <a:p>
            <a:pPr algn="just"/>
            <a:r>
              <a:rPr lang="en-US" sz="4400">
                <a:latin typeface="Times New Roman" panose="02020603050405020304" charset="0"/>
                <a:cs typeface="Times New Roman" panose="02020603050405020304" charset="0"/>
              </a:rPr>
              <a:t>+Theo quan hệ </a:t>
            </a:r>
            <a:r>
              <a:rPr lang="en-US" sz="4400" b="1">
                <a:latin typeface="Times New Roman" panose="02020603050405020304" charset="0"/>
                <a:cs typeface="Times New Roman" panose="02020603050405020304" charset="0"/>
              </a:rPr>
              <a:t>nhân quả</a:t>
            </a:r>
            <a:r>
              <a:rPr lang="en-US" sz="4400">
                <a:latin typeface="Times New Roman" panose="02020603050405020304" charset="0"/>
                <a:cs typeface="Times New Roman" panose="02020603050405020304" charset="0"/>
              </a:rPr>
              <a:t>.</a:t>
            </a:r>
            <a:endParaRPr lang="en-US" sz="4400">
              <a:latin typeface="Times New Roman" panose="02020603050405020304" charset="0"/>
              <a:cs typeface="Times New Roman" panose="02020603050405020304" charset="0"/>
            </a:endParaRPr>
          </a:p>
          <a:p>
            <a:pPr algn="just"/>
            <a:endParaRPr lang="en-US" sz="44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ubtitle 2"/>
          <p:cNvSpPr>
            <a:spLocks noGrp="1"/>
          </p:cNvSpPr>
          <p:nvPr>
            <p:ph type="subTitle" idx="1"/>
          </p:nvPr>
        </p:nvSpPr>
        <p:spPr>
          <a:xfrm>
            <a:off x="535305" y="415925"/>
            <a:ext cx="10855960" cy="5897880"/>
          </a:xfrm>
        </p:spPr>
        <p:txBody>
          <a:bodyPr/>
          <a:p>
            <a:pPr algn="just"/>
            <a:r>
              <a:rPr lang="en-US" sz="3600">
                <a:latin typeface="Times New Roman" panose="02020603050405020304" charset="0"/>
                <a:cs typeface="Times New Roman" panose="02020603050405020304" charset="0"/>
                <a:sym typeface="+mn-ea"/>
              </a:rPr>
              <a:t>? Con người có thể làm gì để bảo vệ sự phát triển phong phú của thế giới sinh vật? (Thảo luận nhóm)</a:t>
            </a:r>
            <a:endParaRPr lang="en-US" sz="3600">
              <a:latin typeface="Times New Roman" panose="02020603050405020304" charset="0"/>
              <a:cs typeface="Times New Roman" panose="02020603050405020304" charset="0"/>
              <a:sym typeface="+mn-ea"/>
            </a:endParaRPr>
          </a:p>
          <a:p>
            <a:pPr algn="just"/>
            <a:r>
              <a:rPr lang="en-US" sz="3600">
                <a:latin typeface="Times New Roman" panose="02020603050405020304" charset="0"/>
                <a:cs typeface="Times New Roman" panose="02020603050405020304" charset="0"/>
              </a:rPr>
              <a:t> Những việc con người có thể làm để bảo vệ sự phát triển phong phú của thế giới sinh vật: Trồng cây gây rừng,</a:t>
            </a:r>
            <a:r>
              <a:rPr lang="en-US" sz="3600">
                <a:latin typeface="Times New Roman" panose="02020603050405020304" charset="0"/>
                <a:cs typeface="Times New Roman" panose="02020603050405020304" charset="0"/>
                <a:sym typeface="+mn-ea"/>
              </a:rPr>
              <a:t> yêu thương và bảo vệ các loài động vật...</a:t>
            </a:r>
            <a:endParaRPr lang="en-US" sz="3600">
              <a:latin typeface="Times New Roman" panose="02020603050405020304" charset="0"/>
              <a:cs typeface="Times New Roman" panose="02020603050405020304" charset="0"/>
            </a:endParaRPr>
          </a:p>
        </p:txBody>
      </p:sp>
      <p:pic>
        <p:nvPicPr>
          <p:cNvPr id="2" name="Picture 1"/>
          <p:cNvPicPr>
            <a:picLocks noChangeAspect="1"/>
          </p:cNvPicPr>
          <p:nvPr/>
        </p:nvPicPr>
        <p:blipFill>
          <a:blip r:embed="rId1"/>
          <a:stretch>
            <a:fillRect/>
          </a:stretch>
        </p:blipFill>
        <p:spPr>
          <a:xfrm>
            <a:off x="1344295" y="3261360"/>
            <a:ext cx="4410710" cy="2713355"/>
          </a:xfrm>
          <a:prstGeom prst="rect">
            <a:avLst/>
          </a:prstGeom>
        </p:spPr>
      </p:pic>
      <p:pic>
        <p:nvPicPr>
          <p:cNvPr id="100" name="Picture 99"/>
          <p:cNvPicPr/>
          <p:nvPr/>
        </p:nvPicPr>
        <p:blipFill>
          <a:blip r:embed="rId2"/>
          <a:stretch>
            <a:fillRect/>
          </a:stretch>
        </p:blipFill>
        <p:spPr>
          <a:xfrm>
            <a:off x="6802755" y="3261360"/>
            <a:ext cx="4417695" cy="271399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ubtitle 2"/>
          <p:cNvSpPr>
            <a:spLocks noGrp="1"/>
          </p:cNvSpPr>
          <p:nvPr>
            <p:ph type="subTitle" idx="1"/>
          </p:nvPr>
        </p:nvSpPr>
        <p:spPr>
          <a:xfrm>
            <a:off x="535305" y="415925"/>
            <a:ext cx="10855960" cy="5897880"/>
          </a:xfrm>
        </p:spPr>
        <p:txBody>
          <a:bodyPr/>
          <a:p>
            <a:pPr algn="just"/>
            <a:r>
              <a:rPr lang="en-US" sz="4000" b="1">
                <a:solidFill>
                  <a:srgbClr val="FF0000"/>
                </a:solidFill>
                <a:latin typeface="Times New Roman" panose="02020603050405020304" charset="0"/>
                <a:cs typeface="Times New Roman" panose="02020603050405020304" charset="0"/>
              </a:rPr>
              <a:t>4.Cách mở đầu và kết thúc của văn bản</a:t>
            </a:r>
            <a:endParaRPr lang="en-US" sz="4000" b="1">
              <a:solidFill>
                <a:srgbClr val="FF0000"/>
              </a:solidFill>
              <a:latin typeface="Times New Roman" panose="02020603050405020304" charset="0"/>
              <a:cs typeface="Times New Roman" panose="02020603050405020304" charset="0"/>
            </a:endParaRPr>
          </a:p>
          <a:p>
            <a:pPr algn="just"/>
            <a:r>
              <a:rPr lang="en-US" sz="4000">
                <a:latin typeface="Times New Roman" panose="02020603050405020304" charset="0"/>
                <a:cs typeface="Times New Roman" panose="02020603050405020304" charset="0"/>
              </a:rPr>
              <a:t>-Mở đầu: Đời sống của muôn loài trên Trái Đất và sự cân bằng rất dễ bị tổn thương của nó.</a:t>
            </a:r>
            <a:endParaRPr lang="en-US" sz="4000">
              <a:latin typeface="Times New Roman" panose="02020603050405020304" charset="0"/>
              <a:cs typeface="Times New Roman" panose="02020603050405020304" charset="0"/>
            </a:endParaRPr>
          </a:p>
          <a:p>
            <a:pPr algn="just"/>
            <a:r>
              <a:rPr lang="en-US" sz="4000">
                <a:latin typeface="Times New Roman" panose="02020603050405020304" charset="0"/>
                <a:cs typeface="Times New Roman" panose="02020603050405020304" charset="0"/>
              </a:rPr>
              <a:t>-Kết thúc: Con người cần hiểu và có cách ứng xử đúng đắn với muôn loài trên Trái Đất.</a:t>
            </a:r>
            <a:endParaRPr lang="en-US" sz="40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ubtitle 2"/>
          <p:cNvSpPr>
            <a:spLocks noGrp="1"/>
          </p:cNvSpPr>
          <p:nvPr>
            <p:ph type="subTitle" idx="1"/>
          </p:nvPr>
        </p:nvSpPr>
        <p:spPr>
          <a:xfrm>
            <a:off x="535305" y="415925"/>
            <a:ext cx="10855960" cy="5897880"/>
          </a:xfrm>
        </p:spPr>
        <p:txBody>
          <a:bodyPr/>
          <a:p>
            <a:pPr algn="just"/>
            <a:r>
              <a:rPr lang="en-US" sz="4000">
                <a:latin typeface="Times New Roman" panose="02020603050405020304" charset="0"/>
                <a:cs typeface="Times New Roman" panose="02020603050405020304" charset="0"/>
              </a:rPr>
              <a:t>? </a:t>
            </a:r>
            <a:r>
              <a:rPr lang="en-US" sz="4000">
                <a:latin typeface="Times New Roman" panose="02020603050405020304" charset="0"/>
                <a:cs typeface="Times New Roman" panose="02020603050405020304" charset="0"/>
                <a:sym typeface="+mn-ea"/>
              </a:rPr>
              <a:t>Cách mở đầu và kết thúc của văn bản thông tin này này có gì đặc sắc.</a:t>
            </a:r>
            <a:endParaRPr lang="en-US" sz="4000">
              <a:latin typeface="Times New Roman" panose="02020603050405020304" charset="0"/>
              <a:cs typeface="Times New Roman" panose="02020603050405020304" charset="0"/>
              <a:sym typeface="+mn-ea"/>
            </a:endParaRPr>
          </a:p>
          <a:p>
            <a:pPr algn="just"/>
            <a:r>
              <a:rPr lang="en-US" sz="4000">
                <a:latin typeface="Times New Roman" panose="02020603050405020304" charset="0"/>
                <a:cs typeface="Times New Roman" panose="02020603050405020304" charset="0"/>
              </a:rPr>
              <a:t>-</a:t>
            </a:r>
            <a:r>
              <a:rPr lang="en-US" sz="4000">
                <a:latin typeface="Times New Roman" panose="02020603050405020304" charset="0"/>
                <a:cs typeface="Times New Roman" panose="02020603050405020304" charset="0"/>
                <a:sym typeface="+mn-ea"/>
              </a:rPr>
              <a:t>Cách mở đầu và kết thúc của văn bản theo lối gián tiếp thông qua lời nói của Vua sư tử Mu-pha-sa với con trai Xim-ba trong bộ phim hoạt hình “</a:t>
            </a:r>
            <a:r>
              <a:rPr lang="en-US" sz="4000" i="1">
                <a:latin typeface="Times New Roman" panose="02020603050405020304" charset="0"/>
                <a:cs typeface="Times New Roman" panose="02020603050405020304" charset="0"/>
                <a:sym typeface="+mn-ea"/>
              </a:rPr>
              <a:t>Vua sư tử</a:t>
            </a:r>
            <a:r>
              <a:rPr lang="en-US" sz="4000">
                <a:latin typeface="Times New Roman" panose="02020603050405020304" charset="0"/>
                <a:cs typeface="Times New Roman" panose="02020603050405020304" charset="0"/>
                <a:sym typeface="+mn-ea"/>
              </a:rPr>
              <a:t>” (quen thuộc với thiếu nhi).</a:t>
            </a:r>
            <a:endParaRPr lang="en-US" sz="4000">
              <a:latin typeface="Times New Roman" panose="02020603050405020304" charset="0"/>
              <a:cs typeface="Times New Roman" panose="02020603050405020304" charset="0"/>
              <a:sym typeface="+mn-ea"/>
            </a:endParaRPr>
          </a:p>
          <a:p>
            <a:pPr algn="just"/>
            <a:r>
              <a:rPr lang="en-US" sz="4000">
                <a:latin typeface="Times New Roman" panose="02020603050405020304" charset="0"/>
                <a:cs typeface="Times New Roman" panose="02020603050405020304" charset="0"/>
              </a:rPr>
              <a:t>-&gt; Tạo sắc thái biểu cảm, thú vị cho văn bản; giảm bớt sự khô khan của một văn bản thông tin.</a:t>
            </a:r>
            <a:endParaRPr lang="en-US" sz="40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ubtitle 2"/>
          <p:cNvSpPr>
            <a:spLocks noGrp="1"/>
          </p:cNvSpPr>
          <p:nvPr>
            <p:ph type="subTitle" idx="1"/>
          </p:nvPr>
        </p:nvSpPr>
        <p:spPr>
          <a:xfrm>
            <a:off x="535305" y="415925"/>
            <a:ext cx="10855960" cy="5897880"/>
          </a:xfrm>
        </p:spPr>
        <p:txBody>
          <a:bodyPr/>
          <a:p>
            <a:pPr algn="just"/>
            <a:r>
              <a:rPr lang="en-US" sz="4000" b="1">
                <a:solidFill>
                  <a:srgbClr val="FF0000"/>
                </a:solidFill>
                <a:latin typeface="Times New Roman" panose="02020603050405020304" charset="0"/>
                <a:cs typeface="Times New Roman" panose="02020603050405020304" charset="0"/>
              </a:rPr>
              <a:t>III. TỔNG KẾT</a:t>
            </a:r>
            <a:endParaRPr lang="en-US" sz="4000" b="1">
              <a:solidFill>
                <a:srgbClr val="FF0000"/>
              </a:solidFill>
              <a:latin typeface="Times New Roman" panose="02020603050405020304" charset="0"/>
              <a:cs typeface="Times New Roman" panose="02020603050405020304" charset="0"/>
            </a:endParaRPr>
          </a:p>
          <a:p>
            <a:pPr algn="just"/>
            <a:r>
              <a:rPr lang="en-US" sz="4000" b="1">
                <a:solidFill>
                  <a:srgbClr val="FF0000"/>
                </a:solidFill>
                <a:latin typeface="Times New Roman" panose="02020603050405020304" charset="0"/>
                <a:cs typeface="Times New Roman" panose="02020603050405020304" charset="0"/>
              </a:rPr>
              <a:t>1.Nghệ thuật</a:t>
            </a:r>
            <a:endParaRPr lang="en-US" sz="4000" b="1">
              <a:solidFill>
                <a:srgbClr val="FF0000"/>
              </a:solidFill>
              <a:latin typeface="Times New Roman" panose="02020603050405020304" charset="0"/>
              <a:cs typeface="Times New Roman" panose="02020603050405020304" charset="0"/>
            </a:endParaRPr>
          </a:p>
          <a:p>
            <a:pPr algn="just"/>
            <a:r>
              <a:rPr lang="en-US" sz="4000">
                <a:solidFill>
                  <a:srgbClr val="FF0000"/>
                </a:solidFill>
                <a:latin typeface="Times New Roman" panose="02020603050405020304" charset="0"/>
                <a:cs typeface="Times New Roman" panose="02020603050405020304" charset="0"/>
              </a:rPr>
              <a:t>Văn bản đa phương thức sinh động, hấp dẫn.</a:t>
            </a:r>
            <a:endParaRPr lang="en-US" sz="4000">
              <a:solidFill>
                <a:srgbClr val="FF0000"/>
              </a:solidFill>
              <a:latin typeface="Times New Roman" panose="02020603050405020304" charset="0"/>
              <a:cs typeface="Times New Roman" panose="02020603050405020304" charset="0"/>
            </a:endParaRPr>
          </a:p>
          <a:p>
            <a:pPr algn="just"/>
            <a:r>
              <a:rPr lang="en-US" sz="4000">
                <a:solidFill>
                  <a:srgbClr val="FF0000"/>
                </a:solidFill>
                <a:latin typeface="Times New Roman" panose="02020603050405020304" charset="0"/>
                <a:cs typeface="Times New Roman" panose="02020603050405020304" charset="0"/>
              </a:rPr>
              <a:t>- Kết hợp </a:t>
            </a:r>
            <a:r>
              <a:rPr lang="en-US" sz="4000">
                <a:solidFill>
                  <a:srgbClr val="FF0000"/>
                </a:solidFill>
                <a:latin typeface="Times New Roman" panose="02020603050405020304" charset="0"/>
                <a:cs typeface="Times New Roman" panose="02020603050405020304" charset="0"/>
                <a:sym typeface="+mn-ea"/>
              </a:rPr>
              <a:t>chữ viết với số liệu, hình ảnh...</a:t>
            </a:r>
            <a:endParaRPr lang="en-US" sz="4000">
              <a:solidFill>
                <a:srgbClr val="FF0000"/>
              </a:solidFill>
              <a:latin typeface="Times New Roman" panose="02020603050405020304" charset="0"/>
              <a:cs typeface="Times New Roman" panose="02020603050405020304" charset="0"/>
              <a:sym typeface="+mn-ea"/>
            </a:endParaRPr>
          </a:p>
          <a:p>
            <a:pPr algn="just"/>
            <a:r>
              <a:rPr lang="en-US" sz="4000">
                <a:solidFill>
                  <a:srgbClr val="FF0000"/>
                </a:solidFill>
                <a:latin typeface="Times New Roman" panose="02020603050405020304" charset="0"/>
                <a:cs typeface="Times New Roman" panose="02020603050405020304" charset="0"/>
              </a:rPr>
              <a:t>- </a:t>
            </a:r>
            <a:r>
              <a:rPr lang="en-US" sz="4000" dirty="0" err="1" smtClean="0">
                <a:solidFill>
                  <a:srgbClr val="FF0000"/>
                </a:solidFill>
                <a:latin typeface="Times New Roman" panose="02020603050405020304" charset="0"/>
                <a:cs typeface="Times New Roman" panose="02020603050405020304" charset="0"/>
                <a:sym typeface="+mn-ea"/>
              </a:rPr>
              <a:t>Thông</a:t>
            </a:r>
            <a:r>
              <a:rPr lang="en-US" sz="4000" dirty="0" smtClean="0">
                <a:solidFill>
                  <a:srgbClr val="FF0000"/>
                </a:solidFill>
                <a:latin typeface="Times New Roman" panose="02020603050405020304" charset="0"/>
                <a:cs typeface="Times New Roman" panose="02020603050405020304" charset="0"/>
                <a:sym typeface="+mn-ea"/>
              </a:rPr>
              <a:t> tin </a:t>
            </a:r>
            <a:r>
              <a:rPr lang="en-US" sz="4000" dirty="0" err="1" smtClean="0">
                <a:solidFill>
                  <a:srgbClr val="FF0000"/>
                </a:solidFill>
                <a:latin typeface="Times New Roman" panose="02020603050405020304" charset="0"/>
                <a:cs typeface="Times New Roman" panose="02020603050405020304" charset="0"/>
                <a:sym typeface="+mn-ea"/>
              </a:rPr>
              <a:t>chính</a:t>
            </a:r>
            <a:r>
              <a:rPr lang="en-US" sz="4000" dirty="0" smtClean="0">
                <a:solidFill>
                  <a:srgbClr val="FF0000"/>
                </a:solidFill>
                <a:latin typeface="Times New Roman" panose="02020603050405020304" charset="0"/>
                <a:cs typeface="Times New Roman" panose="02020603050405020304" charset="0"/>
                <a:sym typeface="+mn-ea"/>
              </a:rPr>
              <a:t> </a:t>
            </a:r>
            <a:r>
              <a:rPr lang="en-US" sz="4000" dirty="0" err="1" smtClean="0">
                <a:solidFill>
                  <a:srgbClr val="FF0000"/>
                </a:solidFill>
                <a:latin typeface="Times New Roman" panose="02020603050405020304" charset="0"/>
                <a:cs typeface="Times New Roman" panose="02020603050405020304" charset="0"/>
                <a:sym typeface="+mn-ea"/>
              </a:rPr>
              <a:t>xác</a:t>
            </a:r>
            <a:r>
              <a:rPr lang="en-US" sz="4000" dirty="0" smtClean="0">
                <a:solidFill>
                  <a:srgbClr val="FF0000"/>
                </a:solidFill>
                <a:latin typeface="Times New Roman" panose="02020603050405020304" charset="0"/>
                <a:cs typeface="Times New Roman" panose="02020603050405020304" charset="0"/>
                <a:sym typeface="+mn-ea"/>
              </a:rPr>
              <a:t>, </a:t>
            </a:r>
            <a:r>
              <a:rPr lang="en-US" sz="4000" dirty="0" err="1" smtClean="0">
                <a:solidFill>
                  <a:srgbClr val="FF0000"/>
                </a:solidFill>
                <a:latin typeface="Times New Roman" panose="02020603050405020304" charset="0"/>
                <a:cs typeface="Times New Roman" panose="02020603050405020304" charset="0"/>
                <a:sym typeface="+mn-ea"/>
              </a:rPr>
              <a:t>khoa</a:t>
            </a:r>
            <a:r>
              <a:rPr lang="en-US" sz="4000" dirty="0" smtClean="0">
                <a:solidFill>
                  <a:srgbClr val="FF0000"/>
                </a:solidFill>
                <a:latin typeface="Times New Roman" panose="02020603050405020304" charset="0"/>
                <a:cs typeface="Times New Roman" panose="02020603050405020304" charset="0"/>
                <a:sym typeface="+mn-ea"/>
              </a:rPr>
              <a:t> </a:t>
            </a:r>
            <a:r>
              <a:rPr lang="en-US" sz="4000" dirty="0" err="1" smtClean="0">
                <a:solidFill>
                  <a:srgbClr val="FF0000"/>
                </a:solidFill>
                <a:latin typeface="Times New Roman" panose="02020603050405020304" charset="0"/>
                <a:cs typeface="Times New Roman" panose="02020603050405020304" charset="0"/>
                <a:sym typeface="+mn-ea"/>
              </a:rPr>
              <a:t>học</a:t>
            </a:r>
            <a:r>
              <a:rPr lang="en-US" sz="4000" dirty="0" smtClean="0">
                <a:solidFill>
                  <a:srgbClr val="FF0000"/>
                </a:solidFill>
                <a:latin typeface="Times New Roman" panose="02020603050405020304" charset="0"/>
                <a:cs typeface="Times New Roman" panose="02020603050405020304" charset="0"/>
                <a:sym typeface="+mn-ea"/>
              </a:rPr>
              <a:t> </a:t>
            </a:r>
            <a:r>
              <a:rPr lang="en-US" sz="4000" dirty="0" err="1" smtClean="0">
                <a:solidFill>
                  <a:srgbClr val="FF0000"/>
                </a:solidFill>
                <a:latin typeface="Times New Roman" panose="02020603050405020304" charset="0"/>
                <a:cs typeface="Times New Roman" panose="02020603050405020304" charset="0"/>
                <a:sym typeface="+mn-ea"/>
              </a:rPr>
              <a:t>về</a:t>
            </a:r>
            <a:r>
              <a:rPr lang="en-US" sz="4000" dirty="0" smtClean="0">
                <a:solidFill>
                  <a:srgbClr val="FF0000"/>
                </a:solidFill>
                <a:latin typeface="Times New Roman" panose="02020603050405020304" charset="0"/>
                <a:cs typeface="Times New Roman" panose="02020603050405020304" charset="0"/>
                <a:sym typeface="+mn-ea"/>
              </a:rPr>
              <a:t> </a:t>
            </a:r>
            <a:r>
              <a:rPr lang="en-US" sz="4000" dirty="0" err="1" smtClean="0">
                <a:solidFill>
                  <a:srgbClr val="FF0000"/>
                </a:solidFill>
                <a:latin typeface="Times New Roman" panose="02020603050405020304" charset="0"/>
                <a:cs typeface="Times New Roman" panose="02020603050405020304" charset="0"/>
                <a:sym typeface="+mn-ea"/>
              </a:rPr>
              <a:t>các</a:t>
            </a:r>
            <a:r>
              <a:rPr lang="en-US" sz="4000" dirty="0" smtClean="0">
                <a:solidFill>
                  <a:srgbClr val="FF0000"/>
                </a:solidFill>
                <a:latin typeface="Times New Roman" panose="02020603050405020304" charset="0"/>
                <a:cs typeface="Times New Roman" panose="02020603050405020304" charset="0"/>
                <a:sym typeface="+mn-ea"/>
              </a:rPr>
              <a:t> </a:t>
            </a:r>
            <a:r>
              <a:rPr lang="en-US" sz="4000" dirty="0" err="1" smtClean="0">
                <a:solidFill>
                  <a:srgbClr val="FF0000"/>
                </a:solidFill>
                <a:latin typeface="Times New Roman" panose="02020603050405020304" charset="0"/>
                <a:cs typeface="Times New Roman" panose="02020603050405020304" charset="0"/>
                <a:sym typeface="+mn-ea"/>
              </a:rPr>
              <a:t>loài</a:t>
            </a:r>
            <a:r>
              <a:rPr lang="en-US" sz="4000" dirty="0" smtClean="0">
                <a:solidFill>
                  <a:srgbClr val="FF0000"/>
                </a:solidFill>
                <a:latin typeface="Times New Roman" panose="02020603050405020304" charset="0"/>
                <a:cs typeface="Times New Roman" panose="02020603050405020304" charset="0"/>
                <a:sym typeface="+mn-ea"/>
              </a:rPr>
              <a:t> </a:t>
            </a:r>
            <a:r>
              <a:rPr lang="en-US" sz="4000" dirty="0" err="1" smtClean="0">
                <a:solidFill>
                  <a:srgbClr val="FF0000"/>
                </a:solidFill>
                <a:latin typeface="Times New Roman" panose="02020603050405020304" charset="0"/>
                <a:cs typeface="Times New Roman" panose="02020603050405020304" charset="0"/>
                <a:sym typeface="+mn-ea"/>
              </a:rPr>
              <a:t>vật</a:t>
            </a:r>
            <a:r>
              <a:rPr lang="en-US" sz="4000" dirty="0" smtClean="0">
                <a:solidFill>
                  <a:srgbClr val="FF0000"/>
                </a:solidFill>
                <a:latin typeface="Times New Roman" panose="02020603050405020304" charset="0"/>
                <a:cs typeface="Times New Roman" panose="02020603050405020304" charset="0"/>
                <a:sym typeface="+mn-ea"/>
              </a:rPr>
              <a:t> </a:t>
            </a:r>
            <a:r>
              <a:rPr lang="en-US" sz="4000" dirty="0" err="1" smtClean="0">
                <a:solidFill>
                  <a:srgbClr val="FF0000"/>
                </a:solidFill>
                <a:latin typeface="Times New Roman" panose="02020603050405020304" charset="0"/>
                <a:cs typeface="Times New Roman" panose="02020603050405020304" charset="0"/>
                <a:sym typeface="+mn-ea"/>
              </a:rPr>
              <a:t>trên</a:t>
            </a:r>
            <a:r>
              <a:rPr lang="en-US" sz="4000" dirty="0" smtClean="0">
                <a:solidFill>
                  <a:srgbClr val="FF0000"/>
                </a:solidFill>
                <a:latin typeface="Times New Roman" panose="02020603050405020304" charset="0"/>
                <a:cs typeface="Times New Roman" panose="02020603050405020304" charset="0"/>
                <a:sym typeface="+mn-ea"/>
              </a:rPr>
              <a:t> </a:t>
            </a:r>
            <a:r>
              <a:rPr lang="en-US" sz="4000" dirty="0" err="1" smtClean="0">
                <a:solidFill>
                  <a:srgbClr val="FF0000"/>
                </a:solidFill>
                <a:latin typeface="Times New Roman" panose="02020603050405020304" charset="0"/>
                <a:cs typeface="Times New Roman" panose="02020603050405020304" charset="0"/>
                <a:sym typeface="+mn-ea"/>
              </a:rPr>
              <a:t>Trái</a:t>
            </a:r>
            <a:r>
              <a:rPr lang="en-US" sz="4000" dirty="0" smtClean="0">
                <a:solidFill>
                  <a:srgbClr val="FF0000"/>
                </a:solidFill>
                <a:latin typeface="Times New Roman" panose="02020603050405020304" charset="0"/>
                <a:cs typeface="Times New Roman" panose="02020603050405020304" charset="0"/>
                <a:sym typeface="+mn-ea"/>
              </a:rPr>
              <a:t> </a:t>
            </a:r>
            <a:r>
              <a:rPr lang="en-US" sz="4000" dirty="0" err="1" smtClean="0">
                <a:solidFill>
                  <a:srgbClr val="FF0000"/>
                </a:solidFill>
                <a:latin typeface="Times New Roman" panose="02020603050405020304" charset="0"/>
                <a:cs typeface="Times New Roman" panose="02020603050405020304" charset="0"/>
                <a:sym typeface="+mn-ea"/>
              </a:rPr>
              <a:t>Đất.</a:t>
            </a:r>
            <a:endParaRPr lang="en-US" sz="4000" dirty="0" err="1" smtClean="0">
              <a:solidFill>
                <a:srgbClr val="FF0000"/>
              </a:solidFill>
              <a:latin typeface="Times New Roman" panose="02020603050405020304" charset="0"/>
              <a:cs typeface="Times New Roman" panose="02020603050405020304" charset="0"/>
              <a:sym typeface="+mn-ea"/>
            </a:endParaRPr>
          </a:p>
          <a:p>
            <a:pPr algn="just"/>
            <a:r>
              <a:rPr lang="en-US" sz="4000">
                <a:solidFill>
                  <a:srgbClr val="FF0000"/>
                </a:solidFill>
                <a:latin typeface="Times New Roman" panose="02020603050405020304" charset="0"/>
                <a:cs typeface="Times New Roman" panose="02020603050405020304" charset="0"/>
              </a:rPr>
              <a:t>-Cách</a:t>
            </a:r>
            <a:r>
              <a:rPr lang="fr-FR" sz="4000" dirty="0" smtClean="0">
                <a:solidFill>
                  <a:srgbClr val="FF0000"/>
                </a:solidFill>
                <a:latin typeface="Times New Roman" panose="02020603050405020304" charset="0"/>
                <a:cs typeface="Times New Roman" panose="02020603050405020304" charset="0"/>
                <a:sym typeface="+mn-ea"/>
              </a:rPr>
              <a:t> </a:t>
            </a:r>
            <a:r>
              <a:rPr lang="fr-FR" sz="4000" dirty="0" err="1" smtClean="0">
                <a:solidFill>
                  <a:srgbClr val="FF0000"/>
                </a:solidFill>
                <a:latin typeface="Times New Roman" panose="02020603050405020304" charset="0"/>
                <a:cs typeface="Times New Roman" panose="02020603050405020304" charset="0"/>
                <a:sym typeface="+mn-ea"/>
              </a:rPr>
              <a:t>trình</a:t>
            </a:r>
            <a:r>
              <a:rPr lang="fr-FR" sz="4000" dirty="0" smtClean="0">
                <a:solidFill>
                  <a:srgbClr val="FF0000"/>
                </a:solidFill>
                <a:latin typeface="Times New Roman" panose="02020603050405020304" charset="0"/>
                <a:cs typeface="Times New Roman" panose="02020603050405020304" charset="0"/>
                <a:sym typeface="+mn-ea"/>
              </a:rPr>
              <a:t> </a:t>
            </a:r>
            <a:r>
              <a:rPr lang="fr-FR" sz="4000" dirty="0" err="1" smtClean="0">
                <a:solidFill>
                  <a:srgbClr val="FF0000"/>
                </a:solidFill>
                <a:latin typeface="Times New Roman" panose="02020603050405020304" charset="0"/>
                <a:cs typeface="Times New Roman" panose="02020603050405020304" charset="0"/>
                <a:sym typeface="+mn-ea"/>
              </a:rPr>
              <a:t>bày</a:t>
            </a:r>
            <a:r>
              <a:rPr lang="fr-FR" sz="4000" dirty="0" smtClean="0">
                <a:solidFill>
                  <a:srgbClr val="FF0000"/>
                </a:solidFill>
                <a:latin typeface="Times New Roman" panose="02020603050405020304" charset="0"/>
                <a:cs typeface="Times New Roman" panose="02020603050405020304" charset="0"/>
                <a:sym typeface="+mn-ea"/>
              </a:rPr>
              <a:t> </a:t>
            </a:r>
            <a:r>
              <a:rPr lang="fr-FR" sz="4000" dirty="0" err="1" smtClean="0">
                <a:solidFill>
                  <a:srgbClr val="FF0000"/>
                </a:solidFill>
                <a:latin typeface="Times New Roman" panose="02020603050405020304" charset="0"/>
                <a:cs typeface="Times New Roman" panose="02020603050405020304" charset="0"/>
                <a:sym typeface="+mn-ea"/>
              </a:rPr>
              <a:t>thông</a:t>
            </a:r>
            <a:r>
              <a:rPr lang="fr-FR" sz="4000" dirty="0" smtClean="0">
                <a:solidFill>
                  <a:srgbClr val="FF0000"/>
                </a:solidFill>
                <a:latin typeface="Times New Roman" panose="02020603050405020304" charset="0"/>
                <a:cs typeface="Times New Roman" panose="02020603050405020304" charset="0"/>
                <a:sym typeface="+mn-ea"/>
              </a:rPr>
              <a:t> tin  </a:t>
            </a:r>
            <a:r>
              <a:rPr lang="fr-FR" sz="4000" dirty="0" err="1" smtClean="0">
                <a:solidFill>
                  <a:srgbClr val="FF0000"/>
                </a:solidFill>
                <a:latin typeface="Times New Roman" panose="02020603050405020304" charset="0"/>
                <a:cs typeface="Times New Roman" panose="02020603050405020304" charset="0"/>
                <a:sym typeface="+mn-ea"/>
              </a:rPr>
              <a:t>theo</a:t>
            </a:r>
            <a:r>
              <a:rPr lang="fr-FR" sz="4000" dirty="0" smtClean="0">
                <a:solidFill>
                  <a:srgbClr val="FF0000"/>
                </a:solidFill>
                <a:latin typeface="Times New Roman" panose="02020603050405020304" charset="0"/>
                <a:cs typeface="Times New Roman" panose="02020603050405020304" charset="0"/>
                <a:sym typeface="+mn-ea"/>
              </a:rPr>
              <a:t> </a:t>
            </a:r>
            <a:r>
              <a:rPr lang="fr-FR" sz="4000" dirty="0" err="1" smtClean="0">
                <a:solidFill>
                  <a:srgbClr val="FF0000"/>
                </a:solidFill>
                <a:latin typeface="Times New Roman" panose="02020603050405020304" charset="0"/>
                <a:cs typeface="Times New Roman" panose="02020603050405020304" charset="0"/>
                <a:sym typeface="+mn-ea"/>
              </a:rPr>
              <a:t>trình</a:t>
            </a:r>
            <a:r>
              <a:rPr lang="fr-FR" sz="4000" dirty="0" smtClean="0">
                <a:solidFill>
                  <a:srgbClr val="FF0000"/>
                </a:solidFill>
                <a:latin typeface="Times New Roman" panose="02020603050405020304" charset="0"/>
                <a:cs typeface="Times New Roman" panose="02020603050405020304" charset="0"/>
                <a:sym typeface="+mn-ea"/>
              </a:rPr>
              <a:t> </a:t>
            </a:r>
            <a:r>
              <a:rPr lang="fr-FR" sz="4000" dirty="0" err="1" smtClean="0">
                <a:solidFill>
                  <a:srgbClr val="FF0000"/>
                </a:solidFill>
                <a:latin typeface="Times New Roman" panose="02020603050405020304" charset="0"/>
                <a:cs typeface="Times New Roman" panose="02020603050405020304" charset="0"/>
                <a:sym typeface="+mn-ea"/>
              </a:rPr>
              <a:t>tự</a:t>
            </a:r>
            <a:r>
              <a:rPr lang="fr-FR" sz="4000" dirty="0" smtClean="0">
                <a:solidFill>
                  <a:srgbClr val="FF0000"/>
                </a:solidFill>
                <a:latin typeface="Times New Roman" panose="02020603050405020304" charset="0"/>
                <a:cs typeface="Times New Roman" panose="02020603050405020304" charset="0"/>
                <a:sym typeface="+mn-ea"/>
              </a:rPr>
              <a:t> </a:t>
            </a:r>
            <a:r>
              <a:rPr lang="fr-FR" sz="4000" dirty="0" err="1" smtClean="0">
                <a:solidFill>
                  <a:srgbClr val="FF0000"/>
                </a:solidFill>
                <a:latin typeface="Times New Roman" panose="02020603050405020304" charset="0"/>
                <a:cs typeface="Times New Roman" panose="02020603050405020304" charset="0"/>
                <a:sym typeface="+mn-ea"/>
              </a:rPr>
              <a:t>nhân</a:t>
            </a:r>
            <a:r>
              <a:rPr lang="fr-FR" sz="4000" dirty="0" smtClean="0">
                <a:solidFill>
                  <a:srgbClr val="FF0000"/>
                </a:solidFill>
                <a:latin typeface="Times New Roman" panose="02020603050405020304" charset="0"/>
                <a:cs typeface="Times New Roman" panose="02020603050405020304" charset="0"/>
                <a:sym typeface="+mn-ea"/>
              </a:rPr>
              <a:t> </a:t>
            </a:r>
            <a:r>
              <a:rPr lang="fr-FR" sz="4000" dirty="0" err="1" smtClean="0">
                <a:solidFill>
                  <a:srgbClr val="FF0000"/>
                </a:solidFill>
                <a:latin typeface="Times New Roman" panose="02020603050405020304" charset="0"/>
                <a:cs typeface="Times New Roman" panose="02020603050405020304" charset="0"/>
                <a:sym typeface="+mn-ea"/>
              </a:rPr>
              <a:t>quả</a:t>
            </a:r>
            <a:r>
              <a:rPr lang="fr-FR" sz="4000" dirty="0" smtClean="0">
                <a:solidFill>
                  <a:srgbClr val="FF0000"/>
                </a:solidFill>
                <a:latin typeface="Times New Roman" panose="02020603050405020304" charset="0"/>
                <a:cs typeface="Times New Roman" panose="02020603050405020304" charset="0"/>
                <a:sym typeface="+mn-ea"/>
              </a:rPr>
              <a:t>.</a:t>
            </a:r>
            <a:endParaRPr lang="fr-FR" sz="4000" dirty="0" smtClean="0">
              <a:solidFill>
                <a:srgbClr val="FF0000"/>
              </a:solidFill>
              <a:latin typeface="Times New Roman" panose="02020603050405020304" charset="0"/>
              <a:cs typeface="Times New Roman" panose="02020603050405020304" charset="0"/>
              <a:sym typeface="+mn-ea"/>
            </a:endParaRPr>
          </a:p>
          <a:p>
            <a:pPr algn="just"/>
            <a:r>
              <a:rPr lang="en-US" altLang="fr-FR" sz="4000" dirty="0" smtClean="0">
                <a:solidFill>
                  <a:srgbClr val="FF0000"/>
                </a:solidFill>
                <a:latin typeface="Times New Roman" panose="02020603050405020304" charset="0"/>
                <a:cs typeface="Times New Roman" panose="02020603050405020304" charset="0"/>
                <a:sym typeface="+mn-ea"/>
              </a:rPr>
              <a:t>-Cách mở đầu và kết thúc bằng lời kể.</a:t>
            </a:r>
            <a:endParaRPr lang="en-US" altLang="fr-FR" sz="4000" dirty="0" smtClean="0">
              <a:solidFill>
                <a:srgbClr val="FF0000"/>
              </a:solidFill>
              <a:latin typeface="Times New Roman" panose="02020603050405020304" charset="0"/>
              <a:cs typeface="Times New Roman" panose="02020603050405020304" charset="0"/>
              <a:sym typeface="+mn-ea"/>
            </a:endParaRPr>
          </a:p>
          <a:p>
            <a:pPr algn="just"/>
            <a:endParaRPr lang="en-US" altLang="fr-FR" sz="4000" dirty="0" smtClean="0">
              <a:solidFill>
                <a:srgbClr val="FF0000"/>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ubtitle 2"/>
          <p:cNvSpPr>
            <a:spLocks noGrp="1"/>
          </p:cNvSpPr>
          <p:nvPr>
            <p:ph type="subTitle" idx="1"/>
          </p:nvPr>
        </p:nvSpPr>
        <p:spPr>
          <a:xfrm>
            <a:off x="535305" y="415925"/>
            <a:ext cx="10855960" cy="5897880"/>
          </a:xfrm>
        </p:spPr>
        <p:txBody>
          <a:bodyPr/>
          <a:p>
            <a:pPr algn="ctr"/>
            <a:r>
              <a:rPr lang="en-US" sz="2800">
                <a:solidFill>
                  <a:srgbClr val="FF0000"/>
                </a:solidFill>
                <a:latin typeface="Times New Roman" panose="02020603050405020304" charset="0"/>
                <a:cs typeface="Times New Roman" panose="02020603050405020304" charset="0"/>
              </a:rPr>
              <a:t>KHỞI ĐỘNG</a:t>
            </a:r>
            <a:endParaRPr lang="en-US" sz="2800">
              <a:solidFill>
                <a:srgbClr val="FF0000"/>
              </a:solidFill>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rPr>
              <a:t> -Em biết những chương trình nào trên các phương tiện truyền thông, in-tơ-nét cung cấp nhiều thông tin thú vị, bổ ích về đời sống của muôn loài trên Trái Đất? Em suy nghĩ gì về việc chúng ta phải thường xuyên tìm hiểu các tài liệu nói về sự đa dạng của thế giới tự nhiên? </a:t>
            </a:r>
            <a:endParaRPr lang="en-US" sz="2800">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rPr>
              <a:t> -Những chương trình trên các phương tiện truyền thông, in-tơ-nét cung cấp nhiều thông tin thú vị, bổ ích về đời sống của muôn loài trên Trái Đất: </a:t>
            </a:r>
            <a:endParaRPr lang="en-US" sz="2800">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rPr>
              <a:t>+ Chương trình </a:t>
            </a:r>
            <a:r>
              <a:rPr lang="en-US" sz="2800" i="1">
                <a:latin typeface="Times New Roman" panose="02020603050405020304" charset="0"/>
                <a:cs typeface="Times New Roman" panose="02020603050405020304" charset="0"/>
              </a:rPr>
              <a:t>Thế giới động vậ</a:t>
            </a:r>
            <a:r>
              <a:rPr lang="en-US" sz="2800">
                <a:latin typeface="Times New Roman" panose="02020603050405020304" charset="0"/>
                <a:cs typeface="Times New Roman" panose="02020603050405020304" charset="0"/>
              </a:rPr>
              <a:t>t (kênh VTV2).</a:t>
            </a:r>
            <a:endParaRPr lang="en-US" sz="2800">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rPr>
              <a:t>+</a:t>
            </a:r>
            <a:r>
              <a:rPr lang="en-US" sz="2800" i="1">
                <a:latin typeface="Times New Roman" panose="02020603050405020304" charset="0"/>
                <a:cs typeface="Times New Roman" panose="02020603050405020304" charset="0"/>
              </a:rPr>
              <a:t>10 vạn câu hỏi vì sao </a:t>
            </a:r>
            <a:r>
              <a:rPr lang="en-US" sz="2800">
                <a:latin typeface="Times New Roman" panose="02020603050405020304" charset="0"/>
                <a:cs typeface="Times New Roman" panose="02020603050405020304" charset="0"/>
              </a:rPr>
              <a:t>(kênh VTV3).</a:t>
            </a:r>
            <a:endParaRPr lang="en-US" sz="2800">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rPr>
              <a:t>+ </a:t>
            </a:r>
            <a:r>
              <a:rPr lang="en-US" sz="2800" i="1">
                <a:latin typeface="Times New Roman" panose="02020603050405020304" charset="0"/>
                <a:cs typeface="Times New Roman" panose="02020603050405020304" charset="0"/>
              </a:rPr>
              <a:t>Animal Planet</a:t>
            </a:r>
            <a:r>
              <a:rPr lang="en-US" sz="2800">
                <a:latin typeface="Times New Roman" panose="02020603050405020304" charset="0"/>
                <a:cs typeface="Times New Roman" panose="02020603050405020304" charset="0"/>
              </a:rPr>
              <a:t> (kênh 45): Đây là kênh duy nhất dành toàn bộ thời gian để nói về những loài động vật. Thông qua những thước phim tài liệu về thiên nhiên và cuộc sống hoang dã thế giới động vật muôn màu hiện lên đầy chân thực và sống động. </a:t>
            </a:r>
            <a:endParaRPr lang="en-US" sz="28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trips(down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trips(down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trips(downLeft)">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ubtitle 2"/>
          <p:cNvSpPr>
            <a:spLocks noGrp="1"/>
          </p:cNvSpPr>
          <p:nvPr>
            <p:ph type="subTitle" idx="1"/>
          </p:nvPr>
        </p:nvSpPr>
        <p:spPr>
          <a:xfrm>
            <a:off x="535305" y="415925"/>
            <a:ext cx="10855960" cy="5897880"/>
          </a:xfrm>
        </p:spPr>
        <p:txBody>
          <a:bodyPr/>
          <a:p>
            <a:pPr algn="just"/>
            <a:r>
              <a:rPr lang="en-US" altLang="fr-FR" sz="3600" b="1" dirty="0" smtClean="0">
                <a:solidFill>
                  <a:srgbClr val="FF0000"/>
                </a:solidFill>
                <a:latin typeface="Times New Roman" panose="02020603050405020304" charset="0"/>
                <a:cs typeface="Times New Roman" panose="02020603050405020304" charset="0"/>
                <a:sym typeface="+mn-ea"/>
              </a:rPr>
              <a:t>2.Nội dung:</a:t>
            </a:r>
            <a:r>
              <a:rPr lang="fr-FR" sz="3600" b="1" dirty="0" smtClean="0">
                <a:solidFill>
                  <a:srgbClr val="FF0000"/>
                </a:solidFill>
                <a:latin typeface="Times New Roman" panose="02020603050405020304" charset="0"/>
                <a:cs typeface="Times New Roman" panose="02020603050405020304" charset="0"/>
                <a:sym typeface="+mn-ea"/>
              </a:rPr>
              <a:t> </a:t>
            </a:r>
            <a:endParaRPr lang="fr-FR" sz="3600" b="1" dirty="0" smtClean="0">
              <a:solidFill>
                <a:srgbClr val="FF0000"/>
              </a:solidFill>
              <a:latin typeface="Times New Roman" panose="02020603050405020304" charset="0"/>
              <a:cs typeface="Times New Roman" panose="02020603050405020304" charset="0"/>
              <a:sym typeface="+mn-ea"/>
            </a:endParaRPr>
          </a:p>
          <a:p>
            <a:pPr algn="just"/>
            <a:r>
              <a:rPr lang="en-US" sz="3600">
                <a:solidFill>
                  <a:srgbClr val="FF0000"/>
                </a:solidFill>
                <a:latin typeface="Times New Roman" panose="02020603050405020304" charset="0"/>
                <a:cs typeface="Times New Roman" panose="02020603050405020304" charset="0"/>
              </a:rPr>
              <a:t>-</a:t>
            </a:r>
            <a:r>
              <a:rPr lang="nl-NL" sz="3600" dirty="0" smtClean="0">
                <a:solidFill>
                  <a:srgbClr val="FF0000"/>
                </a:solidFill>
                <a:latin typeface="Times New Roman" panose="02020603050405020304" charset="0"/>
                <a:cs typeface="Times New Roman" panose="02020603050405020304" charset="0"/>
                <a:sym typeface="+mn-ea"/>
              </a:rPr>
              <a:t>Văn bản </a:t>
            </a:r>
            <a:r>
              <a:rPr lang="en-US" altLang="nl-NL" sz="3600" dirty="0" smtClean="0">
                <a:solidFill>
                  <a:srgbClr val="FF0000"/>
                </a:solidFill>
                <a:latin typeface="Times New Roman" panose="02020603050405020304" charset="0"/>
                <a:cs typeface="Times New Roman" panose="02020603050405020304" charset="0"/>
                <a:sym typeface="+mn-ea"/>
              </a:rPr>
              <a:t>nói lên </a:t>
            </a:r>
            <a:r>
              <a:rPr lang="nl-NL" sz="3600" dirty="0" smtClean="0">
                <a:solidFill>
                  <a:srgbClr val="FF0000"/>
                </a:solidFill>
                <a:latin typeface="Times New Roman" panose="02020603050405020304" charset="0"/>
                <a:cs typeface="Times New Roman" panose="02020603050405020304" charset="0"/>
                <a:sym typeface="+mn-ea"/>
              </a:rPr>
              <a:t>sự đa dạng</a:t>
            </a:r>
            <a:r>
              <a:rPr lang="en-US" altLang="nl-NL" sz="3600" dirty="0" smtClean="0">
                <a:solidFill>
                  <a:srgbClr val="FF0000"/>
                </a:solidFill>
                <a:latin typeface="Times New Roman" panose="02020603050405020304" charset="0"/>
                <a:cs typeface="Times New Roman" panose="02020603050405020304" charset="0"/>
                <a:sym typeface="+mn-ea"/>
              </a:rPr>
              <a:t> của sinh vật cũng như cách các loài chung sống với nhau</a:t>
            </a:r>
            <a:r>
              <a:rPr lang="nl-NL" sz="3600" dirty="0" smtClean="0">
                <a:solidFill>
                  <a:srgbClr val="FF0000"/>
                </a:solidFill>
                <a:latin typeface="Times New Roman" panose="02020603050405020304" charset="0"/>
                <a:cs typeface="Times New Roman" panose="02020603050405020304" charset="0"/>
                <a:sym typeface="+mn-ea"/>
              </a:rPr>
              <a:t> trên Trái Đất</a:t>
            </a:r>
            <a:r>
              <a:rPr lang="en-US" altLang="nl-NL" sz="3600" dirty="0" smtClean="0">
                <a:solidFill>
                  <a:srgbClr val="FF0000"/>
                </a:solidFill>
                <a:latin typeface="Times New Roman" panose="02020603050405020304" charset="0"/>
                <a:cs typeface="Times New Roman" panose="02020603050405020304" charset="0"/>
                <a:sym typeface="+mn-ea"/>
              </a:rPr>
              <a:t>.</a:t>
            </a:r>
            <a:r>
              <a:rPr lang="nl-NL" sz="3600" dirty="0" smtClean="0">
                <a:solidFill>
                  <a:srgbClr val="FF0000"/>
                </a:solidFill>
                <a:latin typeface="Times New Roman" panose="02020603050405020304" charset="0"/>
                <a:cs typeface="Times New Roman" panose="02020603050405020304" charset="0"/>
                <a:sym typeface="+mn-ea"/>
              </a:rPr>
              <a:t> </a:t>
            </a:r>
            <a:endParaRPr lang="nl-NL" sz="3600" dirty="0" smtClean="0">
              <a:solidFill>
                <a:srgbClr val="FF0000"/>
              </a:solidFill>
              <a:latin typeface="Times New Roman" panose="02020603050405020304" charset="0"/>
              <a:cs typeface="Times New Roman" panose="02020603050405020304" charset="0"/>
              <a:sym typeface="+mn-ea"/>
            </a:endParaRPr>
          </a:p>
          <a:p>
            <a:pPr algn="just"/>
            <a:r>
              <a:rPr lang="en-US" sz="3600">
                <a:solidFill>
                  <a:srgbClr val="FF0000"/>
                </a:solidFill>
                <a:latin typeface="Times New Roman" panose="02020603050405020304" charset="0"/>
                <a:cs typeface="Times New Roman" panose="02020603050405020304" charset="0"/>
              </a:rPr>
              <a:t>-Con người </a:t>
            </a:r>
            <a:r>
              <a:rPr lang="nl-NL" sz="3600" dirty="0" smtClean="0">
                <a:solidFill>
                  <a:srgbClr val="FF0000"/>
                </a:solidFill>
                <a:latin typeface="Times New Roman" panose="02020603050405020304" charset="0"/>
                <a:cs typeface="Times New Roman" panose="02020603050405020304" charset="0"/>
                <a:sym typeface="+mn-ea"/>
              </a:rPr>
              <a:t>cần biết chung sống hài hoà với muôn loài để bảo tồn sự đa dạng của thiên nhiên trên Trái Đất.</a:t>
            </a:r>
            <a:endParaRPr lang="nl-NL" sz="3600" dirty="0" smtClean="0">
              <a:solidFill>
                <a:srgbClr val="FF0000"/>
              </a:solidFill>
              <a:latin typeface="Times New Roman" panose="02020603050405020304" charset="0"/>
              <a:cs typeface="Times New Roman" panose="02020603050405020304" charset="0"/>
              <a:sym typeface="+mn-ea"/>
            </a:endParaRPr>
          </a:p>
        </p:txBody>
      </p:sp>
      <p:pic>
        <p:nvPicPr>
          <p:cNvPr id="2" name="Picture 1"/>
          <p:cNvPicPr>
            <a:picLocks noChangeAspect="1"/>
          </p:cNvPicPr>
          <p:nvPr/>
        </p:nvPicPr>
        <p:blipFill>
          <a:blip r:embed="rId1"/>
          <a:stretch>
            <a:fillRect/>
          </a:stretch>
        </p:blipFill>
        <p:spPr>
          <a:xfrm>
            <a:off x="392430" y="4037330"/>
            <a:ext cx="2734310" cy="1934210"/>
          </a:xfrm>
          <a:prstGeom prst="rect">
            <a:avLst/>
          </a:prstGeom>
        </p:spPr>
      </p:pic>
      <p:pic>
        <p:nvPicPr>
          <p:cNvPr id="4" name="Picture 3"/>
          <p:cNvPicPr>
            <a:picLocks noChangeAspect="1"/>
          </p:cNvPicPr>
          <p:nvPr/>
        </p:nvPicPr>
        <p:blipFill>
          <a:blip r:embed="rId2"/>
          <a:stretch>
            <a:fillRect/>
          </a:stretch>
        </p:blipFill>
        <p:spPr>
          <a:xfrm>
            <a:off x="3321050" y="4037330"/>
            <a:ext cx="2934970" cy="1934210"/>
          </a:xfrm>
          <a:prstGeom prst="rect">
            <a:avLst/>
          </a:prstGeom>
        </p:spPr>
      </p:pic>
      <p:pic>
        <p:nvPicPr>
          <p:cNvPr id="5" name="Picture 4"/>
          <p:cNvPicPr>
            <a:picLocks noChangeAspect="1"/>
          </p:cNvPicPr>
          <p:nvPr/>
        </p:nvPicPr>
        <p:blipFill>
          <a:blip r:embed="rId3"/>
          <a:stretch>
            <a:fillRect/>
          </a:stretch>
        </p:blipFill>
        <p:spPr>
          <a:xfrm>
            <a:off x="9069070" y="4037330"/>
            <a:ext cx="2726690" cy="1933575"/>
          </a:xfrm>
          <a:prstGeom prst="rect">
            <a:avLst/>
          </a:prstGeom>
        </p:spPr>
      </p:pic>
      <p:pic>
        <p:nvPicPr>
          <p:cNvPr id="6" name="Picture 5"/>
          <p:cNvPicPr>
            <a:picLocks noChangeAspect="1"/>
          </p:cNvPicPr>
          <p:nvPr/>
        </p:nvPicPr>
        <p:blipFill>
          <a:blip r:embed="rId4"/>
          <a:stretch>
            <a:fillRect/>
          </a:stretch>
        </p:blipFill>
        <p:spPr>
          <a:xfrm>
            <a:off x="6389370" y="4037330"/>
            <a:ext cx="2619375" cy="19348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ubtitle 2"/>
          <p:cNvSpPr>
            <a:spLocks noGrp="1"/>
          </p:cNvSpPr>
          <p:nvPr>
            <p:ph type="subTitle" idx="1"/>
          </p:nvPr>
        </p:nvSpPr>
        <p:spPr>
          <a:xfrm>
            <a:off x="535305" y="415925"/>
            <a:ext cx="10855960" cy="5897880"/>
          </a:xfrm>
        </p:spPr>
        <p:txBody>
          <a:bodyPr>
            <a:normAutofit lnSpcReduction="10000"/>
          </a:bodyPr>
          <a:p>
            <a:pPr algn="ctr"/>
            <a:r>
              <a:rPr lang="en-US" sz="2800" b="1">
                <a:solidFill>
                  <a:srgbClr val="FF0000"/>
                </a:solidFill>
                <a:latin typeface="Times New Roman" panose="02020603050405020304" charset="0"/>
                <a:cs typeface="Times New Roman" panose="02020603050405020304" charset="0"/>
              </a:rPr>
              <a:t>VẬN DỤNG</a:t>
            </a:r>
            <a:endParaRPr lang="en-US" sz="2800" b="1">
              <a:solidFill>
                <a:srgbClr val="FF0000"/>
              </a:solidFill>
              <a:latin typeface="Times New Roman" panose="02020603050405020304" charset="0"/>
              <a:cs typeface="Times New Roman" panose="02020603050405020304" charset="0"/>
            </a:endParaRPr>
          </a:p>
          <a:p>
            <a:pPr algn="just" fontAlgn="auto">
              <a:lnSpc>
                <a:spcPct val="100000"/>
              </a:lnSpc>
              <a:spcBef>
                <a:spcPts val="0"/>
              </a:spcBef>
            </a:pPr>
            <a:r>
              <a:rPr lang="en-US" sz="2800">
                <a:latin typeface="Times New Roman" panose="02020603050405020304" charset="0"/>
                <a:cs typeface="Times New Roman" panose="02020603050405020304" charset="0"/>
              </a:rPr>
              <a:t>         Đề bài: Hãy viết đoạn văn (khoảng 5 - 7 câu) về chủ đề: “</a:t>
            </a:r>
            <a:r>
              <a:rPr lang="en-US" sz="2800" b="1" i="1">
                <a:solidFill>
                  <a:srgbClr val="FF0000"/>
                </a:solidFill>
                <a:latin typeface="Times New Roman" panose="02020603050405020304" charset="0"/>
                <a:cs typeface="Times New Roman" panose="02020603050405020304" charset="0"/>
              </a:rPr>
              <a:t>Trên hành tinh đẹp đẽ này, muôn loài luôn cần thiết cho nhau”.</a:t>
            </a:r>
            <a:endParaRPr lang="en-US" sz="2800" b="1" i="1">
              <a:solidFill>
                <a:srgbClr val="FF0000"/>
              </a:solidFill>
              <a:latin typeface="Times New Roman" panose="02020603050405020304" charset="0"/>
              <a:cs typeface="Times New Roman" panose="02020603050405020304" charset="0"/>
            </a:endParaRPr>
          </a:p>
          <a:p>
            <a:pPr algn="just" fontAlgn="auto">
              <a:lnSpc>
                <a:spcPct val="100000"/>
              </a:lnSpc>
              <a:spcBef>
                <a:spcPts val="0"/>
              </a:spcBef>
            </a:pPr>
            <a:r>
              <a:rPr lang="en-US" sz="2800">
                <a:latin typeface="Times New Roman" panose="02020603050405020304" charset="0"/>
                <a:cs typeface="Times New Roman" panose="02020603050405020304" charset="0"/>
              </a:rPr>
              <a:t>      </a:t>
            </a:r>
            <a:r>
              <a:rPr lang="en-US" sz="3000">
                <a:latin typeface="Times New Roman" panose="02020603050405020304" charset="0"/>
                <a:cs typeface="Times New Roman" panose="02020603050405020304" charset="0"/>
              </a:rPr>
              <a:t>  </a:t>
            </a:r>
            <a:endParaRPr lang="en-US" sz="3000">
              <a:latin typeface="Times New Roman" panose="02020603050405020304" charset="0"/>
              <a:cs typeface="Times New Roman" panose="02020603050405020304" charset="0"/>
            </a:endParaRPr>
          </a:p>
          <a:p>
            <a:pPr algn="just" fontAlgn="auto">
              <a:lnSpc>
                <a:spcPct val="100000"/>
              </a:lnSpc>
              <a:spcBef>
                <a:spcPts val="0"/>
              </a:spcBef>
            </a:pPr>
            <a:r>
              <a:rPr lang="en-US" sz="3000">
                <a:latin typeface="Times New Roman" panose="02020603050405020304" charset="0"/>
                <a:cs typeface="Times New Roman" panose="02020603050405020304" charset="0"/>
              </a:rPr>
              <a:t>       Trên hành tinh đẹp đẽ này, muôn loài luôn cần thiết cho nhau.  Điều đó là hoàn toàn đúng đắn, từ trước đến nay chưa từng thay đổi.  Mỗi loài thực vật, động vật dù to lớn hay nhỏ bé đều có ý nghĩa và vai trò quan trọng riêng của mình. Từ những cây cỏ dại, nấm mối cho đến cây cổ thụ khổng lồ, từ những con côn trùng bé xíu đến những con hổ, sư tử, linh dương to lớn, loài nào cũng quan trọng. Chúng sẽ ăn những sinh vật khác để duy trì sự sống, rồi lại trở thành thức ăn cho một loài khác. Cứ như thế tạo ra một chuỗi thức ăn chặt chẽ, gắn kết tất cả các loài sinh vật sống trên Trái Đất lại với nhau. Và không có một loài nào có thể tồn tại nếu tách rời khỏi vòng đời bất tận đó.</a:t>
            </a:r>
            <a:endParaRPr lang="en-US" sz="30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ubtitle 2"/>
          <p:cNvSpPr>
            <a:spLocks noGrp="1"/>
          </p:cNvSpPr>
          <p:nvPr>
            <p:ph type="subTitle" idx="1"/>
          </p:nvPr>
        </p:nvSpPr>
        <p:spPr>
          <a:xfrm>
            <a:off x="535305" y="415925"/>
            <a:ext cx="10855960" cy="5897880"/>
          </a:xfrm>
        </p:spPr>
        <p:txBody>
          <a:bodyPr/>
          <a:p>
            <a:pPr algn="just"/>
            <a:endParaRPr lang="en-US" sz="2800">
              <a:latin typeface="Times New Roman" panose="02020603050405020304" charset="0"/>
              <a:cs typeface="Times New Roman" panose="0202060305040502030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ubtitle 2"/>
          <p:cNvSpPr>
            <a:spLocks noGrp="1"/>
          </p:cNvSpPr>
          <p:nvPr>
            <p:ph type="subTitle" idx="1"/>
          </p:nvPr>
        </p:nvSpPr>
        <p:spPr>
          <a:xfrm>
            <a:off x="535305" y="415925"/>
            <a:ext cx="10855960" cy="5897880"/>
          </a:xfrm>
        </p:spPr>
        <p:txBody>
          <a:bodyPr/>
          <a:p>
            <a:pPr algn="just"/>
            <a:endParaRPr lang="en-US" sz="2800">
              <a:latin typeface="Times New Roman" panose="02020603050405020304" charset="0"/>
              <a:cs typeface="Times New Roman" panose="020206030504050203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ubtitle 2"/>
          <p:cNvSpPr>
            <a:spLocks noGrp="1"/>
          </p:cNvSpPr>
          <p:nvPr>
            <p:ph type="subTitle" idx="1"/>
          </p:nvPr>
        </p:nvSpPr>
        <p:spPr>
          <a:xfrm>
            <a:off x="535305" y="415925"/>
            <a:ext cx="10855960" cy="5897880"/>
          </a:xfrm>
        </p:spPr>
        <p:txBody>
          <a:bodyPr/>
          <a:p>
            <a:pPr algn="just"/>
            <a:r>
              <a:rPr lang="en-US" sz="2800">
                <a:latin typeface="Times New Roman" panose="02020603050405020304" charset="0"/>
                <a:cs typeface="Times New Roman" panose="02020603050405020304" charset="0"/>
              </a:rPr>
              <a:t>+ Chúng ta phải thường xuyên tìm hiểu các tài liệu để bổ sung kiến thức, sự hiểu biết thực tế về thế giới tự nhiên, về đa dạng sinh học. Từ đó ý thức được vấn đề bảo vệ sự đa dạng sinh học đó.</a:t>
            </a:r>
            <a:endParaRPr lang="en-US" sz="2800">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rPr>
              <a:t>- Trong số những tài liệu, bộ phim kể về các loài sinh vật mà em đã đọc, đã xem, tài liệu, bộ phim nào để lại cho em nhiều ấn tượng nhất? Vì sao?</a:t>
            </a:r>
            <a:endParaRPr lang="en-US" sz="2800">
              <a:latin typeface="Times New Roman" panose="02020603050405020304" charset="0"/>
              <a:cs typeface="Times New Roman" panose="02020603050405020304" charset="0"/>
            </a:endParaRPr>
          </a:p>
          <a:p>
            <a:pPr algn="just"/>
            <a:endParaRPr lang="en-US" sz="28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ubtitle 2"/>
          <p:cNvSpPr>
            <a:spLocks noGrp="1"/>
          </p:cNvSpPr>
          <p:nvPr>
            <p:ph type="subTitle" idx="1"/>
          </p:nvPr>
        </p:nvSpPr>
        <p:spPr>
          <a:xfrm>
            <a:off x="535305" y="415925"/>
            <a:ext cx="10855960" cy="5897880"/>
          </a:xfrm>
        </p:spPr>
        <p:txBody>
          <a:bodyPr>
            <a:normAutofit/>
          </a:bodyPr>
          <a:p>
            <a:pPr algn="just"/>
            <a:r>
              <a:rPr lang="en-US" sz="2800">
                <a:latin typeface="Times New Roman" panose="02020603050405020304" charset="0"/>
                <a:cs typeface="Times New Roman" panose="02020603050405020304" charset="0"/>
              </a:rPr>
              <a:t>+Chẳng hạn, ấn tượng nhất là bộ phim hoạt hình “</a:t>
            </a:r>
            <a:r>
              <a:rPr lang="en-US" sz="2800" i="1">
                <a:latin typeface="Times New Roman" panose="02020603050405020304" charset="0"/>
                <a:cs typeface="Times New Roman" panose="02020603050405020304" charset="0"/>
              </a:rPr>
              <a:t>Vua sư tử</a:t>
            </a:r>
            <a:r>
              <a:rPr lang="en-US" sz="2800">
                <a:latin typeface="Times New Roman" panose="02020603050405020304" charset="0"/>
                <a:cs typeface="Times New Roman" panose="02020603050405020304" charset="0"/>
              </a:rPr>
              <a:t>”:</a:t>
            </a:r>
            <a:endParaRPr lang="en-US" sz="2800">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rPr>
              <a:t>+Lấy bối cảnh thiên nhiên hoang dã của Phi Châu, bộ phim đã xây dựng nên cả một xã hội có tổ chức của thế giới loài vật. Trong xã hội ấy cũng có những mâu thuẫn, cũng có tranh chấp và có cả tình yêu như thế giới loài người.</a:t>
            </a:r>
            <a:endParaRPr lang="en-US" sz="2800">
              <a:latin typeface="Times New Roman" panose="02020603050405020304" charset="0"/>
              <a:cs typeface="Times New Roman" panose="02020603050405020304" charset="0"/>
            </a:endParaRPr>
          </a:p>
          <a:p>
            <a:pPr algn="just"/>
            <a:endParaRPr lang="en-US" sz="2800">
              <a:latin typeface="Times New Roman" panose="02020603050405020304" charset="0"/>
              <a:cs typeface="Times New Roman" panose="02020603050405020304" charset="0"/>
            </a:endParaRPr>
          </a:p>
          <a:p>
            <a:pPr algn="just"/>
            <a:endParaRPr lang="en-US" sz="2800">
              <a:latin typeface="Times New Roman" panose="02020603050405020304" charset="0"/>
              <a:cs typeface="Times New Roman" panose="02020603050405020304" charset="0"/>
            </a:endParaRPr>
          </a:p>
        </p:txBody>
      </p:sp>
      <p:pic>
        <p:nvPicPr>
          <p:cNvPr id="2" name="Picture 1"/>
          <p:cNvPicPr>
            <a:picLocks noChangeAspect="1"/>
          </p:cNvPicPr>
          <p:nvPr/>
        </p:nvPicPr>
        <p:blipFill>
          <a:blip r:embed="rId1"/>
          <a:stretch>
            <a:fillRect/>
          </a:stretch>
        </p:blipFill>
        <p:spPr>
          <a:xfrm>
            <a:off x="6988810" y="2937510"/>
            <a:ext cx="3902710" cy="29514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ubtitle 2"/>
          <p:cNvSpPr>
            <a:spLocks noGrp="1"/>
          </p:cNvSpPr>
          <p:nvPr>
            <p:ph type="subTitle" idx="1"/>
          </p:nvPr>
        </p:nvSpPr>
        <p:spPr>
          <a:xfrm>
            <a:off x="535305" y="415925"/>
            <a:ext cx="10855960" cy="5897880"/>
          </a:xfrm>
        </p:spPr>
        <p:txBody>
          <a:bodyPr/>
          <a:p>
            <a:pPr algn="just"/>
            <a:r>
              <a:rPr lang="en-US" sz="2800" b="1">
                <a:solidFill>
                  <a:srgbClr val="FF0000"/>
                </a:solidFill>
                <a:latin typeface="Times New Roman" panose="02020603050405020304" charset="0"/>
                <a:cs typeface="Times New Roman" panose="02020603050405020304" charset="0"/>
              </a:rPr>
              <a:t>I.ĐỌC HIỂU CHUNG</a:t>
            </a:r>
            <a:endParaRPr lang="en-US" sz="2800" b="1">
              <a:solidFill>
                <a:srgbClr val="FF0000"/>
              </a:solidFill>
              <a:latin typeface="Times New Roman" panose="02020603050405020304" charset="0"/>
              <a:cs typeface="Times New Roman" panose="02020603050405020304" charset="0"/>
            </a:endParaRPr>
          </a:p>
          <a:p>
            <a:pPr algn="just"/>
            <a:r>
              <a:rPr lang="en-US" sz="2800" b="1">
                <a:solidFill>
                  <a:srgbClr val="FF0000"/>
                </a:solidFill>
                <a:latin typeface="Times New Roman" panose="02020603050405020304" charset="0"/>
                <a:cs typeface="Times New Roman" panose="02020603050405020304" charset="0"/>
              </a:rPr>
              <a:t>1.Đọc và chú thích từ khó</a:t>
            </a:r>
            <a:endParaRPr lang="en-US" sz="2800" b="1">
              <a:solidFill>
                <a:srgbClr val="FF0000"/>
              </a:solidFill>
              <a:latin typeface="Times New Roman" panose="02020603050405020304" charset="0"/>
              <a:cs typeface="Times New Roman" panose="02020603050405020304" charset="0"/>
            </a:endParaRPr>
          </a:p>
          <a:p>
            <a:pPr algn="just"/>
            <a:r>
              <a:rPr lang="en-US" sz="2800" b="1">
                <a:solidFill>
                  <a:srgbClr val="FF0000"/>
                </a:solidFill>
                <a:latin typeface="Times New Roman" panose="02020603050405020304" charset="0"/>
                <a:cs typeface="Times New Roman" panose="02020603050405020304" charset="0"/>
              </a:rPr>
              <a:t>a. Đọc</a:t>
            </a:r>
            <a:endParaRPr lang="en-US" sz="2800">
              <a:latin typeface="Times New Roman" panose="02020603050405020304" charset="0"/>
              <a:cs typeface="Times New Roman" panose="02020603050405020304" charset="0"/>
            </a:endParaRPr>
          </a:p>
          <a:p>
            <a:pPr algn="l"/>
            <a:r>
              <a:rPr lang="vi-VN" sz="2800" dirty="0">
                <a:latin typeface="Times New Roman" panose="02020603050405020304" charset="0"/>
                <a:cs typeface="Times New Roman" panose="02020603050405020304" charset="0"/>
                <a:sym typeface="+mn-ea"/>
              </a:rPr>
              <a:t>- Giọng đọc to, rõ ràng, đọc chính xác tên riêng tiếng nước ngoài và các từ mượn.</a:t>
            </a:r>
            <a:br>
              <a:rPr lang="en-US" sz="2800" dirty="0">
                <a:latin typeface="Times New Roman" panose="02020603050405020304" charset="0"/>
                <a:cs typeface="Times New Roman" panose="02020603050405020304" charset="0"/>
                <a:sym typeface="+mn-ea"/>
              </a:rPr>
            </a:br>
            <a:r>
              <a:rPr lang="vi-VN" sz="2800" dirty="0">
                <a:latin typeface="Times New Roman" panose="02020603050405020304" charset="0"/>
                <a:cs typeface="Times New Roman" panose="02020603050405020304" charset="0"/>
                <a:sym typeface="+mn-ea"/>
              </a:rPr>
              <a:t>- Ngắt nghỉ đúng nhịp</a:t>
            </a:r>
            <a:r>
              <a:rPr lang="en-US" altLang="vi-VN" sz="2800" dirty="0">
                <a:latin typeface="Times New Roman" panose="02020603050405020304" charset="0"/>
                <a:cs typeface="Times New Roman" panose="02020603050405020304" charset="0"/>
                <a:sym typeface="+mn-ea"/>
              </a:rPr>
              <a:t>.</a:t>
            </a:r>
            <a:br>
              <a:rPr lang="en-US" sz="2800" dirty="0">
                <a:latin typeface="Times New Roman" panose="02020603050405020304" charset="0"/>
                <a:cs typeface="Times New Roman" panose="02020603050405020304" charset="0"/>
                <a:sym typeface="+mn-ea"/>
              </a:rPr>
            </a:br>
            <a:r>
              <a:rPr lang="vi-VN" sz="2800" dirty="0">
                <a:latin typeface="Times New Roman" panose="02020603050405020304" charset="0"/>
                <a:cs typeface="Times New Roman" panose="02020603050405020304" charset="0"/>
                <a:sym typeface="+mn-ea"/>
              </a:rPr>
              <a:t>- Tốc độ đọc vừa phải</a:t>
            </a:r>
            <a:r>
              <a:rPr lang="en-US" altLang="vi-VN" sz="2800" dirty="0">
                <a:latin typeface="Times New Roman" panose="02020603050405020304" charset="0"/>
                <a:cs typeface="Times New Roman" panose="02020603050405020304" charset="0"/>
                <a:sym typeface="+mn-ea"/>
              </a:rPr>
              <a:t>.</a:t>
            </a:r>
            <a:endParaRPr lang="en-US" altLang="vi-VN" sz="2800" dirty="0">
              <a:latin typeface="Times New Roman" panose="02020603050405020304" charset="0"/>
              <a:cs typeface="Times New Roman" panose="02020603050405020304" charset="0"/>
              <a:sym typeface="+mn-ea"/>
            </a:endParaRPr>
          </a:p>
          <a:p>
            <a:pPr algn="l"/>
            <a:r>
              <a:rPr lang="en-US" altLang="vi-VN" sz="2800" b="1" dirty="0">
                <a:solidFill>
                  <a:srgbClr val="FF0000"/>
                </a:solidFill>
                <a:latin typeface="Times New Roman" panose="02020603050405020304" charset="0"/>
                <a:cs typeface="Times New Roman" panose="02020603050405020304" charset="0"/>
                <a:sym typeface="+mn-ea"/>
              </a:rPr>
              <a:t>b. Chú thích</a:t>
            </a:r>
            <a:endParaRPr lang="en-US" altLang="vi-VN" sz="2800" b="1" dirty="0">
              <a:solidFill>
                <a:srgbClr val="FF0000"/>
              </a:solidFill>
              <a:latin typeface="Times New Roman" panose="02020603050405020304" charset="0"/>
              <a:cs typeface="Times New Roman" panose="02020603050405020304" charset="0"/>
              <a:sym typeface="+mn-ea"/>
            </a:endParaRPr>
          </a:p>
          <a:p>
            <a:pPr algn="l"/>
            <a:r>
              <a:rPr lang="en-US" altLang="vi-VN" sz="2800" dirty="0">
                <a:latin typeface="Times New Roman" panose="02020603050405020304" charset="0"/>
                <a:cs typeface="Times New Roman" panose="02020603050405020304" charset="0"/>
                <a:sym typeface="+mn-ea"/>
              </a:rPr>
              <a:t>Cuộc thi ô chữ bí mật.</a:t>
            </a:r>
            <a:endParaRPr lang="en-US" altLang="vi-VN" sz="2800" dirty="0">
              <a:latin typeface="Times New Roman" panose="02020603050405020304" charset="0"/>
              <a:cs typeface="Times New Roman" panose="02020603050405020304" charset="0"/>
              <a:sym typeface="+mn-ea"/>
            </a:endParaRPr>
          </a:p>
          <a:p>
            <a:pPr algn="l"/>
            <a:r>
              <a:rPr lang="en-US" altLang="vi-VN" sz="2800" dirty="0">
                <a:latin typeface="Times New Roman" panose="02020603050405020304" charset="0"/>
                <a:cs typeface="Times New Roman" panose="02020603050405020304" charset="0"/>
                <a:sym typeface="+mn-ea"/>
              </a:rPr>
              <a:t>-Ô chữ gồm có 6 chữ cái: Tập hợp tất cả các sinh vật cùng loài và khác loài, cùng chung sống trong một khu vực xác định vào một thời gian nhất định.</a:t>
            </a:r>
            <a:br>
              <a:rPr lang="en-US" sz="2800" dirty="0">
                <a:latin typeface="Times New Roman" panose="02020603050405020304" charset="0"/>
                <a:cs typeface="Times New Roman" panose="02020603050405020304" charset="0"/>
                <a:sym typeface="+mn-ea"/>
              </a:rPr>
            </a:br>
            <a:endParaRPr lang="en-US" sz="2800">
              <a:latin typeface="Times New Roman" panose="02020603050405020304" charset="0"/>
              <a:cs typeface="Times New Roman" panose="02020603050405020304" charset="0"/>
            </a:endParaRPr>
          </a:p>
        </p:txBody>
      </p:sp>
      <p:graphicFrame>
        <p:nvGraphicFramePr>
          <p:cNvPr id="2" name="Table 1"/>
          <p:cNvGraphicFramePr/>
          <p:nvPr/>
        </p:nvGraphicFramePr>
        <p:xfrm>
          <a:off x="1895475" y="5873115"/>
          <a:ext cx="8533765" cy="381000"/>
        </p:xfrm>
        <a:graphic>
          <a:graphicData uri="http://schemas.openxmlformats.org/drawingml/2006/table">
            <a:tbl>
              <a:tblPr firstRow="1" bandRow="1">
                <a:tableStyleId>{5C22544A-7EE6-4342-B048-85BDC9FD1C3A}</a:tableStyleId>
              </a:tblPr>
              <a:tblGrid>
                <a:gridCol w="1421765"/>
                <a:gridCol w="1421765"/>
                <a:gridCol w="1421765"/>
                <a:gridCol w="1421765"/>
                <a:gridCol w="1421765"/>
                <a:gridCol w="1421765"/>
              </a:tblGrid>
              <a:tr h="381000">
                <a:tc>
                  <a:txBody>
                    <a:bodyPr/>
                    <a:p>
                      <a:pPr>
                        <a:buNone/>
                      </a:pPr>
                      <a:r>
                        <a:rPr lang="en-US" sz="2400">
                          <a:solidFill>
                            <a:srgbClr val="FF0000"/>
                          </a:solidFill>
                          <a:latin typeface="Times New Roman" panose="02020603050405020304" charset="0"/>
                          <a:cs typeface="Times New Roman" panose="02020603050405020304" charset="0"/>
                        </a:rPr>
                        <a:t>Q</a:t>
                      </a:r>
                      <a:endParaRPr lang="en-US" sz="2400">
                        <a:solidFill>
                          <a:srgbClr val="FF0000"/>
                        </a:solidFill>
                        <a:latin typeface="Times New Roman" panose="02020603050405020304" charset="0"/>
                        <a:cs typeface="Times New Roman" panose="02020603050405020304" charset="0"/>
                      </a:endParaRPr>
                    </a:p>
                  </a:txBody>
                  <a:tcPr>
                    <a:solidFill>
                      <a:schemeClr val="accent2">
                        <a:lumMod val="20000"/>
                        <a:lumOff val="80000"/>
                      </a:schemeClr>
                    </a:solidFill>
                  </a:tcPr>
                </a:tc>
                <a:tc>
                  <a:txBody>
                    <a:bodyPr/>
                    <a:p>
                      <a:pPr>
                        <a:buNone/>
                      </a:pPr>
                      <a:r>
                        <a:rPr lang="en-US" sz="2400">
                          <a:solidFill>
                            <a:srgbClr val="FF0000"/>
                          </a:solidFill>
                          <a:latin typeface="Times New Roman" panose="02020603050405020304" charset="0"/>
                          <a:cs typeface="Times New Roman" panose="02020603050405020304" charset="0"/>
                        </a:rPr>
                        <a:t>U</a:t>
                      </a:r>
                      <a:endParaRPr lang="en-US" sz="2400">
                        <a:solidFill>
                          <a:srgbClr val="FF0000"/>
                        </a:solidFill>
                        <a:latin typeface="Times New Roman" panose="02020603050405020304" charset="0"/>
                        <a:cs typeface="Times New Roman" panose="02020603050405020304" charset="0"/>
                      </a:endParaRPr>
                    </a:p>
                  </a:txBody>
                  <a:tcPr>
                    <a:solidFill>
                      <a:schemeClr val="accent2">
                        <a:lumMod val="20000"/>
                        <a:lumOff val="80000"/>
                      </a:schemeClr>
                    </a:solidFill>
                  </a:tcPr>
                </a:tc>
                <a:tc>
                  <a:txBody>
                    <a:bodyPr/>
                    <a:p>
                      <a:pPr>
                        <a:buNone/>
                      </a:pPr>
                      <a:r>
                        <a:rPr lang="en-US" sz="2400">
                          <a:solidFill>
                            <a:srgbClr val="FF0000"/>
                          </a:solidFill>
                          <a:latin typeface="Times New Roman" panose="02020603050405020304" charset="0"/>
                          <a:cs typeface="Times New Roman" panose="02020603050405020304" charset="0"/>
                        </a:rPr>
                        <a:t>Ầ </a:t>
                      </a:r>
                      <a:endParaRPr lang="en-US" sz="2400">
                        <a:solidFill>
                          <a:srgbClr val="FF0000"/>
                        </a:solidFill>
                        <a:latin typeface="Times New Roman" panose="02020603050405020304" charset="0"/>
                        <a:cs typeface="Times New Roman" panose="02020603050405020304" charset="0"/>
                      </a:endParaRPr>
                    </a:p>
                  </a:txBody>
                  <a:tcPr>
                    <a:solidFill>
                      <a:schemeClr val="accent2">
                        <a:lumMod val="20000"/>
                        <a:lumOff val="80000"/>
                      </a:schemeClr>
                    </a:solidFill>
                  </a:tcPr>
                </a:tc>
                <a:tc>
                  <a:txBody>
                    <a:bodyPr/>
                    <a:p>
                      <a:pPr>
                        <a:buNone/>
                      </a:pPr>
                      <a:r>
                        <a:rPr lang="en-US" sz="2400">
                          <a:solidFill>
                            <a:srgbClr val="FF0000"/>
                          </a:solidFill>
                          <a:latin typeface="Times New Roman" panose="02020603050405020304" charset="0"/>
                          <a:cs typeface="Times New Roman" panose="02020603050405020304" charset="0"/>
                        </a:rPr>
                        <a:t>N </a:t>
                      </a:r>
                      <a:endParaRPr lang="en-US" sz="2400">
                        <a:solidFill>
                          <a:srgbClr val="FF0000"/>
                        </a:solidFill>
                        <a:latin typeface="Times New Roman" panose="02020603050405020304" charset="0"/>
                        <a:cs typeface="Times New Roman" panose="02020603050405020304" charset="0"/>
                      </a:endParaRPr>
                    </a:p>
                  </a:txBody>
                  <a:tcPr>
                    <a:solidFill>
                      <a:schemeClr val="accent2">
                        <a:lumMod val="20000"/>
                        <a:lumOff val="80000"/>
                      </a:schemeClr>
                    </a:solidFill>
                  </a:tcPr>
                </a:tc>
                <a:tc>
                  <a:txBody>
                    <a:bodyPr/>
                    <a:p>
                      <a:pPr>
                        <a:buNone/>
                      </a:pPr>
                      <a:r>
                        <a:rPr lang="en-US" sz="2400">
                          <a:solidFill>
                            <a:srgbClr val="FF0000"/>
                          </a:solidFill>
                          <a:latin typeface="Times New Roman" panose="02020603050405020304" charset="0"/>
                          <a:cs typeface="Times New Roman" panose="02020603050405020304" charset="0"/>
                        </a:rPr>
                        <a:t>X </a:t>
                      </a:r>
                      <a:endParaRPr lang="en-US" sz="2400">
                        <a:solidFill>
                          <a:srgbClr val="FF0000"/>
                        </a:solidFill>
                        <a:latin typeface="Times New Roman" panose="02020603050405020304" charset="0"/>
                        <a:cs typeface="Times New Roman" panose="02020603050405020304" charset="0"/>
                      </a:endParaRPr>
                    </a:p>
                  </a:txBody>
                  <a:tcPr>
                    <a:solidFill>
                      <a:schemeClr val="accent2">
                        <a:lumMod val="20000"/>
                        <a:lumOff val="80000"/>
                      </a:schemeClr>
                    </a:solidFill>
                  </a:tcPr>
                </a:tc>
                <a:tc>
                  <a:txBody>
                    <a:bodyPr/>
                    <a:p>
                      <a:pPr>
                        <a:buNone/>
                      </a:pPr>
                      <a:r>
                        <a:rPr lang="en-US" sz="2400">
                          <a:solidFill>
                            <a:srgbClr val="FF0000"/>
                          </a:solidFill>
                          <a:latin typeface="Times New Roman" panose="02020603050405020304" charset="0"/>
                          <a:cs typeface="Times New Roman" panose="02020603050405020304" charset="0"/>
                        </a:rPr>
                        <a:t>Ã</a:t>
                      </a:r>
                      <a:endParaRPr lang="en-US" sz="2400">
                        <a:solidFill>
                          <a:srgbClr val="FF0000"/>
                        </a:solidFill>
                        <a:highlight>
                          <a:srgbClr val="FFFF00"/>
                        </a:highlight>
                        <a:latin typeface="Times New Roman" panose="02020603050405020304" charset="0"/>
                        <a:cs typeface="Times New Roman" panose="02020603050405020304" charset="0"/>
                      </a:endParaRPr>
                    </a:p>
                  </a:txBody>
                  <a:tcPr>
                    <a:solidFill>
                      <a:schemeClr val="accent2">
                        <a:lumMod val="20000"/>
                        <a:lumOff val="8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trips(downLeft)">
                                      <p:cBhvr>
                                        <p:cTn id="10" dur="500"/>
                                        <p:tgtEl>
                                          <p:spTgt spid="3">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trips(downLeft)">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strips(downLeft)">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strips(downLeft)">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strips(downLeft)">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strips(downLeft)">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strips(downLeft)">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ubtitle 2"/>
          <p:cNvSpPr>
            <a:spLocks noGrp="1"/>
          </p:cNvSpPr>
          <p:nvPr>
            <p:ph type="subTitle" idx="1"/>
          </p:nvPr>
        </p:nvSpPr>
        <p:spPr>
          <a:xfrm>
            <a:off x="535305" y="415925"/>
            <a:ext cx="10855960" cy="5897880"/>
          </a:xfrm>
        </p:spPr>
        <p:txBody>
          <a:bodyPr/>
          <a:p>
            <a:pPr algn="just"/>
            <a:r>
              <a:rPr lang="en-US" sz="2800">
                <a:latin typeface="Times New Roman" panose="02020603050405020304" charset="0"/>
                <a:cs typeface="Times New Roman" panose="02020603050405020304" charset="0"/>
              </a:rPr>
              <a:t>-Ô chữ gồm 5 chữ cái: Tập hợp sinh vật cùng môi trường sống mang những nét đặc thù của chúng, thường được dịch là </a:t>
            </a:r>
            <a:r>
              <a:rPr lang="en-US" sz="2800" i="1">
                <a:latin typeface="Times New Roman" panose="02020603050405020304" charset="0"/>
                <a:cs typeface="Times New Roman" panose="02020603050405020304" charset="0"/>
              </a:rPr>
              <a:t>khu sinh học</a:t>
            </a:r>
            <a:r>
              <a:rPr lang="en-US" sz="2800">
                <a:latin typeface="Times New Roman" panose="02020603050405020304" charset="0"/>
                <a:cs typeface="Times New Roman" panose="02020603050405020304" charset="0"/>
              </a:rPr>
              <a:t>.</a:t>
            </a:r>
            <a:endParaRPr lang="en-US" sz="2800">
              <a:latin typeface="Times New Roman" panose="02020603050405020304" charset="0"/>
              <a:cs typeface="Times New Roman" panose="02020603050405020304" charset="0"/>
            </a:endParaRPr>
          </a:p>
          <a:p>
            <a:pPr algn="just"/>
            <a:endParaRPr lang="en-US" sz="2800">
              <a:latin typeface="Times New Roman" panose="02020603050405020304" charset="0"/>
              <a:cs typeface="Times New Roman" panose="02020603050405020304" charset="0"/>
            </a:endParaRPr>
          </a:p>
          <a:p>
            <a:pPr algn="just"/>
            <a:endParaRPr lang="en-US" sz="2800">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rPr>
              <a:t>-Ô chữ gồm 6 chữ cái: Sống bằng cách hút chất dinh dưỡng từ cơ thể những sinh vật khác.</a:t>
            </a:r>
            <a:endParaRPr lang="en-US" sz="2800">
              <a:latin typeface="Times New Roman" panose="02020603050405020304" charset="0"/>
              <a:cs typeface="Times New Roman" panose="02020603050405020304" charset="0"/>
            </a:endParaRPr>
          </a:p>
          <a:p>
            <a:pPr algn="just"/>
            <a:endParaRPr lang="en-US" sz="2800">
              <a:latin typeface="Times New Roman" panose="02020603050405020304" charset="0"/>
              <a:cs typeface="Times New Roman" panose="02020603050405020304" charset="0"/>
            </a:endParaRPr>
          </a:p>
          <a:p>
            <a:pPr algn="just"/>
            <a:endParaRPr lang="en-US" sz="2800">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rPr>
              <a:t>-Ô chữ gồm 23 chữ cái: Phần không sống, không sinh sản trong không gian bao quanh sinh vật.</a:t>
            </a:r>
            <a:endParaRPr lang="en-US" sz="2800">
              <a:latin typeface="Times New Roman" panose="02020603050405020304" charset="0"/>
              <a:cs typeface="Times New Roman" panose="02020603050405020304" charset="0"/>
            </a:endParaRPr>
          </a:p>
        </p:txBody>
      </p:sp>
      <p:graphicFrame>
        <p:nvGraphicFramePr>
          <p:cNvPr id="2" name="Table 1"/>
          <p:cNvGraphicFramePr/>
          <p:nvPr/>
        </p:nvGraphicFramePr>
        <p:xfrm>
          <a:off x="830580" y="1374140"/>
          <a:ext cx="8531225" cy="640080"/>
        </p:xfrm>
        <a:graphic>
          <a:graphicData uri="http://schemas.openxmlformats.org/drawingml/2006/table">
            <a:tbl>
              <a:tblPr firstRow="1" bandRow="1">
                <a:tableStyleId>{5C22544A-7EE6-4342-B048-85BDC9FD1C3A}</a:tableStyleId>
              </a:tblPr>
              <a:tblGrid>
                <a:gridCol w="1706245"/>
                <a:gridCol w="1706245"/>
                <a:gridCol w="1706245"/>
                <a:gridCol w="1706245"/>
                <a:gridCol w="1706245"/>
              </a:tblGrid>
              <a:tr h="640080">
                <a:tc>
                  <a:txBody>
                    <a:bodyPr/>
                    <a:p>
                      <a:pPr>
                        <a:buNone/>
                      </a:pPr>
                      <a:r>
                        <a:rPr lang="en-US" sz="3600"/>
                        <a:t>B</a:t>
                      </a:r>
                      <a:endParaRPr lang="en-US" sz="3600"/>
                    </a:p>
                  </a:txBody>
                  <a:tcPr>
                    <a:solidFill>
                      <a:srgbClr val="92D050"/>
                    </a:solidFill>
                  </a:tcPr>
                </a:tc>
                <a:tc>
                  <a:txBody>
                    <a:bodyPr/>
                    <a:p>
                      <a:pPr>
                        <a:buNone/>
                      </a:pPr>
                      <a:r>
                        <a:rPr lang="en-US" sz="3600"/>
                        <a:t>I</a:t>
                      </a:r>
                      <a:endParaRPr lang="en-US" sz="3600"/>
                    </a:p>
                  </a:txBody>
                  <a:tcPr>
                    <a:solidFill>
                      <a:srgbClr val="92D050"/>
                    </a:solidFill>
                  </a:tcPr>
                </a:tc>
                <a:tc>
                  <a:txBody>
                    <a:bodyPr/>
                    <a:p>
                      <a:pPr>
                        <a:buNone/>
                      </a:pPr>
                      <a:r>
                        <a:rPr lang="en-US" sz="3600"/>
                        <a:t>O</a:t>
                      </a:r>
                      <a:endParaRPr lang="en-US" sz="3600"/>
                    </a:p>
                  </a:txBody>
                  <a:tcPr>
                    <a:solidFill>
                      <a:srgbClr val="92D050"/>
                    </a:solidFill>
                  </a:tcPr>
                </a:tc>
                <a:tc>
                  <a:txBody>
                    <a:bodyPr/>
                    <a:p>
                      <a:pPr>
                        <a:buNone/>
                      </a:pPr>
                      <a:r>
                        <a:rPr lang="en-US" sz="3600"/>
                        <a:t>M</a:t>
                      </a:r>
                      <a:endParaRPr lang="en-US" sz="3600"/>
                    </a:p>
                  </a:txBody>
                  <a:tcPr>
                    <a:solidFill>
                      <a:srgbClr val="92D050"/>
                    </a:solidFill>
                  </a:tcPr>
                </a:tc>
                <a:tc>
                  <a:txBody>
                    <a:bodyPr/>
                    <a:p>
                      <a:pPr>
                        <a:buNone/>
                      </a:pPr>
                      <a:r>
                        <a:rPr lang="en-US" sz="3600"/>
                        <a:t>E</a:t>
                      </a:r>
                      <a:endParaRPr lang="en-US" sz="3600"/>
                    </a:p>
                  </a:txBody>
                  <a:tcPr>
                    <a:solidFill>
                      <a:srgbClr val="92D050"/>
                    </a:solidFill>
                  </a:tcPr>
                </a:tc>
              </a:tr>
            </a:tbl>
          </a:graphicData>
        </a:graphic>
      </p:graphicFrame>
      <p:graphicFrame>
        <p:nvGraphicFramePr>
          <p:cNvPr id="4" name="Table 3"/>
          <p:cNvGraphicFramePr/>
          <p:nvPr/>
        </p:nvGraphicFramePr>
        <p:xfrm>
          <a:off x="1828800" y="3238500"/>
          <a:ext cx="8533765" cy="381000"/>
        </p:xfrm>
        <a:graphic>
          <a:graphicData uri="http://schemas.openxmlformats.org/drawingml/2006/table">
            <a:tbl>
              <a:tblPr firstRow="1" bandRow="1">
                <a:tableStyleId>{5C22544A-7EE6-4342-B048-85BDC9FD1C3A}</a:tableStyleId>
              </a:tblPr>
              <a:tblGrid>
                <a:gridCol w="1421765"/>
                <a:gridCol w="1421765"/>
                <a:gridCol w="1421765"/>
                <a:gridCol w="1421765"/>
                <a:gridCol w="1421765"/>
                <a:gridCol w="1421765"/>
              </a:tblGrid>
              <a:tr h="381000">
                <a:tc>
                  <a:txBody>
                    <a:bodyPr/>
                    <a:p>
                      <a:pPr>
                        <a:buNone/>
                      </a:pPr>
                      <a:r>
                        <a:rPr lang="en-US" sz="3600">
                          <a:solidFill>
                            <a:srgbClr val="FF0000"/>
                          </a:solidFill>
                        </a:rPr>
                        <a:t>K</a:t>
                      </a:r>
                      <a:endParaRPr lang="en-US" sz="3600">
                        <a:solidFill>
                          <a:srgbClr val="FF0000"/>
                        </a:solidFill>
                      </a:endParaRPr>
                    </a:p>
                  </a:txBody>
                  <a:tcPr>
                    <a:solidFill>
                      <a:srgbClr val="FFC000"/>
                    </a:solidFill>
                  </a:tcPr>
                </a:tc>
                <a:tc>
                  <a:txBody>
                    <a:bodyPr/>
                    <a:p>
                      <a:pPr>
                        <a:buNone/>
                      </a:pPr>
                      <a:r>
                        <a:rPr lang="en-US" sz="3600">
                          <a:solidFill>
                            <a:srgbClr val="FF0000"/>
                          </a:solidFill>
                        </a:rPr>
                        <a:t>Í</a:t>
                      </a:r>
                      <a:endParaRPr lang="en-US" sz="3600">
                        <a:solidFill>
                          <a:srgbClr val="FF0000"/>
                        </a:solidFill>
                      </a:endParaRPr>
                    </a:p>
                  </a:txBody>
                  <a:tcPr>
                    <a:solidFill>
                      <a:srgbClr val="FFC000"/>
                    </a:solidFill>
                  </a:tcPr>
                </a:tc>
                <a:tc>
                  <a:txBody>
                    <a:bodyPr/>
                    <a:p>
                      <a:pPr>
                        <a:buNone/>
                      </a:pPr>
                      <a:r>
                        <a:rPr lang="en-US" sz="3600">
                          <a:solidFill>
                            <a:srgbClr val="FF0000"/>
                          </a:solidFill>
                        </a:rPr>
                        <a:t>S</a:t>
                      </a:r>
                      <a:endParaRPr lang="en-US" sz="3600">
                        <a:solidFill>
                          <a:srgbClr val="FF0000"/>
                        </a:solidFill>
                      </a:endParaRPr>
                    </a:p>
                  </a:txBody>
                  <a:tcPr>
                    <a:solidFill>
                      <a:srgbClr val="FFC000"/>
                    </a:solidFill>
                  </a:tcPr>
                </a:tc>
                <a:tc>
                  <a:txBody>
                    <a:bodyPr/>
                    <a:p>
                      <a:pPr>
                        <a:buNone/>
                      </a:pPr>
                      <a:r>
                        <a:rPr lang="en-US" sz="3600">
                          <a:solidFill>
                            <a:srgbClr val="FF0000"/>
                          </a:solidFill>
                        </a:rPr>
                        <a:t>I</a:t>
                      </a:r>
                      <a:endParaRPr lang="en-US" sz="3600">
                        <a:solidFill>
                          <a:srgbClr val="FF0000"/>
                        </a:solidFill>
                      </a:endParaRPr>
                    </a:p>
                  </a:txBody>
                  <a:tcPr>
                    <a:solidFill>
                      <a:srgbClr val="FFC000"/>
                    </a:solidFill>
                  </a:tcPr>
                </a:tc>
                <a:tc>
                  <a:txBody>
                    <a:bodyPr/>
                    <a:p>
                      <a:pPr>
                        <a:buNone/>
                      </a:pPr>
                      <a:r>
                        <a:rPr lang="en-US" sz="3600">
                          <a:solidFill>
                            <a:srgbClr val="FF0000"/>
                          </a:solidFill>
                        </a:rPr>
                        <a:t>N</a:t>
                      </a:r>
                      <a:endParaRPr lang="en-US" sz="3600">
                        <a:solidFill>
                          <a:srgbClr val="FF0000"/>
                        </a:solidFill>
                      </a:endParaRPr>
                    </a:p>
                  </a:txBody>
                  <a:tcPr>
                    <a:solidFill>
                      <a:srgbClr val="FFC000"/>
                    </a:solidFill>
                  </a:tcPr>
                </a:tc>
                <a:tc>
                  <a:txBody>
                    <a:bodyPr/>
                    <a:p>
                      <a:pPr>
                        <a:buNone/>
                      </a:pPr>
                      <a:r>
                        <a:rPr lang="en-US" sz="3600">
                          <a:solidFill>
                            <a:srgbClr val="FF0000"/>
                          </a:solidFill>
                        </a:rPr>
                        <a:t>H</a:t>
                      </a:r>
                      <a:endParaRPr lang="en-US" sz="3600">
                        <a:solidFill>
                          <a:srgbClr val="FF0000"/>
                        </a:solidFill>
                      </a:endParaRPr>
                    </a:p>
                  </a:txBody>
                  <a:tcPr>
                    <a:solidFill>
                      <a:srgbClr val="FFC000"/>
                    </a:solidFill>
                  </a:tcPr>
                </a:tc>
              </a:tr>
            </a:tbl>
          </a:graphicData>
        </a:graphic>
      </p:graphicFrame>
      <p:graphicFrame>
        <p:nvGraphicFramePr>
          <p:cNvPr id="8" name="Table 7"/>
          <p:cNvGraphicFramePr/>
          <p:nvPr/>
        </p:nvGraphicFramePr>
        <p:xfrm>
          <a:off x="588010" y="5387975"/>
          <a:ext cx="10997565" cy="504825"/>
        </p:xfrm>
        <a:graphic>
          <a:graphicData uri="http://schemas.openxmlformats.org/drawingml/2006/table">
            <a:tbl>
              <a:tblPr firstRow="1" bandRow="1">
                <a:tableStyleId>{5C22544A-7EE6-4342-B048-85BDC9FD1C3A}</a:tableStyleId>
              </a:tblPr>
              <a:tblGrid>
                <a:gridCol w="478155"/>
                <a:gridCol w="478155"/>
                <a:gridCol w="478155"/>
                <a:gridCol w="478155"/>
                <a:gridCol w="478155"/>
                <a:gridCol w="478155"/>
                <a:gridCol w="478155"/>
                <a:gridCol w="478155"/>
                <a:gridCol w="478155"/>
                <a:gridCol w="478155"/>
                <a:gridCol w="478155"/>
                <a:gridCol w="478155"/>
                <a:gridCol w="478155"/>
                <a:gridCol w="478155"/>
                <a:gridCol w="478155"/>
                <a:gridCol w="478155"/>
                <a:gridCol w="478155"/>
                <a:gridCol w="478155"/>
                <a:gridCol w="478155"/>
                <a:gridCol w="478155"/>
                <a:gridCol w="478155"/>
                <a:gridCol w="478155"/>
                <a:gridCol w="478155"/>
              </a:tblGrid>
              <a:tr h="504825">
                <a:tc>
                  <a:txBody>
                    <a:bodyPr/>
                    <a:p>
                      <a:pPr>
                        <a:buNone/>
                      </a:pPr>
                      <a:r>
                        <a:rPr lang="en-US" sz="3600"/>
                        <a:t>Y</a:t>
                      </a:r>
                      <a:endParaRPr lang="en-US" sz="3600"/>
                    </a:p>
                  </a:txBody>
                  <a:tcPr>
                    <a:solidFill>
                      <a:schemeClr val="accent2"/>
                    </a:solidFill>
                  </a:tcPr>
                </a:tc>
                <a:tc>
                  <a:txBody>
                    <a:bodyPr/>
                    <a:p>
                      <a:pPr>
                        <a:buNone/>
                      </a:pPr>
                      <a:r>
                        <a:rPr lang="en-US" sz="3600"/>
                        <a:t>Ế</a:t>
                      </a:r>
                      <a:endParaRPr lang="en-US" sz="3600"/>
                    </a:p>
                  </a:txBody>
                  <a:tcPr>
                    <a:solidFill>
                      <a:schemeClr val="accent2"/>
                    </a:solidFill>
                  </a:tcPr>
                </a:tc>
                <a:tc>
                  <a:txBody>
                    <a:bodyPr/>
                    <a:p>
                      <a:pPr>
                        <a:buNone/>
                      </a:pPr>
                      <a:r>
                        <a:rPr lang="en-US" sz="3600"/>
                        <a:t>U</a:t>
                      </a:r>
                      <a:endParaRPr lang="en-US" sz="3600"/>
                    </a:p>
                  </a:txBody>
                  <a:tcPr>
                    <a:solidFill>
                      <a:schemeClr val="accent2"/>
                    </a:solidFill>
                  </a:tcPr>
                </a:tc>
                <a:tc>
                  <a:txBody>
                    <a:bodyPr/>
                    <a:p>
                      <a:pPr>
                        <a:buNone/>
                      </a:pPr>
                      <a:r>
                        <a:rPr lang="en-US" sz="3600"/>
                        <a:t>T</a:t>
                      </a:r>
                      <a:endParaRPr lang="en-US" sz="3600"/>
                    </a:p>
                  </a:txBody>
                  <a:tcPr>
                    <a:solidFill>
                      <a:schemeClr val="accent2"/>
                    </a:solidFill>
                  </a:tcPr>
                </a:tc>
                <a:tc>
                  <a:txBody>
                    <a:bodyPr/>
                    <a:p>
                      <a:pPr>
                        <a:buNone/>
                      </a:pPr>
                      <a:r>
                        <a:rPr lang="en-US" sz="3600"/>
                        <a:t>Ố</a:t>
                      </a:r>
                      <a:endParaRPr lang="en-US" sz="3600"/>
                    </a:p>
                  </a:txBody>
                  <a:tcPr>
                    <a:solidFill>
                      <a:schemeClr val="accent2"/>
                    </a:solidFill>
                  </a:tcPr>
                </a:tc>
                <a:tc>
                  <a:txBody>
                    <a:bodyPr/>
                    <a:p>
                      <a:pPr>
                        <a:buNone/>
                      </a:pPr>
                      <a:r>
                        <a:rPr lang="en-US" sz="3600"/>
                        <a:t>V</a:t>
                      </a:r>
                      <a:endParaRPr lang="en-US" sz="3600"/>
                    </a:p>
                  </a:txBody>
                  <a:tcPr>
                    <a:solidFill>
                      <a:schemeClr val="accent2"/>
                    </a:solidFill>
                  </a:tcPr>
                </a:tc>
                <a:tc>
                  <a:txBody>
                    <a:bodyPr/>
                    <a:p>
                      <a:pPr>
                        <a:buNone/>
                      </a:pPr>
                      <a:r>
                        <a:rPr lang="en-US" sz="3600"/>
                        <a:t>Ô</a:t>
                      </a:r>
                      <a:endParaRPr lang="en-US" sz="3600"/>
                    </a:p>
                  </a:txBody>
                  <a:tcPr>
                    <a:solidFill>
                      <a:schemeClr val="accent2"/>
                    </a:solidFill>
                  </a:tcPr>
                </a:tc>
                <a:tc>
                  <a:txBody>
                    <a:bodyPr/>
                    <a:p>
                      <a:pPr>
                        <a:buNone/>
                      </a:pPr>
                      <a:r>
                        <a:rPr lang="en-US" sz="3600"/>
                        <a:t>S</a:t>
                      </a:r>
                      <a:endParaRPr lang="en-US" sz="3600"/>
                    </a:p>
                  </a:txBody>
                  <a:tcPr>
                    <a:solidFill>
                      <a:schemeClr val="accent2"/>
                    </a:solidFill>
                  </a:tcPr>
                </a:tc>
                <a:tc>
                  <a:txBody>
                    <a:bodyPr/>
                    <a:p>
                      <a:pPr>
                        <a:buNone/>
                      </a:pPr>
                      <a:r>
                        <a:rPr lang="en-US" sz="3600"/>
                        <a:t>I</a:t>
                      </a:r>
                      <a:endParaRPr lang="en-US" sz="3600"/>
                    </a:p>
                  </a:txBody>
                  <a:tcPr>
                    <a:solidFill>
                      <a:schemeClr val="accent2"/>
                    </a:solidFill>
                  </a:tcPr>
                </a:tc>
                <a:tc>
                  <a:txBody>
                    <a:bodyPr/>
                    <a:p>
                      <a:pPr>
                        <a:buNone/>
                      </a:pPr>
                      <a:r>
                        <a:rPr lang="en-US" sz="3600"/>
                        <a:t>N</a:t>
                      </a:r>
                      <a:endParaRPr lang="en-US" sz="3600"/>
                    </a:p>
                  </a:txBody>
                  <a:tcPr>
                    <a:solidFill>
                      <a:schemeClr val="accent2"/>
                    </a:solidFill>
                  </a:tcPr>
                </a:tc>
                <a:tc>
                  <a:txBody>
                    <a:bodyPr/>
                    <a:p>
                      <a:pPr>
                        <a:buNone/>
                      </a:pPr>
                      <a:r>
                        <a:rPr lang="en-US" sz="3600"/>
                        <a:t>H</a:t>
                      </a:r>
                      <a:endParaRPr lang="en-US" sz="3600"/>
                    </a:p>
                  </a:txBody>
                  <a:tcPr>
                    <a:solidFill>
                      <a:schemeClr val="accent2"/>
                    </a:solidFill>
                  </a:tcPr>
                </a:tc>
                <a:tc>
                  <a:txBody>
                    <a:bodyPr/>
                    <a:p>
                      <a:pPr>
                        <a:buNone/>
                      </a:pPr>
                      <a:r>
                        <a:rPr lang="en-US" sz="3600"/>
                        <a:t>C</a:t>
                      </a:r>
                      <a:endParaRPr lang="en-US" sz="3600"/>
                    </a:p>
                  </a:txBody>
                  <a:tcPr>
                    <a:solidFill>
                      <a:schemeClr val="accent2"/>
                    </a:solidFill>
                  </a:tcPr>
                </a:tc>
                <a:tc>
                  <a:txBody>
                    <a:bodyPr/>
                    <a:p>
                      <a:pPr>
                        <a:buNone/>
                      </a:pPr>
                      <a:r>
                        <a:rPr lang="en-US" sz="3600"/>
                        <a:t>Ủ</a:t>
                      </a:r>
                      <a:endParaRPr lang="en-US" sz="3600"/>
                    </a:p>
                  </a:txBody>
                  <a:tcPr>
                    <a:solidFill>
                      <a:schemeClr val="accent2"/>
                    </a:solidFill>
                  </a:tcPr>
                </a:tc>
                <a:tc>
                  <a:txBody>
                    <a:bodyPr/>
                    <a:p>
                      <a:pPr>
                        <a:buNone/>
                      </a:pPr>
                      <a:r>
                        <a:rPr lang="en-US" sz="3600"/>
                        <a:t>A</a:t>
                      </a:r>
                      <a:endParaRPr lang="en-US" sz="3600"/>
                    </a:p>
                  </a:txBody>
                  <a:tcPr>
                    <a:solidFill>
                      <a:schemeClr val="accent2"/>
                    </a:solidFill>
                  </a:tcPr>
                </a:tc>
                <a:tc>
                  <a:txBody>
                    <a:bodyPr/>
                    <a:p>
                      <a:pPr>
                        <a:buNone/>
                      </a:pPr>
                      <a:r>
                        <a:rPr lang="en-US" sz="3600"/>
                        <a:t>M</a:t>
                      </a:r>
                      <a:endParaRPr lang="en-US" sz="3600"/>
                    </a:p>
                  </a:txBody>
                  <a:tcPr>
                    <a:solidFill>
                      <a:schemeClr val="accent2"/>
                    </a:solidFill>
                  </a:tcPr>
                </a:tc>
                <a:tc>
                  <a:txBody>
                    <a:bodyPr/>
                    <a:p>
                      <a:pPr>
                        <a:buNone/>
                      </a:pPr>
                      <a:r>
                        <a:rPr lang="en-US" sz="3600"/>
                        <a:t>Ô</a:t>
                      </a:r>
                      <a:endParaRPr lang="en-US" sz="3600"/>
                    </a:p>
                  </a:txBody>
                  <a:tcPr>
                    <a:solidFill>
                      <a:schemeClr val="accent2"/>
                    </a:solidFill>
                  </a:tcPr>
                </a:tc>
                <a:tc>
                  <a:txBody>
                    <a:bodyPr/>
                    <a:p>
                      <a:pPr>
                        <a:buNone/>
                      </a:pPr>
                      <a:r>
                        <a:rPr lang="en-US" sz="3600"/>
                        <a:t>I</a:t>
                      </a:r>
                      <a:endParaRPr lang="en-US" sz="3600"/>
                    </a:p>
                  </a:txBody>
                  <a:tcPr>
                    <a:solidFill>
                      <a:schemeClr val="accent2"/>
                    </a:solidFill>
                  </a:tcPr>
                </a:tc>
                <a:tc>
                  <a:txBody>
                    <a:bodyPr/>
                    <a:p>
                      <a:pPr>
                        <a:buNone/>
                      </a:pPr>
                      <a:r>
                        <a:rPr lang="en-US" sz="3600"/>
                        <a:t>T</a:t>
                      </a:r>
                      <a:endParaRPr lang="en-US" sz="3600"/>
                    </a:p>
                  </a:txBody>
                  <a:tcPr>
                    <a:solidFill>
                      <a:schemeClr val="accent2"/>
                    </a:solidFill>
                  </a:tcPr>
                </a:tc>
                <a:tc>
                  <a:txBody>
                    <a:bodyPr/>
                    <a:p>
                      <a:pPr>
                        <a:buNone/>
                      </a:pPr>
                      <a:r>
                        <a:rPr lang="en-US" sz="3600"/>
                        <a:t>R</a:t>
                      </a:r>
                      <a:endParaRPr lang="en-US" sz="3600"/>
                    </a:p>
                  </a:txBody>
                  <a:tcPr>
                    <a:solidFill>
                      <a:schemeClr val="accent2"/>
                    </a:solidFill>
                  </a:tcPr>
                </a:tc>
                <a:tc>
                  <a:txBody>
                    <a:bodyPr/>
                    <a:p>
                      <a:pPr>
                        <a:buNone/>
                      </a:pPr>
                      <a:r>
                        <a:rPr lang="en-US" sz="3600"/>
                        <a:t>Ư</a:t>
                      </a:r>
                      <a:endParaRPr lang="en-US" sz="3600"/>
                    </a:p>
                  </a:txBody>
                  <a:tcPr>
                    <a:solidFill>
                      <a:schemeClr val="accent2"/>
                    </a:solidFill>
                  </a:tcPr>
                </a:tc>
                <a:tc>
                  <a:txBody>
                    <a:bodyPr/>
                    <a:p>
                      <a:pPr>
                        <a:buNone/>
                      </a:pPr>
                      <a:r>
                        <a:rPr lang="en-US" sz="3600"/>
                        <a:t>Ờ</a:t>
                      </a:r>
                      <a:endParaRPr lang="en-US" sz="3600"/>
                    </a:p>
                  </a:txBody>
                  <a:tcPr>
                    <a:solidFill>
                      <a:schemeClr val="accent2"/>
                    </a:solidFill>
                  </a:tcPr>
                </a:tc>
                <a:tc>
                  <a:txBody>
                    <a:bodyPr/>
                    <a:p>
                      <a:pPr>
                        <a:buNone/>
                      </a:pPr>
                      <a:r>
                        <a:rPr lang="en-US" sz="3600"/>
                        <a:t>N</a:t>
                      </a:r>
                      <a:endParaRPr lang="en-US" sz="3600"/>
                    </a:p>
                  </a:txBody>
                  <a:tcPr>
                    <a:solidFill>
                      <a:schemeClr val="accent2"/>
                    </a:solidFill>
                  </a:tcPr>
                </a:tc>
                <a:tc>
                  <a:txBody>
                    <a:bodyPr/>
                    <a:p>
                      <a:pPr>
                        <a:buNone/>
                      </a:pPr>
                      <a:r>
                        <a:rPr lang="en-US" sz="3600"/>
                        <a:t>G</a:t>
                      </a:r>
                      <a:endParaRPr lang="en-US" sz="3600"/>
                    </a:p>
                  </a:txBody>
                  <a:tcPr>
                    <a:solidFill>
                      <a:schemeClr val="accent2"/>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trips(down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down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strips(downLeft)">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strips(downLef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ubtitle 2"/>
          <p:cNvSpPr>
            <a:spLocks noGrp="1"/>
          </p:cNvSpPr>
          <p:nvPr>
            <p:ph type="subTitle" idx="1"/>
          </p:nvPr>
        </p:nvSpPr>
        <p:spPr>
          <a:xfrm>
            <a:off x="535305" y="415925"/>
            <a:ext cx="10855960" cy="5897880"/>
          </a:xfrm>
        </p:spPr>
        <p:txBody>
          <a:bodyPr/>
          <a:p>
            <a:pPr algn="just"/>
            <a:r>
              <a:rPr lang="en-US" sz="2800" b="1">
                <a:solidFill>
                  <a:srgbClr val="FF0000"/>
                </a:solidFill>
                <a:latin typeface="Times New Roman" panose="02020603050405020304" charset="0"/>
                <a:cs typeface="Times New Roman" panose="02020603050405020304" charset="0"/>
              </a:rPr>
              <a:t>2. Tìm hiểu chung</a:t>
            </a:r>
            <a:endParaRPr lang="en-US" sz="2800" b="1">
              <a:solidFill>
                <a:srgbClr val="FF0000"/>
              </a:solidFill>
              <a:latin typeface="Times New Roman" panose="02020603050405020304" charset="0"/>
              <a:cs typeface="Times New Roman" panose="02020603050405020304" charset="0"/>
            </a:endParaRPr>
          </a:p>
          <a:p>
            <a:pPr algn="just"/>
            <a:r>
              <a:rPr lang="en-US" sz="2800" b="1" i="1">
                <a:solidFill>
                  <a:srgbClr val="FF0000"/>
                </a:solidFill>
                <a:latin typeface="Times New Roman" panose="02020603050405020304" charset="0"/>
                <a:cs typeface="Times New Roman" panose="02020603050405020304" charset="0"/>
              </a:rPr>
              <a:t>a. Xuất xứ:</a:t>
            </a:r>
            <a:endParaRPr lang="en-US" sz="2800" b="1" i="1">
              <a:solidFill>
                <a:srgbClr val="FF0000"/>
              </a:solidFill>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rPr>
              <a:t>-Tác giả: Ngọc Phú.</a:t>
            </a:r>
            <a:endParaRPr lang="en-US" sz="2800">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rPr>
              <a:t>-</a:t>
            </a:r>
            <a:r>
              <a:rPr lang="vi-VN" sz="2800" dirty="0">
                <a:solidFill>
                  <a:schemeClr val="tx1"/>
                </a:solidFill>
                <a:latin typeface="Times New Roman" panose="02020603050405020304" charset="0"/>
                <a:ea typeface="Calibri" panose="020F0502020204030204" charset="0"/>
                <a:sym typeface="+mn-ea"/>
              </a:rPr>
              <a:t>Trích từ </a:t>
            </a:r>
            <a:r>
              <a:rPr lang="en-US" sz="2800" dirty="0" err="1">
                <a:solidFill>
                  <a:schemeClr val="tx1"/>
                </a:solidFill>
                <a:latin typeface="Times New Roman" panose="02020603050405020304" charset="0"/>
                <a:ea typeface="Calibri" panose="020F0502020204030204" charset="0"/>
                <a:sym typeface="+mn-ea"/>
              </a:rPr>
              <a:t>Báo</a:t>
            </a:r>
            <a:r>
              <a:rPr lang="en-US" sz="2800" dirty="0">
                <a:solidFill>
                  <a:schemeClr val="tx1"/>
                </a:solidFill>
                <a:latin typeface="Times New Roman" panose="02020603050405020304" charset="0"/>
                <a:ea typeface="Calibri" panose="020F0502020204030204" charset="0"/>
                <a:sym typeface="+mn-ea"/>
              </a:rPr>
              <a:t> </a:t>
            </a:r>
            <a:r>
              <a:rPr lang="en-US" sz="2800" dirty="0" err="1">
                <a:solidFill>
                  <a:schemeClr val="tx1"/>
                </a:solidFill>
                <a:latin typeface="Times New Roman" panose="02020603050405020304" charset="0"/>
                <a:ea typeface="Calibri" panose="020F0502020204030204" charset="0"/>
                <a:sym typeface="+mn-ea"/>
              </a:rPr>
              <a:t>Điện</a:t>
            </a:r>
            <a:r>
              <a:rPr lang="en-US" sz="2800" dirty="0">
                <a:solidFill>
                  <a:schemeClr val="tx1"/>
                </a:solidFill>
                <a:latin typeface="Times New Roman" panose="02020603050405020304" charset="0"/>
                <a:ea typeface="Calibri" panose="020F0502020204030204" charset="0"/>
                <a:sym typeface="+mn-ea"/>
              </a:rPr>
              <a:t> </a:t>
            </a:r>
            <a:r>
              <a:rPr lang="en-US" sz="2800" dirty="0" err="1">
                <a:solidFill>
                  <a:schemeClr val="tx1"/>
                </a:solidFill>
                <a:latin typeface="Times New Roman" panose="02020603050405020304" charset="0"/>
                <a:ea typeface="Calibri" panose="020F0502020204030204" charset="0"/>
                <a:sym typeface="+mn-ea"/>
              </a:rPr>
              <a:t>tử</a:t>
            </a:r>
            <a:r>
              <a:rPr lang="en-US" sz="2800" dirty="0">
                <a:solidFill>
                  <a:schemeClr val="tx1"/>
                </a:solidFill>
                <a:latin typeface="Times New Roman" panose="02020603050405020304" charset="0"/>
                <a:ea typeface="Calibri" panose="020F0502020204030204" charset="0"/>
                <a:sym typeface="+mn-ea"/>
              </a:rPr>
              <a:t> </a:t>
            </a:r>
            <a:r>
              <a:rPr lang="en-US" sz="2800" i="1" dirty="0" err="1">
                <a:solidFill>
                  <a:schemeClr val="tx1"/>
                </a:solidFill>
                <a:latin typeface="Times New Roman" panose="02020603050405020304" charset="0"/>
                <a:ea typeface="Calibri" panose="020F0502020204030204" charset="0"/>
                <a:sym typeface="+mn-ea"/>
              </a:rPr>
              <a:t>Đất</a:t>
            </a:r>
            <a:r>
              <a:rPr lang="en-US" sz="2800" i="1" dirty="0">
                <a:solidFill>
                  <a:schemeClr val="tx1"/>
                </a:solidFill>
                <a:latin typeface="Times New Roman" panose="02020603050405020304" charset="0"/>
                <a:ea typeface="Calibri" panose="020F0502020204030204" charset="0"/>
                <a:sym typeface="+mn-ea"/>
              </a:rPr>
              <a:t> </a:t>
            </a:r>
            <a:r>
              <a:rPr lang="en-US" sz="2800" i="1" dirty="0" err="1">
                <a:solidFill>
                  <a:schemeClr val="tx1"/>
                </a:solidFill>
                <a:latin typeface="Times New Roman" panose="02020603050405020304" charset="0"/>
                <a:ea typeface="Calibri" panose="020F0502020204030204" charset="0"/>
                <a:sym typeface="+mn-ea"/>
              </a:rPr>
              <a:t>Việt </a:t>
            </a:r>
            <a:r>
              <a:rPr lang="en-US" sz="2800" dirty="0">
                <a:solidFill>
                  <a:schemeClr val="tx1"/>
                </a:solidFill>
                <a:latin typeface="Times New Roman" panose="02020603050405020304" charset="0"/>
                <a:ea typeface="Calibri" panose="020F0502020204030204" charset="0"/>
                <a:sym typeface="+mn-ea"/>
              </a:rPr>
              <a:t>- </a:t>
            </a:r>
            <a:r>
              <a:rPr lang="en-US" sz="2800" dirty="0" err="1">
                <a:solidFill>
                  <a:schemeClr val="tx1"/>
                </a:solidFill>
                <a:latin typeface="Times New Roman" panose="02020603050405020304" charset="0"/>
                <a:ea typeface="Calibri" panose="020F0502020204030204" charset="0"/>
                <a:sym typeface="+mn-ea"/>
              </a:rPr>
              <a:t>Diễn</a:t>
            </a:r>
            <a:r>
              <a:rPr lang="en-US" sz="2800" dirty="0">
                <a:solidFill>
                  <a:schemeClr val="tx1"/>
                </a:solidFill>
                <a:latin typeface="Times New Roman" panose="02020603050405020304" charset="0"/>
                <a:ea typeface="Calibri" panose="020F0502020204030204" charset="0"/>
                <a:sym typeface="+mn-ea"/>
              </a:rPr>
              <a:t> </a:t>
            </a:r>
            <a:r>
              <a:rPr lang="en-US" sz="2800" dirty="0" err="1">
                <a:solidFill>
                  <a:schemeClr val="tx1"/>
                </a:solidFill>
                <a:latin typeface="Times New Roman" panose="02020603050405020304" charset="0"/>
                <a:ea typeface="Calibri" panose="020F0502020204030204" charset="0"/>
                <a:sym typeface="+mn-ea"/>
              </a:rPr>
              <a:t>đàn</a:t>
            </a:r>
            <a:r>
              <a:rPr lang="en-US" sz="2800" dirty="0">
                <a:solidFill>
                  <a:schemeClr val="tx1"/>
                </a:solidFill>
                <a:latin typeface="Times New Roman" panose="02020603050405020304" charset="0"/>
                <a:ea typeface="Calibri" panose="020F0502020204030204" charset="0"/>
                <a:sym typeface="+mn-ea"/>
              </a:rPr>
              <a:t> </a:t>
            </a:r>
            <a:r>
              <a:rPr lang="en-US" sz="2800" dirty="0" err="1">
                <a:solidFill>
                  <a:schemeClr val="tx1"/>
                </a:solidFill>
                <a:latin typeface="Times New Roman" panose="02020603050405020304" charset="0"/>
                <a:ea typeface="Calibri" panose="020F0502020204030204" charset="0"/>
                <a:sym typeface="+mn-ea"/>
              </a:rPr>
              <a:t>Liên</a:t>
            </a:r>
            <a:r>
              <a:rPr lang="en-US" sz="2800" dirty="0">
                <a:solidFill>
                  <a:schemeClr val="tx1"/>
                </a:solidFill>
                <a:latin typeface="Times New Roman" panose="02020603050405020304" charset="0"/>
                <a:ea typeface="Calibri" panose="020F0502020204030204" charset="0"/>
                <a:sym typeface="+mn-ea"/>
              </a:rPr>
              <a:t> </a:t>
            </a:r>
            <a:r>
              <a:rPr lang="en-US" sz="2800" dirty="0" err="1">
                <a:solidFill>
                  <a:schemeClr val="tx1"/>
                </a:solidFill>
                <a:latin typeface="Times New Roman" panose="02020603050405020304" charset="0"/>
                <a:ea typeface="Calibri" panose="020F0502020204030204" charset="0"/>
                <a:sym typeface="+mn-ea"/>
              </a:rPr>
              <a:t>hiệp</a:t>
            </a:r>
            <a:r>
              <a:rPr lang="en-US" sz="2800" dirty="0">
                <a:solidFill>
                  <a:schemeClr val="tx1"/>
                </a:solidFill>
                <a:latin typeface="Times New Roman" panose="02020603050405020304" charset="0"/>
                <a:ea typeface="Calibri" panose="020F0502020204030204" charset="0"/>
                <a:sym typeface="+mn-ea"/>
              </a:rPr>
              <a:t> </a:t>
            </a:r>
            <a:r>
              <a:rPr lang="en-US" sz="2800" dirty="0" err="1">
                <a:solidFill>
                  <a:schemeClr val="tx1"/>
                </a:solidFill>
                <a:latin typeface="Times New Roman" panose="02020603050405020304" charset="0"/>
                <a:ea typeface="Calibri" panose="020F0502020204030204" charset="0"/>
                <a:sym typeface="+mn-ea"/>
              </a:rPr>
              <a:t>các</a:t>
            </a:r>
            <a:r>
              <a:rPr lang="en-US" sz="2800" dirty="0">
                <a:solidFill>
                  <a:schemeClr val="tx1"/>
                </a:solidFill>
                <a:latin typeface="Times New Roman" panose="02020603050405020304" charset="0"/>
                <a:ea typeface="Calibri" panose="020F0502020204030204" charset="0"/>
                <a:sym typeface="+mn-ea"/>
              </a:rPr>
              <a:t> </a:t>
            </a:r>
            <a:r>
              <a:rPr lang="en-US" sz="2800" dirty="0" err="1">
                <a:solidFill>
                  <a:schemeClr val="tx1"/>
                </a:solidFill>
                <a:latin typeface="Times New Roman" panose="02020603050405020304" charset="0"/>
                <a:ea typeface="Calibri" panose="020F0502020204030204" charset="0"/>
                <a:sym typeface="+mn-ea"/>
              </a:rPr>
              <a:t>Hội</a:t>
            </a:r>
            <a:r>
              <a:rPr lang="en-US" sz="2800" dirty="0">
                <a:solidFill>
                  <a:schemeClr val="tx1"/>
                </a:solidFill>
                <a:latin typeface="Times New Roman" panose="02020603050405020304" charset="0"/>
                <a:ea typeface="Calibri" panose="020F0502020204030204" charset="0"/>
                <a:sym typeface="+mn-ea"/>
              </a:rPr>
              <a:t> </a:t>
            </a:r>
            <a:r>
              <a:rPr lang="en-US" sz="2800" dirty="0" err="1">
                <a:solidFill>
                  <a:schemeClr val="tx1"/>
                </a:solidFill>
                <a:latin typeface="Times New Roman" panose="02020603050405020304" charset="0"/>
                <a:ea typeface="Calibri" panose="020F0502020204030204" charset="0"/>
                <a:sym typeface="+mn-ea"/>
              </a:rPr>
              <a:t>Khoa</a:t>
            </a:r>
            <a:r>
              <a:rPr lang="en-US" sz="2800" dirty="0">
                <a:solidFill>
                  <a:schemeClr val="tx1"/>
                </a:solidFill>
                <a:latin typeface="Times New Roman" panose="02020603050405020304" charset="0"/>
                <a:ea typeface="Calibri" panose="020F0502020204030204" charset="0"/>
                <a:sym typeface="+mn-ea"/>
              </a:rPr>
              <a:t> </a:t>
            </a:r>
            <a:r>
              <a:rPr lang="en-US" sz="2800" dirty="0" err="1">
                <a:solidFill>
                  <a:schemeClr val="tx1"/>
                </a:solidFill>
                <a:latin typeface="Times New Roman" panose="02020603050405020304" charset="0"/>
                <a:ea typeface="Calibri" panose="020F0502020204030204" charset="0"/>
                <a:sym typeface="+mn-ea"/>
              </a:rPr>
              <a:t>học</a:t>
            </a:r>
            <a:r>
              <a:rPr lang="en-US" sz="2800" dirty="0">
                <a:solidFill>
                  <a:schemeClr val="tx1"/>
                </a:solidFill>
                <a:latin typeface="Times New Roman" panose="02020603050405020304" charset="0"/>
                <a:ea typeface="Calibri" panose="020F0502020204030204" charset="0"/>
                <a:sym typeface="+mn-ea"/>
              </a:rPr>
              <a:t> </a:t>
            </a:r>
            <a:r>
              <a:rPr lang="en-US" sz="2800" dirty="0" err="1">
                <a:solidFill>
                  <a:schemeClr val="tx1"/>
                </a:solidFill>
                <a:latin typeface="Times New Roman" panose="02020603050405020304" charset="0"/>
                <a:ea typeface="Calibri" panose="020F0502020204030204" charset="0"/>
                <a:sym typeface="+mn-ea"/>
              </a:rPr>
              <a:t>và</a:t>
            </a:r>
            <a:r>
              <a:rPr lang="en-US" sz="2800" dirty="0">
                <a:solidFill>
                  <a:schemeClr val="tx1"/>
                </a:solidFill>
                <a:latin typeface="Times New Roman" panose="02020603050405020304" charset="0"/>
                <a:ea typeface="Calibri" panose="020F0502020204030204" charset="0"/>
                <a:sym typeface="+mn-ea"/>
              </a:rPr>
              <a:t> </a:t>
            </a:r>
            <a:r>
              <a:rPr lang="en-US" sz="2800" dirty="0" err="1">
                <a:solidFill>
                  <a:schemeClr val="tx1"/>
                </a:solidFill>
                <a:latin typeface="Times New Roman" panose="02020603050405020304" charset="0"/>
                <a:ea typeface="Calibri" panose="020F0502020204030204" charset="0"/>
                <a:sym typeface="+mn-ea"/>
              </a:rPr>
              <a:t>Kĩ</a:t>
            </a:r>
            <a:r>
              <a:rPr lang="en-US" sz="2800" dirty="0">
                <a:solidFill>
                  <a:schemeClr val="tx1"/>
                </a:solidFill>
                <a:latin typeface="Times New Roman" panose="02020603050405020304" charset="0"/>
                <a:ea typeface="Calibri" panose="020F0502020204030204" charset="0"/>
                <a:sym typeface="+mn-ea"/>
              </a:rPr>
              <a:t> </a:t>
            </a:r>
            <a:r>
              <a:rPr lang="en-US" sz="2800" dirty="0" err="1">
                <a:solidFill>
                  <a:schemeClr val="tx1"/>
                </a:solidFill>
                <a:latin typeface="Times New Roman" panose="02020603050405020304" charset="0"/>
                <a:ea typeface="Calibri" panose="020F0502020204030204" charset="0"/>
                <a:sym typeface="+mn-ea"/>
              </a:rPr>
              <a:t>thuật</a:t>
            </a:r>
            <a:r>
              <a:rPr lang="en-US" sz="2800" dirty="0">
                <a:solidFill>
                  <a:schemeClr val="tx1"/>
                </a:solidFill>
                <a:latin typeface="Times New Roman" panose="02020603050405020304" charset="0"/>
                <a:ea typeface="Calibri" panose="020F0502020204030204" charset="0"/>
                <a:sym typeface="+mn-ea"/>
              </a:rPr>
              <a:t> </a:t>
            </a:r>
            <a:r>
              <a:rPr lang="en-US" sz="2800" dirty="0" err="1">
                <a:solidFill>
                  <a:schemeClr val="tx1"/>
                </a:solidFill>
                <a:latin typeface="Times New Roman" panose="02020603050405020304" charset="0"/>
                <a:ea typeface="Calibri" panose="020F0502020204030204" charset="0"/>
                <a:sym typeface="+mn-ea"/>
              </a:rPr>
              <a:t>Việt</a:t>
            </a:r>
            <a:r>
              <a:rPr lang="en-US" sz="2800" dirty="0">
                <a:solidFill>
                  <a:schemeClr val="tx1"/>
                </a:solidFill>
                <a:latin typeface="Times New Roman" panose="02020603050405020304" charset="0"/>
                <a:ea typeface="Calibri" panose="020F0502020204030204" charset="0"/>
                <a:sym typeface="+mn-ea"/>
              </a:rPr>
              <a:t> Nam, </a:t>
            </a:r>
            <a:r>
              <a:rPr lang="en-US" sz="2800" dirty="0" err="1">
                <a:solidFill>
                  <a:schemeClr val="tx1"/>
                </a:solidFill>
                <a:latin typeface="Times New Roman" panose="02020603050405020304" charset="0"/>
                <a:ea typeface="Calibri" panose="020F0502020204030204" charset="0"/>
                <a:sym typeface="+mn-ea"/>
              </a:rPr>
              <a:t>tháng</a:t>
            </a:r>
            <a:r>
              <a:rPr lang="en-US" sz="2800" dirty="0">
                <a:solidFill>
                  <a:schemeClr val="tx1"/>
                </a:solidFill>
                <a:latin typeface="Times New Roman" panose="02020603050405020304" charset="0"/>
                <a:ea typeface="Calibri" panose="020F0502020204030204" charset="0"/>
                <a:sym typeface="+mn-ea"/>
              </a:rPr>
              <a:t> 9/2020.</a:t>
            </a:r>
            <a:endParaRPr lang="en-US" sz="2800" dirty="0">
              <a:solidFill>
                <a:schemeClr val="tx1"/>
              </a:solidFill>
              <a:latin typeface="Times New Roman" panose="02020603050405020304" charset="0"/>
              <a:ea typeface="Calibri" panose="020F0502020204030204" charset="0"/>
              <a:sym typeface="+mn-ea"/>
            </a:endParaRPr>
          </a:p>
          <a:p>
            <a:pPr algn="just"/>
            <a:r>
              <a:rPr lang="en-US" sz="2800" b="1" i="1" dirty="0">
                <a:solidFill>
                  <a:srgbClr val="FF0000"/>
                </a:solidFill>
                <a:latin typeface="Times New Roman" panose="02020603050405020304" charset="0"/>
                <a:ea typeface="Calibri" panose="020F0502020204030204" charset="0"/>
                <a:cs typeface="Times New Roman" panose="02020603050405020304" charset="0"/>
                <a:sym typeface="+mn-ea"/>
              </a:rPr>
              <a:t>b.Loại văn bản (thể loại): </a:t>
            </a:r>
            <a:endParaRPr lang="en-US" sz="2800" b="1" i="1" dirty="0">
              <a:solidFill>
                <a:srgbClr val="FF0000"/>
              </a:solidFill>
              <a:latin typeface="Times New Roman" panose="02020603050405020304" charset="0"/>
              <a:ea typeface="Calibri" panose="020F0502020204030204" charset="0"/>
              <a:cs typeface="Times New Roman" panose="02020603050405020304" charset="0"/>
              <a:sym typeface="+mn-ea"/>
            </a:endParaRPr>
          </a:p>
          <a:p>
            <a:pPr algn="just"/>
            <a:r>
              <a:rPr lang="en-US" sz="2800" dirty="0">
                <a:solidFill>
                  <a:srgbClr val="FF0000"/>
                </a:solidFill>
                <a:latin typeface="Times New Roman" panose="02020603050405020304" charset="0"/>
                <a:ea typeface="Calibri" panose="020F0502020204030204" charset="0"/>
                <a:cs typeface="Times New Roman" panose="02020603050405020304" charset="0"/>
                <a:sym typeface="+mn-ea"/>
              </a:rPr>
              <a:t>Văn bản thông tin.</a:t>
            </a:r>
            <a:endParaRPr lang="en-US" sz="2800" dirty="0">
              <a:solidFill>
                <a:srgbClr val="FF0000"/>
              </a:solidFill>
              <a:latin typeface="Times New Roman" panose="02020603050405020304" charset="0"/>
              <a:ea typeface="Calibri" panose="020F0502020204030204" charset="0"/>
              <a:cs typeface="Times New Roman" panose="02020603050405020304" charset="0"/>
              <a:sym typeface="+mn-ea"/>
            </a:endParaRPr>
          </a:p>
          <a:p>
            <a:pPr algn="just"/>
            <a:endParaRPr lang="en-US" sz="2800" dirty="0">
              <a:solidFill>
                <a:srgbClr val="FF0000"/>
              </a:solidFill>
              <a:latin typeface="Times New Roman" panose="02020603050405020304" charset="0"/>
              <a:ea typeface="Calibri" panose="020F05020202040302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ubtitle 2"/>
          <p:cNvSpPr>
            <a:spLocks noGrp="1"/>
          </p:cNvSpPr>
          <p:nvPr>
            <p:ph type="subTitle" idx="1"/>
          </p:nvPr>
        </p:nvSpPr>
        <p:spPr>
          <a:xfrm>
            <a:off x="535305" y="415925"/>
            <a:ext cx="10855960" cy="5897880"/>
          </a:xfrm>
        </p:spPr>
        <p:txBody>
          <a:bodyPr/>
          <a:p>
            <a:pPr algn="just"/>
            <a:r>
              <a:rPr lang="en-US" sz="2800" b="1" i="1" dirty="0">
                <a:solidFill>
                  <a:srgbClr val="FF0000"/>
                </a:solidFill>
                <a:latin typeface="Times New Roman" panose="02020603050405020304" charset="0"/>
                <a:ea typeface="Calibri" panose="020F0502020204030204" charset="0"/>
                <a:cs typeface="Times New Roman" panose="02020603050405020304" charset="0"/>
                <a:sym typeface="+mn-ea"/>
              </a:rPr>
              <a:t>c. Bố cục: </a:t>
            </a:r>
            <a:endParaRPr lang="en-US" sz="2800" b="1" i="1" dirty="0">
              <a:solidFill>
                <a:srgbClr val="FF0000"/>
              </a:solidFill>
              <a:latin typeface="Times New Roman" panose="02020603050405020304" charset="0"/>
              <a:ea typeface="Calibri" panose="020F0502020204030204" charset="0"/>
              <a:cs typeface="Times New Roman" panose="02020603050405020304" charset="0"/>
              <a:sym typeface="+mn-ea"/>
            </a:endParaRPr>
          </a:p>
          <a:p>
            <a:pPr algn="just"/>
            <a:r>
              <a:rPr lang="en-US" sz="2800" dirty="0">
                <a:latin typeface="Times New Roman" panose="02020603050405020304" charset="0"/>
                <a:ea typeface="Calibri" panose="020F0502020204030204" charset="0"/>
                <a:cs typeface="Times New Roman" panose="02020603050405020304" charset="0"/>
                <a:sym typeface="+mn-ea"/>
              </a:rPr>
              <a:t>Văn bản có 8 đoạn văn, em hãy gộp các đoạn vào các phần lớn và khái quát ý chính, đạt tên cho các phần.</a:t>
            </a:r>
            <a:endParaRPr lang="en-US" sz="2800" dirty="0">
              <a:latin typeface="Times New Roman" panose="02020603050405020304" charset="0"/>
              <a:ea typeface="Calibri" panose="020F0502020204030204" charset="0"/>
              <a:cs typeface="Times New Roman" panose="02020603050405020304" charset="0"/>
              <a:sym typeface="+mn-ea"/>
            </a:endParaRPr>
          </a:p>
          <a:p>
            <a:pPr algn="just"/>
            <a:r>
              <a:rPr lang="en-US" sz="2800" b="1">
                <a:latin typeface="Times New Roman" panose="02020603050405020304" charset="0"/>
                <a:cs typeface="Times New Roman" panose="02020603050405020304" charset="0"/>
              </a:rPr>
              <a:t>* Mở đầu:</a:t>
            </a:r>
            <a:r>
              <a:rPr lang="en-US" sz="2800">
                <a:latin typeface="Times New Roman" panose="02020603050405020304" charset="0"/>
                <a:cs typeface="Times New Roman" panose="02020603050405020304" charset="0"/>
              </a:rPr>
              <a:t> Đoạn 1.</a:t>
            </a:r>
            <a:endParaRPr lang="en-US" sz="2800">
              <a:latin typeface="Times New Roman" panose="02020603050405020304" charset="0"/>
              <a:cs typeface="Times New Roman" panose="02020603050405020304" charset="0"/>
            </a:endParaRPr>
          </a:p>
          <a:p>
            <a:pPr algn="just"/>
            <a:r>
              <a:rPr lang="en-US" sz="2800" b="1">
                <a:latin typeface="Times New Roman" panose="02020603050405020304" charset="0"/>
                <a:cs typeface="Times New Roman" panose="02020603050405020304" charset="0"/>
              </a:rPr>
              <a:t>*Thông tin chính:</a:t>
            </a:r>
            <a:endParaRPr lang="en-US" sz="2800">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rPr>
              <a:t>-Sự đa dạng của các loài (đoạn 2, 3, 4).</a:t>
            </a:r>
            <a:endParaRPr lang="en-US" sz="2800">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rPr>
              <a:t>- Tính trật tự trong đời sống của muôn loài (đoạn 5, 6).</a:t>
            </a:r>
            <a:endParaRPr lang="en-US" sz="2800">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rPr>
              <a:t>- Vai trò của con người đối với sự sống trên Trái Đất (đoạn 7).</a:t>
            </a:r>
            <a:endParaRPr lang="en-US" sz="2800">
              <a:latin typeface="Times New Roman" panose="02020603050405020304" charset="0"/>
              <a:cs typeface="Times New Roman" panose="02020603050405020304" charset="0"/>
            </a:endParaRPr>
          </a:p>
          <a:p>
            <a:pPr algn="just"/>
            <a:r>
              <a:rPr lang="en-US" sz="2800" b="1">
                <a:latin typeface="Times New Roman" panose="02020603050405020304" charset="0"/>
                <a:cs typeface="Times New Roman" panose="02020603050405020304" charset="0"/>
              </a:rPr>
              <a:t>*Kết thúc</a:t>
            </a:r>
            <a:r>
              <a:rPr lang="en-US" sz="2800">
                <a:latin typeface="Times New Roman" panose="02020603050405020304" charset="0"/>
                <a:cs typeface="Times New Roman" panose="02020603050405020304" charset="0"/>
              </a:rPr>
              <a:t>: Đoạn 8.</a:t>
            </a:r>
            <a:endParaRPr lang="en-US" sz="28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trips(down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trips(down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trips(down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strips(downLeft)">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strips(downLeft)">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ubtitle 2"/>
          <p:cNvSpPr>
            <a:spLocks noGrp="1"/>
          </p:cNvSpPr>
          <p:nvPr>
            <p:ph type="subTitle" idx="1"/>
          </p:nvPr>
        </p:nvSpPr>
        <p:spPr>
          <a:xfrm>
            <a:off x="535305" y="415925"/>
            <a:ext cx="10855960" cy="5897880"/>
          </a:xfrm>
        </p:spPr>
        <p:txBody>
          <a:bodyPr>
            <a:normAutofit lnSpcReduction="10000"/>
          </a:bodyPr>
          <a:p>
            <a:pPr algn="just"/>
            <a:endParaRPr lang="en-US" sz="2800">
              <a:latin typeface="Times New Roman" panose="02020603050405020304" charset="0"/>
              <a:cs typeface="Times New Roman" panose="02020603050405020304" charset="0"/>
            </a:endParaRPr>
          </a:p>
        </p:txBody>
      </p:sp>
      <p:sp>
        <p:nvSpPr>
          <p:cNvPr id="2" name="Rectangles 1"/>
          <p:cNvSpPr/>
          <p:nvPr/>
        </p:nvSpPr>
        <p:spPr>
          <a:xfrm>
            <a:off x="521335" y="427355"/>
            <a:ext cx="7945120" cy="5882005"/>
          </a:xfrm>
          <a:prstGeom prst="rect">
            <a:avLst/>
          </a:prstGeom>
        </p:spPr>
        <p:style>
          <a:lnRef idx="2">
            <a:schemeClr val="accent1"/>
          </a:lnRef>
          <a:fillRef idx="0">
            <a:srgbClr val="FFFFFF"/>
          </a:fillRef>
          <a:effectRef idx="0">
            <a:srgbClr val="FFFFFF"/>
          </a:effectRef>
          <a:fontRef idx="minor">
            <a:schemeClr val="tx1"/>
          </a:fontRef>
        </p:style>
        <p:txBody>
          <a:bodyPr rtlCol="0" anchor="ctr"/>
          <a:p>
            <a:pPr algn="just"/>
            <a:r>
              <a:rPr lang="en-US" sz="2800" b="1">
                <a:solidFill>
                  <a:srgbClr val="FF0000"/>
                </a:solidFill>
                <a:latin typeface="Times New Roman" panose="02020603050405020304" charset="0"/>
                <a:cs typeface="Times New Roman" panose="02020603050405020304" charset="0"/>
                <a:sym typeface="+mn-ea"/>
              </a:rPr>
              <a:t>II. KHÁM PHÁ VĂN BẢN</a:t>
            </a:r>
            <a:endParaRPr lang="en-US" sz="2800" b="1">
              <a:solidFill>
                <a:srgbClr val="FF0000"/>
              </a:solidFill>
              <a:latin typeface="Times New Roman" panose="02020603050405020304" charset="0"/>
              <a:cs typeface="Times New Roman" panose="02020603050405020304" charset="0"/>
            </a:endParaRPr>
          </a:p>
          <a:p>
            <a:pPr algn="just"/>
            <a:r>
              <a:rPr lang="en-US" sz="2800" b="1">
                <a:solidFill>
                  <a:srgbClr val="FF0000"/>
                </a:solidFill>
                <a:latin typeface="Times New Roman" panose="02020603050405020304" charset="0"/>
                <a:cs typeface="Times New Roman" panose="02020603050405020304" charset="0"/>
                <a:sym typeface="+mn-ea"/>
              </a:rPr>
              <a:t>1. Sự đa dạng của các loài trên Trái Đất</a:t>
            </a:r>
            <a:endParaRPr lang="en-US" sz="2800" b="1">
              <a:solidFill>
                <a:srgbClr val="FF0000"/>
              </a:solidFill>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sym typeface="+mn-ea"/>
              </a:rPr>
              <a:t>? Những con số, dữ liệu nào trong đoạn 2 thể hiện sự phong phú của các loài trên Trái Đất?</a:t>
            </a:r>
            <a:endParaRPr lang="en-US" sz="2800">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sym typeface="+mn-ea"/>
              </a:rPr>
              <a:t>-  Những con số, dữ liệu trong đoạn (2) thể hiện sự phong phú của các loài trên Trái đất:</a:t>
            </a:r>
            <a:endParaRPr lang="en-US" sz="2800">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sym typeface="+mn-ea"/>
              </a:rPr>
              <a:t>+Trái đất có khoảng trên 10.000.000 loài sinh vật, bao gồm cả thực vật và động vật.</a:t>
            </a:r>
            <a:endParaRPr lang="en-US" sz="2800">
              <a:latin typeface="Times New Roman" panose="02020603050405020304" charset="0"/>
              <a:cs typeface="Times New Roman" panose="02020603050405020304" charset="0"/>
            </a:endParaRPr>
          </a:p>
          <a:p>
            <a:pPr algn="just"/>
            <a:r>
              <a:rPr lang="en-US" sz="2800">
                <a:latin typeface="Times New Roman" panose="02020603050405020304" charset="0"/>
                <a:cs typeface="Times New Roman" panose="02020603050405020304" charset="0"/>
                <a:sym typeface="+mn-ea"/>
              </a:rPr>
              <a:t>+Hiện nay, con người mới chỉ biết được khoảng trên 1.400.000 loài. Trong đó, có trên 300.000 loài thực vật và hơn 1.000.000 loài động vật.</a:t>
            </a:r>
            <a:endParaRPr lang="en-US" sz="2800">
              <a:latin typeface="Times New Roman" panose="02020603050405020304" charset="0"/>
              <a:cs typeface="Times New Roman" panose="02020603050405020304" charset="0"/>
            </a:endParaRPr>
          </a:p>
          <a:p>
            <a:pPr algn="ctr"/>
            <a:endParaRPr lang="en-US" sz="2800"/>
          </a:p>
        </p:txBody>
      </p:sp>
      <p:pic>
        <p:nvPicPr>
          <p:cNvPr id="4" name="Picture 3"/>
          <p:cNvPicPr>
            <a:picLocks noChangeAspect="1"/>
          </p:cNvPicPr>
          <p:nvPr/>
        </p:nvPicPr>
        <p:blipFill>
          <a:blip r:embed="rId1"/>
          <a:stretch>
            <a:fillRect/>
          </a:stretch>
        </p:blipFill>
        <p:spPr>
          <a:xfrm>
            <a:off x="8466455" y="3590925"/>
            <a:ext cx="3399155" cy="2722880"/>
          </a:xfrm>
          <a:prstGeom prst="rect">
            <a:avLst/>
          </a:prstGeom>
        </p:spPr>
      </p:pic>
      <p:pic>
        <p:nvPicPr>
          <p:cNvPr id="5" name="Picture 4"/>
          <p:cNvPicPr>
            <a:picLocks noChangeAspect="1"/>
          </p:cNvPicPr>
          <p:nvPr/>
        </p:nvPicPr>
        <p:blipFill>
          <a:blip r:embed="rId2"/>
          <a:stretch>
            <a:fillRect/>
          </a:stretch>
        </p:blipFill>
        <p:spPr>
          <a:xfrm>
            <a:off x="8466455" y="415925"/>
            <a:ext cx="3331845" cy="27793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linds(horizont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linds(horizont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8331</Words>
  <Application>WPS Presentation</Application>
  <PresentationFormat>Widescreen</PresentationFormat>
  <Paragraphs>223</Paragraphs>
  <Slides>23</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23</vt:i4>
      </vt:variant>
    </vt:vector>
  </HeadingPairs>
  <TitlesOfParts>
    <vt:vector size="32" baseType="lpstr">
      <vt:lpstr>Arial</vt:lpstr>
      <vt:lpstr>SimSun</vt:lpstr>
      <vt:lpstr>Wingdings</vt:lpstr>
      <vt:lpstr>Times New Roman</vt:lpstr>
      <vt:lpstr>Calibri</vt:lpstr>
      <vt:lpstr>Microsoft YaHei</vt:lpstr>
      <vt:lpstr>Arial Unicode MS</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Admin</dc:creator>
  <cp:lastModifiedBy>asus</cp:lastModifiedBy>
  <cp:revision>44</cp:revision>
  <dcterms:created xsi:type="dcterms:W3CDTF">2024-04-07T09:35:00Z</dcterms:created>
  <dcterms:modified xsi:type="dcterms:W3CDTF">2024-04-19T03:06:43Z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E8753AE3CE4D4A9C993DCF44CE9C52C7_13</vt:lpwstr>
  </property>
  <property fmtid="{D5CDD505-2E9C-101B-9397-08002B2CF9AE}" pid="3" name="KSOProductBuildVer">
    <vt:lpwstr>1033-12.2.0.13489</vt:lpwstr>
  </property>
</Properties>
</file>