
<file path=[Content_Types].xml><?xml version="1.0" encoding="utf-8"?>
<Types xmlns="http://schemas.openxmlformats.org/package/2006/content-types">
  <Default Extension="jpeg" ContentType="image/jpeg"/>
  <Default Extension="JPG" ContentType="image/.jp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handoutMasterIdLst>
    <p:handoutMasterId r:id="rId18"/>
  </p:handoutMasterIdLst>
  <p:sldIdLst>
    <p:sldId id="690" r:id="rId3"/>
    <p:sldId id="667" r:id="rId4"/>
    <p:sldId id="699" r:id="rId5"/>
    <p:sldId id="692" r:id="rId6"/>
    <p:sldId id="703" r:id="rId7"/>
    <p:sldId id="708" r:id="rId8"/>
    <p:sldId id="704" r:id="rId9"/>
    <p:sldId id="712" r:id="rId10"/>
    <p:sldId id="691" r:id="rId11"/>
    <p:sldId id="709" r:id="rId12"/>
    <p:sldId id="710" r:id="rId13"/>
    <p:sldId id="711" r:id="rId14"/>
    <p:sldId id="682" r:id="rId15"/>
    <p:sldId id="666" r:id="rId16"/>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296" userDrawn="1">
          <p15:clr>
            <a:srgbClr val="A4A3A4"/>
          </p15:clr>
        </p15:guide>
        <p15:guide id="2" pos="5568" userDrawn="1">
          <p15:clr>
            <a:srgbClr val="A4A3A4"/>
          </p15:clr>
        </p15:guide>
        <p15:guide id="3" pos="6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00FF"/>
    <a:srgbClr val="800080"/>
    <a:srgbClr val="FF0000"/>
    <a:srgbClr val="006600"/>
    <a:srgbClr val="6600CC"/>
    <a:srgbClr val="CC0099"/>
    <a:srgbClr val="3333CC"/>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0806"/>
    <p:restoredTop sz="99544"/>
  </p:normalViewPr>
  <p:slideViewPr>
    <p:cSldViewPr showGuides="1">
      <p:cViewPr>
        <p:scale>
          <a:sx n="100" d="100"/>
          <a:sy n="100" d="100"/>
        </p:scale>
        <p:origin x="-708" y="1032"/>
      </p:cViewPr>
      <p:guideLst>
        <p:guide orient="horz" pos="1296"/>
        <p:guide pos="5568"/>
        <p:guide pos="624"/>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504"/>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71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200">
                <a:cs typeface="+mn-cs"/>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7136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200">
                <a:cs typeface="+mn-cs"/>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7136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1" hangingPunct="1">
              <a:defRPr sz="1200">
                <a:cs typeface="+mn-cs"/>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27136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
            <a:pPr lvl="0" algn="r" eaLnBrk="1" hangingPunct="1">
              <a:buNone/>
            </a:pPr>
            <a:fld id="{9A0DB2DC-4C9A-4742-B13C-FB6460FD3503}" type="slidenum">
              <a:rPr lang="en-US" sz="1200" dirty="0"/>
            </a:fld>
            <a:endParaRPr lang="en-US" sz="1200"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00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200">
                <a:cs typeface="+mn-cs"/>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000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200">
                <a:cs typeface="+mn-cs"/>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9460" name="Rectangle 4"/>
          <p:cNvSpPr>
            <a:spLocks noGrp="1" noRot="1" noChangeAspect="1"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3000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Click to edit Master text styles</a:t>
            </a:r>
            <a:endPar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Second level</a:t>
            </a:r>
            <a:endPar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Third level</a:t>
            </a:r>
            <a:endPar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Fourth level</a:t>
            </a:r>
            <a:endPar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t>Fifth level</a:t>
            </a:r>
            <a:endParaRPr kumimoji="0" 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endParaRPr>
          </a:p>
        </p:txBody>
      </p:sp>
      <p:sp>
        <p:nvSpPr>
          <p:cNvPr id="3000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1" hangingPunct="1">
              <a:defRPr sz="1200">
                <a:cs typeface="+mn-cs"/>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000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
            <a:pPr lvl="0" algn="r" eaLnBrk="1" hangingPunct="1">
              <a:buNone/>
            </a:pPr>
            <a:fld id="{9A0DB2DC-4C9A-4742-B13C-FB6460FD3503}" type="slidenum">
              <a:rPr lang="en-US" sz="1200" dirty="0"/>
            </a:fld>
            <a:endParaRPr 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rgbClr val="906D58"/>
        </a:solidFill>
        <a:effectLst/>
      </p:bgPr>
    </p:bg>
    <p:spTree>
      <p:nvGrpSpPr>
        <p:cNvPr id="1" name=""/>
        <p:cNvGrpSpPr/>
        <p:nvPr/>
      </p:nvGrpSpPr>
      <p:grpSpPr>
        <a:xfrm>
          <a:off x="0" y="0"/>
          <a:ext cx="0" cy="0"/>
          <a:chOff x="0" y="0"/>
          <a:chExt cx="0" cy="0"/>
        </a:xfrm>
      </p:grpSpPr>
      <p:sp>
        <p:nvSpPr>
          <p:cNvPr id="2050" name="Rectangle 2" descr="Canvas"/>
          <p:cNvSpPr/>
          <p:nvPr/>
        </p:nvSpPr>
        <p:spPr>
          <a:xfrm>
            <a:off x="528638" y="201613"/>
            <a:ext cx="8397875" cy="6467475"/>
          </a:xfrm>
          <a:prstGeom prst="rect">
            <a:avLst/>
          </a:prstGeom>
          <a:blipFill rotWithShape="0">
            <a:blip r:embed="rId2"/>
          </a:blipFill>
          <a:ln w="9525">
            <a:noFill/>
          </a:ln>
        </p:spPr>
        <p:txBody>
          <a:bodyPr wrap="none" anchor="ctr" anchorCtr="0"/>
          <a:p>
            <a:pPr lvl="0" algn="ctr" eaLnBrk="1" hangingPunct="1"/>
            <a:endParaRPr lang="vi-VN" altLang="x-none" sz="2400" dirty="0">
              <a:latin typeface="Times New Roman" panose="02020603050405020304" pitchFamily="18" charset="0"/>
            </a:endParaRPr>
          </a:p>
        </p:txBody>
      </p:sp>
      <p:pic>
        <p:nvPicPr>
          <p:cNvPr id="2051" name="Picture 3" descr="minispir"/>
          <p:cNvPicPr>
            <a:picLocks noChangeAspect="1"/>
          </p:cNvPicPr>
          <p:nvPr/>
        </p:nvPicPr>
        <p:blipFill>
          <a:blip r:embed="rId3"/>
          <a:stretch>
            <a:fillRect/>
          </a:stretch>
        </p:blipFill>
        <p:spPr>
          <a:xfrm>
            <a:off x="0" y="50800"/>
            <a:ext cx="1181100" cy="4286250"/>
          </a:xfrm>
          <a:prstGeom prst="rect">
            <a:avLst/>
          </a:prstGeom>
          <a:noFill/>
          <a:ln w="9525">
            <a:noFill/>
          </a:ln>
        </p:spPr>
      </p:pic>
      <p:sp>
        <p:nvSpPr>
          <p:cNvPr id="2052" name="Rectangle 4" descr="Canvas"/>
          <p:cNvSpPr/>
          <p:nvPr/>
        </p:nvSpPr>
        <p:spPr>
          <a:xfrm>
            <a:off x="596900" y="4130675"/>
            <a:ext cx="1041400" cy="457200"/>
          </a:xfrm>
          <a:prstGeom prst="rect">
            <a:avLst/>
          </a:prstGeom>
          <a:blipFill rotWithShape="0">
            <a:blip r:embed="rId2"/>
          </a:blipFill>
          <a:ln w="9525">
            <a:noFill/>
          </a:ln>
        </p:spPr>
        <p:txBody>
          <a:bodyPr wrap="none" anchor="ctr" anchorCtr="0"/>
          <a:p>
            <a:pPr lvl="0" algn="ctr" eaLnBrk="1" hangingPunct="1"/>
            <a:endParaRPr lang="vi-VN" altLang="x-none" sz="2400" dirty="0">
              <a:latin typeface="Times New Roman" panose="02020603050405020304" pitchFamily="18" charset="0"/>
            </a:endParaRPr>
          </a:p>
        </p:txBody>
      </p:sp>
      <p:pic>
        <p:nvPicPr>
          <p:cNvPr id="2053" name="Picture 5" descr="minispir"/>
          <p:cNvPicPr>
            <a:picLocks noChangeAspect="1"/>
          </p:cNvPicPr>
          <p:nvPr/>
        </p:nvPicPr>
        <p:blipFill>
          <a:blip r:embed="rId3"/>
          <a:srcRect t="39999"/>
          <a:stretch>
            <a:fillRect/>
          </a:stretch>
        </p:blipFill>
        <p:spPr>
          <a:xfrm>
            <a:off x="0" y="4222750"/>
            <a:ext cx="1181100" cy="2571750"/>
          </a:xfrm>
          <a:prstGeom prst="rect">
            <a:avLst/>
          </a:prstGeom>
          <a:noFill/>
          <a:ln w="9525">
            <a:noFill/>
          </a:ln>
        </p:spPr>
      </p:pic>
      <p:sp>
        <p:nvSpPr>
          <p:cNvPr id="477190" name="Rectangle 6"/>
          <p:cNvSpPr>
            <a:spLocks noGrp="1" noChangeArrowheads="1"/>
          </p:cNvSpPr>
          <p:nvPr>
            <p:ph type="ctrTitle"/>
          </p:nvPr>
        </p:nvSpPr>
        <p:spPr bwMode="auto">
          <a:xfrm>
            <a:off x="914400" y="2057400"/>
            <a:ext cx="7721600" cy="11430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lstStyle>
            <a:lvl1pPr>
              <a:defRPr/>
            </a:lvl1pPr>
          </a:lstStyle>
          <a:p>
            <a:pPr lvl="0"/>
            <a:r>
              <a:rPr lang="en-US" noProof="0" smtClean="0"/>
              <a:t>Click to edit Master title style</a:t>
            </a:r>
            <a:endParaRPr lang="en-US" noProof="0" smtClean="0"/>
          </a:p>
        </p:txBody>
      </p:sp>
      <p:sp>
        <p:nvSpPr>
          <p:cNvPr id="477191" name="Rectangle 7"/>
          <p:cNvSpPr>
            <a:spLocks noGrp="1" noChangeArrowheads="1"/>
          </p:cNvSpPr>
          <p:nvPr>
            <p:ph type="subTitle" idx="1"/>
          </p:nvPr>
        </p:nvSpPr>
        <p:spPr bwMode="auto">
          <a:xfrm>
            <a:off x="1625600" y="3886200"/>
            <a:ext cx="6400800" cy="17716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lstStyle>
            <a:lvl1pPr marL="0" indent="0" algn="ctr">
              <a:buFontTx/>
              <a:buNone/>
              <a:defRPr/>
            </a:lvl1pPr>
          </a:lstStyle>
          <a:p>
            <a:pPr lvl="0"/>
            <a:r>
              <a:rPr lang="en-US" noProof="0" smtClean="0"/>
              <a:t>Click to edit Master subtitle style</a:t>
            </a:r>
            <a:endParaRPr lang="en-US" noProof="0" smtClean="0"/>
          </a:p>
        </p:txBody>
      </p:sp>
      <p:sp>
        <p:nvSpPr>
          <p:cNvPr id="15" name="Rectangle 8"/>
          <p:cNvSpPr>
            <a:spLocks noGrp="1" noChangeArrowheads="1"/>
          </p:cNvSpPr>
          <p:nvPr>
            <p:ph type="dt" sz="quarter" idx="2"/>
          </p:nvPr>
        </p:nvSpPr>
        <p:spPr bwMode="auto">
          <a:xfrm>
            <a:off x="1084263" y="60960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400">
                <a:latin typeface="+mn-lt"/>
                <a:cs typeface="+mn-cs"/>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16" name="Rectangle 9"/>
          <p:cNvSpPr>
            <a:spLocks noGrp="1" noChangeArrowheads="1"/>
          </p:cNvSpPr>
          <p:nvPr>
            <p:ph type="ftr" sz="quarter" idx="3"/>
          </p:nvPr>
        </p:nvSpPr>
        <p:spPr bwMode="auto">
          <a:xfrm>
            <a:off x="3522663" y="6096000"/>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defRPr sz="1400">
                <a:latin typeface="+mn-lt"/>
                <a:cs typeface="+mn-cs"/>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mn-lt"/>
              <a:ea typeface="+mn-ea"/>
              <a:cs typeface="+mn-cs"/>
            </a:endParaRPr>
          </a:p>
        </p:txBody>
      </p:sp>
      <p:sp>
        <p:nvSpPr>
          <p:cNvPr id="17" name="Rectangle 10"/>
          <p:cNvSpPr>
            <a:spLocks noGrp="1" noChangeArrowheads="1"/>
          </p:cNvSpPr>
          <p:nvPr>
            <p:ph type="sldNum" sz="quarter" idx="4"/>
          </p:nvPr>
        </p:nvSpPr>
        <p:spPr bwMode="auto">
          <a:xfrm>
            <a:off x="6951663" y="60960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
            <a:pPr lvl="0" algn="r" eaLnBrk="1" hangingPunct="1">
              <a:buNone/>
            </a:pPr>
            <a:fld id="{9A0DB2DC-4C9A-4742-B13C-FB6460FD3503}" type="slidenum">
              <a:rPr lang="en-US" sz="1400" dirty="0">
                <a:latin typeface="Times New Roman" panose="02020603050405020304" pitchFamily="18" charset="0"/>
              </a:rPr>
            </a:fld>
            <a:endParaRPr lang="en-US" sz="1400" dirty="0">
              <a:latin typeface="Times New Roman" panose="02020603050405020304"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pn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06D58"/>
        </a:solidFill>
        <a:effectLst/>
      </p:bgPr>
    </p:bg>
    <p:spTree>
      <p:nvGrpSpPr>
        <p:cNvPr id="1" name=""/>
        <p:cNvGrpSpPr/>
        <p:nvPr/>
      </p:nvGrpSpPr>
      <p:grpSpPr/>
      <p:sp>
        <p:nvSpPr>
          <p:cNvPr id="1026" name="Rectangle 2"/>
          <p:cNvSpPr/>
          <p:nvPr/>
        </p:nvSpPr>
        <p:spPr>
          <a:xfrm>
            <a:off x="323850" y="252413"/>
            <a:ext cx="8610600" cy="6391275"/>
          </a:xfrm>
          <a:prstGeom prst="rect">
            <a:avLst/>
          </a:prstGeom>
          <a:solidFill>
            <a:srgbClr val="EDE7E3"/>
          </a:solidFill>
          <a:ln w="9525">
            <a:noFill/>
          </a:ln>
        </p:spPr>
        <p:txBody>
          <a:bodyPr wrap="none" anchor="ctr" anchorCtr="0"/>
          <a:p>
            <a:pPr lvl="0" algn="ctr" eaLnBrk="1" hangingPunct="1"/>
            <a:endParaRPr lang="vi-VN" altLang="x-none" sz="2400" dirty="0">
              <a:latin typeface="Times New Roman" panose="02020603050405020304" pitchFamily="18" charset="0"/>
            </a:endParaRPr>
          </a:p>
        </p:txBody>
      </p:sp>
      <p:sp>
        <p:nvSpPr>
          <p:cNvPr id="1027" name="Line 3"/>
          <p:cNvSpPr/>
          <p:nvPr/>
        </p:nvSpPr>
        <p:spPr>
          <a:xfrm>
            <a:off x="892175" y="1112838"/>
            <a:ext cx="7870825" cy="0"/>
          </a:xfrm>
          <a:prstGeom prst="line">
            <a:avLst/>
          </a:prstGeom>
          <a:ln w="3175" cap="flat" cmpd="sng">
            <a:solidFill>
              <a:schemeClr val="bg2"/>
            </a:solidFill>
            <a:prstDash val="solid"/>
            <a:headEnd type="none" w="med" len="med"/>
            <a:tailEnd type="none" w="med" len="med"/>
          </a:ln>
        </p:spPr>
      </p:sp>
      <p:grpSp>
        <p:nvGrpSpPr>
          <p:cNvPr id="1028" name="Group 4"/>
          <p:cNvGrpSpPr/>
          <p:nvPr/>
        </p:nvGrpSpPr>
        <p:grpSpPr>
          <a:xfrm>
            <a:off x="0" y="79375"/>
            <a:ext cx="609600" cy="6743700"/>
            <a:chOff x="-6" y="50"/>
            <a:chExt cx="528" cy="4248"/>
          </a:xfrm>
        </p:grpSpPr>
        <p:pic>
          <p:nvPicPr>
            <p:cNvPr id="1031" name="Picture 5" descr="minispir"/>
            <p:cNvPicPr>
              <a:picLocks noChangeAspect="1"/>
            </p:cNvPicPr>
            <p:nvPr userDrawn="1"/>
          </p:nvPicPr>
          <p:blipFill>
            <a:blip r:embed="rId13"/>
            <a:srcRect b="5333"/>
            <a:stretch>
              <a:fillRect/>
            </a:stretch>
          </p:blipFill>
          <p:spPr>
            <a:xfrm>
              <a:off x="-6" y="50"/>
              <a:ext cx="528" cy="2556"/>
            </a:xfrm>
            <a:prstGeom prst="rect">
              <a:avLst/>
            </a:prstGeom>
            <a:noFill/>
            <a:ln w="9525">
              <a:noFill/>
            </a:ln>
          </p:spPr>
        </p:pic>
        <p:pic>
          <p:nvPicPr>
            <p:cNvPr id="1032" name="Picture 6" descr="minispir"/>
            <p:cNvPicPr>
              <a:picLocks noChangeAspect="1"/>
            </p:cNvPicPr>
            <p:nvPr userDrawn="1"/>
          </p:nvPicPr>
          <p:blipFill>
            <a:blip r:embed="rId13"/>
            <a:srcRect t="39999"/>
            <a:stretch>
              <a:fillRect/>
            </a:stretch>
          </p:blipFill>
          <p:spPr>
            <a:xfrm>
              <a:off x="-6" y="2678"/>
              <a:ext cx="528" cy="1620"/>
            </a:xfrm>
            <a:prstGeom prst="rect">
              <a:avLst/>
            </a:prstGeom>
            <a:noFill/>
            <a:ln w="9525">
              <a:noFill/>
            </a:ln>
          </p:spPr>
        </p:pic>
        <p:pic>
          <p:nvPicPr>
            <p:cNvPr id="1033" name="Picture 7" descr="minispir"/>
            <p:cNvPicPr>
              <a:picLocks noChangeAspect="1"/>
            </p:cNvPicPr>
            <p:nvPr userDrawn="1"/>
          </p:nvPicPr>
          <p:blipFill>
            <a:blip r:embed="rId13"/>
            <a:srcRect b="5333"/>
            <a:stretch>
              <a:fillRect/>
            </a:stretch>
          </p:blipFill>
          <p:spPr>
            <a:xfrm>
              <a:off x="-6" y="54"/>
              <a:ext cx="528" cy="2556"/>
            </a:xfrm>
            <a:prstGeom prst="rect">
              <a:avLst/>
            </a:prstGeom>
            <a:noFill/>
            <a:ln w="9525">
              <a:noFill/>
            </a:ln>
          </p:spPr>
        </p:pic>
        <p:pic>
          <p:nvPicPr>
            <p:cNvPr id="1034" name="Picture 8" descr="minispir"/>
            <p:cNvPicPr>
              <a:picLocks noChangeAspect="1"/>
            </p:cNvPicPr>
            <p:nvPr userDrawn="1"/>
          </p:nvPicPr>
          <p:blipFill>
            <a:blip r:embed="rId13"/>
            <a:srcRect t="39999"/>
            <a:stretch>
              <a:fillRect/>
            </a:stretch>
          </p:blipFill>
          <p:spPr>
            <a:xfrm>
              <a:off x="-6" y="2678"/>
              <a:ext cx="528" cy="1620"/>
            </a:xfrm>
            <a:prstGeom prst="rect">
              <a:avLst/>
            </a:prstGeom>
            <a:noFill/>
            <a:ln w="9525">
              <a:noFill/>
            </a:ln>
          </p:spPr>
        </p:pic>
      </p:grpSp>
      <p:sp>
        <p:nvSpPr>
          <p:cNvPr id="1029" name="AutoShape 9"/>
          <p:cNvSpPr/>
          <p:nvPr/>
        </p:nvSpPr>
        <p:spPr>
          <a:xfrm>
            <a:off x="876300" y="381000"/>
            <a:ext cx="609600" cy="609600"/>
          </a:xfrm>
          <a:prstGeom prst="diamond">
            <a:avLst/>
          </a:prstGeom>
          <a:solidFill>
            <a:srgbClr val="B2B2B2"/>
          </a:solidFill>
          <a:ln w="57150">
            <a:noFill/>
          </a:ln>
        </p:spPr>
        <p:txBody>
          <a:bodyPr wrap="none" anchor="ctr" anchorCtr="0"/>
          <a:p>
            <a:pPr lvl="0" eaLnBrk="0" hangingPunct="0"/>
            <a:endParaRPr dirty="0">
              <a:latin typeface="Arial" panose="020B0604020202020204" pitchFamily="34" charset="0"/>
            </a:endParaRPr>
          </a:p>
        </p:txBody>
      </p:sp>
      <p:sp>
        <p:nvSpPr>
          <p:cNvPr id="1030" name="AutoShape 10"/>
          <p:cNvSpPr/>
          <p:nvPr/>
        </p:nvSpPr>
        <p:spPr>
          <a:xfrm>
            <a:off x="723900" y="381000"/>
            <a:ext cx="609600" cy="609600"/>
          </a:xfrm>
          <a:prstGeom prst="diamond">
            <a:avLst/>
          </a:prstGeom>
          <a:solidFill>
            <a:srgbClr val="FF7C80"/>
          </a:solidFill>
          <a:ln w="38100" cap="flat" cmpd="sng">
            <a:solidFill>
              <a:srgbClr val="FF0000"/>
            </a:solidFill>
            <a:prstDash val="solid"/>
            <a:miter/>
            <a:headEnd type="none" w="med" len="med"/>
            <a:tailEnd type="none" w="med" len="med"/>
          </a:ln>
        </p:spPr>
        <p:txBody>
          <a:bodyPr wrap="none" anchor="ctr" anchorCtr="0"/>
          <a:p>
            <a:pPr lvl="0" eaLnBrk="0" hangingPunct="0"/>
            <a:endParaRPr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image" Target="../media/image6.GIF"/><Relationship Id="rId4" Type="http://schemas.openxmlformats.org/officeDocument/2006/relationships/hyperlink" Target="http://truongton.net/forum/vcheckvirus.php?url=http://truongton.net/forum/vcheckvirus.php?url=http%3A%2F%2Fwww.glitter-graphics.com%2F" TargetMode="External"/><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GIF"/><Relationship Id="rId1" Type="http://schemas.openxmlformats.org/officeDocument/2006/relationships/hyperlink" Target="H&#192;NH%20TR&#204;NH%20T&#204;M%20M&#7852;T.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th&#7921;c%20h&#224;nh%20%20ti&#7871;ng%20vi&#7879;t.pp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th&#7921;c%20h&#224;nh%20%20ti&#7871;ng%20vi&#7879;t.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th&#7921;c%20h&#224;nh%20%20ti&#7871;ng%20vi&#7879;t.pp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122" name="Picture 2" descr="nền pp4"/>
          <p:cNvPicPr>
            <a:picLocks noChangeAspect="1"/>
          </p:cNvPicPr>
          <p:nvPr/>
        </p:nvPicPr>
        <p:blipFill>
          <a:blip r:embed="rId1"/>
          <a:stretch>
            <a:fillRect/>
          </a:stretch>
        </p:blipFill>
        <p:spPr>
          <a:xfrm>
            <a:off x="0" y="0"/>
            <a:ext cx="9144000" cy="6858000"/>
          </a:xfrm>
          <a:prstGeom prst="rect">
            <a:avLst/>
          </a:prstGeom>
          <a:noFill/>
          <a:ln w="9525">
            <a:noFill/>
          </a:ln>
        </p:spPr>
      </p:pic>
      <p:sp>
        <p:nvSpPr>
          <p:cNvPr id="49155" name="WordArt 3"/>
          <p:cNvSpPr>
            <a:spLocks noChangeArrowheads="1" noChangeShapeType="1" noTextEdit="1"/>
          </p:cNvSpPr>
          <p:nvPr/>
        </p:nvSpPr>
        <p:spPr bwMode="auto">
          <a:xfrm>
            <a:off x="533400" y="1536700"/>
            <a:ext cx="8286750" cy="2314575"/>
          </a:xfrm>
          <a:prstGeom prst="rect">
            <a:avLst/>
          </a:prstGeom>
        </p:spPr>
        <p:txBody>
          <a:bodyPr wrap="none" numCol="1" fromWordArt="1">
            <a:prstTxWarp prst="textPlain">
              <a:avLst>
                <a:gd name="adj" fmla="val 50000"/>
              </a:avLst>
            </a:prstTxWarp>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vi-VN" sz="5400" b="1" i="0" u="none" strike="noStrike" kern="10" cap="none" spc="0" normalizeH="0" baseline="0" noProof="0" dirty="0">
                <a:ln w="19050">
                  <a:solidFill>
                    <a:srgbClr val="000000"/>
                  </a:solidFill>
                  <a:round/>
                </a:ln>
                <a:solidFill>
                  <a:srgbClr val="FF3300"/>
                </a:solidFill>
                <a:effectLst>
                  <a:outerShdw dist="35921" dir="2700000" algn="ctr" rotWithShape="0">
                    <a:srgbClr val="990000"/>
                  </a:outerShdw>
                </a:effectLst>
                <a:uLnTx/>
                <a:uFillTx/>
                <a:latin typeface="Times New Roman" panose="02020603050405020304"/>
                <a:ea typeface="+mn-ea"/>
                <a:cs typeface="Times New Roman" panose="02020603050405020304"/>
              </a:rPr>
              <a:t>TIẾT : </a:t>
            </a:r>
            <a:endParaRPr kumimoji="0" lang="vi-VN" sz="5400" b="1" i="0" u="none" strike="noStrike" kern="10" cap="none" spc="0" normalizeH="0" baseline="0" noProof="0" dirty="0">
              <a:ln w="19050">
                <a:solidFill>
                  <a:srgbClr val="000000"/>
                </a:solidFill>
                <a:round/>
              </a:ln>
              <a:solidFill>
                <a:srgbClr val="FF3300"/>
              </a:solidFill>
              <a:effectLst>
                <a:outerShdw dist="35921" dir="2700000" algn="ctr" rotWithShape="0">
                  <a:srgbClr val="990000"/>
                </a:outerShdw>
              </a:effectLst>
              <a:uLnTx/>
              <a:uFillTx/>
              <a:latin typeface="Times New Roman" panose="02020603050405020304"/>
              <a:ea typeface="+mn-ea"/>
              <a:cs typeface="Times New Roman" panose="02020603050405020304"/>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vi-VN" sz="5400" b="1" i="0" u="none" strike="noStrike" kern="10" cap="none" spc="0" normalizeH="0" baseline="0" noProof="0" dirty="0">
                <a:ln w="19050">
                  <a:solidFill>
                    <a:srgbClr val="000000"/>
                  </a:solidFill>
                  <a:round/>
                </a:ln>
                <a:solidFill>
                  <a:srgbClr val="FF3300"/>
                </a:solidFill>
                <a:effectLst>
                  <a:outerShdw dist="35921" dir="2700000" algn="ctr" rotWithShape="0">
                    <a:srgbClr val="990000"/>
                  </a:outerShdw>
                </a:effectLst>
                <a:uLnTx/>
                <a:uFillTx/>
                <a:latin typeface="Times New Roman" panose="02020603050405020304"/>
                <a:ea typeface="+mn-ea"/>
                <a:cs typeface="Times New Roman" panose="02020603050405020304"/>
              </a:rPr>
              <a:t>THỰC HÀNH TIẾNG VIỆT:</a:t>
            </a:r>
            <a:endParaRPr kumimoji="0" lang="vi-VN" sz="5400" b="1" i="0" u="none" strike="noStrike" kern="10" cap="none" spc="0" normalizeH="0" baseline="0" noProof="0" dirty="0">
              <a:ln w="19050">
                <a:solidFill>
                  <a:srgbClr val="000000"/>
                </a:solidFill>
                <a:round/>
              </a:ln>
              <a:solidFill>
                <a:srgbClr val="FF3300"/>
              </a:solidFill>
              <a:effectLst>
                <a:outerShdw dist="35921" dir="2700000" algn="ctr" rotWithShape="0">
                  <a:srgbClr val="990000"/>
                </a:outerShdw>
              </a:effectLst>
              <a:uLnTx/>
              <a:uFillTx/>
              <a:latin typeface="Times New Roman" panose="02020603050405020304"/>
              <a:ea typeface="+mn-ea"/>
              <a:cs typeface="Times New Roman" panose="02020603050405020304"/>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vi-VN" sz="5400" b="1" i="0" u="none" strike="noStrike" kern="10" cap="none" spc="0" normalizeH="0" baseline="0" noProof="0" dirty="0">
                <a:ln w="19050">
                  <a:solidFill>
                    <a:srgbClr val="000000"/>
                  </a:solidFill>
                  <a:round/>
                </a:ln>
                <a:solidFill>
                  <a:srgbClr val="FF3300"/>
                </a:solidFill>
                <a:effectLst>
                  <a:outerShdw dist="35921" dir="2700000" algn="ctr" rotWithShape="0">
                    <a:srgbClr val="990000"/>
                  </a:outerShdw>
                </a:effectLst>
                <a:uLnTx/>
                <a:uFillTx/>
                <a:latin typeface="Times New Roman" panose="02020603050405020304"/>
                <a:ea typeface="+mn-ea"/>
                <a:cs typeface="Times New Roman" panose="02020603050405020304"/>
              </a:rPr>
              <a:t> </a:t>
            </a:r>
            <a:r>
              <a:rPr kumimoji="0" lang="en-US" sz="54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NGHĨA TƯỜNG MINH VÀ NGHĨA HÀM ẨN TRONG CÂU</a:t>
            </a:r>
            <a:endParaRPr kumimoji="0" lang="en-US" sz="5400" b="1" i="0" u="none" strike="noStrike" kern="10" cap="none" spc="0" normalizeH="0" baseline="0" noProof="0" dirty="0">
              <a:ln w="19050">
                <a:solidFill>
                  <a:srgbClr val="000000"/>
                </a:solidFill>
                <a:round/>
              </a:ln>
              <a:solidFill>
                <a:srgbClr val="FF3300"/>
              </a:solidFill>
              <a:effectLst>
                <a:outerShdw dist="35921" dir="2700000" algn="ctr" rotWithShape="0">
                  <a:srgbClr val="990000"/>
                </a:outerShdw>
              </a:effectLst>
              <a:uLnTx/>
              <a:uFillTx/>
              <a:latin typeface="Times New Roman" panose="02020603050405020304"/>
              <a:ea typeface="+mn-ea"/>
              <a:cs typeface="Times New Roman" panose="02020603050405020304"/>
            </a:endParaRPr>
          </a:p>
        </p:txBody>
      </p:sp>
      <p:pic>
        <p:nvPicPr>
          <p:cNvPr id="5124" name="Picture 4" descr="696927qx7ttrgj3j"/>
          <p:cNvPicPr>
            <a:picLocks noChangeAspect="1"/>
          </p:cNvPicPr>
          <p:nvPr/>
        </p:nvPicPr>
        <p:blipFill>
          <a:blip r:embed="rId2"/>
          <a:stretch>
            <a:fillRect/>
          </a:stretch>
        </p:blipFill>
        <p:spPr>
          <a:xfrm flipH="1">
            <a:off x="8153400" y="0"/>
            <a:ext cx="914400" cy="2571750"/>
          </a:xfrm>
          <a:prstGeom prst="rect">
            <a:avLst/>
          </a:prstGeom>
          <a:noFill/>
          <a:ln w="9525">
            <a:noFill/>
          </a:ln>
        </p:spPr>
      </p:pic>
      <p:pic>
        <p:nvPicPr>
          <p:cNvPr id="5125" name="Picture 5" descr="738531sy1mmj79b1"/>
          <p:cNvPicPr>
            <a:picLocks noChangeAspect="1"/>
          </p:cNvPicPr>
          <p:nvPr/>
        </p:nvPicPr>
        <p:blipFill>
          <a:blip r:embed="rId3"/>
          <a:stretch>
            <a:fillRect/>
          </a:stretch>
        </p:blipFill>
        <p:spPr>
          <a:xfrm>
            <a:off x="0" y="3057525"/>
            <a:ext cx="990600" cy="2466975"/>
          </a:xfrm>
          <a:prstGeom prst="rect">
            <a:avLst/>
          </a:prstGeom>
          <a:noFill/>
          <a:ln w="9525">
            <a:noFill/>
          </a:ln>
        </p:spPr>
      </p:pic>
      <p:pic>
        <p:nvPicPr>
          <p:cNvPr id="5126" name="Picture 6" descr="738531sy1mmj79b1"/>
          <p:cNvPicPr>
            <a:picLocks noChangeAspect="1"/>
          </p:cNvPicPr>
          <p:nvPr/>
        </p:nvPicPr>
        <p:blipFill>
          <a:blip r:embed="rId3"/>
          <a:stretch>
            <a:fillRect/>
          </a:stretch>
        </p:blipFill>
        <p:spPr>
          <a:xfrm>
            <a:off x="8077200" y="2968625"/>
            <a:ext cx="1066800" cy="2466975"/>
          </a:xfrm>
          <a:prstGeom prst="rect">
            <a:avLst/>
          </a:prstGeom>
          <a:noFill/>
          <a:ln w="9525">
            <a:noFill/>
          </a:ln>
        </p:spPr>
      </p:pic>
      <p:sp>
        <p:nvSpPr>
          <p:cNvPr id="5127" name="AutoShape 7" descr="622963uf60wlm1nj">
            <a:hlinkClick r:id="rId4"/>
          </p:cNvPr>
          <p:cNvSpPr>
            <a:spLocks noChangeAspect="1"/>
          </p:cNvSpPr>
          <p:nvPr/>
        </p:nvSpPr>
        <p:spPr>
          <a:xfrm>
            <a:off x="4419600" y="3276600"/>
            <a:ext cx="304800" cy="304800"/>
          </a:xfrm>
          <a:prstGeom prst="rect">
            <a:avLst/>
          </a:prstGeom>
          <a:noFill/>
          <a:ln w="9525">
            <a:noFill/>
          </a:ln>
        </p:spPr>
        <p:txBody>
          <a:bodyPr/>
          <a:p>
            <a:pPr eaLnBrk="0" hangingPunct="0"/>
            <a:endParaRPr dirty="0">
              <a:latin typeface="Arial" panose="020B0604020202020204" pitchFamily="34" charset="0"/>
            </a:endParaRPr>
          </a:p>
        </p:txBody>
      </p:sp>
      <p:sp>
        <p:nvSpPr>
          <p:cNvPr id="5128" name="AutoShape 8" descr="622963uf60wlm1nj">
            <a:hlinkClick r:id="rId4"/>
          </p:cNvPr>
          <p:cNvSpPr>
            <a:spLocks noChangeAspect="1"/>
          </p:cNvSpPr>
          <p:nvPr/>
        </p:nvSpPr>
        <p:spPr>
          <a:xfrm>
            <a:off x="4419600" y="3276600"/>
            <a:ext cx="304800" cy="304800"/>
          </a:xfrm>
          <a:prstGeom prst="rect">
            <a:avLst/>
          </a:prstGeom>
          <a:noFill/>
          <a:ln w="9525">
            <a:noFill/>
          </a:ln>
        </p:spPr>
        <p:txBody>
          <a:bodyPr/>
          <a:p>
            <a:pPr eaLnBrk="0" hangingPunct="0"/>
            <a:endParaRPr dirty="0">
              <a:latin typeface="Arial" panose="020B0604020202020204" pitchFamily="34" charset="0"/>
            </a:endParaRPr>
          </a:p>
        </p:txBody>
      </p:sp>
      <p:sp>
        <p:nvSpPr>
          <p:cNvPr id="5129" name="AutoShape 9" descr="622963uf60wlm1nj">
            <a:hlinkClick r:id="rId4"/>
          </p:cNvPr>
          <p:cNvSpPr>
            <a:spLocks noChangeAspect="1"/>
          </p:cNvSpPr>
          <p:nvPr/>
        </p:nvSpPr>
        <p:spPr>
          <a:xfrm>
            <a:off x="4419600" y="3276600"/>
            <a:ext cx="304800" cy="304800"/>
          </a:xfrm>
          <a:prstGeom prst="rect">
            <a:avLst/>
          </a:prstGeom>
          <a:noFill/>
          <a:ln w="9525">
            <a:noFill/>
          </a:ln>
        </p:spPr>
        <p:txBody>
          <a:bodyPr/>
          <a:p>
            <a:pPr eaLnBrk="0" hangingPunct="0"/>
            <a:endParaRPr dirty="0">
              <a:latin typeface="Arial" panose="020B0604020202020204" pitchFamily="34" charset="0"/>
            </a:endParaRPr>
          </a:p>
        </p:txBody>
      </p:sp>
      <p:pic>
        <p:nvPicPr>
          <p:cNvPr id="5130" name="Picture 10" descr="696927qx7ttrgj3j"/>
          <p:cNvPicPr>
            <a:picLocks noChangeAspect="1"/>
          </p:cNvPicPr>
          <p:nvPr/>
        </p:nvPicPr>
        <p:blipFill>
          <a:blip r:embed="rId2"/>
          <a:stretch>
            <a:fillRect/>
          </a:stretch>
        </p:blipFill>
        <p:spPr>
          <a:xfrm>
            <a:off x="28575" y="0"/>
            <a:ext cx="914400" cy="2571750"/>
          </a:xfrm>
          <a:prstGeom prst="rect">
            <a:avLst/>
          </a:prstGeom>
          <a:noFill/>
          <a:ln w="9525">
            <a:noFill/>
          </a:ln>
        </p:spPr>
      </p:pic>
      <p:pic>
        <p:nvPicPr>
          <p:cNvPr id="5131" name="Picture 11" descr="blumen-pflanzen129"/>
          <p:cNvPicPr>
            <a:picLocks noChangeAspect="1"/>
          </p:cNvPicPr>
          <p:nvPr/>
        </p:nvPicPr>
        <p:blipFill>
          <a:blip r:embed="rId5"/>
          <a:stretch>
            <a:fillRect/>
          </a:stretch>
        </p:blipFill>
        <p:spPr>
          <a:xfrm>
            <a:off x="25400" y="5257800"/>
            <a:ext cx="1905000" cy="1600200"/>
          </a:xfrm>
          <a:prstGeom prst="rect">
            <a:avLst/>
          </a:prstGeom>
          <a:noFill/>
          <a:ln w="9525">
            <a:noFill/>
          </a:ln>
        </p:spPr>
      </p:pic>
      <p:pic>
        <p:nvPicPr>
          <p:cNvPr id="5132" name="Picture 12" descr="blumen-pflanzen129"/>
          <p:cNvPicPr>
            <a:picLocks noChangeAspect="1"/>
          </p:cNvPicPr>
          <p:nvPr/>
        </p:nvPicPr>
        <p:blipFill>
          <a:blip r:embed="rId5"/>
          <a:stretch>
            <a:fillRect/>
          </a:stretch>
        </p:blipFill>
        <p:spPr>
          <a:xfrm>
            <a:off x="7137400" y="5270500"/>
            <a:ext cx="1905000" cy="1600200"/>
          </a:xfrm>
          <a:prstGeom prst="rect">
            <a:avLst/>
          </a:prstGeom>
          <a:noFill/>
          <a:ln w="9525">
            <a:noFill/>
          </a:ln>
        </p:spPr>
      </p:pic>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3" presetClass="emph" presetSubtype="0" repeatCount="indefinite" fill="remove" grpId="0" nodeType="withEffect">
                                  <p:stCondLst>
                                    <p:cond delay="0"/>
                                  </p:stCondLst>
                                  <p:childTnLst>
                                    <p:animClr clrSpc="rgb" dir="cw">
                                      <p:cBhvr override="childStyle">
                                        <p:cTn id="6" dur="500" accel="50000" autoRev="1" tmFilter="0, 0; .33333, 1; 1, 1" fill="hold">
                                          <p:stCondLst>
                                            <p:cond delay="0"/>
                                          </p:stCondLst>
                                        </p:cTn>
                                        <p:tgtEl>
                                          <p:spTgt spid="49155"/>
                                        </p:tgtEl>
                                        <p:attrNameLst>
                                          <p:attrName>style.color</p:attrName>
                                        </p:attrNameLst>
                                      </p:cBhvr>
                                      <p:to>
                                        <a:srgbClr val="FF9933"/>
                                      </p:to>
                                    </p:animClr>
                                    <p:animClr clrSpc="rgb" dir="cw">
                                      <p:cBhvr>
                                        <p:cTn id="7" dur="500" accel="50000" autoRev="1" tmFilter="0, 0; .33333, 1; 1, 1" fill="hold">
                                          <p:stCondLst>
                                            <p:cond delay="0"/>
                                          </p:stCondLst>
                                        </p:cTn>
                                        <p:tgtEl>
                                          <p:spTgt spid="49155"/>
                                        </p:tgtEl>
                                        <p:attrNameLst>
                                          <p:attrName>fillcolor</p:attrName>
                                        </p:attrNameLst>
                                      </p:cBhvr>
                                      <p:to>
                                        <a:srgbClr val="FF9933"/>
                                      </p:to>
                                    </p:animClr>
                                    <p:set>
                                      <p:cBhvr>
                                        <p:cTn id="8" dur="1000" fill="hold"/>
                                        <p:tgtEl>
                                          <p:spTgt spid="49155"/>
                                        </p:tgtEl>
                                        <p:attrNameLst>
                                          <p:attrName>fill.type</p:attrName>
                                        </p:attrNameLst>
                                      </p:cBhvr>
                                      <p:to>
                                        <p:strVal val="solid"/>
                                      </p:to>
                                    </p:set>
                                    <p:set>
                                      <p:cBhvr>
                                        <p:cTn id="9" dur="1000" fill="hold"/>
                                        <p:tgtEl>
                                          <p:spTgt spid="49155"/>
                                        </p:tgtEl>
                                        <p:attrNameLst>
                                          <p:attrName>fill.on</p:attrName>
                                        </p:attrNameLst>
                                      </p:cBhvr>
                                      <p:to>
                                        <p:strVal val="true"/>
                                      </p:to>
                                    </p:set>
                                    <p:animScale>
                                      <p:cBhvr>
                                        <p:cTn id="10" dur="500" accel="50000" autoRev="1" tmFilter="0, 0; .33333, 1; 1, 1" fill="hold">
                                          <p:stCondLst>
                                            <p:cond delay="0"/>
                                          </p:stCondLst>
                                        </p:cTn>
                                        <p:tgtEl>
                                          <p:spTgt spid="49155"/>
                                        </p:tgtEl>
                                      </p:cBhvr>
                                      <p:from x="100000" y="100000"/>
                                      <p:to x="100000" y="14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Rectangle 1"/>
          <p:cNvSpPr/>
          <p:nvPr/>
        </p:nvSpPr>
        <p:spPr>
          <a:xfrm>
            <a:off x="-657225" y="989013"/>
            <a:ext cx="5522913" cy="646112"/>
          </a:xfrm>
          <a:prstGeom prst="rect">
            <a:avLst/>
          </a:prstGeom>
          <a:noFill/>
          <a:ln w="9525">
            <a:noFill/>
          </a:ln>
        </p:spPr>
        <p:txBody>
          <a:bodyPr lIns="92467" tIns="46233" rIns="92467" bIns="46233">
            <a:spAutoFit/>
          </a:bodyPr>
          <a:p>
            <a:pPr marL="462280" indent="-462280">
              <a:buChar char="-"/>
            </a:pPr>
            <a:endParaRPr b="1" dirty="0">
              <a:latin typeface="Arial" panose="020B0604020202020204" pitchFamily="34" charset="0"/>
            </a:endParaRPr>
          </a:p>
          <a:p>
            <a:pPr marL="462280" indent="-462280">
              <a:buChar char="-"/>
            </a:pPr>
            <a:endParaRPr b="1" dirty="0">
              <a:latin typeface="Arial" panose="020B0604020202020204" pitchFamily="34" charset="0"/>
            </a:endParaRPr>
          </a:p>
        </p:txBody>
      </p:sp>
      <p:sp>
        <p:nvSpPr>
          <p:cNvPr id="7" name="Text Box 7"/>
          <p:cNvSpPr txBox="1">
            <a:spLocks noChangeArrowheads="1"/>
          </p:cNvSpPr>
          <p:nvPr/>
        </p:nvSpPr>
        <p:spPr bwMode="auto">
          <a:xfrm>
            <a:off x="1143000" y="1143000"/>
            <a:ext cx="6781800" cy="563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p>
            <a:pPr>
              <a:buNone/>
            </a:pPr>
            <a:r>
              <a:rPr sz="2400" b="1" dirty="0">
                <a:solidFill>
                  <a:srgbClr val="FF0000"/>
                </a:solidFill>
                <a:latin typeface="Times New Roman" panose="02020603050405020304" pitchFamily="18" charset="0"/>
              </a:rPr>
              <a:t>Trạm 1:</a:t>
            </a:r>
            <a:r>
              <a:rPr sz="2400" dirty="0">
                <a:solidFill>
                  <a:srgbClr val="FF0000"/>
                </a:solidFill>
                <a:latin typeface="Times New Roman" panose="02020603050405020304" pitchFamily="18" charset="0"/>
              </a:rPr>
              <a:t> </a:t>
            </a:r>
            <a:r>
              <a:rPr sz="2400" b="1" dirty="0">
                <a:latin typeface="Times New Roman" panose="02020603050405020304" pitchFamily="18" charset="0"/>
              </a:rPr>
              <a:t>Bài ca dao số 2:</a:t>
            </a:r>
            <a:endParaRPr sz="2400" dirty="0">
              <a:latin typeface="Times New Roman" panose="02020603050405020304" pitchFamily="18" charset="0"/>
            </a:endParaRPr>
          </a:p>
          <a:p>
            <a:pPr>
              <a:buNone/>
            </a:pPr>
            <a:r>
              <a:rPr sz="2400" dirty="0">
                <a:latin typeface="Times New Roman" panose="02020603050405020304" pitchFamily="18" charset="0"/>
              </a:rPr>
              <a:t>*Mèo là kẻ thù của chuột; Cha của mèo chết chuột lại lo làm đám giỗ.</a:t>
            </a:r>
            <a:r>
              <a:rPr lang="vi-VN" altLang="x-none" sz="2400" dirty="0">
                <a:latin typeface="Times New Roman" panose="02020603050405020304" pitchFamily="18" charset="0"/>
              </a:rPr>
              <a:t> việc kẻ bị ức hiếp làm giỗ cha kẻ thù là một cách nói phi lí, vì làm giỗ là việc trong nội bộ gia đình.</a:t>
            </a:r>
            <a:r>
              <a:rPr sz="2400" b="1" dirty="0">
                <a:latin typeface="Times New Roman" panose="02020603050405020304" pitchFamily="18" charset="0"/>
              </a:rPr>
              <a:t>-&gt; </a:t>
            </a:r>
            <a:r>
              <a:rPr lang="vi-VN" altLang="x-none" sz="2400" dirty="0">
                <a:latin typeface="Times New Roman" panose="02020603050405020304" pitchFamily="18" charset="0"/>
              </a:rPr>
              <a:t>Vậy có thể hiểu đây là lời nguyên rủa, tiếng chửi, sự vạch mặt của dân gian đối với những kẻ đạo đức giả.</a:t>
            </a:r>
            <a:endParaRPr sz="2400" dirty="0">
              <a:latin typeface="Times New Roman" panose="02020603050405020304" pitchFamily="18" charset="0"/>
            </a:endParaRPr>
          </a:p>
          <a:p>
            <a:pPr>
              <a:buNone/>
            </a:pPr>
            <a:r>
              <a:rPr sz="2400" b="1" dirty="0">
                <a:latin typeface="Times New Roman" panose="02020603050405020304" pitchFamily="18" charset="0"/>
              </a:rPr>
              <a:t> *</a:t>
            </a:r>
            <a:r>
              <a:rPr sz="2400" dirty="0">
                <a:latin typeface="Times New Roman" panose="02020603050405020304" pitchFamily="18" charset="0"/>
              </a:rPr>
              <a:t> </a:t>
            </a:r>
            <a:r>
              <a:rPr lang="vi-VN" altLang="x-none" sz="2400" dirty="0">
                <a:latin typeface="Times New Roman" panose="02020603050405020304" pitchFamily="18" charset="0"/>
              </a:rPr>
              <a:t>Ở bài ca dao số 3, cầu </a:t>
            </a:r>
            <a:r>
              <a:rPr lang="vi-VN" altLang="x-none" sz="2400" i="1" dirty="0">
                <a:latin typeface="Times New Roman" panose="02020603050405020304" pitchFamily="18" charset="0"/>
              </a:rPr>
              <a:t>‘‘Cưới em ba chum mật ong/ Mười thúng mỡ muỗi ba nong quýt đẫy...”</a:t>
            </a:r>
            <a:r>
              <a:rPr lang="vi-VN" altLang="x-none" sz="2400" dirty="0">
                <a:latin typeface="Times New Roman" panose="02020603050405020304" pitchFamily="18" charset="0"/>
              </a:rPr>
              <a:t> là lời đáp của anh. học trò nghèo trước việc thách cưới của bên nhà gái. </a:t>
            </a:r>
            <a:endParaRPr sz="2400" dirty="0">
              <a:latin typeface="Times New Roman" panose="02020603050405020304" pitchFamily="18" charset="0"/>
            </a:endParaRPr>
          </a:p>
          <a:p>
            <a:pPr>
              <a:buNone/>
            </a:pPr>
            <a:r>
              <a:rPr lang="vi-VN" altLang="x-none" sz="2400" dirty="0">
                <a:latin typeface="Times New Roman" panose="02020603050405020304" pitchFamily="18" charset="0"/>
              </a:rPr>
              <a:t>Vể lễ vật, ngoài thứ khó nhưng vẫn có thể kiếm được như mật ong, quýt thì mỡ muỗi là thứ không thể có được. Vì vậy, đây có thể coi là sự vô vọng, là sự đẩu hàng của anh học trò. </a:t>
            </a:r>
            <a:endParaRPr sz="2400" dirty="0">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1"/>
          <p:cNvSpPr/>
          <p:nvPr/>
        </p:nvSpPr>
        <p:spPr>
          <a:xfrm>
            <a:off x="-657225" y="989013"/>
            <a:ext cx="5522913" cy="646112"/>
          </a:xfrm>
          <a:prstGeom prst="rect">
            <a:avLst/>
          </a:prstGeom>
          <a:noFill/>
          <a:ln w="9525">
            <a:noFill/>
          </a:ln>
        </p:spPr>
        <p:txBody>
          <a:bodyPr lIns="92467" tIns="46233" rIns="92467" bIns="46233">
            <a:spAutoFit/>
          </a:bodyPr>
          <a:p>
            <a:pPr marL="462280" indent="-462280">
              <a:buChar char="-"/>
            </a:pPr>
            <a:endParaRPr b="1" dirty="0">
              <a:latin typeface="Arial" panose="020B0604020202020204" pitchFamily="34" charset="0"/>
            </a:endParaRPr>
          </a:p>
          <a:p>
            <a:pPr marL="462280" indent="-462280">
              <a:buChar char="-"/>
            </a:pPr>
            <a:endParaRPr b="1" dirty="0">
              <a:latin typeface="Arial" panose="020B0604020202020204" pitchFamily="34" charset="0"/>
            </a:endParaRPr>
          </a:p>
        </p:txBody>
      </p:sp>
      <p:sp>
        <p:nvSpPr>
          <p:cNvPr id="7" name="Text Box 7"/>
          <p:cNvSpPr txBox="1">
            <a:spLocks noChangeArrowheads="1"/>
          </p:cNvSpPr>
          <p:nvPr/>
        </p:nvSpPr>
        <p:spPr bwMode="auto">
          <a:xfrm>
            <a:off x="1143000" y="1143000"/>
            <a:ext cx="6781800" cy="3786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p>
            <a:pPr>
              <a:buNone/>
            </a:pPr>
            <a:r>
              <a:rPr sz="2400" b="1" dirty="0">
                <a:solidFill>
                  <a:srgbClr val="FF0000"/>
                </a:solidFill>
                <a:latin typeface="Times New Roman" panose="02020603050405020304" pitchFamily="18" charset="0"/>
              </a:rPr>
              <a:t>Trạm 2:</a:t>
            </a:r>
            <a:endParaRPr sz="2400" b="1" dirty="0">
              <a:solidFill>
                <a:srgbClr val="FF0000"/>
              </a:solidFill>
              <a:latin typeface="Times New Roman" panose="02020603050405020304" pitchFamily="18" charset="0"/>
            </a:endParaRPr>
          </a:p>
          <a:p>
            <a:pPr>
              <a:buNone/>
            </a:pPr>
            <a:r>
              <a:rPr sz="2400" dirty="0">
                <a:solidFill>
                  <a:srgbClr val="FF0000"/>
                </a:solidFill>
                <a:latin typeface="Times New Roman" panose="02020603050405020304" pitchFamily="18" charset="0"/>
              </a:rPr>
              <a:t> </a:t>
            </a:r>
            <a:r>
              <a:rPr sz="2400" dirty="0">
                <a:latin typeface="Times New Roman" panose="02020603050405020304" pitchFamily="18" charset="0"/>
              </a:rPr>
              <a:t>a. N</a:t>
            </a:r>
            <a:r>
              <a:rPr lang="vi-VN" altLang="x-none" sz="2400" dirty="0">
                <a:latin typeface="Times New Roman" panose="02020603050405020304" pitchFamily="18" charset="0"/>
              </a:rPr>
              <a:t>ghĩa hàm ẩn của cầu này là ông thầy cúng tham ăn.</a:t>
            </a:r>
            <a:endParaRPr sz="2400" dirty="0">
              <a:latin typeface="Times New Roman" panose="02020603050405020304" pitchFamily="18" charset="0"/>
            </a:endParaRPr>
          </a:p>
          <a:p>
            <a:pPr>
              <a:buNone/>
            </a:pPr>
            <a:r>
              <a:rPr sz="2400" dirty="0">
                <a:latin typeface="Times New Roman" panose="02020603050405020304" pitchFamily="18" charset="0"/>
              </a:rPr>
              <a:t>b</a:t>
            </a:r>
            <a:r>
              <a:rPr sz="2400" b="1" dirty="0">
                <a:latin typeface="Times New Roman" panose="02020603050405020304" pitchFamily="18" charset="0"/>
              </a:rPr>
              <a:t>.</a:t>
            </a:r>
            <a:r>
              <a:rPr sz="2400" dirty="0">
                <a:latin typeface="Times New Roman" panose="02020603050405020304" pitchFamily="18" charset="0"/>
              </a:rPr>
              <a:t> </a:t>
            </a:r>
            <a:r>
              <a:rPr lang="vi-VN" altLang="x-none" sz="2400" dirty="0">
                <a:latin typeface="Times New Roman" panose="02020603050405020304" pitchFamily="18" charset="0"/>
              </a:rPr>
              <a:t>Câu này cùa anh thợ may ám chỉ việc ông Giuốc-đanh muốn làm quý tộc. Đồng thời, người nói cũng có ý giễu cợt một cách kín đáo: ông không thể thành quý tộc được khi một quy cách thông thường vẽ lễ phục quý tộc như vậy mà cũng không biết.</a:t>
            </a:r>
            <a:endParaRPr sz="2400" dirty="0">
              <a:latin typeface="Times New Roman" panose="02020603050405020304" pitchFamily="18" charset="0"/>
            </a:endParaRPr>
          </a:p>
          <a:p>
            <a:pPr>
              <a:buNone/>
            </a:pPr>
            <a:r>
              <a:rPr sz="2400" b="1" dirty="0">
                <a:latin typeface="Times New Roman" panose="02020603050405020304" pitchFamily="18" charset="0"/>
              </a:rPr>
              <a:t> </a:t>
            </a:r>
            <a:endParaRPr sz="2400" dirty="0">
              <a:latin typeface="Times New Roman" panose="02020603050405020304" pitchFamily="18" charset="0"/>
            </a:endParaRPr>
          </a:p>
          <a:p>
            <a:pPr>
              <a:buNone/>
            </a:pPr>
            <a:endParaRPr sz="2400" dirty="0">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Rectangle 1"/>
          <p:cNvSpPr/>
          <p:nvPr/>
        </p:nvSpPr>
        <p:spPr>
          <a:xfrm>
            <a:off x="-657225" y="989013"/>
            <a:ext cx="5522913" cy="646112"/>
          </a:xfrm>
          <a:prstGeom prst="rect">
            <a:avLst/>
          </a:prstGeom>
          <a:noFill/>
          <a:ln w="9525">
            <a:noFill/>
          </a:ln>
        </p:spPr>
        <p:txBody>
          <a:bodyPr lIns="92467" tIns="46233" rIns="92467" bIns="46233">
            <a:spAutoFit/>
          </a:bodyPr>
          <a:p>
            <a:pPr marL="462280" indent="-462280">
              <a:buChar char="-"/>
            </a:pPr>
            <a:endParaRPr b="1" dirty="0">
              <a:latin typeface="Arial" panose="020B0604020202020204" pitchFamily="34" charset="0"/>
            </a:endParaRPr>
          </a:p>
          <a:p>
            <a:pPr marL="462280" indent="-462280">
              <a:buChar char="-"/>
            </a:pPr>
            <a:endParaRPr b="1" dirty="0">
              <a:latin typeface="Arial" panose="020B0604020202020204" pitchFamily="34" charset="0"/>
            </a:endParaRPr>
          </a:p>
        </p:txBody>
      </p:sp>
      <p:sp>
        <p:nvSpPr>
          <p:cNvPr id="7" name="Text Box 7"/>
          <p:cNvSpPr txBox="1">
            <a:spLocks noChangeArrowheads="1"/>
          </p:cNvSpPr>
          <p:nvPr/>
        </p:nvSpPr>
        <p:spPr bwMode="auto">
          <a:xfrm>
            <a:off x="1143000" y="1143000"/>
            <a:ext cx="6781800" cy="415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p>
            <a:pPr>
              <a:buNone/>
            </a:pPr>
            <a:r>
              <a:rPr sz="2400" b="1" dirty="0">
                <a:solidFill>
                  <a:srgbClr val="FF0000"/>
                </a:solidFill>
                <a:latin typeface="Times New Roman" panose="02020603050405020304" pitchFamily="18" charset="0"/>
              </a:rPr>
              <a:t>Trạm 3:</a:t>
            </a:r>
            <a:endParaRPr sz="2400" b="1" dirty="0">
              <a:solidFill>
                <a:srgbClr val="FF0000"/>
              </a:solidFill>
              <a:latin typeface="Times New Roman" panose="02020603050405020304" pitchFamily="18" charset="0"/>
            </a:endParaRPr>
          </a:p>
          <a:p>
            <a:pPr>
              <a:buNone/>
            </a:pPr>
            <a:r>
              <a:rPr sz="2400" dirty="0">
                <a:solidFill>
                  <a:srgbClr val="FF0000"/>
                </a:solidFill>
                <a:latin typeface="Times New Roman" panose="02020603050405020304" pitchFamily="18" charset="0"/>
              </a:rPr>
              <a:t> </a:t>
            </a:r>
            <a:r>
              <a:rPr sz="2400" b="1" dirty="0">
                <a:latin typeface="Arial" panose="020B0604020202020204" pitchFamily="34" charset="0"/>
              </a:rPr>
              <a:t>a.</a:t>
            </a:r>
            <a:r>
              <a:rPr sz="2400" dirty="0">
                <a:latin typeface="Arial" panose="020B0604020202020204" pitchFamily="34" charset="0"/>
              </a:rPr>
              <a:t> </a:t>
            </a:r>
            <a:r>
              <a:rPr lang="vi-VN" altLang="x-none" sz="2400" dirty="0">
                <a:latin typeface="Arial" panose="020B0604020202020204" pitchFamily="34" charset="0"/>
              </a:rPr>
              <a:t>Nghĩa hàm ẩn của câu tục ngũ là những người có khiếm khuyết, hoặc mắc lỗi lầm khi nghe người khác nhắc đến nhũng khiếm khuyết hoặc lỗi lầm đó (dù không phải nhằm đến mình) cũng chột dạ, sợ hãi nghĩ là họ nói mình.</a:t>
            </a:r>
            <a:endParaRPr sz="2400" dirty="0">
              <a:latin typeface="Arial" panose="020B0604020202020204" pitchFamily="34" charset="0"/>
            </a:endParaRPr>
          </a:p>
          <a:p>
            <a:pPr>
              <a:buNone/>
            </a:pPr>
            <a:r>
              <a:rPr sz="2400" b="1" dirty="0">
                <a:latin typeface="Arial" panose="020B0604020202020204" pitchFamily="34" charset="0"/>
              </a:rPr>
              <a:t>b. </a:t>
            </a:r>
            <a:r>
              <a:rPr lang="vi-VN" altLang="x-none" sz="2400" dirty="0">
                <a:latin typeface="Arial" panose="020B0604020202020204" pitchFamily="34" charset="0"/>
              </a:rPr>
              <a:t>Câu tục ngữ so sánh chiểu dài của đời người với chiểu dài của gang tay</a:t>
            </a:r>
            <a:r>
              <a:rPr sz="2400" dirty="0">
                <a:latin typeface="Arial" panose="020B0604020202020204" pitchFamily="34" charset="0"/>
              </a:rPr>
              <a:t>.</a:t>
            </a:r>
            <a:r>
              <a:rPr lang="vi-VN" altLang="x-none" sz="2400" dirty="0">
                <a:latin typeface="Arial" panose="020B0604020202020204" pitchFamily="34" charset="0"/>
              </a:rPr>
              <a:t> C</a:t>
            </a:r>
            <a:r>
              <a:rPr sz="2400" dirty="0">
                <a:latin typeface="Arial" panose="020B0604020202020204" pitchFamily="34" charset="0"/>
              </a:rPr>
              <a:t>âu </a:t>
            </a:r>
            <a:r>
              <a:rPr lang="vi-VN" altLang="x-none" sz="2400" dirty="0">
                <a:latin typeface="Arial" panose="020B0604020202020204" pitchFamily="34" charset="0"/>
              </a:rPr>
              <a:t>tục ngữ chê trách những người lười biếng, lãng phí thời gian.</a:t>
            </a:r>
            <a:endParaRPr sz="2400" dirty="0">
              <a:latin typeface="Arial" panose="020B0604020202020204" pitchFamily="34" charset="0"/>
            </a:endParaRPr>
          </a:p>
          <a:p>
            <a:pPr>
              <a:buNone/>
            </a:pPr>
            <a:endParaRPr sz="2400" dirty="0">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Text Box 6"/>
          <p:cNvSpPr txBox="1"/>
          <p:nvPr/>
        </p:nvSpPr>
        <p:spPr>
          <a:xfrm>
            <a:off x="2803525" y="4151313"/>
            <a:ext cx="184150" cy="366712"/>
          </a:xfrm>
          <a:prstGeom prst="rect">
            <a:avLst/>
          </a:prstGeom>
          <a:noFill/>
          <a:ln w="9525">
            <a:noFill/>
          </a:ln>
        </p:spPr>
        <p:txBody>
          <a:bodyPr wrap="none">
            <a:spAutoFit/>
          </a:bodyPr>
          <a:p>
            <a:pPr eaLnBrk="0" hangingPunct="0"/>
            <a:endParaRPr lang="en-US" altLang="en-US" dirty="0">
              <a:solidFill>
                <a:srgbClr val="000000"/>
              </a:solidFill>
              <a:latin typeface="Arial" panose="020B0604020202020204" pitchFamily="34" charset="0"/>
            </a:endParaRPr>
          </a:p>
        </p:txBody>
      </p:sp>
      <p:sp>
        <p:nvSpPr>
          <p:cNvPr id="17411" name="Text Box 7"/>
          <p:cNvSpPr txBox="1"/>
          <p:nvPr/>
        </p:nvSpPr>
        <p:spPr>
          <a:xfrm>
            <a:off x="1371600" y="719138"/>
            <a:ext cx="6781800" cy="523875"/>
          </a:xfrm>
          <a:prstGeom prst="rect">
            <a:avLst/>
          </a:prstGeom>
          <a:noFill/>
          <a:ln w="9525">
            <a:noFill/>
          </a:ln>
        </p:spPr>
        <p:txBody>
          <a:bodyPr>
            <a:spAutoFit/>
          </a:bodyPr>
          <a:p>
            <a:pPr eaLnBrk="0" hangingPunct="0"/>
            <a:r>
              <a:rPr lang="en-US" altLang="en-US" sz="2800" b="1" dirty="0">
                <a:solidFill>
                  <a:srgbClr val="FF0000"/>
                </a:solidFill>
                <a:latin typeface="Times New Roman" panose="02020603050405020304" pitchFamily="18" charset="0"/>
                <a:cs typeface="Times New Roman" panose="02020603050405020304" pitchFamily="18" charset="0"/>
              </a:rPr>
              <a:t>KĨ THUẬT 3-2-1</a:t>
            </a:r>
            <a:endParaRPr lang="en-US" altLang="en-US" sz="2800" b="1" dirty="0">
              <a:solidFill>
                <a:srgbClr val="FF0000"/>
              </a:solidFill>
              <a:latin typeface="Times New Roman" panose="02020603050405020304" pitchFamily="18" charset="0"/>
              <a:ea typeface="Times New Roman" panose="02020603050405020304" pitchFamily="18" charset="0"/>
            </a:endParaRPr>
          </a:p>
        </p:txBody>
      </p:sp>
      <p:sp>
        <p:nvSpPr>
          <p:cNvPr id="17412" name="Text Box 7"/>
          <p:cNvSpPr txBox="1"/>
          <p:nvPr/>
        </p:nvSpPr>
        <p:spPr>
          <a:xfrm>
            <a:off x="1295400" y="2133600"/>
            <a:ext cx="6781800" cy="1384300"/>
          </a:xfrm>
          <a:prstGeom prst="rect">
            <a:avLst/>
          </a:prstGeom>
          <a:noFill/>
          <a:ln w="9525">
            <a:noFill/>
          </a:ln>
        </p:spPr>
        <p:txBody>
          <a:bodyPr>
            <a:spAutoFit/>
          </a:bodyPr>
          <a:p>
            <a:pPr eaLnBrk="0" hangingPunct="0"/>
            <a:r>
              <a:rPr lang="en-US" altLang="en-US" sz="2800" b="1" dirty="0">
                <a:solidFill>
                  <a:srgbClr val="FF0000"/>
                </a:solidFill>
                <a:latin typeface="Times New Roman" panose="02020603050405020304" pitchFamily="18" charset="0"/>
                <a:cs typeface="Times New Roman" panose="02020603050405020304" pitchFamily="18" charset="0"/>
              </a:rPr>
              <a:t>Sau khi học xong tiết thực h</a:t>
            </a:r>
            <a:r>
              <a:rPr lang="en-US" altLang="en-US" sz="2800" b="1" dirty="0">
                <a:solidFill>
                  <a:srgbClr val="FF0000"/>
                </a:solidFill>
                <a:latin typeface="Times New Roman" panose="02020603050405020304" pitchFamily="18" charset="0"/>
                <a:ea typeface="Times New Roman" panose="02020603050405020304" pitchFamily="18" charset="0"/>
              </a:rPr>
              <a:t>à</a:t>
            </a:r>
            <a:r>
              <a:rPr lang="en-US" altLang="en-US" sz="2800" b="1" dirty="0">
                <a:solidFill>
                  <a:srgbClr val="FF0000"/>
                </a:solidFill>
                <a:latin typeface="Times New Roman" panose="02020603050405020304" pitchFamily="18" charset="0"/>
                <a:cs typeface="Times New Roman" panose="02020603050405020304" pitchFamily="18" charset="0"/>
              </a:rPr>
              <a:t>nh tiếng Việt em hãy nêu 3 điều em tâm đắc nhất, 2 điều còn băn khoăn v</a:t>
            </a:r>
            <a:r>
              <a:rPr lang="en-US" altLang="en-US" sz="2800" b="1" dirty="0">
                <a:solidFill>
                  <a:srgbClr val="FF0000"/>
                </a:solidFill>
                <a:latin typeface="Times New Roman" panose="02020603050405020304" pitchFamily="18" charset="0"/>
                <a:ea typeface="Times New Roman" panose="02020603050405020304" pitchFamily="18" charset="0"/>
              </a:rPr>
              <a:t>à</a:t>
            </a:r>
            <a:r>
              <a:rPr lang="en-US" altLang="en-US" sz="2800" b="1" dirty="0">
                <a:solidFill>
                  <a:srgbClr val="FF0000"/>
                </a:solidFill>
                <a:latin typeface="Times New Roman" panose="02020603050405020304" pitchFamily="18" charset="0"/>
                <a:cs typeface="Times New Roman" panose="02020603050405020304" pitchFamily="18" charset="0"/>
              </a:rPr>
              <a:t> 1 điều em muốn đề nghị</a:t>
            </a:r>
            <a:endParaRPr lang="en-US" altLang="en-US" sz="2800" b="1"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Text Box 6"/>
          <p:cNvSpPr txBox="1"/>
          <p:nvPr/>
        </p:nvSpPr>
        <p:spPr>
          <a:xfrm>
            <a:off x="2803525" y="4151313"/>
            <a:ext cx="184150" cy="366712"/>
          </a:xfrm>
          <a:prstGeom prst="rect">
            <a:avLst/>
          </a:prstGeom>
          <a:noFill/>
          <a:ln w="9525">
            <a:noFill/>
          </a:ln>
        </p:spPr>
        <p:txBody>
          <a:bodyPr wrap="none">
            <a:spAutoFit/>
          </a:bodyPr>
          <a:p>
            <a:pPr eaLnBrk="0" hangingPunct="0"/>
            <a:endParaRPr lang="en-US" altLang="en-US" dirty="0">
              <a:solidFill>
                <a:srgbClr val="000000"/>
              </a:solidFill>
              <a:latin typeface="Arial" panose="020B0604020202020204" pitchFamily="34" charset="0"/>
            </a:endParaRPr>
          </a:p>
        </p:txBody>
      </p:sp>
      <p:sp>
        <p:nvSpPr>
          <p:cNvPr id="18435" name="Text Box 7"/>
          <p:cNvSpPr txBox="1"/>
          <p:nvPr/>
        </p:nvSpPr>
        <p:spPr>
          <a:xfrm>
            <a:off x="1371600" y="1295400"/>
            <a:ext cx="6781800" cy="1631950"/>
          </a:xfrm>
          <a:prstGeom prst="rect">
            <a:avLst/>
          </a:prstGeom>
          <a:noFill/>
          <a:ln w="9525">
            <a:noFill/>
          </a:ln>
        </p:spPr>
        <p:txBody>
          <a:bodyPr>
            <a:spAutoFit/>
          </a:bodyPr>
          <a:p>
            <a:pPr eaLnBrk="0" hangingPunct="0"/>
            <a:r>
              <a:rPr lang="en-US" altLang="en-US" sz="2800" b="1" dirty="0">
                <a:solidFill>
                  <a:srgbClr val="FF0000"/>
                </a:solidFill>
                <a:latin typeface="Times New Roman" panose="02020603050405020304" pitchFamily="18" charset="0"/>
                <a:cs typeface="Times New Roman" panose="02020603050405020304" pitchFamily="18" charset="0"/>
              </a:rPr>
              <a:t>D. VẬN DỤNG</a:t>
            </a:r>
            <a:endParaRPr lang="en-US" altLang="en-US" sz="2800" b="1" dirty="0">
              <a:solidFill>
                <a:srgbClr val="FF0000"/>
              </a:solidFill>
              <a:latin typeface="Times New Roman" panose="02020603050405020304" pitchFamily="18" charset="0"/>
              <a:cs typeface="Times New Roman" panose="02020603050405020304" pitchFamily="18" charset="0"/>
            </a:endParaRPr>
          </a:p>
          <a:p>
            <a:pPr eaLnBrk="0" hangingPunct="0"/>
            <a:r>
              <a:rPr sz="2400" dirty="0">
                <a:latin typeface="Arial" panose="020B0604020202020204" pitchFamily="34" charset="0"/>
              </a:rPr>
              <a:t>Đặt câu có sử dụng nghĩa hàm ẩn và chỉ ra nghĩa hàm ẩn trong câu vừa đặt.</a:t>
            </a:r>
            <a:endParaRPr sz="2400" dirty="0">
              <a:latin typeface="Arial" panose="020B0604020202020204" pitchFamily="34" charset="0"/>
            </a:endParaRPr>
          </a:p>
          <a:p>
            <a:pPr eaLnBrk="0" hangingPunct="0"/>
            <a:endParaRPr sz="2400" dirty="0">
              <a:latin typeface="Arial" panose="020B0604020202020204"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Rectangle 1"/>
          <p:cNvSpPr/>
          <p:nvPr/>
        </p:nvSpPr>
        <p:spPr>
          <a:xfrm>
            <a:off x="-657225" y="989013"/>
            <a:ext cx="5522913" cy="646112"/>
          </a:xfrm>
          <a:prstGeom prst="rect">
            <a:avLst/>
          </a:prstGeom>
          <a:noFill/>
          <a:ln w="9525">
            <a:noFill/>
          </a:ln>
        </p:spPr>
        <p:txBody>
          <a:bodyPr lIns="92467" tIns="46233" rIns="92467" bIns="46233">
            <a:spAutoFit/>
          </a:bodyPr>
          <a:p>
            <a:pPr marL="462280" indent="-462280">
              <a:buChar char="-"/>
            </a:pPr>
            <a:endParaRPr b="1" dirty="0">
              <a:latin typeface="Arial" panose="020B0604020202020204" pitchFamily="34" charset="0"/>
            </a:endParaRPr>
          </a:p>
          <a:p>
            <a:pPr marL="462280" indent="-462280">
              <a:buChar char="-"/>
            </a:pPr>
            <a:endParaRPr b="1" dirty="0">
              <a:latin typeface="Arial" panose="020B0604020202020204" pitchFamily="34" charset="0"/>
            </a:endParaRPr>
          </a:p>
        </p:txBody>
      </p:sp>
      <p:sp>
        <p:nvSpPr>
          <p:cNvPr id="3" name="Rectangle 2"/>
          <p:cNvSpPr/>
          <p:nvPr/>
        </p:nvSpPr>
        <p:spPr>
          <a:xfrm>
            <a:off x="2112963" y="244475"/>
            <a:ext cx="4802188" cy="7445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0596" tIns="15298" rIns="30596" bIns="15298"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sz="2700" b="1" dirty="0">
                <a:solidFill>
                  <a:srgbClr val="FF0000"/>
                </a:solidFill>
                <a:latin typeface="Times New Roman" panose="02020603050405020304" pitchFamily="18" charset="0"/>
                <a:cs typeface="Times New Roman" panose="02020603050405020304" pitchFamily="18" charset="0"/>
              </a:rPr>
              <a:t>B. HÌNH THÀNH KIẾN THỨC</a:t>
            </a:r>
            <a:endParaRPr sz="2700" b="1" dirty="0">
              <a:solidFill>
                <a:srgbClr val="FF0000"/>
              </a:solidFill>
              <a:latin typeface="Times New Roman" panose="02020603050405020304" pitchFamily="18" charset="0"/>
              <a:ea typeface="Times New Roman" panose="02020603050405020304" pitchFamily="18" charset="0"/>
            </a:endParaRPr>
          </a:p>
        </p:txBody>
      </p:sp>
      <p:sp>
        <p:nvSpPr>
          <p:cNvPr id="5" name="Rectangle 4"/>
          <p:cNvSpPr/>
          <p:nvPr/>
        </p:nvSpPr>
        <p:spPr>
          <a:xfrm>
            <a:off x="2132013" y="1981200"/>
            <a:ext cx="4802188" cy="7429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0596" tIns="15298" rIns="30596" bIns="15298"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sz="2400" b="1" dirty="0">
                <a:solidFill>
                  <a:srgbClr val="0000FF"/>
                </a:solidFill>
                <a:latin typeface="Times New Roman" panose="02020603050405020304" pitchFamily="18" charset="0"/>
                <a:cs typeface="Times New Roman" panose="02020603050405020304" pitchFamily="18" charset="0"/>
              </a:rPr>
              <a:t>TRÒ CHƠI HÀNH TRÌNH TÌM MẬT</a:t>
            </a:r>
            <a:endParaRPr sz="2400" b="1" dirty="0">
              <a:solidFill>
                <a:srgbClr val="0000FF"/>
              </a:solidFill>
              <a:latin typeface="Times New Roman" panose="02020603050405020304" pitchFamily="18" charset="0"/>
              <a:ea typeface="Times New Roman" panose="02020603050405020304" pitchFamily="18" charset="0"/>
            </a:endParaRPr>
          </a:p>
        </p:txBody>
      </p:sp>
      <p:pic>
        <p:nvPicPr>
          <p:cNvPr id="6149" name="Picture 12" descr="blumen-pflanzen129">
            <a:hlinkClick r:id="rId1" action="ppaction://hlinkpres?slideindex=1&amp;slidetitle="/>
          </p:cNvPr>
          <p:cNvPicPr>
            <a:picLocks noChangeAspect="1"/>
          </p:cNvPicPr>
          <p:nvPr/>
        </p:nvPicPr>
        <p:blipFill>
          <a:blip r:embed="rId2"/>
          <a:stretch>
            <a:fillRect/>
          </a:stretch>
        </p:blipFill>
        <p:spPr>
          <a:xfrm>
            <a:off x="6943725" y="4454525"/>
            <a:ext cx="1905000" cy="1600200"/>
          </a:xfrm>
          <a:prstGeom prst="rect">
            <a:avLst/>
          </a:prstGeom>
          <a:noFill/>
          <a:ln w="9525">
            <a:noFill/>
          </a:ln>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Rectangle 1"/>
          <p:cNvSpPr/>
          <p:nvPr/>
        </p:nvSpPr>
        <p:spPr>
          <a:xfrm>
            <a:off x="-657225" y="989013"/>
            <a:ext cx="5522913" cy="646112"/>
          </a:xfrm>
          <a:prstGeom prst="rect">
            <a:avLst/>
          </a:prstGeom>
          <a:noFill/>
          <a:ln w="9525">
            <a:noFill/>
          </a:ln>
        </p:spPr>
        <p:txBody>
          <a:bodyPr lIns="92467" tIns="46233" rIns="92467" bIns="46233">
            <a:spAutoFit/>
          </a:bodyPr>
          <a:p>
            <a:pPr marL="462280" indent="-462280">
              <a:buChar char="-"/>
            </a:pPr>
            <a:endParaRPr b="1" dirty="0">
              <a:latin typeface="Arial" panose="020B0604020202020204" pitchFamily="34" charset="0"/>
            </a:endParaRPr>
          </a:p>
          <a:p>
            <a:pPr marL="462280" indent="-462280">
              <a:buChar char="-"/>
            </a:pPr>
            <a:endParaRPr b="1" dirty="0">
              <a:latin typeface="Arial" panose="020B0604020202020204" pitchFamily="34" charset="0"/>
            </a:endParaRPr>
          </a:p>
        </p:txBody>
      </p:sp>
      <p:sp>
        <p:nvSpPr>
          <p:cNvPr id="3" name="Rectangle 2"/>
          <p:cNvSpPr/>
          <p:nvPr/>
        </p:nvSpPr>
        <p:spPr>
          <a:xfrm>
            <a:off x="2112963" y="244475"/>
            <a:ext cx="4802188" cy="7445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0596" tIns="15298" rIns="30596" bIns="15298"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sz="2700" b="1" dirty="0">
                <a:solidFill>
                  <a:srgbClr val="FF0000"/>
                </a:solidFill>
                <a:latin typeface="Times New Roman" panose="02020603050405020304" pitchFamily="18" charset="0"/>
                <a:cs typeface="Times New Roman" panose="02020603050405020304" pitchFamily="18" charset="0"/>
              </a:rPr>
              <a:t>B. HÌNH THÀNH KIẾN THỨC</a:t>
            </a:r>
            <a:endParaRPr sz="2700" b="1" dirty="0">
              <a:solidFill>
                <a:srgbClr val="FF0000"/>
              </a:solidFill>
              <a:latin typeface="Times New Roman" panose="02020603050405020304" pitchFamily="18" charset="0"/>
              <a:ea typeface="Times New Roman" panose="02020603050405020304" pitchFamily="18" charset="0"/>
            </a:endParaRPr>
          </a:p>
        </p:txBody>
      </p:sp>
      <p:sp>
        <p:nvSpPr>
          <p:cNvPr id="6" name="Rectangle 5"/>
          <p:cNvSpPr/>
          <p:nvPr/>
        </p:nvSpPr>
        <p:spPr>
          <a:xfrm>
            <a:off x="941388" y="892175"/>
            <a:ext cx="4802188" cy="7429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0596" tIns="15298" rIns="30596" bIns="15298"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sz="2400" b="1" dirty="0">
                <a:solidFill>
                  <a:srgbClr val="0000FF"/>
                </a:solidFill>
                <a:latin typeface="Times New Roman" panose="02020603050405020304" pitchFamily="18" charset="0"/>
                <a:cs typeface="Times New Roman" panose="02020603050405020304" pitchFamily="18" charset="0"/>
              </a:rPr>
              <a:t>* HÌNH THÀNH KIẾN THỨC MỚI</a:t>
            </a:r>
            <a:endParaRPr sz="2400" b="1" dirty="0">
              <a:solidFill>
                <a:srgbClr val="0000FF"/>
              </a:solidFill>
              <a:latin typeface="Times New Roman" panose="02020603050405020304" pitchFamily="18" charset="0"/>
              <a:ea typeface="Times New Roman" panose="02020603050405020304" pitchFamily="18" charset="0"/>
            </a:endParaRPr>
          </a:p>
        </p:txBody>
      </p:sp>
      <p:sp>
        <p:nvSpPr>
          <p:cNvPr id="7173" name="Text Box 7"/>
          <p:cNvSpPr txBox="1"/>
          <p:nvPr/>
        </p:nvSpPr>
        <p:spPr>
          <a:xfrm>
            <a:off x="1066800" y="1752600"/>
            <a:ext cx="7543800" cy="2678113"/>
          </a:xfrm>
          <a:prstGeom prst="rect">
            <a:avLst/>
          </a:prstGeom>
          <a:noFill/>
          <a:ln w="9525">
            <a:noFill/>
          </a:ln>
        </p:spPr>
        <p:txBody>
          <a:bodyPr>
            <a:spAutoFit/>
          </a:bodyPr>
          <a:p>
            <a:pPr eaLnBrk="0" hangingPunct="0"/>
            <a:r>
              <a:rPr sz="2800" dirty="0">
                <a:latin typeface="Arial" panose="020B0604020202020204" pitchFamily="34" charset="0"/>
              </a:rPr>
              <a:t>Trong giao tiếp bằng ngôn từ, có những ý nghĩa được hiển thị ngay trên từ ngữ (nghĩa tường minh) và có nhứng ý nghĩa ngầm chứa, cần phải suy luận mới biết được (nghĩa hàm ẩn).</a:t>
            </a:r>
            <a:endParaRPr sz="2800" dirty="0">
              <a:latin typeface="Arial" panose="020B0604020202020204" pitchFamily="34" charset="0"/>
            </a:endParaRPr>
          </a:p>
          <a:p>
            <a:pPr eaLnBrk="0" hangingPunct="0"/>
            <a:endParaRPr sz="2800" dirty="0">
              <a:latin typeface="Arial" panose="020B0604020202020204" pitchFamily="34" charset="0"/>
            </a:endParaRPr>
          </a:p>
        </p:txBody>
      </p:sp>
      <p:sp>
        <p:nvSpPr>
          <p:cNvPr id="7174" name="Text Box 7"/>
          <p:cNvSpPr txBox="1"/>
          <p:nvPr/>
        </p:nvSpPr>
        <p:spPr>
          <a:xfrm>
            <a:off x="1038225" y="3886200"/>
            <a:ext cx="7543800" cy="2678113"/>
          </a:xfrm>
          <a:prstGeom prst="rect">
            <a:avLst/>
          </a:prstGeom>
          <a:noFill/>
          <a:ln w="9525">
            <a:noFill/>
          </a:ln>
        </p:spPr>
        <p:txBody>
          <a:bodyPr>
            <a:spAutoFit/>
          </a:bodyPr>
          <a:p>
            <a:pPr eaLnBrk="0" hangingPunct="0"/>
            <a:r>
              <a:rPr sz="2800" dirty="0">
                <a:latin typeface="Arial" panose="020B0604020202020204" pitchFamily="34" charset="0"/>
              </a:rPr>
              <a:t>- Nghĩa hàm ẩn giúp chuyển tải nhiều diều ý nhị, kín đáo, sâu xa,...; làm cho giao tiếp ngôn từ được uyển chuyển, phong phú, thú vị. Đặc biệt, trong văn học, các nội dung, thông điệp mà tác giả muốn chuyển tải thường được thể hiện dưới hình thức nghĩa hàm ẩn.</a:t>
            </a:r>
            <a:endParaRPr sz="2800" dirty="0">
              <a:latin typeface="Arial" panose="020B0604020202020204" pitchFamily="34"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Rectangle 1"/>
          <p:cNvSpPr/>
          <p:nvPr/>
        </p:nvSpPr>
        <p:spPr>
          <a:xfrm>
            <a:off x="38100" y="989013"/>
            <a:ext cx="5522913" cy="646112"/>
          </a:xfrm>
          <a:prstGeom prst="rect">
            <a:avLst/>
          </a:prstGeom>
          <a:noFill/>
          <a:ln w="9525">
            <a:noFill/>
          </a:ln>
        </p:spPr>
        <p:txBody>
          <a:bodyPr lIns="92467" tIns="46233" rIns="92467" bIns="46233">
            <a:spAutoFit/>
          </a:bodyPr>
          <a:p>
            <a:pPr marL="462280" indent="-462280">
              <a:buChar char="-"/>
            </a:pPr>
            <a:endParaRPr b="1" dirty="0">
              <a:latin typeface="Arial" panose="020B0604020202020204" pitchFamily="34" charset="0"/>
            </a:endParaRPr>
          </a:p>
          <a:p>
            <a:pPr marL="462280" indent="-462280">
              <a:buChar char="-"/>
            </a:pPr>
            <a:endParaRPr b="1" dirty="0">
              <a:latin typeface="Arial" panose="020B0604020202020204" pitchFamily="34" charset="0"/>
            </a:endParaRPr>
          </a:p>
        </p:txBody>
      </p:sp>
      <p:sp>
        <p:nvSpPr>
          <p:cNvPr id="3" name="Rectangle 2"/>
          <p:cNvSpPr/>
          <p:nvPr/>
        </p:nvSpPr>
        <p:spPr>
          <a:xfrm>
            <a:off x="2112963" y="244475"/>
            <a:ext cx="4802188" cy="7445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0596" tIns="15298" rIns="30596" bIns="15298"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sz="2700" b="1" dirty="0">
                <a:solidFill>
                  <a:srgbClr val="FF0000"/>
                </a:solidFill>
                <a:latin typeface="Times New Roman" panose="02020603050405020304" pitchFamily="18" charset="0"/>
                <a:cs typeface="Times New Roman" panose="02020603050405020304" pitchFamily="18" charset="0"/>
              </a:rPr>
              <a:t>LUYỆN TẬP</a:t>
            </a:r>
            <a:endParaRPr sz="2700" b="1" dirty="0">
              <a:solidFill>
                <a:srgbClr val="FF0000"/>
              </a:solidFill>
              <a:latin typeface="Times New Roman" panose="02020603050405020304" pitchFamily="18" charset="0"/>
              <a:ea typeface="Times New Roman" panose="02020603050405020304" pitchFamily="18" charset="0"/>
            </a:endParaRPr>
          </a:p>
        </p:txBody>
      </p:sp>
      <p:sp>
        <p:nvSpPr>
          <p:cNvPr id="8196" name="Text Box 7"/>
          <p:cNvSpPr txBox="1"/>
          <p:nvPr/>
        </p:nvSpPr>
        <p:spPr>
          <a:xfrm>
            <a:off x="1122363" y="2159000"/>
            <a:ext cx="6781800" cy="461963"/>
          </a:xfrm>
          <a:prstGeom prst="rect">
            <a:avLst/>
          </a:prstGeom>
          <a:noFill/>
          <a:ln w="9525">
            <a:noFill/>
          </a:ln>
        </p:spPr>
        <p:txBody>
          <a:bodyPr>
            <a:spAutoFit/>
          </a:bodyPr>
          <a:p>
            <a:pPr algn="ctr" eaLnBrk="0" hangingPunct="0"/>
            <a:r>
              <a:rPr lang="en-US" altLang="en-US" sz="2400" b="1" i="1" dirty="0">
                <a:solidFill>
                  <a:srgbClr val="006600"/>
                </a:solidFill>
                <a:latin typeface="Arial" panose="020B0604020202020204" pitchFamily="34" charset="0"/>
              </a:rPr>
              <a:t>Sử dụng kĩ thuật trạm</a:t>
            </a:r>
            <a:endParaRPr lang="en-US" altLang="en-US" sz="2400" b="1" dirty="0">
              <a:solidFill>
                <a:srgbClr val="006600"/>
              </a:solidFill>
              <a:latin typeface="Times New Roman" panose="02020603050405020304" pitchFamily="18" charset="0"/>
              <a:ea typeface="Times New Roman" panose="02020603050405020304" pitchFamily="18" charset="0"/>
            </a:endParaRPr>
          </a:p>
        </p:txBody>
      </p:sp>
      <p:sp>
        <p:nvSpPr>
          <p:cNvPr id="8197" name="Flowchart: Internal Storage 1"/>
          <p:cNvSpPr/>
          <p:nvPr/>
        </p:nvSpPr>
        <p:spPr>
          <a:xfrm>
            <a:off x="1371600" y="3276600"/>
            <a:ext cx="1427163" cy="1524000"/>
          </a:xfrm>
          <a:prstGeom prst="flowChartInternalStorage">
            <a:avLst/>
          </a:prstGeom>
          <a:solidFill>
            <a:schemeClr val="accent1"/>
          </a:solidFill>
          <a:ln w="9525" cap="flat" cmpd="sng">
            <a:solidFill>
              <a:schemeClr val="tx1"/>
            </a:solidFill>
            <a:prstDash val="solid"/>
            <a:miter/>
            <a:headEnd type="none" w="med" len="med"/>
            <a:tailEnd type="none" w="med" len="med"/>
          </a:ln>
        </p:spPr>
        <p:txBody>
          <a:bodyPr wrap="none"/>
          <a:p>
            <a:pPr eaLnBrk="0" hangingPunct="0"/>
            <a:endParaRPr dirty="0">
              <a:latin typeface="Arial" panose="020B0604020202020204" pitchFamily="34" charset="0"/>
            </a:endParaRPr>
          </a:p>
        </p:txBody>
      </p:sp>
      <p:sp>
        <p:nvSpPr>
          <p:cNvPr id="8198" name="Flowchart: Internal Storage 3"/>
          <p:cNvSpPr/>
          <p:nvPr/>
        </p:nvSpPr>
        <p:spPr>
          <a:xfrm>
            <a:off x="4038600" y="3276600"/>
            <a:ext cx="1447800" cy="1447800"/>
          </a:xfrm>
          <a:prstGeom prst="flowChartInternalStorage">
            <a:avLst/>
          </a:prstGeom>
          <a:solidFill>
            <a:schemeClr val="accent1"/>
          </a:solidFill>
          <a:ln w="9525" cap="flat" cmpd="sng">
            <a:solidFill>
              <a:schemeClr val="tx1"/>
            </a:solidFill>
            <a:prstDash val="solid"/>
            <a:miter/>
            <a:headEnd type="none" w="med" len="med"/>
            <a:tailEnd type="none" w="med" len="med"/>
          </a:ln>
        </p:spPr>
        <p:txBody>
          <a:bodyPr wrap="none"/>
          <a:p>
            <a:pPr eaLnBrk="0" hangingPunct="0"/>
            <a:endParaRPr dirty="0">
              <a:latin typeface="Arial" panose="020B0604020202020204" pitchFamily="34" charset="0"/>
            </a:endParaRPr>
          </a:p>
        </p:txBody>
      </p:sp>
      <p:sp>
        <p:nvSpPr>
          <p:cNvPr id="8199" name="Flowchart: Internal Storage 4"/>
          <p:cNvSpPr/>
          <p:nvPr/>
        </p:nvSpPr>
        <p:spPr>
          <a:xfrm>
            <a:off x="6629400" y="3276600"/>
            <a:ext cx="1524000" cy="1524000"/>
          </a:xfrm>
          <a:prstGeom prst="flowChartInternalStorage">
            <a:avLst/>
          </a:prstGeom>
          <a:solidFill>
            <a:schemeClr val="accent1"/>
          </a:solidFill>
          <a:ln w="9525" cap="flat" cmpd="sng">
            <a:solidFill>
              <a:schemeClr val="tx1"/>
            </a:solidFill>
            <a:prstDash val="solid"/>
            <a:miter/>
            <a:headEnd type="none" w="med" len="med"/>
            <a:tailEnd type="none" w="med" len="med"/>
          </a:ln>
        </p:spPr>
        <p:txBody>
          <a:bodyPr wrap="none"/>
          <a:p>
            <a:pPr eaLnBrk="0" hangingPunct="0"/>
            <a:endParaRPr dirty="0">
              <a:latin typeface="Arial" panose="020B0604020202020204" pitchFamily="34" charset="0"/>
            </a:endParaRPr>
          </a:p>
        </p:txBody>
      </p:sp>
      <p:sp>
        <p:nvSpPr>
          <p:cNvPr id="8200" name="Notched Right Arrow 5"/>
          <p:cNvSpPr/>
          <p:nvPr/>
        </p:nvSpPr>
        <p:spPr>
          <a:xfrm>
            <a:off x="3048000" y="3733800"/>
            <a:ext cx="685800" cy="457200"/>
          </a:xfrm>
          <a:prstGeom prst="notchedRightArrow">
            <a:avLst>
              <a:gd name="adj1" fmla="val 50000"/>
              <a:gd name="adj2" fmla="val 50000"/>
            </a:avLst>
          </a:prstGeom>
          <a:solidFill>
            <a:schemeClr val="accent1"/>
          </a:solidFill>
          <a:ln w="9525" cap="flat" cmpd="sng">
            <a:solidFill>
              <a:schemeClr val="tx1"/>
            </a:solidFill>
            <a:prstDash val="solid"/>
            <a:miter/>
            <a:headEnd type="none" w="med" len="med"/>
            <a:tailEnd type="none" w="med" len="med"/>
          </a:ln>
        </p:spPr>
        <p:txBody>
          <a:bodyPr wrap="none"/>
          <a:p>
            <a:pPr eaLnBrk="0" hangingPunct="0"/>
            <a:endParaRPr dirty="0">
              <a:latin typeface="Arial" panose="020B0604020202020204" pitchFamily="34" charset="0"/>
            </a:endParaRPr>
          </a:p>
        </p:txBody>
      </p:sp>
      <p:sp>
        <p:nvSpPr>
          <p:cNvPr id="8201" name="Notched Right Arrow 14"/>
          <p:cNvSpPr/>
          <p:nvPr/>
        </p:nvSpPr>
        <p:spPr>
          <a:xfrm>
            <a:off x="5791200" y="3810000"/>
            <a:ext cx="685800" cy="457200"/>
          </a:xfrm>
          <a:prstGeom prst="notchedRightArrow">
            <a:avLst>
              <a:gd name="adj1" fmla="val 50000"/>
              <a:gd name="adj2" fmla="val 50000"/>
            </a:avLst>
          </a:prstGeom>
          <a:solidFill>
            <a:schemeClr val="accent1"/>
          </a:solidFill>
          <a:ln w="9525" cap="flat" cmpd="sng">
            <a:solidFill>
              <a:schemeClr val="tx1"/>
            </a:solidFill>
            <a:prstDash val="solid"/>
            <a:miter/>
            <a:headEnd type="none" w="med" len="med"/>
            <a:tailEnd type="none" w="med" len="med"/>
          </a:ln>
        </p:spPr>
        <p:txBody>
          <a:bodyPr wrap="none"/>
          <a:p>
            <a:pPr eaLnBrk="0" hangingPunct="0"/>
            <a:endParaRPr dirty="0">
              <a:latin typeface="Arial" panose="020B0604020202020204" pitchFamily="34" charset="0"/>
            </a:endParaRPr>
          </a:p>
        </p:txBody>
      </p:sp>
      <p:sp>
        <p:nvSpPr>
          <p:cNvPr id="8202" name="Text Box 7">
            <a:hlinkClick r:id="rId1" action="ppaction://hlinkpres?slideindex=1&amp;slidetitle="/>
          </p:cNvPr>
          <p:cNvSpPr txBox="1"/>
          <p:nvPr/>
        </p:nvSpPr>
        <p:spPr>
          <a:xfrm>
            <a:off x="1533525" y="3770313"/>
            <a:ext cx="1265238" cy="460375"/>
          </a:xfrm>
          <a:prstGeom prst="rect">
            <a:avLst/>
          </a:prstGeom>
          <a:noFill/>
          <a:ln w="9525">
            <a:noFill/>
          </a:ln>
        </p:spPr>
        <p:txBody>
          <a:bodyPr>
            <a:spAutoFit/>
          </a:bodyPr>
          <a:p>
            <a:pPr eaLnBrk="0" hangingPunct="0"/>
            <a:r>
              <a:rPr sz="2400" b="1" dirty="0">
                <a:solidFill>
                  <a:srgbClr val="FF0000"/>
                </a:solidFill>
                <a:latin typeface="Arial" panose="020B0604020202020204" pitchFamily="34" charset="0"/>
              </a:rPr>
              <a:t>Trạm 1</a:t>
            </a:r>
            <a:endParaRPr sz="2400" dirty="0">
              <a:solidFill>
                <a:srgbClr val="FF0000"/>
              </a:solidFill>
              <a:latin typeface="Arial" panose="020B0604020202020204" pitchFamily="34" charset="0"/>
            </a:endParaRPr>
          </a:p>
        </p:txBody>
      </p:sp>
      <p:sp>
        <p:nvSpPr>
          <p:cNvPr id="8203" name="Text Box 7"/>
          <p:cNvSpPr txBox="1"/>
          <p:nvPr/>
        </p:nvSpPr>
        <p:spPr>
          <a:xfrm>
            <a:off x="4189413" y="3732213"/>
            <a:ext cx="1266825" cy="460375"/>
          </a:xfrm>
          <a:prstGeom prst="rect">
            <a:avLst/>
          </a:prstGeom>
          <a:noFill/>
          <a:ln w="9525">
            <a:noFill/>
          </a:ln>
        </p:spPr>
        <p:txBody>
          <a:bodyPr>
            <a:spAutoFit/>
          </a:bodyPr>
          <a:p>
            <a:pPr eaLnBrk="0" hangingPunct="0"/>
            <a:r>
              <a:rPr sz="2400" b="1" dirty="0">
                <a:solidFill>
                  <a:srgbClr val="FF0000"/>
                </a:solidFill>
                <a:latin typeface="Arial" panose="020B0604020202020204" pitchFamily="34" charset="0"/>
              </a:rPr>
              <a:t>Trạm 2</a:t>
            </a:r>
            <a:endParaRPr sz="2400" dirty="0">
              <a:solidFill>
                <a:srgbClr val="FF0000"/>
              </a:solidFill>
              <a:latin typeface="Arial" panose="020B0604020202020204" pitchFamily="34" charset="0"/>
            </a:endParaRPr>
          </a:p>
        </p:txBody>
      </p:sp>
      <p:sp>
        <p:nvSpPr>
          <p:cNvPr id="8204" name="Text Box 7"/>
          <p:cNvSpPr txBox="1"/>
          <p:nvPr/>
        </p:nvSpPr>
        <p:spPr>
          <a:xfrm>
            <a:off x="6757988" y="3841750"/>
            <a:ext cx="1266825" cy="461963"/>
          </a:xfrm>
          <a:prstGeom prst="rect">
            <a:avLst/>
          </a:prstGeom>
          <a:noFill/>
          <a:ln w="9525">
            <a:noFill/>
          </a:ln>
        </p:spPr>
        <p:txBody>
          <a:bodyPr>
            <a:spAutoFit/>
          </a:bodyPr>
          <a:p>
            <a:pPr eaLnBrk="0" hangingPunct="0"/>
            <a:r>
              <a:rPr sz="2400" b="1" dirty="0">
                <a:solidFill>
                  <a:srgbClr val="FF0000"/>
                </a:solidFill>
                <a:latin typeface="Arial" panose="020B0604020202020204" pitchFamily="34" charset="0"/>
              </a:rPr>
              <a:t>Trạm 3</a:t>
            </a:r>
            <a:endParaRPr sz="2400" dirty="0">
              <a:solidFill>
                <a:srgbClr val="FF0000"/>
              </a:solidFill>
              <a:latin typeface="Arial" panose="020B0604020202020204" pitchFamily="34"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Rectangle 1"/>
          <p:cNvSpPr/>
          <p:nvPr/>
        </p:nvSpPr>
        <p:spPr>
          <a:xfrm>
            <a:off x="-657225" y="989013"/>
            <a:ext cx="5522913" cy="646112"/>
          </a:xfrm>
          <a:prstGeom prst="rect">
            <a:avLst/>
          </a:prstGeom>
          <a:noFill/>
          <a:ln w="9525">
            <a:noFill/>
          </a:ln>
        </p:spPr>
        <p:txBody>
          <a:bodyPr lIns="92467" tIns="46233" rIns="92467" bIns="46233">
            <a:spAutoFit/>
          </a:bodyPr>
          <a:p>
            <a:pPr marL="462280" indent="-462280">
              <a:buChar char="-"/>
            </a:pPr>
            <a:endParaRPr b="1" dirty="0">
              <a:latin typeface="Arial" panose="020B0604020202020204" pitchFamily="34" charset="0"/>
            </a:endParaRPr>
          </a:p>
          <a:p>
            <a:pPr marL="462280" indent="-462280">
              <a:buChar char="-"/>
            </a:pPr>
            <a:endParaRPr b="1" dirty="0">
              <a:latin typeface="Arial" panose="020B0604020202020204" pitchFamily="34" charset="0"/>
            </a:endParaRPr>
          </a:p>
        </p:txBody>
      </p:sp>
      <p:sp>
        <p:nvSpPr>
          <p:cNvPr id="3" name="Rectangle 2"/>
          <p:cNvSpPr/>
          <p:nvPr/>
        </p:nvSpPr>
        <p:spPr>
          <a:xfrm>
            <a:off x="2112963" y="244475"/>
            <a:ext cx="4802188" cy="7445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0596" tIns="15298" rIns="30596" bIns="15298"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sz="2700" b="1" dirty="0">
                <a:solidFill>
                  <a:srgbClr val="FF0000"/>
                </a:solidFill>
                <a:latin typeface="Times New Roman" panose="02020603050405020304" pitchFamily="18" charset="0"/>
                <a:cs typeface="Times New Roman" panose="02020603050405020304" pitchFamily="18" charset="0"/>
              </a:rPr>
              <a:t>LUYỆN TẬP</a:t>
            </a:r>
            <a:endParaRPr sz="2700" b="1" dirty="0">
              <a:solidFill>
                <a:srgbClr val="FF0000"/>
              </a:solidFill>
              <a:latin typeface="Times New Roman" panose="02020603050405020304" pitchFamily="18" charset="0"/>
              <a:ea typeface="Times New Roman" panose="02020603050405020304" pitchFamily="18" charset="0"/>
            </a:endParaRPr>
          </a:p>
        </p:txBody>
      </p:sp>
      <p:sp>
        <p:nvSpPr>
          <p:cNvPr id="9220" name="Text Box 7"/>
          <p:cNvSpPr txBox="1"/>
          <p:nvPr/>
        </p:nvSpPr>
        <p:spPr>
          <a:xfrm>
            <a:off x="685800" y="1219200"/>
            <a:ext cx="6781800" cy="523875"/>
          </a:xfrm>
          <a:prstGeom prst="rect">
            <a:avLst/>
          </a:prstGeom>
          <a:noFill/>
          <a:ln w="9525">
            <a:noFill/>
          </a:ln>
        </p:spPr>
        <p:txBody>
          <a:bodyPr>
            <a:spAutoFit/>
          </a:bodyPr>
          <a:p>
            <a:pPr eaLnBrk="0" hangingPunct="0"/>
            <a:r>
              <a:rPr sz="2800" b="1" dirty="0">
                <a:solidFill>
                  <a:srgbClr val="FF0000"/>
                </a:solidFill>
                <a:latin typeface="Arial" panose="020B0604020202020204" pitchFamily="34" charset="0"/>
              </a:rPr>
              <a:t>       Trạm 1:  Bài tập 1</a:t>
            </a:r>
            <a:endParaRPr sz="2800" dirty="0">
              <a:solidFill>
                <a:srgbClr val="FF0000"/>
              </a:solidFill>
              <a:latin typeface="Arial" panose="020B0604020202020204" pitchFamily="34" charset="0"/>
            </a:endParaRPr>
          </a:p>
        </p:txBody>
      </p:sp>
      <p:sp>
        <p:nvSpPr>
          <p:cNvPr id="9" name="Text Box 7"/>
          <p:cNvSpPr txBox="1">
            <a:spLocks noChangeArrowheads="1"/>
          </p:cNvSpPr>
          <p:nvPr/>
        </p:nvSpPr>
        <p:spPr bwMode="auto">
          <a:xfrm>
            <a:off x="1295400" y="1651000"/>
            <a:ext cx="6781800" cy="2678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p>
            <a:pPr eaLnBrk="0" hangingPunct="0"/>
            <a:r>
              <a:rPr sz="2400" b="1" dirty="0">
                <a:solidFill>
                  <a:srgbClr val="0000FF"/>
                </a:solidFill>
                <a:latin typeface="Times New Roman" panose="02020603050405020304" pitchFamily="18" charset="0"/>
              </a:rPr>
              <a:t>Đặt trong ngữ cảnh cuộc đối thoại được thể hiện </a:t>
            </a:r>
            <a:r>
              <a:rPr sz="2400" b="1" i="1" dirty="0">
                <a:solidFill>
                  <a:srgbClr val="0000FF"/>
                </a:solidFill>
                <a:latin typeface="Times New Roman" panose="02020603050405020304" pitchFamily="18" charset="0"/>
              </a:rPr>
              <a:t>ở</a:t>
            </a:r>
            <a:r>
              <a:rPr sz="2400" b="1" dirty="0">
                <a:solidFill>
                  <a:srgbClr val="0000FF"/>
                </a:solidFill>
                <a:latin typeface="Times New Roman" panose="02020603050405020304" pitchFamily="18" charset="0"/>
              </a:rPr>
              <a:t> bài ca dao số 2, nghĩa hàm ẩn của câu </a:t>
            </a:r>
            <a:r>
              <a:rPr sz="2400" b="1" i="1" dirty="0">
                <a:solidFill>
                  <a:srgbClr val="0000FF"/>
                </a:solidFill>
                <a:latin typeface="Times New Roman" panose="02020603050405020304" pitchFamily="18" charset="0"/>
              </a:rPr>
              <a:t>“Chú chuột đi chợ đường xa/ Mua mắm mua muối giỗ cha con mèo"</a:t>
            </a:r>
            <a:r>
              <a:rPr sz="2400" b="1" dirty="0">
                <a:solidFill>
                  <a:srgbClr val="0000FF"/>
                </a:solidFill>
                <a:latin typeface="Times New Roman" panose="02020603050405020304" pitchFamily="18" charset="0"/>
              </a:rPr>
              <a:t> là gì?</a:t>
            </a:r>
            <a:endParaRPr sz="2400" b="1" dirty="0">
              <a:solidFill>
                <a:srgbClr val="0000FF"/>
              </a:solidFill>
              <a:latin typeface="Times New Roman" panose="02020603050405020304" pitchFamily="18" charset="0"/>
            </a:endParaRPr>
          </a:p>
          <a:p>
            <a:pPr eaLnBrk="0" hangingPunct="0"/>
            <a:r>
              <a:rPr sz="2400" b="1" dirty="0">
                <a:solidFill>
                  <a:srgbClr val="0000FF"/>
                </a:solidFill>
                <a:latin typeface="Times New Roman" panose="02020603050405020304" pitchFamily="18" charset="0"/>
              </a:rPr>
              <a:t>Theo em, qua câu ca dao </a:t>
            </a:r>
            <a:r>
              <a:rPr sz="2400" b="1" i="1" dirty="0">
                <a:solidFill>
                  <a:srgbClr val="0000FF"/>
                </a:solidFill>
                <a:latin typeface="Times New Roman" panose="02020603050405020304" pitchFamily="18" charset="0"/>
              </a:rPr>
              <a:t>“Cưới em ba chum mật ong/ Mười thúng mỡ muỗi ba nong quýt đấy..",</a:t>
            </a:r>
            <a:r>
              <a:rPr sz="2400" b="1" dirty="0">
                <a:solidFill>
                  <a:srgbClr val="0000FF"/>
                </a:solidFill>
                <a:latin typeface="Times New Roman" panose="02020603050405020304" pitchFamily="18" charset="0"/>
              </a:rPr>
              <a:t> anh học trò thực sự muốn nói điều gì?</a:t>
            </a:r>
            <a:endParaRPr sz="2400" b="1" dirty="0">
              <a:solidFill>
                <a:srgbClr val="0000FF"/>
              </a:solidFill>
              <a:latin typeface="Times New Roman" panose="02020603050405020304" pitchFamily="18"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1"/>
          <p:cNvSpPr/>
          <p:nvPr/>
        </p:nvSpPr>
        <p:spPr>
          <a:xfrm>
            <a:off x="38100" y="989013"/>
            <a:ext cx="5522913" cy="646112"/>
          </a:xfrm>
          <a:prstGeom prst="rect">
            <a:avLst/>
          </a:prstGeom>
          <a:noFill/>
          <a:ln w="9525">
            <a:noFill/>
          </a:ln>
        </p:spPr>
        <p:txBody>
          <a:bodyPr lIns="92467" tIns="46233" rIns="92467" bIns="46233">
            <a:spAutoFit/>
          </a:bodyPr>
          <a:p>
            <a:pPr marL="462280" indent="-462280">
              <a:buChar char="-"/>
            </a:pPr>
            <a:endParaRPr b="1" dirty="0">
              <a:latin typeface="Arial" panose="020B0604020202020204" pitchFamily="34" charset="0"/>
            </a:endParaRPr>
          </a:p>
          <a:p>
            <a:pPr marL="462280" indent="-462280">
              <a:buChar char="-"/>
            </a:pPr>
            <a:endParaRPr b="1" dirty="0">
              <a:latin typeface="Arial" panose="020B0604020202020204" pitchFamily="34" charset="0"/>
            </a:endParaRPr>
          </a:p>
        </p:txBody>
      </p:sp>
      <p:sp>
        <p:nvSpPr>
          <p:cNvPr id="3" name="Rectangle 2"/>
          <p:cNvSpPr/>
          <p:nvPr/>
        </p:nvSpPr>
        <p:spPr>
          <a:xfrm>
            <a:off x="2112963" y="244475"/>
            <a:ext cx="4802188" cy="7445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0596" tIns="15298" rIns="30596" bIns="15298"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sz="2700" b="1" dirty="0">
                <a:solidFill>
                  <a:srgbClr val="FF0000"/>
                </a:solidFill>
                <a:latin typeface="Times New Roman" panose="02020603050405020304" pitchFamily="18" charset="0"/>
                <a:cs typeface="Times New Roman" panose="02020603050405020304" pitchFamily="18" charset="0"/>
              </a:rPr>
              <a:t>LUYỆN TẬP</a:t>
            </a:r>
            <a:endParaRPr sz="2700" b="1" dirty="0">
              <a:solidFill>
                <a:srgbClr val="FF0000"/>
              </a:solidFill>
              <a:latin typeface="Times New Roman" panose="02020603050405020304" pitchFamily="18" charset="0"/>
              <a:ea typeface="Times New Roman" panose="02020603050405020304" pitchFamily="18" charset="0"/>
            </a:endParaRPr>
          </a:p>
        </p:txBody>
      </p:sp>
      <p:sp>
        <p:nvSpPr>
          <p:cNvPr id="10244" name="Text Box 7"/>
          <p:cNvSpPr txBox="1"/>
          <p:nvPr/>
        </p:nvSpPr>
        <p:spPr>
          <a:xfrm>
            <a:off x="1122363" y="2159000"/>
            <a:ext cx="6781800" cy="461963"/>
          </a:xfrm>
          <a:prstGeom prst="rect">
            <a:avLst/>
          </a:prstGeom>
          <a:noFill/>
          <a:ln w="9525">
            <a:noFill/>
          </a:ln>
        </p:spPr>
        <p:txBody>
          <a:bodyPr>
            <a:spAutoFit/>
          </a:bodyPr>
          <a:p>
            <a:pPr algn="ctr" eaLnBrk="0" hangingPunct="0"/>
            <a:r>
              <a:rPr lang="en-US" altLang="en-US" sz="2400" b="1" i="1" dirty="0">
                <a:solidFill>
                  <a:srgbClr val="006600"/>
                </a:solidFill>
                <a:latin typeface="Arial" panose="020B0604020202020204" pitchFamily="34" charset="0"/>
              </a:rPr>
              <a:t>Sử dụng kĩ thuật trạm</a:t>
            </a:r>
            <a:endParaRPr lang="en-US" altLang="en-US" sz="2400" b="1" dirty="0">
              <a:solidFill>
                <a:srgbClr val="006600"/>
              </a:solidFill>
              <a:latin typeface="Times New Roman" panose="02020603050405020304" pitchFamily="18" charset="0"/>
              <a:ea typeface="Times New Roman" panose="02020603050405020304" pitchFamily="18" charset="0"/>
            </a:endParaRPr>
          </a:p>
        </p:txBody>
      </p:sp>
      <p:sp>
        <p:nvSpPr>
          <p:cNvPr id="10245" name="Flowchart: Internal Storage 1"/>
          <p:cNvSpPr/>
          <p:nvPr/>
        </p:nvSpPr>
        <p:spPr>
          <a:xfrm>
            <a:off x="1371600" y="3276600"/>
            <a:ext cx="1427163" cy="1524000"/>
          </a:xfrm>
          <a:prstGeom prst="flowChartInternalStorage">
            <a:avLst/>
          </a:prstGeom>
          <a:solidFill>
            <a:schemeClr val="accent1"/>
          </a:solidFill>
          <a:ln w="9525" cap="flat" cmpd="sng">
            <a:solidFill>
              <a:schemeClr val="tx1"/>
            </a:solidFill>
            <a:prstDash val="solid"/>
            <a:miter/>
            <a:headEnd type="none" w="med" len="med"/>
            <a:tailEnd type="none" w="med" len="med"/>
          </a:ln>
        </p:spPr>
        <p:txBody>
          <a:bodyPr wrap="none"/>
          <a:p>
            <a:pPr eaLnBrk="0" hangingPunct="0"/>
            <a:endParaRPr dirty="0">
              <a:latin typeface="Arial" panose="020B0604020202020204" pitchFamily="34" charset="0"/>
            </a:endParaRPr>
          </a:p>
        </p:txBody>
      </p:sp>
      <p:sp>
        <p:nvSpPr>
          <p:cNvPr id="10246" name="Flowchart: Internal Storage 3"/>
          <p:cNvSpPr/>
          <p:nvPr/>
        </p:nvSpPr>
        <p:spPr>
          <a:xfrm>
            <a:off x="4038600" y="3276600"/>
            <a:ext cx="1447800" cy="1447800"/>
          </a:xfrm>
          <a:prstGeom prst="flowChartInternalStorage">
            <a:avLst/>
          </a:prstGeom>
          <a:solidFill>
            <a:schemeClr val="accent1"/>
          </a:solidFill>
          <a:ln w="9525" cap="flat" cmpd="sng">
            <a:solidFill>
              <a:schemeClr val="tx1"/>
            </a:solidFill>
            <a:prstDash val="solid"/>
            <a:miter/>
            <a:headEnd type="none" w="med" len="med"/>
            <a:tailEnd type="none" w="med" len="med"/>
          </a:ln>
        </p:spPr>
        <p:txBody>
          <a:bodyPr wrap="none"/>
          <a:p>
            <a:pPr eaLnBrk="0" hangingPunct="0"/>
            <a:endParaRPr dirty="0">
              <a:latin typeface="Arial" panose="020B0604020202020204" pitchFamily="34" charset="0"/>
            </a:endParaRPr>
          </a:p>
        </p:txBody>
      </p:sp>
      <p:sp>
        <p:nvSpPr>
          <p:cNvPr id="10247" name="Flowchart: Internal Storage 4"/>
          <p:cNvSpPr/>
          <p:nvPr/>
        </p:nvSpPr>
        <p:spPr>
          <a:xfrm>
            <a:off x="6629400" y="3276600"/>
            <a:ext cx="1524000" cy="1524000"/>
          </a:xfrm>
          <a:prstGeom prst="flowChartInternalStorage">
            <a:avLst/>
          </a:prstGeom>
          <a:solidFill>
            <a:schemeClr val="accent1"/>
          </a:solidFill>
          <a:ln w="9525" cap="flat" cmpd="sng">
            <a:solidFill>
              <a:schemeClr val="tx1"/>
            </a:solidFill>
            <a:prstDash val="solid"/>
            <a:miter/>
            <a:headEnd type="none" w="med" len="med"/>
            <a:tailEnd type="none" w="med" len="med"/>
          </a:ln>
        </p:spPr>
        <p:txBody>
          <a:bodyPr wrap="none"/>
          <a:p>
            <a:pPr eaLnBrk="0" hangingPunct="0"/>
            <a:endParaRPr dirty="0">
              <a:latin typeface="Arial" panose="020B0604020202020204" pitchFamily="34" charset="0"/>
            </a:endParaRPr>
          </a:p>
        </p:txBody>
      </p:sp>
      <p:sp>
        <p:nvSpPr>
          <p:cNvPr id="10248" name="Notched Right Arrow 5"/>
          <p:cNvSpPr/>
          <p:nvPr/>
        </p:nvSpPr>
        <p:spPr>
          <a:xfrm>
            <a:off x="3048000" y="3733800"/>
            <a:ext cx="685800" cy="457200"/>
          </a:xfrm>
          <a:prstGeom prst="notchedRightArrow">
            <a:avLst>
              <a:gd name="adj1" fmla="val 50000"/>
              <a:gd name="adj2" fmla="val 50000"/>
            </a:avLst>
          </a:prstGeom>
          <a:solidFill>
            <a:schemeClr val="accent1"/>
          </a:solidFill>
          <a:ln w="9525" cap="flat" cmpd="sng">
            <a:solidFill>
              <a:schemeClr val="tx1"/>
            </a:solidFill>
            <a:prstDash val="solid"/>
            <a:miter/>
            <a:headEnd type="none" w="med" len="med"/>
            <a:tailEnd type="none" w="med" len="med"/>
          </a:ln>
        </p:spPr>
        <p:txBody>
          <a:bodyPr wrap="none"/>
          <a:p>
            <a:pPr eaLnBrk="0" hangingPunct="0"/>
            <a:endParaRPr dirty="0">
              <a:latin typeface="Arial" panose="020B0604020202020204" pitchFamily="34" charset="0"/>
            </a:endParaRPr>
          </a:p>
        </p:txBody>
      </p:sp>
      <p:sp>
        <p:nvSpPr>
          <p:cNvPr id="10249" name="Notched Right Arrow 14"/>
          <p:cNvSpPr/>
          <p:nvPr/>
        </p:nvSpPr>
        <p:spPr>
          <a:xfrm>
            <a:off x="5791200" y="3810000"/>
            <a:ext cx="685800" cy="457200"/>
          </a:xfrm>
          <a:prstGeom prst="notchedRightArrow">
            <a:avLst>
              <a:gd name="adj1" fmla="val 50000"/>
              <a:gd name="adj2" fmla="val 50000"/>
            </a:avLst>
          </a:prstGeom>
          <a:solidFill>
            <a:schemeClr val="accent1"/>
          </a:solidFill>
          <a:ln w="9525" cap="flat" cmpd="sng">
            <a:solidFill>
              <a:schemeClr val="tx1"/>
            </a:solidFill>
            <a:prstDash val="solid"/>
            <a:miter/>
            <a:headEnd type="none" w="med" len="med"/>
            <a:tailEnd type="none" w="med" len="med"/>
          </a:ln>
        </p:spPr>
        <p:txBody>
          <a:bodyPr wrap="none"/>
          <a:p>
            <a:pPr eaLnBrk="0" hangingPunct="0"/>
            <a:endParaRPr dirty="0">
              <a:latin typeface="Arial" panose="020B0604020202020204" pitchFamily="34" charset="0"/>
            </a:endParaRPr>
          </a:p>
        </p:txBody>
      </p:sp>
      <p:sp>
        <p:nvSpPr>
          <p:cNvPr id="10250" name="Text Box 7">
            <a:hlinkClick r:id="rId1" action="ppaction://hlinkpres?slideindex=1&amp;slidetitle="/>
          </p:cNvPr>
          <p:cNvSpPr txBox="1"/>
          <p:nvPr/>
        </p:nvSpPr>
        <p:spPr>
          <a:xfrm>
            <a:off x="1533525" y="3770313"/>
            <a:ext cx="1265238" cy="460375"/>
          </a:xfrm>
          <a:prstGeom prst="rect">
            <a:avLst/>
          </a:prstGeom>
          <a:noFill/>
          <a:ln w="9525">
            <a:noFill/>
          </a:ln>
        </p:spPr>
        <p:txBody>
          <a:bodyPr>
            <a:spAutoFit/>
          </a:bodyPr>
          <a:p>
            <a:pPr eaLnBrk="0" hangingPunct="0"/>
            <a:r>
              <a:rPr sz="2400" b="1" dirty="0">
                <a:solidFill>
                  <a:srgbClr val="FF0000"/>
                </a:solidFill>
                <a:latin typeface="Arial" panose="020B0604020202020204" pitchFamily="34" charset="0"/>
              </a:rPr>
              <a:t>Trạm 1</a:t>
            </a:r>
            <a:endParaRPr sz="2400" dirty="0">
              <a:solidFill>
                <a:srgbClr val="FF0000"/>
              </a:solidFill>
              <a:latin typeface="Arial" panose="020B0604020202020204" pitchFamily="34" charset="0"/>
            </a:endParaRPr>
          </a:p>
        </p:txBody>
      </p:sp>
      <p:sp>
        <p:nvSpPr>
          <p:cNvPr id="10251" name="Text Box 7"/>
          <p:cNvSpPr txBox="1"/>
          <p:nvPr/>
        </p:nvSpPr>
        <p:spPr>
          <a:xfrm>
            <a:off x="4189413" y="3732213"/>
            <a:ext cx="1266825" cy="460375"/>
          </a:xfrm>
          <a:prstGeom prst="rect">
            <a:avLst/>
          </a:prstGeom>
          <a:noFill/>
          <a:ln w="9525">
            <a:noFill/>
          </a:ln>
        </p:spPr>
        <p:txBody>
          <a:bodyPr>
            <a:spAutoFit/>
          </a:bodyPr>
          <a:p>
            <a:pPr eaLnBrk="0" hangingPunct="0"/>
            <a:r>
              <a:rPr sz="2400" b="1" dirty="0">
                <a:solidFill>
                  <a:srgbClr val="FF0000"/>
                </a:solidFill>
                <a:latin typeface="Arial" panose="020B0604020202020204" pitchFamily="34" charset="0"/>
              </a:rPr>
              <a:t>Trạm 2</a:t>
            </a:r>
            <a:endParaRPr sz="2400" dirty="0">
              <a:solidFill>
                <a:srgbClr val="FF0000"/>
              </a:solidFill>
              <a:latin typeface="Arial" panose="020B0604020202020204" pitchFamily="34" charset="0"/>
            </a:endParaRPr>
          </a:p>
        </p:txBody>
      </p:sp>
      <p:sp>
        <p:nvSpPr>
          <p:cNvPr id="10252" name="Text Box 7"/>
          <p:cNvSpPr txBox="1"/>
          <p:nvPr/>
        </p:nvSpPr>
        <p:spPr>
          <a:xfrm>
            <a:off x="6757988" y="3841750"/>
            <a:ext cx="1266825" cy="461963"/>
          </a:xfrm>
          <a:prstGeom prst="rect">
            <a:avLst/>
          </a:prstGeom>
          <a:noFill/>
          <a:ln w="9525">
            <a:noFill/>
          </a:ln>
        </p:spPr>
        <p:txBody>
          <a:bodyPr>
            <a:spAutoFit/>
          </a:bodyPr>
          <a:p>
            <a:pPr eaLnBrk="0" hangingPunct="0"/>
            <a:r>
              <a:rPr sz="2400" b="1" dirty="0">
                <a:solidFill>
                  <a:srgbClr val="FF0000"/>
                </a:solidFill>
                <a:latin typeface="Arial" panose="020B0604020202020204" pitchFamily="34" charset="0"/>
              </a:rPr>
              <a:t>Trạm 3</a:t>
            </a:r>
            <a:endParaRPr sz="2400" dirty="0">
              <a:solidFill>
                <a:srgbClr val="FF0000"/>
              </a:solidFill>
              <a:latin typeface="Arial" panose="020B0604020202020204" pitchFamily="34"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Rectangle 1"/>
          <p:cNvSpPr/>
          <p:nvPr/>
        </p:nvSpPr>
        <p:spPr>
          <a:xfrm>
            <a:off x="-657225" y="989013"/>
            <a:ext cx="5522913" cy="646112"/>
          </a:xfrm>
          <a:prstGeom prst="rect">
            <a:avLst/>
          </a:prstGeom>
          <a:noFill/>
          <a:ln w="9525">
            <a:noFill/>
          </a:ln>
        </p:spPr>
        <p:txBody>
          <a:bodyPr lIns="92467" tIns="46233" rIns="92467" bIns="46233">
            <a:spAutoFit/>
          </a:bodyPr>
          <a:p>
            <a:pPr marL="462280" indent="-462280">
              <a:buChar char="-"/>
            </a:pPr>
            <a:endParaRPr b="1" dirty="0">
              <a:latin typeface="Arial" panose="020B0604020202020204" pitchFamily="34" charset="0"/>
            </a:endParaRPr>
          </a:p>
          <a:p>
            <a:pPr marL="462280" indent="-462280">
              <a:buChar char="-"/>
            </a:pPr>
            <a:endParaRPr b="1" dirty="0">
              <a:latin typeface="Arial" panose="020B0604020202020204" pitchFamily="34" charset="0"/>
            </a:endParaRPr>
          </a:p>
        </p:txBody>
      </p:sp>
      <p:sp>
        <p:nvSpPr>
          <p:cNvPr id="7" name="Text Box 7"/>
          <p:cNvSpPr txBox="1"/>
          <p:nvPr/>
        </p:nvSpPr>
        <p:spPr>
          <a:xfrm>
            <a:off x="1323975" y="465138"/>
            <a:ext cx="6781800" cy="523875"/>
          </a:xfrm>
          <a:prstGeom prst="rect">
            <a:avLst/>
          </a:prstGeom>
          <a:noFill/>
          <a:ln w="9525">
            <a:noFill/>
          </a:ln>
        </p:spPr>
        <p:txBody>
          <a:bodyPr>
            <a:spAutoFit/>
          </a:bodyPr>
          <a:p>
            <a:pPr eaLnBrk="0" hangingPunct="0"/>
            <a:r>
              <a:rPr sz="2800" b="1" dirty="0">
                <a:solidFill>
                  <a:srgbClr val="FF0000"/>
                </a:solidFill>
                <a:latin typeface="Arial" panose="020B0604020202020204" pitchFamily="34" charset="0"/>
              </a:rPr>
              <a:t>        Bài tập 2</a:t>
            </a:r>
            <a:endParaRPr sz="2800" dirty="0">
              <a:solidFill>
                <a:srgbClr val="FF0000"/>
              </a:solidFill>
              <a:latin typeface="Arial" panose="020B0604020202020204" pitchFamily="34" charset="0"/>
            </a:endParaRPr>
          </a:p>
        </p:txBody>
      </p:sp>
      <p:sp>
        <p:nvSpPr>
          <p:cNvPr id="9" name="Text Box 7"/>
          <p:cNvSpPr txBox="1">
            <a:spLocks noChangeArrowheads="1"/>
          </p:cNvSpPr>
          <p:nvPr/>
        </p:nvSpPr>
        <p:spPr bwMode="auto">
          <a:xfrm>
            <a:off x="1524000" y="1076325"/>
            <a:ext cx="6781800" cy="415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p>
            <a:pPr>
              <a:buNone/>
            </a:pPr>
            <a:r>
              <a:rPr sz="2400" b="1" dirty="0">
                <a:solidFill>
                  <a:srgbClr val="FF0000"/>
                </a:solidFill>
                <a:latin typeface="Times New Roman" panose="02020603050405020304" pitchFamily="18" charset="0"/>
              </a:rPr>
              <a:t>Trạm 2:</a:t>
            </a:r>
            <a:r>
              <a:rPr sz="2400" dirty="0">
                <a:solidFill>
                  <a:srgbClr val="FF0000"/>
                </a:solidFill>
                <a:latin typeface="Times New Roman" panose="02020603050405020304" pitchFamily="18" charset="0"/>
              </a:rPr>
              <a:t> Cho biết nghĩa hàm ẩn của những câu in đậm trong các trường hợp sau:</a:t>
            </a:r>
            <a:endParaRPr sz="2400" dirty="0">
              <a:solidFill>
                <a:srgbClr val="FF0000"/>
              </a:solidFill>
              <a:latin typeface="Times New Roman" panose="02020603050405020304" pitchFamily="18" charset="0"/>
            </a:endParaRPr>
          </a:p>
          <a:p>
            <a:pPr>
              <a:buNone/>
            </a:pPr>
            <a:r>
              <a:rPr sz="2400" i="1" dirty="0">
                <a:solidFill>
                  <a:srgbClr val="0000FF"/>
                </a:solidFill>
                <a:latin typeface="Times New Roman" panose="02020603050405020304" pitchFamily="18" charset="0"/>
              </a:rPr>
              <a:t>Chập chập rồi lại Cheng Cheng</a:t>
            </a:r>
            <a:endParaRPr sz="2400" dirty="0">
              <a:solidFill>
                <a:srgbClr val="0000FF"/>
              </a:solidFill>
              <a:latin typeface="Times New Roman" panose="02020603050405020304" pitchFamily="18" charset="0"/>
            </a:endParaRPr>
          </a:p>
          <a:p>
            <a:pPr>
              <a:buNone/>
            </a:pPr>
            <a:r>
              <a:rPr sz="2400" b="1" i="1" dirty="0">
                <a:solidFill>
                  <a:srgbClr val="0000FF"/>
                </a:solidFill>
                <a:latin typeface="Times New Roman" panose="02020603050405020304" pitchFamily="18" charset="0"/>
              </a:rPr>
              <a:t>Con gà sống lớn để riêng cho thầy.</a:t>
            </a:r>
            <a:endParaRPr sz="2400" dirty="0">
              <a:solidFill>
                <a:srgbClr val="0000FF"/>
              </a:solidFill>
              <a:latin typeface="Times New Roman" panose="02020603050405020304" pitchFamily="18" charset="0"/>
            </a:endParaRPr>
          </a:p>
          <a:p>
            <a:pPr>
              <a:buNone/>
            </a:pPr>
            <a:r>
              <a:rPr sz="2400" dirty="0">
                <a:solidFill>
                  <a:srgbClr val="0000FF"/>
                </a:solidFill>
                <a:latin typeface="Times New Roman" panose="02020603050405020304" pitchFamily="18" charset="0"/>
              </a:rPr>
              <a:t>Ồng Giuốc-đanh: - </a:t>
            </a:r>
            <a:r>
              <a:rPr sz="2400" i="1" dirty="0">
                <a:solidFill>
                  <a:srgbClr val="0000FF"/>
                </a:solidFill>
                <a:latin typeface="Times New Roman" panose="02020603050405020304" pitchFamily="18" charset="0"/>
              </a:rPr>
              <a:t>Thế này là thế nào? Bác may hoa ngược mất rồi.</a:t>
            </a:r>
            <a:endParaRPr sz="2400" dirty="0">
              <a:solidFill>
                <a:srgbClr val="0000FF"/>
              </a:solidFill>
              <a:latin typeface="Times New Roman" panose="02020603050405020304" pitchFamily="18" charset="0"/>
            </a:endParaRPr>
          </a:p>
          <a:p>
            <a:pPr>
              <a:buNone/>
            </a:pPr>
            <a:r>
              <a:rPr sz="2400" dirty="0">
                <a:solidFill>
                  <a:srgbClr val="0000FF"/>
                </a:solidFill>
                <a:latin typeface="Times New Roman" panose="02020603050405020304" pitchFamily="18" charset="0"/>
              </a:rPr>
              <a:t>Phó may: - </a:t>
            </a:r>
            <a:r>
              <a:rPr sz="2400" i="1" dirty="0">
                <a:solidFill>
                  <a:srgbClr val="0000FF"/>
                </a:solidFill>
                <a:latin typeface="Times New Roman" panose="02020603050405020304" pitchFamily="18" charset="0"/>
              </a:rPr>
              <a:t>Ngài có bảo là ngài muốn may xuôi hoa đâu.</a:t>
            </a:r>
            <a:endParaRPr sz="2400" dirty="0">
              <a:solidFill>
                <a:srgbClr val="0000FF"/>
              </a:solidFill>
              <a:latin typeface="Times New Roman" panose="02020603050405020304" pitchFamily="18" charset="0"/>
            </a:endParaRPr>
          </a:p>
          <a:p>
            <a:pPr>
              <a:buNone/>
            </a:pPr>
            <a:r>
              <a:rPr sz="2400" dirty="0">
                <a:solidFill>
                  <a:srgbClr val="0000FF"/>
                </a:solidFill>
                <a:latin typeface="Times New Roman" panose="02020603050405020304" pitchFamily="18" charset="0"/>
              </a:rPr>
              <a:t>Ông Giuốc-đanh: - </a:t>
            </a:r>
            <a:r>
              <a:rPr sz="2400" i="1" dirty="0">
                <a:solidFill>
                  <a:srgbClr val="0000FF"/>
                </a:solidFill>
                <a:latin typeface="Times New Roman" panose="02020603050405020304" pitchFamily="18" charset="0"/>
              </a:rPr>
              <a:t>Lại còn phải bảo cái đó à?</a:t>
            </a:r>
            <a:endParaRPr sz="2400" dirty="0">
              <a:solidFill>
                <a:srgbClr val="0000FF"/>
              </a:solidFill>
              <a:latin typeface="Times New Roman" panose="02020603050405020304" pitchFamily="18" charset="0"/>
            </a:endParaRPr>
          </a:p>
          <a:p>
            <a:pPr>
              <a:buNone/>
            </a:pPr>
            <a:r>
              <a:rPr sz="2400" dirty="0">
                <a:solidFill>
                  <a:srgbClr val="0000FF"/>
                </a:solidFill>
                <a:latin typeface="Times New Roman" panose="02020603050405020304" pitchFamily="18" charset="0"/>
              </a:rPr>
              <a:t>Phó may: </a:t>
            </a:r>
            <a:r>
              <a:rPr sz="2400" i="1" dirty="0">
                <a:solidFill>
                  <a:srgbClr val="0000FF"/>
                </a:solidFill>
                <a:latin typeface="Times New Roman" panose="02020603050405020304" pitchFamily="18" charset="0"/>
              </a:rPr>
              <a:t>- Vâng, phai bảo chứ. </a:t>
            </a:r>
            <a:r>
              <a:rPr sz="2400" b="1" i="1" dirty="0">
                <a:solidFill>
                  <a:srgbClr val="0000FF"/>
                </a:solidFill>
                <a:latin typeface="Times New Roman" panose="02020603050405020304" pitchFamily="18" charset="0"/>
              </a:rPr>
              <a:t>Vì tất cả những người quý phái đều mặc như thế này cả.</a:t>
            </a:r>
            <a:endParaRPr sz="2400" dirty="0">
              <a:solidFill>
                <a:srgbClr val="0000FF"/>
              </a:solidFill>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1"/>
          <p:cNvSpPr/>
          <p:nvPr/>
        </p:nvSpPr>
        <p:spPr>
          <a:xfrm>
            <a:off x="38100" y="989013"/>
            <a:ext cx="5522913" cy="646112"/>
          </a:xfrm>
          <a:prstGeom prst="rect">
            <a:avLst/>
          </a:prstGeom>
          <a:noFill/>
          <a:ln w="9525">
            <a:noFill/>
          </a:ln>
        </p:spPr>
        <p:txBody>
          <a:bodyPr lIns="92467" tIns="46233" rIns="92467" bIns="46233">
            <a:spAutoFit/>
          </a:bodyPr>
          <a:p>
            <a:pPr marL="462280" indent="-462280">
              <a:buChar char="-"/>
            </a:pPr>
            <a:endParaRPr b="1" dirty="0">
              <a:latin typeface="Arial" panose="020B0604020202020204" pitchFamily="34" charset="0"/>
            </a:endParaRPr>
          </a:p>
          <a:p>
            <a:pPr marL="462280" indent="-462280">
              <a:buChar char="-"/>
            </a:pPr>
            <a:endParaRPr b="1" dirty="0">
              <a:latin typeface="Arial" panose="020B0604020202020204" pitchFamily="34" charset="0"/>
            </a:endParaRPr>
          </a:p>
        </p:txBody>
      </p:sp>
      <p:sp>
        <p:nvSpPr>
          <p:cNvPr id="3" name="Rectangle 2"/>
          <p:cNvSpPr/>
          <p:nvPr/>
        </p:nvSpPr>
        <p:spPr>
          <a:xfrm>
            <a:off x="2112963" y="244475"/>
            <a:ext cx="4802188" cy="7445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30596" tIns="15298" rIns="30596" bIns="15298"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buNone/>
            </a:pPr>
            <a:r>
              <a:rPr sz="2700" b="1" dirty="0">
                <a:solidFill>
                  <a:srgbClr val="FF0000"/>
                </a:solidFill>
                <a:latin typeface="Times New Roman" panose="02020603050405020304" pitchFamily="18" charset="0"/>
                <a:cs typeface="Times New Roman" panose="02020603050405020304" pitchFamily="18" charset="0"/>
              </a:rPr>
              <a:t>LUYỆN TẬP</a:t>
            </a:r>
            <a:endParaRPr sz="2700" b="1" dirty="0">
              <a:solidFill>
                <a:srgbClr val="FF0000"/>
              </a:solidFill>
              <a:latin typeface="Times New Roman" panose="02020603050405020304" pitchFamily="18" charset="0"/>
              <a:ea typeface="Times New Roman" panose="02020603050405020304" pitchFamily="18" charset="0"/>
            </a:endParaRPr>
          </a:p>
        </p:txBody>
      </p:sp>
      <p:sp>
        <p:nvSpPr>
          <p:cNvPr id="12292" name="Text Box 7"/>
          <p:cNvSpPr txBox="1"/>
          <p:nvPr/>
        </p:nvSpPr>
        <p:spPr>
          <a:xfrm>
            <a:off x="1122363" y="2159000"/>
            <a:ext cx="6781800" cy="461963"/>
          </a:xfrm>
          <a:prstGeom prst="rect">
            <a:avLst/>
          </a:prstGeom>
          <a:noFill/>
          <a:ln w="9525">
            <a:noFill/>
          </a:ln>
        </p:spPr>
        <p:txBody>
          <a:bodyPr>
            <a:spAutoFit/>
          </a:bodyPr>
          <a:p>
            <a:pPr algn="ctr" eaLnBrk="0" hangingPunct="0"/>
            <a:r>
              <a:rPr lang="en-US" altLang="en-US" sz="2400" b="1" i="1" dirty="0">
                <a:solidFill>
                  <a:srgbClr val="006600"/>
                </a:solidFill>
                <a:latin typeface="Arial" panose="020B0604020202020204" pitchFamily="34" charset="0"/>
              </a:rPr>
              <a:t>Sử dụng kĩ thuật trạm</a:t>
            </a:r>
            <a:endParaRPr lang="en-US" altLang="en-US" sz="2400" b="1" dirty="0">
              <a:solidFill>
                <a:srgbClr val="006600"/>
              </a:solidFill>
              <a:latin typeface="Times New Roman" panose="02020603050405020304" pitchFamily="18" charset="0"/>
              <a:ea typeface="Times New Roman" panose="02020603050405020304" pitchFamily="18" charset="0"/>
            </a:endParaRPr>
          </a:p>
        </p:txBody>
      </p:sp>
      <p:sp>
        <p:nvSpPr>
          <p:cNvPr id="12293" name="Flowchart: Internal Storage 1"/>
          <p:cNvSpPr/>
          <p:nvPr/>
        </p:nvSpPr>
        <p:spPr>
          <a:xfrm>
            <a:off x="1371600" y="3276600"/>
            <a:ext cx="1427163" cy="1524000"/>
          </a:xfrm>
          <a:prstGeom prst="flowChartInternalStorage">
            <a:avLst/>
          </a:prstGeom>
          <a:solidFill>
            <a:schemeClr val="accent1"/>
          </a:solidFill>
          <a:ln w="9525" cap="flat" cmpd="sng">
            <a:solidFill>
              <a:schemeClr val="tx1"/>
            </a:solidFill>
            <a:prstDash val="solid"/>
            <a:miter/>
            <a:headEnd type="none" w="med" len="med"/>
            <a:tailEnd type="none" w="med" len="med"/>
          </a:ln>
        </p:spPr>
        <p:txBody>
          <a:bodyPr wrap="none"/>
          <a:p>
            <a:pPr eaLnBrk="0" hangingPunct="0"/>
            <a:endParaRPr dirty="0">
              <a:latin typeface="Arial" panose="020B0604020202020204" pitchFamily="34" charset="0"/>
            </a:endParaRPr>
          </a:p>
        </p:txBody>
      </p:sp>
      <p:sp>
        <p:nvSpPr>
          <p:cNvPr id="12294" name="Flowchart: Internal Storage 3"/>
          <p:cNvSpPr/>
          <p:nvPr/>
        </p:nvSpPr>
        <p:spPr>
          <a:xfrm>
            <a:off x="4038600" y="3276600"/>
            <a:ext cx="1447800" cy="1447800"/>
          </a:xfrm>
          <a:prstGeom prst="flowChartInternalStorage">
            <a:avLst/>
          </a:prstGeom>
          <a:solidFill>
            <a:schemeClr val="accent1"/>
          </a:solidFill>
          <a:ln w="9525" cap="flat" cmpd="sng">
            <a:solidFill>
              <a:schemeClr val="tx1"/>
            </a:solidFill>
            <a:prstDash val="solid"/>
            <a:miter/>
            <a:headEnd type="none" w="med" len="med"/>
            <a:tailEnd type="none" w="med" len="med"/>
          </a:ln>
        </p:spPr>
        <p:txBody>
          <a:bodyPr wrap="none"/>
          <a:p>
            <a:pPr eaLnBrk="0" hangingPunct="0"/>
            <a:endParaRPr dirty="0">
              <a:latin typeface="Arial" panose="020B0604020202020204" pitchFamily="34" charset="0"/>
            </a:endParaRPr>
          </a:p>
        </p:txBody>
      </p:sp>
      <p:sp>
        <p:nvSpPr>
          <p:cNvPr id="12295" name="Flowchart: Internal Storage 4"/>
          <p:cNvSpPr/>
          <p:nvPr/>
        </p:nvSpPr>
        <p:spPr>
          <a:xfrm>
            <a:off x="6629400" y="3276600"/>
            <a:ext cx="1524000" cy="1524000"/>
          </a:xfrm>
          <a:prstGeom prst="flowChartInternalStorage">
            <a:avLst/>
          </a:prstGeom>
          <a:solidFill>
            <a:schemeClr val="accent1"/>
          </a:solidFill>
          <a:ln w="9525" cap="flat" cmpd="sng">
            <a:solidFill>
              <a:schemeClr val="tx1"/>
            </a:solidFill>
            <a:prstDash val="solid"/>
            <a:miter/>
            <a:headEnd type="none" w="med" len="med"/>
            <a:tailEnd type="none" w="med" len="med"/>
          </a:ln>
        </p:spPr>
        <p:txBody>
          <a:bodyPr wrap="none"/>
          <a:p>
            <a:pPr eaLnBrk="0" hangingPunct="0"/>
            <a:endParaRPr dirty="0">
              <a:latin typeface="Arial" panose="020B0604020202020204" pitchFamily="34" charset="0"/>
            </a:endParaRPr>
          </a:p>
        </p:txBody>
      </p:sp>
      <p:sp>
        <p:nvSpPr>
          <p:cNvPr id="12296" name="Notched Right Arrow 5"/>
          <p:cNvSpPr/>
          <p:nvPr/>
        </p:nvSpPr>
        <p:spPr>
          <a:xfrm>
            <a:off x="3048000" y="3733800"/>
            <a:ext cx="685800" cy="457200"/>
          </a:xfrm>
          <a:prstGeom prst="notchedRightArrow">
            <a:avLst>
              <a:gd name="adj1" fmla="val 50000"/>
              <a:gd name="adj2" fmla="val 50000"/>
            </a:avLst>
          </a:prstGeom>
          <a:solidFill>
            <a:schemeClr val="accent1"/>
          </a:solidFill>
          <a:ln w="9525" cap="flat" cmpd="sng">
            <a:solidFill>
              <a:schemeClr val="tx1"/>
            </a:solidFill>
            <a:prstDash val="solid"/>
            <a:miter/>
            <a:headEnd type="none" w="med" len="med"/>
            <a:tailEnd type="none" w="med" len="med"/>
          </a:ln>
        </p:spPr>
        <p:txBody>
          <a:bodyPr wrap="none"/>
          <a:p>
            <a:pPr eaLnBrk="0" hangingPunct="0"/>
            <a:endParaRPr dirty="0">
              <a:latin typeface="Arial" panose="020B0604020202020204" pitchFamily="34" charset="0"/>
            </a:endParaRPr>
          </a:p>
        </p:txBody>
      </p:sp>
      <p:sp>
        <p:nvSpPr>
          <p:cNvPr id="12297" name="Notched Right Arrow 14"/>
          <p:cNvSpPr/>
          <p:nvPr/>
        </p:nvSpPr>
        <p:spPr>
          <a:xfrm>
            <a:off x="5791200" y="3810000"/>
            <a:ext cx="685800" cy="457200"/>
          </a:xfrm>
          <a:prstGeom prst="notchedRightArrow">
            <a:avLst>
              <a:gd name="adj1" fmla="val 50000"/>
              <a:gd name="adj2" fmla="val 50000"/>
            </a:avLst>
          </a:prstGeom>
          <a:solidFill>
            <a:schemeClr val="accent1"/>
          </a:solidFill>
          <a:ln w="9525" cap="flat" cmpd="sng">
            <a:solidFill>
              <a:schemeClr val="tx1"/>
            </a:solidFill>
            <a:prstDash val="solid"/>
            <a:miter/>
            <a:headEnd type="none" w="med" len="med"/>
            <a:tailEnd type="none" w="med" len="med"/>
          </a:ln>
        </p:spPr>
        <p:txBody>
          <a:bodyPr wrap="none"/>
          <a:p>
            <a:pPr eaLnBrk="0" hangingPunct="0"/>
            <a:endParaRPr dirty="0">
              <a:latin typeface="Arial" panose="020B0604020202020204" pitchFamily="34" charset="0"/>
            </a:endParaRPr>
          </a:p>
        </p:txBody>
      </p:sp>
      <p:sp>
        <p:nvSpPr>
          <p:cNvPr id="12298" name="Text Box 7">
            <a:hlinkClick r:id="rId1" action="ppaction://hlinkpres?slideindex=1&amp;slidetitle="/>
          </p:cNvPr>
          <p:cNvSpPr txBox="1"/>
          <p:nvPr/>
        </p:nvSpPr>
        <p:spPr>
          <a:xfrm>
            <a:off x="1533525" y="3770313"/>
            <a:ext cx="1265238" cy="460375"/>
          </a:xfrm>
          <a:prstGeom prst="rect">
            <a:avLst/>
          </a:prstGeom>
          <a:noFill/>
          <a:ln w="9525">
            <a:noFill/>
          </a:ln>
        </p:spPr>
        <p:txBody>
          <a:bodyPr>
            <a:spAutoFit/>
          </a:bodyPr>
          <a:p>
            <a:pPr eaLnBrk="0" hangingPunct="0"/>
            <a:r>
              <a:rPr sz="2400" b="1" dirty="0">
                <a:solidFill>
                  <a:srgbClr val="FF0000"/>
                </a:solidFill>
                <a:latin typeface="Arial" panose="020B0604020202020204" pitchFamily="34" charset="0"/>
              </a:rPr>
              <a:t>Trạm 1</a:t>
            </a:r>
            <a:endParaRPr sz="2400" dirty="0">
              <a:solidFill>
                <a:srgbClr val="FF0000"/>
              </a:solidFill>
              <a:latin typeface="Arial" panose="020B0604020202020204" pitchFamily="34" charset="0"/>
            </a:endParaRPr>
          </a:p>
        </p:txBody>
      </p:sp>
      <p:sp>
        <p:nvSpPr>
          <p:cNvPr id="12299" name="Text Box 7"/>
          <p:cNvSpPr txBox="1"/>
          <p:nvPr/>
        </p:nvSpPr>
        <p:spPr>
          <a:xfrm>
            <a:off x="4189413" y="3732213"/>
            <a:ext cx="1266825" cy="460375"/>
          </a:xfrm>
          <a:prstGeom prst="rect">
            <a:avLst/>
          </a:prstGeom>
          <a:noFill/>
          <a:ln w="9525">
            <a:noFill/>
          </a:ln>
        </p:spPr>
        <p:txBody>
          <a:bodyPr>
            <a:spAutoFit/>
          </a:bodyPr>
          <a:p>
            <a:pPr eaLnBrk="0" hangingPunct="0"/>
            <a:r>
              <a:rPr sz="2400" b="1" dirty="0">
                <a:solidFill>
                  <a:srgbClr val="FF0000"/>
                </a:solidFill>
                <a:latin typeface="Arial" panose="020B0604020202020204" pitchFamily="34" charset="0"/>
              </a:rPr>
              <a:t>Trạm 2</a:t>
            </a:r>
            <a:endParaRPr sz="2400" dirty="0">
              <a:solidFill>
                <a:srgbClr val="FF0000"/>
              </a:solidFill>
              <a:latin typeface="Arial" panose="020B0604020202020204" pitchFamily="34" charset="0"/>
            </a:endParaRPr>
          </a:p>
        </p:txBody>
      </p:sp>
      <p:sp>
        <p:nvSpPr>
          <p:cNvPr id="12300" name="Text Box 7"/>
          <p:cNvSpPr txBox="1"/>
          <p:nvPr/>
        </p:nvSpPr>
        <p:spPr>
          <a:xfrm>
            <a:off x="6757988" y="3841750"/>
            <a:ext cx="1266825" cy="461963"/>
          </a:xfrm>
          <a:prstGeom prst="rect">
            <a:avLst/>
          </a:prstGeom>
          <a:noFill/>
          <a:ln w="9525">
            <a:noFill/>
          </a:ln>
        </p:spPr>
        <p:txBody>
          <a:bodyPr>
            <a:spAutoFit/>
          </a:bodyPr>
          <a:p>
            <a:pPr eaLnBrk="0" hangingPunct="0"/>
            <a:r>
              <a:rPr sz="2400" b="1" dirty="0">
                <a:solidFill>
                  <a:srgbClr val="FF0000"/>
                </a:solidFill>
                <a:latin typeface="Arial" panose="020B0604020202020204" pitchFamily="34" charset="0"/>
              </a:rPr>
              <a:t>Trạm 3</a:t>
            </a:r>
            <a:endParaRPr sz="2400" dirty="0">
              <a:solidFill>
                <a:srgbClr val="FF0000"/>
              </a:solidFill>
              <a:latin typeface="Arial" panose="020B0604020202020204"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1"/>
          <p:cNvSpPr/>
          <p:nvPr/>
        </p:nvSpPr>
        <p:spPr>
          <a:xfrm>
            <a:off x="-657225" y="989013"/>
            <a:ext cx="5522913" cy="646112"/>
          </a:xfrm>
          <a:prstGeom prst="rect">
            <a:avLst/>
          </a:prstGeom>
          <a:noFill/>
          <a:ln w="9525">
            <a:noFill/>
          </a:ln>
        </p:spPr>
        <p:txBody>
          <a:bodyPr lIns="92467" tIns="46233" rIns="92467" bIns="46233">
            <a:spAutoFit/>
          </a:bodyPr>
          <a:p>
            <a:pPr marL="462280" indent="-462280">
              <a:buChar char="-"/>
            </a:pPr>
            <a:endParaRPr b="1" dirty="0">
              <a:latin typeface="Arial" panose="020B0604020202020204" pitchFamily="34" charset="0"/>
            </a:endParaRPr>
          </a:p>
          <a:p>
            <a:pPr marL="462280" indent="-462280">
              <a:buChar char="-"/>
            </a:pPr>
            <a:endParaRPr b="1" dirty="0">
              <a:latin typeface="Arial" panose="020B0604020202020204" pitchFamily="34" charset="0"/>
            </a:endParaRPr>
          </a:p>
        </p:txBody>
      </p:sp>
      <p:sp>
        <p:nvSpPr>
          <p:cNvPr id="7" name="Text Box 7"/>
          <p:cNvSpPr txBox="1">
            <a:spLocks noChangeArrowheads="1"/>
          </p:cNvSpPr>
          <p:nvPr/>
        </p:nvSpPr>
        <p:spPr bwMode="auto">
          <a:xfrm>
            <a:off x="1143000" y="1524000"/>
            <a:ext cx="6781800" cy="341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p>
            <a:pPr>
              <a:buNone/>
            </a:pPr>
            <a:r>
              <a:rPr sz="2400" b="1" dirty="0">
                <a:solidFill>
                  <a:srgbClr val="FF0000"/>
                </a:solidFill>
                <a:latin typeface="Times New Roman" panose="02020603050405020304" pitchFamily="18" charset="0"/>
              </a:rPr>
              <a:t>Trạm 3:</a:t>
            </a:r>
            <a:r>
              <a:rPr sz="2400" dirty="0">
                <a:solidFill>
                  <a:srgbClr val="FF0000"/>
                </a:solidFill>
                <a:latin typeface="Times New Roman" panose="02020603050405020304" pitchFamily="18" charset="0"/>
              </a:rPr>
              <a:t> Xác định nghĩa hàm ẩn của các câu tục ngữ dưới đây</a:t>
            </a:r>
            <a:r>
              <a:rPr sz="2400" dirty="0">
                <a:latin typeface="Times New Roman" panose="02020603050405020304" pitchFamily="18" charset="0"/>
              </a:rPr>
              <a:t>:</a:t>
            </a:r>
            <a:endParaRPr sz="2400" dirty="0">
              <a:latin typeface="Times New Roman" panose="02020603050405020304" pitchFamily="18" charset="0"/>
            </a:endParaRPr>
          </a:p>
          <a:p>
            <a:pPr>
              <a:buNone/>
            </a:pPr>
            <a:r>
              <a:rPr sz="2400" i="1" dirty="0">
                <a:solidFill>
                  <a:srgbClr val="0000FF"/>
                </a:solidFill>
                <a:latin typeface="Times New Roman" panose="02020603050405020304" pitchFamily="18" charset="0"/>
              </a:rPr>
              <a:t>Có tật giật mình.</a:t>
            </a:r>
            <a:endParaRPr sz="2400" dirty="0">
              <a:solidFill>
                <a:srgbClr val="0000FF"/>
              </a:solidFill>
              <a:latin typeface="Times New Roman" panose="02020603050405020304" pitchFamily="18" charset="0"/>
            </a:endParaRPr>
          </a:p>
          <a:p>
            <a:pPr>
              <a:buNone/>
            </a:pPr>
            <a:r>
              <a:rPr sz="2400" i="1" dirty="0">
                <a:solidFill>
                  <a:srgbClr val="0000FF"/>
                </a:solidFill>
                <a:latin typeface="Times New Roman" panose="02020603050405020304" pitchFamily="18" charset="0"/>
              </a:rPr>
              <a:t>Đời người có một gang tay</a:t>
            </a:r>
            <a:endParaRPr sz="2400" dirty="0">
              <a:solidFill>
                <a:srgbClr val="0000FF"/>
              </a:solidFill>
              <a:latin typeface="Times New Roman" panose="02020603050405020304" pitchFamily="18" charset="0"/>
            </a:endParaRPr>
          </a:p>
          <a:p>
            <a:pPr>
              <a:buNone/>
            </a:pPr>
            <a:r>
              <a:rPr sz="2400" i="1" dirty="0">
                <a:solidFill>
                  <a:srgbClr val="0000FF"/>
                </a:solidFill>
                <a:latin typeface="Times New Roman" panose="02020603050405020304" pitchFamily="18" charset="0"/>
              </a:rPr>
              <a:t>Ai hay ngủ ngày, còn có nửa gang.</a:t>
            </a:r>
            <a:endParaRPr sz="2400" dirty="0">
              <a:solidFill>
                <a:srgbClr val="0000FF"/>
              </a:solidFill>
              <a:latin typeface="Times New Roman" panose="02020603050405020304" pitchFamily="18" charset="0"/>
            </a:endParaRPr>
          </a:p>
          <a:p>
            <a:pPr>
              <a:buNone/>
            </a:pPr>
            <a:r>
              <a:rPr sz="2400" i="1" dirty="0">
                <a:solidFill>
                  <a:srgbClr val="0000FF"/>
                </a:solidFill>
                <a:latin typeface="Times New Roman" panose="02020603050405020304" pitchFamily="18" charset="0"/>
              </a:rPr>
              <a:t>Cười người chớ vội cười lâu</a:t>
            </a:r>
            <a:endParaRPr sz="2400" dirty="0">
              <a:solidFill>
                <a:srgbClr val="0000FF"/>
              </a:solidFill>
              <a:latin typeface="Times New Roman" panose="02020603050405020304" pitchFamily="18" charset="0"/>
            </a:endParaRPr>
          </a:p>
          <a:p>
            <a:pPr>
              <a:buNone/>
            </a:pPr>
            <a:r>
              <a:rPr sz="2400" i="1" dirty="0">
                <a:solidFill>
                  <a:srgbClr val="0000FF"/>
                </a:solidFill>
                <a:latin typeface="Times New Roman" panose="02020603050405020304" pitchFamily="18" charset="0"/>
              </a:rPr>
              <a:t>Cười người hôm trước, hôm sau người cười.</a:t>
            </a:r>
            <a:endParaRPr sz="2400" dirty="0">
              <a:solidFill>
                <a:srgbClr val="0000FF"/>
              </a:solidFill>
              <a:latin typeface="Times New Roman" panose="02020603050405020304" pitchFamily="18" charset="0"/>
            </a:endParaRPr>
          </a:p>
          <a:p>
            <a:pPr>
              <a:buNone/>
            </a:pPr>
            <a:r>
              <a:rPr sz="2400" i="1" dirty="0">
                <a:solidFill>
                  <a:srgbClr val="0000FF"/>
                </a:solidFill>
                <a:latin typeface="Times New Roman" panose="02020603050405020304" pitchFamily="18" charset="0"/>
              </a:rPr>
              <a:t>Lời nói gói vàng.</a:t>
            </a:r>
            <a:endParaRPr sz="2400" dirty="0">
              <a:solidFill>
                <a:srgbClr val="0000FF"/>
              </a:solidFill>
              <a:latin typeface="Times New Roman" panose="02020603050405020304" pitchFamily="18" charset="0"/>
            </a:endParaRPr>
          </a:p>
          <a:p>
            <a:pPr>
              <a:buNone/>
            </a:pPr>
            <a:r>
              <a:rPr sz="2400" i="1" dirty="0">
                <a:solidFill>
                  <a:srgbClr val="0000FF"/>
                </a:solidFill>
                <a:latin typeface="Times New Roman" panose="02020603050405020304" pitchFamily="18" charset="0"/>
              </a:rPr>
              <a:t>Lưỡi sắc hơn gươm</a:t>
            </a:r>
            <a:endParaRPr lang="en-US" altLang="en-US" sz="2400" b="1" dirty="0">
              <a:solidFill>
                <a:srgbClr val="0000FF"/>
              </a:solidFill>
              <a:latin typeface="Times New Roman" panose="02020603050405020304" pitchFamily="18" charset="0"/>
              <a:ea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Notebook">
  <a:themeElements>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fontScheme name="Notebook">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spPr>
      <a:bodyPr vert="horz" wrap="non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spPr>
      <a:bodyPr vert="horz" wrap="non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2">
        <a:dk1>
          <a:srgbClr val="000000"/>
        </a:dk1>
        <a:lt1>
          <a:srgbClr val="FFFFFF"/>
        </a:lt1>
        <a:dk2>
          <a:srgbClr val="221304"/>
        </a:dk2>
        <a:lt2>
          <a:srgbClr val="CBBD83"/>
        </a:lt2>
        <a:accent1>
          <a:srgbClr val="A1BD69"/>
        </a:accent1>
        <a:accent2>
          <a:srgbClr val="3694B6"/>
        </a:accent2>
        <a:accent3>
          <a:srgbClr val="FFFFF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DDDDDD"/>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3249</Words>
  <Application>WPS Presentation</Application>
  <PresentationFormat/>
  <Paragraphs>119</Paragraphs>
  <Slides>14</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14</vt:i4>
      </vt:variant>
    </vt:vector>
  </HeadingPairs>
  <TitlesOfParts>
    <vt:vector size="26" baseType="lpstr">
      <vt:lpstr>Arial</vt:lpstr>
      <vt:lpstr>SimSun</vt:lpstr>
      <vt:lpstr>Wingdings</vt:lpstr>
      <vt:lpstr>Times New Roman</vt:lpstr>
      <vt:lpstr>.VnVogueH</vt:lpstr>
      <vt:lpstr>Segoe Print</vt:lpstr>
      <vt:lpstr>Times New Roman</vt:lpstr>
      <vt:lpstr>.VnAristoteH</vt:lpstr>
      <vt:lpstr>.VnBahamasBH</vt:lpstr>
      <vt:lpstr>Microsoft YaHei</vt:lpstr>
      <vt:lpstr>Arial Unicode MS</vt:lpstr>
      <vt:lpstr>Notebook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NGUYENVANTU</dc:creator>
  <cp:lastModifiedBy>asus</cp:lastModifiedBy>
  <cp:revision>646</cp:revision>
  <dcterms:created xsi:type="dcterms:W3CDTF">2003-07-31T10:56:43Z</dcterms:created>
  <dcterms:modified xsi:type="dcterms:W3CDTF">2023-12-03T14:33:09Z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DADE1AEB3E5447E78C6BB845866C139B_13</vt:lpwstr>
  </property>
  <property fmtid="{D5CDD505-2E9C-101B-9397-08002B2CF9AE}" pid="3" name="KSOProductBuildVer">
    <vt:lpwstr>1033-12.2.0.13306</vt:lpwstr>
  </property>
</Properties>
</file>