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6" r:id="rId5"/>
    <p:sldId id="324" r:id="rId6"/>
    <p:sldId id="390" r:id="rId7"/>
    <p:sldId id="343" r:id="rId8"/>
    <p:sldId id="297" r:id="rId9"/>
    <p:sldId id="298" r:id="rId10"/>
    <p:sldId id="293" r:id="rId11"/>
    <p:sldId id="422" r:id="rId12"/>
    <p:sldId id="302" r:id="rId13"/>
    <p:sldId id="303" r:id="rId14"/>
    <p:sldId id="344" r:id="rId15"/>
    <p:sldId id="346" r:id="rId16"/>
    <p:sldId id="326" r:id="rId17"/>
    <p:sldId id="304" r:id="rId18"/>
    <p:sldId id="317" r:id="rId19"/>
    <p:sldId id="305" r:id="rId20"/>
    <p:sldId id="327" r:id="rId21"/>
    <p:sldId id="366" r:id="rId22"/>
    <p:sldId id="350" r:id="rId23"/>
    <p:sldId id="328" r:id="rId24"/>
    <p:sldId id="276" r:id="rId25"/>
    <p:sldId id="309" r:id="rId26"/>
    <p:sldId id="310" r:id="rId27"/>
    <p:sldId id="329" r:id="rId28"/>
    <p:sldId id="368" r:id="rId29"/>
    <p:sldId id="352" r:id="rId30"/>
    <p:sldId id="312" r:id="rId31"/>
    <p:sldId id="313" r:id="rId32"/>
    <p:sldId id="315" r:id="rId33"/>
    <p:sldId id="354" r:id="rId34"/>
    <p:sldId id="341" r:id="rId35"/>
    <p:sldId id="334" r:id="rId36"/>
    <p:sldId id="336" r:id="rId37"/>
    <p:sldId id="340" r:id="rId38"/>
    <p:sldId id="337" r:id="rId39"/>
  </p:sldIdLst>
  <p:sldSz cx="12192000" cy="6858000"/>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3765" algn="l" rtl="0" fontAlgn="base">
      <a:spcBef>
        <a:spcPct val="0"/>
      </a:spcBef>
      <a:spcAft>
        <a:spcPct val="0"/>
      </a:spcAft>
      <a:defRPr kern="1200">
        <a:solidFill>
          <a:schemeClr val="tx1"/>
        </a:solidFill>
        <a:latin typeface="Arial" panose="020B0604020202020204" pitchFamily="34" charset="0"/>
        <a:ea typeface="+mn-ea"/>
        <a:cs typeface="+mn-cs"/>
      </a:defRPr>
    </a:lvl3pPr>
    <a:lvl4pPr marL="1370965" algn="l" rtl="0" fontAlgn="base">
      <a:spcBef>
        <a:spcPct val="0"/>
      </a:spcBef>
      <a:spcAft>
        <a:spcPct val="0"/>
      </a:spcAft>
      <a:defRPr kern="1200">
        <a:solidFill>
          <a:schemeClr val="tx1"/>
        </a:solidFill>
        <a:latin typeface="Arial" panose="020B0604020202020204" pitchFamily="34" charset="0"/>
        <a:ea typeface="+mn-ea"/>
        <a:cs typeface="+mn-cs"/>
      </a:defRPr>
    </a:lvl4pPr>
    <a:lvl5pPr marL="1828165" algn="l" rtl="0" fontAlgn="base">
      <a:spcBef>
        <a:spcPct val="0"/>
      </a:spcBef>
      <a:spcAft>
        <a:spcPct val="0"/>
      </a:spcAft>
      <a:defRPr kern="1200">
        <a:solidFill>
          <a:schemeClr val="tx1"/>
        </a:solidFill>
        <a:latin typeface="Arial" panose="020B0604020202020204" pitchFamily="34" charset="0"/>
        <a:ea typeface="+mn-ea"/>
        <a:cs typeface="+mn-cs"/>
      </a:defRPr>
    </a:lvl5pPr>
    <a:lvl6pPr marL="2285365" algn="l" defTabSz="913765" rtl="0" eaLnBrk="1" latinLnBrk="0" hangingPunct="1">
      <a:defRPr kern="1200">
        <a:solidFill>
          <a:schemeClr val="tx1"/>
        </a:solidFill>
        <a:latin typeface="Arial" panose="020B0604020202020204" pitchFamily="34" charset="0"/>
        <a:ea typeface="+mn-ea"/>
        <a:cs typeface="+mn-cs"/>
      </a:defRPr>
    </a:lvl6pPr>
    <a:lvl7pPr marL="2741930" algn="l" defTabSz="913765" rtl="0" eaLnBrk="1" latinLnBrk="0" hangingPunct="1">
      <a:defRPr kern="1200">
        <a:solidFill>
          <a:schemeClr val="tx1"/>
        </a:solidFill>
        <a:latin typeface="Arial" panose="020B0604020202020204" pitchFamily="34" charset="0"/>
        <a:ea typeface="+mn-ea"/>
        <a:cs typeface="+mn-cs"/>
      </a:defRPr>
    </a:lvl7pPr>
    <a:lvl8pPr marL="3199130" algn="l" defTabSz="913765" rtl="0" eaLnBrk="1" latinLnBrk="0" hangingPunct="1">
      <a:defRPr kern="1200">
        <a:solidFill>
          <a:schemeClr val="tx1"/>
        </a:solidFill>
        <a:latin typeface="Arial" panose="020B0604020202020204" pitchFamily="34" charset="0"/>
        <a:ea typeface="+mn-ea"/>
        <a:cs typeface="+mn-cs"/>
      </a:defRPr>
    </a:lvl8pPr>
    <a:lvl9pPr marL="3656330" algn="l" defTabSz="913765"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F3A"/>
    <a:srgbClr val="990033"/>
    <a:srgbClr val="EEA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91" autoAdjust="0"/>
    <p:restoredTop sz="94660"/>
  </p:normalViewPr>
  <p:slideViewPr>
    <p:cSldViewPr showGuides="1">
      <p:cViewPr>
        <p:scale>
          <a:sx n="81" d="100"/>
          <a:sy n="81" d="100"/>
        </p:scale>
        <p:origin x="-240" y="204"/>
      </p:cViewPr>
      <p:guideLst>
        <p:guide orient="horz" pos="2160"/>
        <p:guide pos="380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3" Type="http://schemas.openxmlformats.org/officeDocument/2006/relationships/tags" Target="tags/tag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3765" indent="0" algn="ctr">
              <a:buNone/>
              <a:defRPr/>
            </a:lvl3pPr>
            <a:lvl4pPr marL="1370965" indent="0" algn="ctr">
              <a:buNone/>
              <a:defRPr/>
            </a:lvl4pPr>
            <a:lvl5pPr marL="1828165" indent="0" algn="ctr">
              <a:buNone/>
              <a:defRPr/>
            </a:lvl5pPr>
            <a:lvl6pPr marL="2285365" indent="0" algn="ctr">
              <a:buNone/>
              <a:defRPr/>
            </a:lvl6pPr>
            <a:lvl7pPr marL="2741930" indent="0" algn="ctr">
              <a:buNone/>
              <a:defRPr/>
            </a:lvl7pPr>
            <a:lvl8pPr marL="3199130" indent="0" algn="ctr">
              <a:buNone/>
              <a:defRPr/>
            </a:lvl8pPr>
            <a:lvl9pPr marL="365633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637D9C5-15BD-4DAE-819E-D31E399C6C8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B88B6D5-F85B-4DA3-8759-3A2C4B24D52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D6E7DB4-80A5-4EE0-893A-967E932D1CB7}"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3765" indent="0" algn="ctr">
              <a:buNone/>
              <a:defRPr/>
            </a:lvl3pPr>
            <a:lvl4pPr marL="1370965" indent="0" algn="ctr">
              <a:buNone/>
              <a:defRPr/>
            </a:lvl4pPr>
            <a:lvl5pPr marL="1828165" indent="0" algn="ctr">
              <a:buNone/>
              <a:defRPr/>
            </a:lvl5pPr>
            <a:lvl6pPr marL="2285365" indent="0" algn="ctr">
              <a:buNone/>
              <a:defRPr/>
            </a:lvl6pPr>
            <a:lvl7pPr marL="2741930" indent="0" algn="ctr">
              <a:buNone/>
              <a:defRPr/>
            </a:lvl7pPr>
            <a:lvl8pPr marL="3199130" indent="0" algn="ctr">
              <a:buNone/>
              <a:defRPr/>
            </a:lvl8pPr>
            <a:lvl9pPr marL="365633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87950D86-333F-4501-9D9A-30572D441F74}"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0B444EC-41DF-4FF0-AF6E-4CFC28A8A2E1}"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3765" indent="0">
              <a:buNone/>
              <a:defRPr sz="1600"/>
            </a:lvl3pPr>
            <a:lvl4pPr marL="1370965" indent="0">
              <a:buNone/>
              <a:defRPr sz="1500"/>
            </a:lvl4pPr>
            <a:lvl5pPr marL="1828165" indent="0">
              <a:buNone/>
              <a:defRPr sz="1500"/>
            </a:lvl5pPr>
            <a:lvl6pPr marL="2285365" indent="0">
              <a:buNone/>
              <a:defRPr sz="1500"/>
            </a:lvl6pPr>
            <a:lvl7pPr marL="2741930" indent="0">
              <a:buNone/>
              <a:defRPr sz="1500"/>
            </a:lvl7pPr>
            <a:lvl8pPr marL="3199130" indent="0">
              <a:buNone/>
              <a:defRPr sz="1500"/>
            </a:lvl8pPr>
            <a:lvl9pPr marL="3656330" indent="0">
              <a:buNone/>
              <a:defRPr sz="15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16E2E8D3-7453-4899-9B82-1D24D54A4C70}"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9BCBBD33-A8BE-4C48-A8B3-E4FF6526C603}"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3"/>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50EB59CD-0F62-42F8-8366-ABD43DEF466A}"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91C02666-EA16-42F9-8C28-3A768675AAE9}"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5B4BE02F-EADE-450D-87F4-D3CDE58CFEF4}"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200" indent="0">
              <a:buNone/>
              <a:defRPr sz="1200"/>
            </a:lvl2pPr>
            <a:lvl3pPr marL="913765" indent="0">
              <a:buNone/>
              <a:defRPr sz="11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978CF1E2-5876-49B2-AD3A-63599648884B}"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DDB05C0-D318-4F9A-BAEA-6783AEA22BE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pPr lvl="0"/>
            <a:endParaRPr lang="en-US" noProof="0" smtClean="0"/>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500"/>
            </a:lvl1pPr>
            <a:lvl2pPr marL="457200" indent="0">
              <a:buNone/>
              <a:defRPr sz="1200"/>
            </a:lvl2pPr>
            <a:lvl3pPr marL="913765" indent="0">
              <a:buNone/>
              <a:defRPr sz="11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2C2169F5-8CD5-460E-987E-77884EC1A50F}"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721C25AA-3B52-4EA9-9BE0-F57BE48D9CC9}"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C23895B-334A-4AEB-AC68-AAC2AADE63A2}"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3765" indent="0" algn="ctr">
              <a:buNone/>
              <a:defRPr/>
            </a:lvl3pPr>
            <a:lvl4pPr marL="1370965" indent="0" algn="ctr">
              <a:buNone/>
              <a:defRPr/>
            </a:lvl4pPr>
            <a:lvl5pPr marL="1828165" indent="0" algn="ctr">
              <a:buNone/>
              <a:defRPr/>
            </a:lvl5pPr>
            <a:lvl6pPr marL="2285365" indent="0" algn="ctr">
              <a:buNone/>
              <a:defRPr/>
            </a:lvl6pPr>
            <a:lvl7pPr marL="2741930" indent="0" algn="ctr">
              <a:buNone/>
              <a:defRPr/>
            </a:lvl7pPr>
            <a:lvl8pPr marL="3199130" indent="0" algn="ctr">
              <a:buNone/>
              <a:defRPr/>
            </a:lvl8pPr>
            <a:lvl9pPr marL="365633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5846FB26-CF04-41AF-884D-25967EDBF793}"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E0F352E7-247F-4C04-99E2-E5311145C530}"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3765" indent="0">
              <a:buNone/>
              <a:defRPr sz="1600"/>
            </a:lvl3pPr>
            <a:lvl4pPr marL="1370965" indent="0">
              <a:buNone/>
              <a:defRPr sz="1500"/>
            </a:lvl4pPr>
            <a:lvl5pPr marL="1828165" indent="0">
              <a:buNone/>
              <a:defRPr sz="1500"/>
            </a:lvl5pPr>
            <a:lvl6pPr marL="2285365" indent="0">
              <a:buNone/>
              <a:defRPr sz="1500"/>
            </a:lvl6pPr>
            <a:lvl7pPr marL="2741930" indent="0">
              <a:buNone/>
              <a:defRPr sz="1500"/>
            </a:lvl7pPr>
            <a:lvl8pPr marL="3199130" indent="0">
              <a:buNone/>
              <a:defRPr sz="1500"/>
            </a:lvl8pPr>
            <a:lvl9pPr marL="3656330" indent="0">
              <a:buNone/>
              <a:defRPr sz="15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220FC91F-817C-42FF-AFCA-90ECD8CB2B7C}"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p:txBody>
          <a:bodyPr/>
          <a:lstStyle>
            <a:lvl1pPr>
              <a:defRPr/>
            </a:lvl1pPr>
          </a:lstStyle>
          <a:p>
            <a:fld id="{126C02C0-FBDC-4533-BE05-A71020A527AD}"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3"/>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9" name="Rectangle 6"/>
          <p:cNvSpPr>
            <a:spLocks noGrp="1" noChangeArrowheads="1"/>
          </p:cNvSpPr>
          <p:nvPr>
            <p:ph type="sldNum" sz="quarter" idx="12"/>
          </p:nvPr>
        </p:nvSpPr>
        <p:spPr/>
        <p:txBody>
          <a:bodyPr/>
          <a:lstStyle>
            <a:lvl1pPr>
              <a:defRPr/>
            </a:lvl1pPr>
          </a:lstStyle>
          <a:p>
            <a:fld id="{9BCF1FA5-A92E-4F90-AEF1-840302F0337D}"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p:txBody>
          <a:bodyPr/>
          <a:lstStyle>
            <a:lvl1pPr>
              <a:defRPr/>
            </a:lvl1pPr>
          </a:lstStyle>
          <a:p>
            <a:fld id="{57F9D68C-5B91-4C10-A831-491F95DA10A4}"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6"/>
          <p:cNvSpPr>
            <a:spLocks noGrp="1" noChangeArrowheads="1"/>
          </p:cNvSpPr>
          <p:nvPr>
            <p:ph type="sldNum" sz="quarter" idx="12"/>
          </p:nvPr>
        </p:nvSpPr>
        <p:spPr/>
        <p:txBody>
          <a:bodyPr/>
          <a:lstStyle>
            <a:lvl1pPr>
              <a:defRPr/>
            </a:lvl1pPr>
          </a:lstStyle>
          <a:p>
            <a:fld id="{219ACB54-3E6B-4407-A81A-CDB8430C666E}"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3765" indent="0">
              <a:buNone/>
              <a:defRPr sz="1600"/>
            </a:lvl3pPr>
            <a:lvl4pPr marL="1370965" indent="0">
              <a:buNone/>
              <a:defRPr sz="1500"/>
            </a:lvl4pPr>
            <a:lvl5pPr marL="1828165" indent="0">
              <a:buNone/>
              <a:defRPr sz="1500"/>
            </a:lvl5pPr>
            <a:lvl6pPr marL="2285365" indent="0">
              <a:buNone/>
              <a:defRPr sz="1500"/>
            </a:lvl6pPr>
            <a:lvl7pPr marL="2741930" indent="0">
              <a:buNone/>
              <a:defRPr sz="1500"/>
            </a:lvl7pPr>
            <a:lvl8pPr marL="3199130" indent="0">
              <a:buNone/>
              <a:defRPr sz="1500"/>
            </a:lvl8pPr>
            <a:lvl9pPr marL="3656330" indent="0">
              <a:buNone/>
              <a:defRPr sz="15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37E83B0-1CB9-48F5-9CF4-05933D9795F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200" indent="0">
              <a:buNone/>
              <a:defRPr sz="1200"/>
            </a:lvl2pPr>
            <a:lvl3pPr marL="913765" indent="0">
              <a:buNone/>
              <a:defRPr sz="11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p:txBody>
          <a:bodyPr/>
          <a:lstStyle>
            <a:lvl1pPr>
              <a:defRPr/>
            </a:lvl1pPr>
          </a:lstStyle>
          <a:p>
            <a:fld id="{DD748EE8-1188-4FE0-8603-5286A6D620EA}"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pPr lvl="0"/>
            <a:endParaRPr lang="en-US" noProof="0" smtClean="0"/>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500"/>
            </a:lvl1pPr>
            <a:lvl2pPr marL="457200" indent="0">
              <a:buNone/>
              <a:defRPr sz="1200"/>
            </a:lvl2pPr>
            <a:lvl3pPr marL="913765" indent="0">
              <a:buNone/>
              <a:defRPr sz="11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p:txBody>
          <a:bodyPr/>
          <a:lstStyle>
            <a:lvl1pPr>
              <a:defRPr/>
            </a:lvl1pPr>
          </a:lstStyle>
          <a:p>
            <a:fld id="{7C7D2F96-815F-421E-A21E-887CC736BCB6}"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3CDCD26E-0E55-4202-B40E-5CCEE964B62C}"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40C984A8-D63F-4AB5-AAA1-99316F6B47CA}"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p:txBody>
          <a:bodyPr/>
          <a:lstStyle>
            <a:lvl1pPr>
              <a:defRPr/>
            </a:lvl1pPr>
          </a:lstStyle>
          <a:p>
            <a:fld id="{AE5E5BA3-93D5-4EF1-A97E-F9BC457645AC}"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7536428-9675-40A2-9E62-49CA5D011053}"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3"/>
          </a:xfrm>
        </p:spPr>
        <p:txBody>
          <a:bodyPr anchor="b"/>
          <a:lstStyle>
            <a:lvl1pPr marL="0" indent="0">
              <a:buNone/>
              <a:defRPr sz="2400" b="1"/>
            </a:lvl1pPr>
            <a:lvl2pPr marL="457200" indent="0">
              <a:buNone/>
              <a:defRPr sz="2000" b="1"/>
            </a:lvl2pPr>
            <a:lvl3pPr marL="913765" indent="0">
              <a:buNone/>
              <a:defRPr sz="1900" b="1"/>
            </a:lvl3pPr>
            <a:lvl4pPr marL="1370965" indent="0">
              <a:buNone/>
              <a:defRPr sz="1600" b="1"/>
            </a:lvl4pPr>
            <a:lvl5pPr marL="1828165" indent="0">
              <a:buNone/>
              <a:defRPr sz="1600" b="1"/>
            </a:lvl5pPr>
            <a:lvl6pPr marL="2285365" indent="0">
              <a:buNone/>
              <a:defRPr sz="1600" b="1"/>
            </a:lvl6pPr>
            <a:lvl7pPr marL="2741930" indent="0">
              <a:buNone/>
              <a:defRPr sz="1600" b="1"/>
            </a:lvl7pPr>
            <a:lvl8pPr marL="3199130" indent="0">
              <a:buNone/>
              <a:defRPr sz="1600" b="1"/>
            </a:lvl8pPr>
            <a:lvl9pPr marL="365633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88F3F3C-CB19-4633-8AF7-DB07A98C91A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037832A-7A94-4381-8957-726830F5073B}"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A38A2A4-AE79-4DFD-B6CC-E3E4506C7279}"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200" indent="0">
              <a:buNone/>
              <a:defRPr sz="1200"/>
            </a:lvl2pPr>
            <a:lvl3pPr marL="913765" indent="0">
              <a:buNone/>
              <a:defRPr sz="11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694C418-82D9-4FA9-B51B-3DBE527FC47F}"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pPr lvl="0"/>
            <a:endParaRPr lang="en-US" noProof="0" smtClean="0"/>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500"/>
            </a:lvl1pPr>
            <a:lvl2pPr marL="457200" indent="0">
              <a:buNone/>
              <a:defRPr sz="1200"/>
            </a:lvl2pPr>
            <a:lvl3pPr marL="913765" indent="0">
              <a:buNone/>
              <a:defRPr sz="1100"/>
            </a:lvl3pPr>
            <a:lvl4pPr marL="1370965" indent="0">
              <a:buNone/>
              <a:defRPr sz="900"/>
            </a:lvl4pPr>
            <a:lvl5pPr marL="1828165" indent="0">
              <a:buNone/>
              <a:defRPr sz="900"/>
            </a:lvl5pPr>
            <a:lvl6pPr marL="2285365" indent="0">
              <a:buNone/>
              <a:defRPr sz="900"/>
            </a:lvl6pPr>
            <a:lvl7pPr marL="2741930" indent="0">
              <a:buNone/>
              <a:defRPr sz="900"/>
            </a:lvl7pPr>
            <a:lvl8pPr marL="3199130" indent="0">
              <a:buNone/>
              <a:defRPr sz="900"/>
            </a:lvl8pPr>
            <a:lvl9pPr marL="365633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75D1E5F-A60A-495F-8772-87EF56F1875E}" type="slidenum">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lstStyle>
            <a:lvl1pPr>
              <a:defRPr sz="150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lstStyle>
            <a:lvl1pPr algn="ctr">
              <a:defRPr sz="150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lstStyle>
            <a:lvl1pPr algn="r">
              <a:defRPr sz="1500" smtClean="0"/>
            </a:lvl1pPr>
          </a:lstStyle>
          <a:p>
            <a:pPr>
              <a:defRPr/>
            </a:pPr>
            <a:fld id="{B313CF28-9C1D-4220-A6D6-291B11E74D26}"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3765" algn="ctr" rtl="0" fontAlgn="base">
        <a:spcBef>
          <a:spcPct val="0"/>
        </a:spcBef>
        <a:spcAft>
          <a:spcPct val="0"/>
        </a:spcAft>
        <a:defRPr sz="4400">
          <a:solidFill>
            <a:schemeClr val="tx2"/>
          </a:solidFill>
          <a:latin typeface="Arial" panose="020B0604020202020204" pitchFamily="34" charset="0"/>
        </a:defRPr>
      </a:lvl7pPr>
      <a:lvl8pPr marL="1370965" algn="ctr" rtl="0" fontAlgn="base">
        <a:spcBef>
          <a:spcPct val="0"/>
        </a:spcBef>
        <a:spcAft>
          <a:spcPct val="0"/>
        </a:spcAft>
        <a:defRPr sz="4400">
          <a:solidFill>
            <a:schemeClr val="tx2"/>
          </a:solidFill>
          <a:latin typeface="Arial" panose="020B0604020202020204" pitchFamily="34" charset="0"/>
        </a:defRPr>
      </a:lvl8pPr>
      <a:lvl9pPr marL="1828165"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2365" indent="-228600" algn="l" rtl="0" eaLnBrk="0" fontAlgn="base" hangingPunct="0">
        <a:spcBef>
          <a:spcPct val="20000"/>
        </a:spcBef>
        <a:spcAft>
          <a:spcPct val="0"/>
        </a:spcAft>
        <a:buChar char="•"/>
        <a:defRPr sz="2400">
          <a:solidFill>
            <a:schemeClr val="tx1"/>
          </a:solidFill>
          <a:latin typeface="+mn-lt"/>
        </a:defRPr>
      </a:lvl3pPr>
      <a:lvl4pPr marL="1599565" indent="-228600" algn="l" rtl="0" eaLnBrk="0" fontAlgn="base" hangingPunct="0">
        <a:spcBef>
          <a:spcPct val="20000"/>
        </a:spcBef>
        <a:spcAft>
          <a:spcPct val="0"/>
        </a:spcAft>
        <a:buChar char="–"/>
        <a:defRPr sz="2000">
          <a:solidFill>
            <a:schemeClr val="tx1"/>
          </a:solidFill>
          <a:latin typeface="+mn-lt"/>
        </a:defRPr>
      </a:lvl4pPr>
      <a:lvl5pPr marL="2056765" indent="-228600" algn="l" rtl="0" eaLnBrk="0" fontAlgn="base" hangingPunct="0">
        <a:spcBef>
          <a:spcPct val="20000"/>
        </a:spcBef>
        <a:spcAft>
          <a:spcPct val="0"/>
        </a:spcAft>
        <a:buChar char="»"/>
        <a:defRPr sz="2000">
          <a:solidFill>
            <a:schemeClr val="tx1"/>
          </a:solidFill>
          <a:latin typeface="+mn-lt"/>
        </a:defRPr>
      </a:lvl5pPr>
      <a:lvl6pPr marL="2513965" indent="-228600" algn="l" rtl="0" fontAlgn="base">
        <a:spcBef>
          <a:spcPct val="20000"/>
        </a:spcBef>
        <a:spcAft>
          <a:spcPct val="0"/>
        </a:spcAft>
        <a:buChar char="»"/>
        <a:defRPr sz="2000">
          <a:solidFill>
            <a:schemeClr val="tx1"/>
          </a:solidFill>
          <a:latin typeface="+mn-lt"/>
        </a:defRPr>
      </a:lvl6pPr>
      <a:lvl7pPr marL="2970530" indent="-228600" algn="l" rtl="0" fontAlgn="base">
        <a:spcBef>
          <a:spcPct val="20000"/>
        </a:spcBef>
        <a:spcAft>
          <a:spcPct val="0"/>
        </a:spcAft>
        <a:buChar char="»"/>
        <a:defRPr sz="2000">
          <a:solidFill>
            <a:schemeClr val="tx1"/>
          </a:solidFill>
          <a:latin typeface="+mn-lt"/>
        </a:defRPr>
      </a:lvl7pPr>
      <a:lvl8pPr marL="3427730" indent="-228600" algn="l" rtl="0" fontAlgn="base">
        <a:spcBef>
          <a:spcPct val="20000"/>
        </a:spcBef>
        <a:spcAft>
          <a:spcPct val="0"/>
        </a:spcAft>
        <a:buChar char="»"/>
        <a:defRPr sz="2000">
          <a:solidFill>
            <a:schemeClr val="tx1"/>
          </a:solidFill>
          <a:latin typeface="+mn-lt"/>
        </a:defRPr>
      </a:lvl8pPr>
      <a:lvl9pPr marL="388493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3765"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1930"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ln>
          <a:effectLst/>
        </p:spPr>
        <p:txBody>
          <a:bodyPr vert="horz" wrap="square" lIns="91412" tIns="45718" rIns="91412" bIns="45718" numCol="1" anchor="t" anchorCtr="0" compatLnSpc="1"/>
          <a:lstStyle>
            <a:lvl1pPr>
              <a:defRPr sz="15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ln>
          <a:effectLst/>
        </p:spPr>
        <p:txBody>
          <a:bodyPr vert="horz" wrap="square" lIns="91412" tIns="45718" rIns="91412" bIns="45718" numCol="1" anchor="t" anchorCtr="0" compatLnSpc="1"/>
          <a:lstStyle>
            <a:lvl1pPr algn="ctr">
              <a:defRPr sz="15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ln>
          <a:effectLst/>
        </p:spPr>
        <p:txBody>
          <a:bodyPr vert="horz" wrap="square" lIns="91412" tIns="45718" rIns="91412" bIns="45718" numCol="1" anchor="t" anchorCtr="0" compatLnSpc="1"/>
          <a:lstStyle>
            <a:lvl1pPr algn="r">
              <a:defRPr sz="1500">
                <a:latin typeface="Arial" panose="020B0604020202020204" pitchFamily="34" charset="0"/>
              </a:defRPr>
            </a:lvl1pPr>
          </a:lstStyle>
          <a:p>
            <a:fld id="{F3771A00-CDBA-4479-A309-2179CC41A87F}" type="slidenum">
              <a:rPr lang="en-US" altLang="en-US" smtClean="0">
                <a:solidFill>
                  <a:srgbClr val="000000"/>
                </a:solidFill>
              </a:rPr>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3765" algn="ctr" rtl="0" fontAlgn="base">
        <a:spcBef>
          <a:spcPct val="0"/>
        </a:spcBef>
        <a:spcAft>
          <a:spcPct val="0"/>
        </a:spcAft>
        <a:defRPr sz="4400">
          <a:solidFill>
            <a:schemeClr val="tx2"/>
          </a:solidFill>
          <a:latin typeface="Arial" panose="020B0604020202020204" pitchFamily="34" charset="0"/>
        </a:defRPr>
      </a:lvl7pPr>
      <a:lvl8pPr marL="1370965" algn="ctr" rtl="0" fontAlgn="base">
        <a:spcBef>
          <a:spcPct val="0"/>
        </a:spcBef>
        <a:spcAft>
          <a:spcPct val="0"/>
        </a:spcAft>
        <a:defRPr sz="4400">
          <a:solidFill>
            <a:schemeClr val="tx2"/>
          </a:solidFill>
          <a:latin typeface="Arial" panose="020B0604020202020204" pitchFamily="34" charset="0"/>
        </a:defRPr>
      </a:lvl8pPr>
      <a:lvl9pPr marL="1828165"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2365" indent="-228600" algn="l" rtl="0" eaLnBrk="0" fontAlgn="base" hangingPunct="0">
        <a:spcBef>
          <a:spcPct val="20000"/>
        </a:spcBef>
        <a:spcAft>
          <a:spcPct val="0"/>
        </a:spcAft>
        <a:buChar char="•"/>
        <a:defRPr sz="2400">
          <a:solidFill>
            <a:schemeClr val="tx1"/>
          </a:solidFill>
          <a:latin typeface="+mn-lt"/>
        </a:defRPr>
      </a:lvl3pPr>
      <a:lvl4pPr marL="1599565" indent="-228600" algn="l" rtl="0" eaLnBrk="0" fontAlgn="base" hangingPunct="0">
        <a:spcBef>
          <a:spcPct val="20000"/>
        </a:spcBef>
        <a:spcAft>
          <a:spcPct val="0"/>
        </a:spcAft>
        <a:buChar char="–"/>
        <a:defRPr sz="2000">
          <a:solidFill>
            <a:schemeClr val="tx1"/>
          </a:solidFill>
          <a:latin typeface="+mn-lt"/>
        </a:defRPr>
      </a:lvl4pPr>
      <a:lvl5pPr marL="2056765" indent="-228600" algn="l" rtl="0" eaLnBrk="0" fontAlgn="base" hangingPunct="0">
        <a:spcBef>
          <a:spcPct val="20000"/>
        </a:spcBef>
        <a:spcAft>
          <a:spcPct val="0"/>
        </a:spcAft>
        <a:buChar char="»"/>
        <a:defRPr sz="2000">
          <a:solidFill>
            <a:schemeClr val="tx1"/>
          </a:solidFill>
          <a:latin typeface="+mn-lt"/>
        </a:defRPr>
      </a:lvl5pPr>
      <a:lvl6pPr marL="2513965" indent="-228600" algn="l" rtl="0" fontAlgn="base">
        <a:spcBef>
          <a:spcPct val="20000"/>
        </a:spcBef>
        <a:spcAft>
          <a:spcPct val="0"/>
        </a:spcAft>
        <a:buChar char="»"/>
        <a:defRPr sz="2000">
          <a:solidFill>
            <a:schemeClr val="tx1"/>
          </a:solidFill>
          <a:latin typeface="+mn-lt"/>
        </a:defRPr>
      </a:lvl6pPr>
      <a:lvl7pPr marL="2970530" indent="-228600" algn="l" rtl="0" fontAlgn="base">
        <a:spcBef>
          <a:spcPct val="20000"/>
        </a:spcBef>
        <a:spcAft>
          <a:spcPct val="0"/>
        </a:spcAft>
        <a:buChar char="»"/>
        <a:defRPr sz="2000">
          <a:solidFill>
            <a:schemeClr val="tx1"/>
          </a:solidFill>
          <a:latin typeface="+mn-lt"/>
        </a:defRPr>
      </a:lvl7pPr>
      <a:lvl8pPr marL="3427730" indent="-228600" algn="l" rtl="0" fontAlgn="base">
        <a:spcBef>
          <a:spcPct val="20000"/>
        </a:spcBef>
        <a:spcAft>
          <a:spcPct val="0"/>
        </a:spcAft>
        <a:buChar char="»"/>
        <a:defRPr sz="2000">
          <a:solidFill>
            <a:schemeClr val="tx1"/>
          </a:solidFill>
          <a:latin typeface="+mn-lt"/>
        </a:defRPr>
      </a:lvl8pPr>
      <a:lvl9pPr marL="388493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3765"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1930"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ln>
          <a:effectLst/>
        </p:spPr>
        <p:txBody>
          <a:bodyPr vert="horz" wrap="square" lIns="91412" tIns="45718" rIns="91412" bIns="45718" numCol="1" anchor="t" anchorCtr="0" compatLnSpc="1"/>
          <a:lstStyle>
            <a:lvl1pPr eaLnBrk="1" hangingPunct="1">
              <a:defRPr sz="1500" b="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ln>
          <a:effectLst/>
        </p:spPr>
        <p:txBody>
          <a:bodyPr vert="horz" wrap="square" lIns="91412" tIns="45718" rIns="91412" bIns="45718" numCol="1" anchor="t" anchorCtr="0" compatLnSpc="1"/>
          <a:lstStyle>
            <a:lvl1pPr algn="ctr" eaLnBrk="1" hangingPunct="1">
              <a:defRPr sz="1500" b="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ln>
          <a:effectLst/>
        </p:spPr>
        <p:txBody>
          <a:bodyPr vert="horz" wrap="square" lIns="91412" tIns="45718" rIns="91412" bIns="45718" numCol="1" anchor="t" anchorCtr="0" compatLnSpc="1"/>
          <a:lstStyle>
            <a:lvl1pPr algn="r" eaLnBrk="1" hangingPunct="1">
              <a:defRPr sz="1500" b="0"/>
            </a:lvl1pPr>
          </a:lstStyle>
          <a:p>
            <a:fld id="{3559D762-AF81-4F12-9C0F-CFE9C7E44DD3}"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3765" algn="ctr" rtl="0" fontAlgn="base">
        <a:spcBef>
          <a:spcPct val="0"/>
        </a:spcBef>
        <a:spcAft>
          <a:spcPct val="0"/>
        </a:spcAft>
        <a:defRPr sz="4400">
          <a:solidFill>
            <a:schemeClr val="tx2"/>
          </a:solidFill>
          <a:latin typeface="Times New Roman" panose="02020603050405020304" pitchFamily="18" charset="0"/>
        </a:defRPr>
      </a:lvl7pPr>
      <a:lvl8pPr marL="1370965" algn="ctr" rtl="0" fontAlgn="base">
        <a:spcBef>
          <a:spcPct val="0"/>
        </a:spcBef>
        <a:spcAft>
          <a:spcPct val="0"/>
        </a:spcAft>
        <a:defRPr sz="4400">
          <a:solidFill>
            <a:schemeClr val="tx2"/>
          </a:solidFill>
          <a:latin typeface="Times New Roman" panose="02020603050405020304" pitchFamily="18" charset="0"/>
        </a:defRPr>
      </a:lvl8pPr>
      <a:lvl9pPr marL="1828165"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2365" indent="-228600" algn="l" rtl="0" eaLnBrk="0" fontAlgn="base" hangingPunct="0">
        <a:spcBef>
          <a:spcPct val="20000"/>
        </a:spcBef>
        <a:spcAft>
          <a:spcPct val="0"/>
        </a:spcAft>
        <a:buChar char="•"/>
        <a:defRPr sz="2400">
          <a:solidFill>
            <a:schemeClr val="tx1"/>
          </a:solidFill>
          <a:latin typeface="+mn-lt"/>
        </a:defRPr>
      </a:lvl3pPr>
      <a:lvl4pPr marL="1599565" indent="-228600" algn="l" rtl="0" eaLnBrk="0" fontAlgn="base" hangingPunct="0">
        <a:spcBef>
          <a:spcPct val="20000"/>
        </a:spcBef>
        <a:spcAft>
          <a:spcPct val="0"/>
        </a:spcAft>
        <a:buChar char="–"/>
        <a:defRPr sz="2000">
          <a:solidFill>
            <a:schemeClr val="tx1"/>
          </a:solidFill>
          <a:latin typeface="+mn-lt"/>
        </a:defRPr>
      </a:lvl4pPr>
      <a:lvl5pPr marL="2056765" indent="-228600" algn="l" rtl="0" eaLnBrk="0" fontAlgn="base" hangingPunct="0">
        <a:spcBef>
          <a:spcPct val="20000"/>
        </a:spcBef>
        <a:spcAft>
          <a:spcPct val="0"/>
        </a:spcAft>
        <a:buChar char="»"/>
        <a:defRPr sz="2000">
          <a:solidFill>
            <a:schemeClr val="tx1"/>
          </a:solidFill>
          <a:latin typeface="+mn-lt"/>
        </a:defRPr>
      </a:lvl5pPr>
      <a:lvl6pPr marL="2513965" indent="-228600" algn="l" rtl="0" fontAlgn="base">
        <a:spcBef>
          <a:spcPct val="20000"/>
        </a:spcBef>
        <a:spcAft>
          <a:spcPct val="0"/>
        </a:spcAft>
        <a:buChar char="»"/>
        <a:defRPr sz="2000">
          <a:solidFill>
            <a:schemeClr val="tx1"/>
          </a:solidFill>
          <a:latin typeface="+mn-lt"/>
        </a:defRPr>
      </a:lvl6pPr>
      <a:lvl7pPr marL="2970530" indent="-228600" algn="l" rtl="0" fontAlgn="base">
        <a:spcBef>
          <a:spcPct val="20000"/>
        </a:spcBef>
        <a:spcAft>
          <a:spcPct val="0"/>
        </a:spcAft>
        <a:buChar char="»"/>
        <a:defRPr sz="2000">
          <a:solidFill>
            <a:schemeClr val="tx1"/>
          </a:solidFill>
          <a:latin typeface="+mn-lt"/>
        </a:defRPr>
      </a:lvl7pPr>
      <a:lvl8pPr marL="3427730" indent="-228600" algn="l" rtl="0" fontAlgn="base">
        <a:spcBef>
          <a:spcPct val="20000"/>
        </a:spcBef>
        <a:spcAft>
          <a:spcPct val="0"/>
        </a:spcAft>
        <a:buChar char="»"/>
        <a:defRPr sz="2000">
          <a:solidFill>
            <a:schemeClr val="tx1"/>
          </a:solidFill>
          <a:latin typeface="+mn-lt"/>
        </a:defRPr>
      </a:lvl8pPr>
      <a:lvl9pPr marL="388493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3765"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1930"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10.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slide" Target="slide10.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9.GIF"/><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slide" Target="slide10.xml"/><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3.jpeg"/><Relationship Id="rId1" Type="http://schemas.openxmlformats.org/officeDocument/2006/relationships/slide" Target="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7.jpeg"/><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audio" Target="../media/audio1.wav"/><Relationship Id="rId2" Type="http://schemas.openxmlformats.org/officeDocument/2006/relationships/image" Target="../media/image39.wmf"/><Relationship Id="rId1" Type="http://schemas.openxmlformats.org/officeDocument/2006/relationships/image" Target="../media/image38.wmf"/></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3.GIF"/><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3.GIF"/><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4.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45.png"/><Relationship Id="rId1"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1.xml"/><Relationship Id="rId7" Type="http://schemas.openxmlformats.org/officeDocument/2006/relationships/slide" Target="slide15.xml"/><Relationship Id="rId6" Type="http://schemas.openxmlformats.org/officeDocument/2006/relationships/image" Target="../media/image22.jpeg"/><Relationship Id="rId5" Type="http://schemas.openxmlformats.org/officeDocument/2006/relationships/slide" Target="slide10.xml"/><Relationship Id="rId4" Type="http://schemas.openxmlformats.org/officeDocument/2006/relationships/image" Target="../media/image21.jpeg"/><Relationship Id="rId3" Type="http://schemas.openxmlformats.org/officeDocument/2006/relationships/slide" Target="slide16.xml"/><Relationship Id="rId2" Type="http://schemas.openxmlformats.org/officeDocument/2006/relationships/image" Target="../media/image20.jpeg"/><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ruyen thanh giong bang hinh a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41195"/>
            <a:ext cx="12192000" cy="4916805"/>
          </a:xfrm>
          <a:prstGeom prst="rect">
            <a:avLst/>
          </a:prstGeom>
          <a:noFill/>
          <a:extLst>
            <a:ext uri="{909E8E84-426E-40DD-AFC4-6F175D3DCCD1}">
              <a14:hiddenFill xmlns:a14="http://schemas.microsoft.com/office/drawing/2010/main">
                <a:solidFill>
                  <a:srgbClr val="FFFFFF"/>
                </a:solidFill>
              </a14:hiddenFill>
            </a:ext>
          </a:extLst>
        </p:spPr>
      </p:pic>
      <p:sp>
        <p:nvSpPr>
          <p:cNvPr id="2054" name="WordArt 6"/>
          <p:cNvSpPr>
            <a:spLocks noChangeArrowheads="1" noChangeShapeType="1" noTextEdit="1"/>
          </p:cNvSpPr>
          <p:nvPr/>
        </p:nvSpPr>
        <p:spPr bwMode="auto">
          <a:xfrm>
            <a:off x="2057400" y="76200"/>
            <a:ext cx="7767955" cy="1752600"/>
          </a:xfrm>
          <a:prstGeom prst="rect">
            <a:avLst/>
          </a:prstGeom>
        </p:spPr>
        <p:txBody>
          <a:bodyPr wrap="none" lIns="91412" tIns="45718" rIns="91412" bIns="45718" fromWordArt="1">
            <a:prstTxWarp prst="textPlain">
              <a:avLst>
                <a:gd name="adj" fmla="val 50000"/>
              </a:avLst>
            </a:prstTxWarp>
          </a:bodyPr>
          <a:lstStyle/>
          <a:p>
            <a:pPr algn="ctr"/>
            <a:r>
              <a:rPr lang="en-US" sz="1600" kern="10" dirty="0">
                <a:ln w="19050">
                  <a:solidFill>
                    <a:schemeClr val="tx1"/>
                  </a:solidFill>
                  <a:round/>
                </a:ln>
                <a:latin typeface="Times New Roman" panose="02020603050405020304" pitchFamily="18" charset="0"/>
                <a:cs typeface="Times New Roman" panose="02020603050405020304" pitchFamily="18" charset="0"/>
              </a:rPr>
              <a:t>Bài 6 - Văn bản</a:t>
            </a:r>
            <a:endParaRPr lang="en-US" sz="1600" kern="10" dirty="0">
              <a:ln w="19050">
                <a:solidFill>
                  <a:schemeClr val="tx1"/>
                </a:solidFill>
                <a:round/>
              </a:ln>
              <a:latin typeface="Times New Roman" panose="02020603050405020304" pitchFamily="18" charset="0"/>
              <a:cs typeface="Times New Roman" panose="02020603050405020304" pitchFamily="18" charset="0"/>
            </a:endParaRPr>
          </a:p>
          <a:p>
            <a:pPr algn="ctr"/>
            <a:r>
              <a:rPr lang="en-US" sz="3600" kern="10" dirty="0">
                <a:ln w="19050">
                  <a:solidFill>
                    <a:srgbClr val="FF0000"/>
                  </a:solidFill>
                  <a:round/>
                </a:ln>
                <a:solidFill>
                  <a:srgbClr val="FF0000"/>
                </a:solidFill>
                <a:latin typeface="Times New Roman" panose="02020603050405020304" pitchFamily="18" charset="0"/>
                <a:cs typeface="Times New Roman" panose="02020603050405020304" pitchFamily="18" charset="0"/>
              </a:rPr>
              <a:t>THÁNH GIÓNG</a:t>
            </a:r>
            <a:endParaRPr lang="en-US" sz="4800" kern="10" dirty="0">
              <a:ln w="19050">
                <a:solidFill>
                  <a:srgbClr val="FF0000"/>
                </a:solidFill>
                <a:round/>
              </a:ln>
              <a:solidFill>
                <a:srgbClr val="FF0000"/>
              </a:solidFill>
              <a:latin typeface="Times New Roman" panose="02020603050405020304" pitchFamily="18" charset="0"/>
              <a:cs typeface="Times New Roman" panose="02020603050405020304" pitchFamily="18" charset="0"/>
            </a:endParaRPr>
          </a:p>
          <a:p>
            <a:pPr algn="ctr"/>
            <a:r>
              <a:rPr lang="en-US" i="1" kern="10" dirty="0" smtClean="0">
                <a:ln w="19050">
                  <a:solidFill>
                    <a:schemeClr val="tx1"/>
                  </a:solidFill>
                  <a:round/>
                </a:ln>
                <a:latin typeface="Times New Roman" panose="02020603050405020304" pitchFamily="18" charset="0"/>
                <a:cs typeface="Times New Roman" panose="02020603050405020304" pitchFamily="18" charset="0"/>
              </a:rPr>
              <a:t>(</a:t>
            </a:r>
            <a:r>
              <a:rPr lang="en-US" i="1" kern="10" dirty="0" err="1" smtClean="0">
                <a:ln w="19050">
                  <a:solidFill>
                    <a:schemeClr val="tx1"/>
                  </a:solidFill>
                  <a:round/>
                </a:ln>
                <a:latin typeface="Times New Roman" panose="02020603050405020304" pitchFamily="18" charset="0"/>
                <a:cs typeface="Times New Roman" panose="02020603050405020304" pitchFamily="18" charset="0"/>
              </a:rPr>
              <a:t>Truyền</a:t>
            </a:r>
            <a:r>
              <a:rPr lang="en-US" i="1" kern="10" dirty="0" smtClean="0">
                <a:ln w="19050">
                  <a:solidFill>
                    <a:schemeClr val="tx1"/>
                  </a:solidFill>
                  <a:round/>
                </a:ln>
                <a:latin typeface="Times New Roman" panose="02020603050405020304" pitchFamily="18" charset="0"/>
                <a:cs typeface="Times New Roman" panose="02020603050405020304" pitchFamily="18" charset="0"/>
              </a:rPr>
              <a:t> </a:t>
            </a:r>
            <a:r>
              <a:rPr lang="en-US" i="1" kern="10" dirty="0" err="1" smtClean="0">
                <a:ln w="19050">
                  <a:solidFill>
                    <a:schemeClr val="tx1"/>
                  </a:solidFill>
                  <a:round/>
                </a:ln>
                <a:latin typeface="Times New Roman" panose="02020603050405020304" pitchFamily="18" charset="0"/>
                <a:cs typeface="Times New Roman" panose="02020603050405020304" pitchFamily="18" charset="0"/>
              </a:rPr>
              <a:t>thuyết</a:t>
            </a:r>
            <a:r>
              <a:rPr lang="en-US" i="1" kern="10" dirty="0" smtClean="0">
                <a:ln w="19050">
                  <a:solidFill>
                    <a:schemeClr val="tx1"/>
                  </a:solidFill>
                  <a:round/>
                </a:ln>
                <a:latin typeface="Times New Roman" panose="02020603050405020304" pitchFamily="18" charset="0"/>
                <a:cs typeface="Times New Roman" panose="02020603050405020304" pitchFamily="18" charset="0"/>
              </a:rPr>
              <a:t> )</a:t>
            </a:r>
            <a:endParaRPr lang="en-US" sz="2000" i="1" kern="10" dirty="0">
              <a:ln w="19050">
                <a:solidFill>
                  <a:schemeClr val="tx1"/>
                </a:solidFill>
                <a:round/>
              </a:ln>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0370" y="3276600"/>
            <a:ext cx="4443249" cy="2895600"/>
          </a:xfrm>
          <a:prstGeom prst="rect">
            <a:avLst/>
          </a:prstGeom>
        </p:spPr>
      </p:pic>
      <p:sp>
        <p:nvSpPr>
          <p:cNvPr id="8" name="Rectangle 7"/>
          <p:cNvSpPr/>
          <p:nvPr/>
        </p:nvSpPr>
        <p:spPr>
          <a:xfrm>
            <a:off x="6096000" y="2971800"/>
            <a:ext cx="4572000" cy="507829"/>
          </a:xfrm>
          <a:prstGeom prst="rect">
            <a:avLst/>
          </a:prstGeom>
          <a:ln w="28575">
            <a:solidFill>
              <a:schemeClr val="tx1"/>
            </a:solidFill>
          </a:ln>
        </p:spPr>
        <p:txBody>
          <a:bodyPr wrap="square" lIns="91412" tIns="45718" rIns="91412" bIns="45718">
            <a:spAutoFit/>
          </a:bodyPr>
          <a:lstStyle/>
          <a:p>
            <a:pPr algn="ctr"/>
            <a:r>
              <a:rPr lang="en-US" sz="2700" dirty="0" err="1"/>
              <a:t>Mang</a:t>
            </a:r>
            <a:r>
              <a:rPr lang="en-US" sz="2700" dirty="0"/>
              <a:t> </a:t>
            </a:r>
            <a:r>
              <a:rPr lang="en-US" sz="2700" dirty="0" err="1"/>
              <a:t>thai</a:t>
            </a:r>
            <a:r>
              <a:rPr lang="en-US" sz="2700" dirty="0"/>
              <a:t> 12 </a:t>
            </a:r>
            <a:r>
              <a:rPr lang="en-US" sz="2700" dirty="0" err="1"/>
              <a:t>tháng</a:t>
            </a:r>
            <a:r>
              <a:rPr lang="en-US" sz="2700" dirty="0"/>
              <a:t> </a:t>
            </a:r>
            <a:r>
              <a:rPr lang="en-US" sz="2700" dirty="0" err="1"/>
              <a:t>mới</a:t>
            </a:r>
            <a:r>
              <a:rPr lang="en-US" sz="2700" dirty="0"/>
              <a:t> </a:t>
            </a:r>
            <a:r>
              <a:rPr lang="en-US" sz="2700" dirty="0" err="1"/>
              <a:t>sinh</a:t>
            </a:r>
            <a:endParaRPr lang="en-US" sz="2700" dirty="0"/>
          </a:p>
        </p:txBody>
      </p:sp>
      <p:sp>
        <p:nvSpPr>
          <p:cNvPr id="4" name="Rectangle 3"/>
          <p:cNvSpPr/>
          <p:nvPr/>
        </p:nvSpPr>
        <p:spPr>
          <a:xfrm>
            <a:off x="1524004" y="2971803"/>
            <a:ext cx="4456669" cy="523220"/>
          </a:xfrm>
          <a:prstGeom prst="rect">
            <a:avLst/>
          </a:prstGeom>
          <a:solidFill>
            <a:schemeClr val="bg1"/>
          </a:solidFill>
          <a:ln w="28575">
            <a:solidFill>
              <a:schemeClr val="tx1"/>
            </a:solidFill>
          </a:ln>
        </p:spPr>
        <p:txBody>
          <a:bodyPr wrap="none" lIns="91412" tIns="45718" rIns="91412" bIns="45718">
            <a:spAutoFit/>
          </a:bodyPr>
          <a:lstStyle/>
          <a:p>
            <a:pPr algn="ctr"/>
            <a:r>
              <a:rPr lang="en-US" sz="2800" dirty="0" err="1"/>
              <a:t>Bà</a:t>
            </a:r>
            <a:r>
              <a:rPr lang="en-US" sz="2800" dirty="0"/>
              <a:t> </a:t>
            </a:r>
            <a:r>
              <a:rPr lang="en-US" sz="2800" dirty="0" err="1"/>
              <a:t>mẹ</a:t>
            </a:r>
            <a:r>
              <a:rPr lang="en-US" sz="2800" dirty="0"/>
              <a:t> </a:t>
            </a:r>
            <a:r>
              <a:rPr lang="en-US" sz="2800" dirty="0" err="1"/>
              <a:t>ướm</a:t>
            </a:r>
            <a:r>
              <a:rPr lang="en-US" sz="2800" dirty="0"/>
              <a:t> </a:t>
            </a:r>
            <a:r>
              <a:rPr lang="en-US" sz="2800" dirty="0" err="1"/>
              <a:t>chân</a:t>
            </a:r>
            <a:r>
              <a:rPr lang="en-US" sz="2800" dirty="0"/>
              <a:t>, </a:t>
            </a:r>
            <a:r>
              <a:rPr lang="en-US" sz="2800" dirty="0" err="1"/>
              <a:t>thụ</a:t>
            </a:r>
            <a:r>
              <a:rPr lang="en-US" sz="2800" dirty="0"/>
              <a:t> </a:t>
            </a:r>
            <a:r>
              <a:rPr lang="en-US" sz="2800" dirty="0" err="1"/>
              <a:t>thai</a:t>
            </a:r>
            <a:r>
              <a:rPr lang="en-US" sz="2800" dirty="0"/>
              <a:t> </a:t>
            </a:r>
            <a:endParaRPr lang="en-US" sz="2800" dirty="0"/>
          </a:p>
        </p:txBody>
      </p:sp>
      <p:sp>
        <p:nvSpPr>
          <p:cNvPr id="2" name="TextBox 1"/>
          <p:cNvSpPr txBox="1"/>
          <p:nvPr/>
        </p:nvSpPr>
        <p:spPr>
          <a:xfrm>
            <a:off x="1524000" y="-76200"/>
            <a:ext cx="9144000" cy="584775"/>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Sự</a:t>
            </a:r>
            <a:r>
              <a:rPr lang="en-US" sz="3100" dirty="0">
                <a:solidFill>
                  <a:srgbClr val="FFFF00"/>
                </a:solidFill>
              </a:rPr>
              <a:t> </a:t>
            </a:r>
            <a:r>
              <a:rPr lang="en-US" sz="3100" dirty="0" err="1">
                <a:solidFill>
                  <a:srgbClr val="FFFF00"/>
                </a:solidFill>
              </a:rPr>
              <a:t>ra</a:t>
            </a:r>
            <a:r>
              <a:rPr lang="en-US" sz="3100" dirty="0">
                <a:solidFill>
                  <a:srgbClr val="FFFF00"/>
                </a:solidFill>
              </a:rPr>
              <a:t> </a:t>
            </a:r>
            <a:r>
              <a:rPr lang="en-US" sz="3100" dirty="0" err="1">
                <a:solidFill>
                  <a:srgbClr val="FFFF00"/>
                </a:solidFill>
              </a:rPr>
              <a:t>đời</a:t>
            </a:r>
            <a:r>
              <a:rPr lang="en-US" sz="3100" dirty="0">
                <a:solidFill>
                  <a:srgbClr val="FFFF00"/>
                </a:solidFill>
              </a:rPr>
              <a:t> </a:t>
            </a:r>
            <a:r>
              <a:rPr lang="en-US" sz="3100" dirty="0" err="1">
                <a:solidFill>
                  <a:srgbClr val="FFFF00"/>
                </a:solidFill>
              </a:rPr>
              <a:t>của</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08583"/>
            <a:ext cx="4572000" cy="253942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8" y="508583"/>
            <a:ext cx="4419601" cy="2539425"/>
          </a:xfrm>
          <a:prstGeom prst="rect">
            <a:avLst/>
          </a:prstGeom>
        </p:spPr>
      </p:pic>
      <p:sp>
        <p:nvSpPr>
          <p:cNvPr id="10" name="Rectangle 9"/>
          <p:cNvSpPr/>
          <p:nvPr/>
        </p:nvSpPr>
        <p:spPr>
          <a:xfrm>
            <a:off x="1524017" y="6019800"/>
            <a:ext cx="4456671" cy="892552"/>
          </a:xfrm>
          <a:prstGeom prst="rect">
            <a:avLst/>
          </a:prstGeom>
          <a:solidFill>
            <a:schemeClr val="bg1"/>
          </a:solidFill>
          <a:ln w="28575">
            <a:solidFill>
              <a:schemeClr val="tx1"/>
            </a:solidFill>
          </a:ln>
        </p:spPr>
        <p:txBody>
          <a:bodyPr wrap="square" lIns="91412" tIns="45718" rIns="91412" bIns="45718">
            <a:spAutoFit/>
          </a:bodyPr>
          <a:lstStyle/>
          <a:p>
            <a:pPr algn="ctr"/>
            <a:r>
              <a:rPr lang="en-US" sz="2500" dirty="0" err="1"/>
              <a:t>Lên</a:t>
            </a:r>
            <a:r>
              <a:rPr lang="en-US" sz="2500" dirty="0"/>
              <a:t> 3 </a:t>
            </a:r>
            <a:r>
              <a:rPr lang="en-US" sz="2500" dirty="0" err="1"/>
              <a:t>không</a:t>
            </a:r>
            <a:r>
              <a:rPr lang="en-US" sz="2500" dirty="0"/>
              <a:t> </a:t>
            </a:r>
            <a:r>
              <a:rPr lang="en-US" sz="2500" dirty="0" err="1"/>
              <a:t>nói,cười</a:t>
            </a:r>
            <a:r>
              <a:rPr lang="en-US" sz="2500" dirty="0"/>
              <a:t>,            </a:t>
            </a:r>
            <a:r>
              <a:rPr lang="en-US" sz="2500" dirty="0" err="1"/>
              <a:t>đặt</a:t>
            </a:r>
            <a:r>
              <a:rPr lang="en-US" sz="2500" dirty="0"/>
              <a:t> </a:t>
            </a:r>
            <a:r>
              <a:rPr lang="en-US" sz="2500" dirty="0" err="1"/>
              <a:t>đâu</a:t>
            </a:r>
            <a:r>
              <a:rPr lang="en-US" sz="2500" dirty="0"/>
              <a:t> </a:t>
            </a:r>
            <a:r>
              <a:rPr lang="en-US" sz="2500" dirty="0" err="1"/>
              <a:t>nằm</a:t>
            </a:r>
            <a:r>
              <a:rPr lang="en-US" sz="2500" dirty="0"/>
              <a:t> </a:t>
            </a:r>
            <a:r>
              <a:rPr lang="en-US" sz="2500" dirty="0" err="1"/>
              <a:t>đó</a:t>
            </a:r>
            <a:endParaRPr lang="en-US" sz="2500" dirty="0"/>
          </a:p>
        </p:txBody>
      </p:sp>
      <p:sp>
        <p:nvSpPr>
          <p:cNvPr id="14" name="Oval Callout 13">
            <a:hlinkClick r:id="rId4" action="ppaction://hlinksldjump"/>
          </p:cNvPr>
          <p:cNvSpPr/>
          <p:nvPr/>
        </p:nvSpPr>
        <p:spPr>
          <a:xfrm>
            <a:off x="6248400" y="4099035"/>
            <a:ext cx="4419600" cy="1066800"/>
          </a:xfrm>
          <a:prstGeom prst="wedgeEllipseCallout">
            <a:avLst>
              <a:gd name="adj1" fmla="val -54115"/>
              <a:gd name="adj2" fmla="val -9858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b="1" dirty="0">
                <a:solidFill>
                  <a:schemeClr val="bg1"/>
                </a:solidFill>
              </a:rPr>
              <a:t>=&gt;Ra </a:t>
            </a:r>
            <a:r>
              <a:rPr lang="en-US" sz="3100" b="1" dirty="0" err="1">
                <a:solidFill>
                  <a:schemeClr val="bg1"/>
                </a:solidFill>
              </a:rPr>
              <a:t>đời</a:t>
            </a:r>
            <a:r>
              <a:rPr lang="en-US" sz="3100" b="1" dirty="0">
                <a:solidFill>
                  <a:schemeClr val="bg1"/>
                </a:solidFill>
              </a:rPr>
              <a:t> </a:t>
            </a:r>
            <a:r>
              <a:rPr lang="en-US" sz="3100" b="1" dirty="0" err="1">
                <a:solidFill>
                  <a:schemeClr val="bg1"/>
                </a:solidFill>
              </a:rPr>
              <a:t>kì</a:t>
            </a:r>
            <a:r>
              <a:rPr lang="en-US" sz="3100" b="1" dirty="0">
                <a:solidFill>
                  <a:schemeClr val="bg1"/>
                </a:solidFill>
              </a:rPr>
              <a:t> </a:t>
            </a:r>
            <a:r>
              <a:rPr lang="en-US" sz="3100" b="1" dirty="0" err="1">
                <a:solidFill>
                  <a:schemeClr val="bg1"/>
                </a:solidFill>
              </a:rPr>
              <a:t>lạ</a:t>
            </a:r>
            <a:r>
              <a:rPr lang="en-US" sz="3100" b="1" dirty="0">
                <a:solidFill>
                  <a:schemeClr val="bg1"/>
                </a:solidFill>
              </a:rPr>
              <a:t>, </a:t>
            </a:r>
            <a:r>
              <a:rPr lang="en-US" sz="3100" b="1" dirty="0" err="1">
                <a:solidFill>
                  <a:schemeClr val="bg1"/>
                </a:solidFill>
              </a:rPr>
              <a:t>khác</a:t>
            </a:r>
            <a:r>
              <a:rPr lang="en-US" sz="3100" b="1" dirty="0">
                <a:solidFill>
                  <a:schemeClr val="bg1"/>
                </a:solidFill>
              </a:rPr>
              <a:t> </a:t>
            </a:r>
            <a:r>
              <a:rPr lang="en-US" sz="3100" b="1" dirty="0" err="1">
                <a:solidFill>
                  <a:schemeClr val="bg1"/>
                </a:solidFill>
              </a:rPr>
              <a:t>thường</a:t>
            </a:r>
            <a:endParaRPr lang="en-US" sz="31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6248400" y="1066800"/>
            <a:ext cx="0" cy="5486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lstStyle/>
          <a:p>
            <a:endParaRPr lang="en-US"/>
          </a:p>
        </p:txBody>
      </p:sp>
      <p:sp>
        <p:nvSpPr>
          <p:cNvPr id="17414" name="Text Box 6"/>
          <p:cNvSpPr txBox="1">
            <a:spLocks noChangeArrowheads="1"/>
          </p:cNvSpPr>
          <p:nvPr/>
        </p:nvSpPr>
        <p:spPr bwMode="auto">
          <a:xfrm>
            <a:off x="838200" y="1371601"/>
            <a:ext cx="4495800" cy="520700"/>
          </a:xfrm>
          <a:prstGeom prst="rect">
            <a:avLst/>
          </a:prstGeom>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solidFill>
                  <a:srgbClr val="C00000"/>
                </a:solidFill>
              </a:rPr>
              <a:t> </a:t>
            </a:r>
            <a:r>
              <a:rPr lang="en-US" altLang="en-US" sz="2800" b="1" dirty="0"/>
              <a:t>II. Khám phá văn bản:</a:t>
            </a:r>
            <a:endParaRPr lang="en-US" altLang="en-US" sz="2800" b="1" dirty="0"/>
          </a:p>
        </p:txBody>
      </p:sp>
      <p:sp>
        <p:nvSpPr>
          <p:cNvPr id="17416" name="Oval 8"/>
          <p:cNvSpPr>
            <a:spLocks noChangeArrowheads="1"/>
          </p:cNvSpPr>
          <p:nvPr/>
        </p:nvSpPr>
        <p:spPr bwMode="auto">
          <a:xfrm>
            <a:off x="6477000" y="2590800"/>
            <a:ext cx="3886200" cy="1905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p>
        </p:txBody>
      </p:sp>
      <p:sp>
        <p:nvSpPr>
          <p:cNvPr id="17417" name="Text Box 9"/>
          <p:cNvSpPr txBox="1">
            <a:spLocks noChangeArrowheads="1"/>
          </p:cNvSpPr>
          <p:nvPr/>
        </p:nvSpPr>
        <p:spPr bwMode="auto">
          <a:xfrm>
            <a:off x="6781800" y="2819400"/>
            <a:ext cx="3200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t>  </a:t>
            </a:r>
            <a:r>
              <a:rPr lang="en-US" altLang="en-US" sz="2400" b="1" i="1" dirty="0">
                <a:solidFill>
                  <a:srgbClr val="7030A0"/>
                </a:solidFill>
                <a:latin typeface="Times New Roman" panose="02020603050405020304" pitchFamily="18" charset="0"/>
                <a:cs typeface="Times New Roman" panose="02020603050405020304" pitchFamily="18" charset="0"/>
              </a:rPr>
              <a:t>Tìm</a:t>
            </a:r>
            <a:r>
              <a:rPr lang="en-US" altLang="en-US" sz="2400" b="1" i="1" dirty="0">
                <a:solidFill>
                  <a:srgbClr val="7030A0"/>
                </a:solidFill>
                <a:latin typeface=".VnTime" pitchFamily="34" charset="0"/>
              </a:rPr>
              <a:t> </a:t>
            </a:r>
            <a:r>
              <a:rPr lang="en-US" altLang="en-US" sz="2400" b="1" i="1" dirty="0">
                <a:solidFill>
                  <a:srgbClr val="7030A0"/>
                </a:solidFill>
                <a:latin typeface="Times New Roman" panose="02020603050405020304" pitchFamily="18" charset="0"/>
                <a:cs typeface="Times New Roman" panose="02020603050405020304" pitchFamily="18" charset="0"/>
              </a:rPr>
              <a:t>nh</a:t>
            </a:r>
            <a:r>
              <a:rPr lang="en-US" altLang="en-US" sz="2000" b="1" i="1" dirty="0">
                <a:solidFill>
                  <a:srgbClr val="7030A0"/>
                </a:solidFill>
                <a:latin typeface="Times New Roman" panose="02020603050405020304" pitchFamily="18" charset="0"/>
                <a:cs typeface="Times New Roman" panose="02020603050405020304" pitchFamily="18" charset="0"/>
              </a:rPr>
              <a:t>ữ</a:t>
            </a:r>
            <a:r>
              <a:rPr lang="en-US" altLang="en-US" sz="2400" b="1" i="1" dirty="0">
                <a:solidFill>
                  <a:srgbClr val="7030A0"/>
                </a:solidFill>
                <a:latin typeface="Times New Roman" panose="02020603050405020304" pitchFamily="18" charset="0"/>
                <a:cs typeface="Times New Roman" panose="02020603050405020304" pitchFamily="18" charset="0"/>
              </a:rPr>
              <a:t>ng</a:t>
            </a:r>
            <a:r>
              <a:rPr lang="en-US" altLang="en-US" sz="2000" b="1" i="1" dirty="0">
                <a:solidFill>
                  <a:srgbClr val="7030A0"/>
                </a:solidFill>
              </a:rPr>
              <a:t> chi tiết kể về sự ra đời của Gióng? Nhận xét về sự ra đời đó?</a:t>
            </a:r>
            <a:endParaRPr lang="en-US" altLang="en-US" sz="2000" b="1" i="1" dirty="0">
              <a:solidFill>
                <a:srgbClr val="7030A0"/>
              </a:solidFill>
            </a:endParaRPr>
          </a:p>
        </p:txBody>
      </p:sp>
      <p:sp>
        <p:nvSpPr>
          <p:cNvPr id="17418" name="Oval 10"/>
          <p:cNvSpPr>
            <a:spLocks noChangeArrowheads="1"/>
          </p:cNvSpPr>
          <p:nvPr/>
        </p:nvSpPr>
        <p:spPr bwMode="auto">
          <a:xfrm>
            <a:off x="6324600" y="4343400"/>
            <a:ext cx="4114800" cy="2057400"/>
          </a:xfrm>
          <a:prstGeom prst="ellipse">
            <a:avLst/>
          </a:prstGeom>
          <a:solidFill>
            <a:schemeClr val="accent1"/>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p>
        </p:txBody>
      </p:sp>
      <p:sp>
        <p:nvSpPr>
          <p:cNvPr id="17419" name="Text Box 11"/>
          <p:cNvSpPr txBox="1">
            <a:spLocks noChangeArrowheads="1"/>
          </p:cNvSpPr>
          <p:nvPr/>
        </p:nvSpPr>
        <p:spPr bwMode="auto">
          <a:xfrm>
            <a:off x="6934200" y="4724401"/>
            <a:ext cx="3429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t>  </a:t>
            </a:r>
            <a:r>
              <a:rPr lang="en-US" altLang="en-US" sz="2000" b="1" dirty="0">
                <a:solidFill>
                  <a:srgbClr val="7030A0"/>
                </a:solidFill>
              </a:rPr>
              <a:t>CÂU HỎI THẢO LUẬN</a:t>
            </a:r>
            <a:endParaRPr lang="en-US" altLang="en-US" sz="2000" b="1" dirty="0">
              <a:solidFill>
                <a:srgbClr val="7030A0"/>
              </a:solidFill>
            </a:endParaRPr>
          </a:p>
          <a:p>
            <a:pPr eaLnBrk="1" hangingPunct="1">
              <a:spcBef>
                <a:spcPct val="50000"/>
              </a:spcBef>
              <a:buClrTx/>
              <a:buFontTx/>
              <a:buNone/>
            </a:pPr>
            <a:r>
              <a:rPr lang="en-US" altLang="en-US" sz="2000" b="1" dirty="0">
                <a:solidFill>
                  <a:srgbClr val="7030A0"/>
                </a:solidFill>
              </a:rPr>
              <a:t>Các em có suy nghĩ gì về nguồn gốc và sự ra đời kì lạ của Gióng?</a:t>
            </a:r>
            <a:endParaRPr lang="en-US" altLang="en-US" sz="2000" b="1" dirty="0">
              <a:solidFill>
                <a:srgbClr val="7030A0"/>
              </a:solidFill>
            </a:endParaRPr>
          </a:p>
        </p:txBody>
      </p:sp>
      <p:sp>
        <p:nvSpPr>
          <p:cNvPr id="17420" name="Oval 12"/>
          <p:cNvSpPr>
            <a:spLocks noChangeArrowheads="1"/>
          </p:cNvSpPr>
          <p:nvPr/>
        </p:nvSpPr>
        <p:spPr bwMode="auto">
          <a:xfrm>
            <a:off x="6400800" y="990618"/>
            <a:ext cx="3962400" cy="1733551"/>
          </a:xfrm>
          <a:prstGeom prst="ellipse">
            <a:avLst/>
          </a:prstGeom>
          <a:solidFill>
            <a:schemeClr val="accent1"/>
          </a:solidFill>
          <a:ln w="9525">
            <a:solidFill>
              <a:srgbClr val="FFFF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p>
        </p:txBody>
      </p:sp>
      <p:sp>
        <p:nvSpPr>
          <p:cNvPr id="17421" name="Text Box 13"/>
          <p:cNvSpPr txBox="1">
            <a:spLocks noChangeArrowheads="1"/>
          </p:cNvSpPr>
          <p:nvPr/>
        </p:nvSpPr>
        <p:spPr bwMode="auto">
          <a:xfrm>
            <a:off x="6858000" y="1295401"/>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b="1" i="1" dirty="0">
                <a:solidFill>
                  <a:srgbClr val="CC3300"/>
                </a:solidFill>
              </a:rPr>
              <a:t>  </a:t>
            </a:r>
            <a:r>
              <a:rPr lang="en-US" altLang="en-US" sz="2000" b="1" i="1" dirty="0">
                <a:solidFill>
                  <a:srgbClr val="7030A0"/>
                </a:solidFill>
              </a:rPr>
              <a:t>Truyện “Thánh Gióng” có những nhân vật nào? Ai là nhân vật chính?</a:t>
            </a:r>
            <a:endParaRPr lang="en-US" altLang="en-US" sz="2000" b="1" i="1" dirty="0">
              <a:solidFill>
                <a:srgbClr val="7030A0"/>
              </a:solidFill>
            </a:endParaRPr>
          </a:p>
        </p:txBody>
      </p:sp>
      <p:sp>
        <p:nvSpPr>
          <p:cNvPr id="17423" name="Rectangle 15"/>
          <p:cNvSpPr>
            <a:spLocks noChangeArrowheads="1"/>
          </p:cNvSpPr>
          <p:nvPr/>
        </p:nvSpPr>
        <p:spPr bwMode="auto">
          <a:xfrm>
            <a:off x="314960" y="2831465"/>
            <a:ext cx="5933440" cy="181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dirty="0"/>
              <a:t>   - Thụ thai từ một vết chân to, lạ</a:t>
            </a:r>
            <a:endParaRPr lang="en-US" altLang="en-US" sz="2800" b="1" dirty="0"/>
          </a:p>
          <a:p>
            <a:pPr eaLnBrk="1" hangingPunct="1">
              <a:spcBef>
                <a:spcPct val="0"/>
              </a:spcBef>
              <a:buClrTx/>
              <a:buFontTx/>
              <a:buNone/>
            </a:pPr>
            <a:r>
              <a:rPr lang="en-US" altLang="en-US" sz="2800" b="1" dirty="0"/>
              <a:t>   - Mang thai 12 tháng</a:t>
            </a:r>
            <a:endParaRPr lang="en-US" altLang="en-US" sz="2800" b="1" dirty="0"/>
          </a:p>
          <a:p>
            <a:pPr eaLnBrk="1" hangingPunct="1">
              <a:spcBef>
                <a:spcPct val="0"/>
              </a:spcBef>
              <a:buClrTx/>
              <a:buFontTx/>
              <a:buNone/>
            </a:pPr>
            <a:r>
              <a:rPr lang="en-US" altLang="en-US" sz="2800" b="1" dirty="0"/>
              <a:t>   - Ba tuổi chưa biết nói, cười, đi, đặt đâu nằm đấy.</a:t>
            </a:r>
            <a:endParaRPr lang="en-US" altLang="en-US" sz="2800" b="1" dirty="0"/>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endParaRPr lang="en-US" altLang="en-US" b="1" dirty="0">
              <a:solidFill>
                <a:srgbClr val="CC3300"/>
              </a:solidFill>
            </a:endParaRPr>
          </a:p>
        </p:txBody>
      </p:sp>
      <p:sp>
        <p:nvSpPr>
          <p:cNvPr id="17427" name="Text Box 19"/>
          <p:cNvSpPr txBox="1">
            <a:spLocks noChangeArrowheads="1"/>
          </p:cNvSpPr>
          <p:nvPr/>
        </p:nvSpPr>
        <p:spPr bwMode="auto">
          <a:xfrm>
            <a:off x="838200" y="762001"/>
            <a:ext cx="4495800" cy="523875"/>
          </a:xfrm>
          <a:prstGeom prst="rect">
            <a:avLst/>
          </a:prstGeom>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t> </a:t>
            </a:r>
            <a:r>
              <a:rPr lang="en-US" altLang="en-US" sz="2800" b="1" dirty="0" err="1"/>
              <a:t>I.Tìm</a:t>
            </a:r>
            <a:r>
              <a:rPr lang="en-US" altLang="en-US" sz="2800" b="1" dirty="0"/>
              <a:t> </a:t>
            </a:r>
            <a:r>
              <a:rPr lang="en-US" altLang="en-US" sz="2800" b="1" dirty="0" err="1"/>
              <a:t>hiểu</a:t>
            </a:r>
            <a:r>
              <a:rPr lang="en-US" altLang="en-US" sz="2800" b="1" dirty="0"/>
              <a:t> </a:t>
            </a:r>
            <a:r>
              <a:rPr lang="en-US" altLang="en-US" sz="2800" b="1" dirty="0" err="1"/>
              <a:t>chung</a:t>
            </a:r>
            <a:r>
              <a:rPr lang="en-US" altLang="en-US" sz="2800" b="1" dirty="0">
                <a:solidFill>
                  <a:schemeClr val="bg1"/>
                </a:solidFill>
              </a:rPr>
              <a:t>:</a:t>
            </a:r>
            <a:endParaRPr lang="en-US" altLang="en-US" sz="2800" b="1" dirty="0">
              <a:solidFill>
                <a:schemeClr val="bg1"/>
              </a:solidFill>
            </a:endParaRPr>
          </a:p>
        </p:txBody>
      </p:sp>
      <p:sp>
        <p:nvSpPr>
          <p:cNvPr id="17428" name="Text Box 20"/>
          <p:cNvSpPr txBox="1">
            <a:spLocks noChangeArrowheads="1"/>
          </p:cNvSpPr>
          <p:nvPr/>
        </p:nvSpPr>
        <p:spPr bwMode="auto">
          <a:xfrm>
            <a:off x="762003" y="2286002"/>
            <a:ext cx="2496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i="1" dirty="0"/>
              <a:t>1. Sự ra đời :</a:t>
            </a:r>
            <a:r>
              <a:rPr lang="en-US" altLang="en-US" sz="2800" dirty="0"/>
              <a:t> </a:t>
            </a:r>
            <a:endParaRPr lang="en-US" altLang="en-US" sz="2800" dirty="0"/>
          </a:p>
        </p:txBody>
      </p:sp>
      <p:sp>
        <p:nvSpPr>
          <p:cNvPr id="17429" name="Text Box 21"/>
          <p:cNvSpPr txBox="1">
            <a:spLocks noChangeArrowheads="1"/>
          </p:cNvSpPr>
          <p:nvPr/>
        </p:nvSpPr>
        <p:spPr bwMode="auto">
          <a:xfrm>
            <a:off x="685800" y="4662809"/>
            <a:ext cx="32400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900" dirty="0"/>
              <a:t> </a:t>
            </a:r>
            <a:r>
              <a:rPr lang="en-US" altLang="en-US" sz="2800" b="1" dirty="0">
                <a:sym typeface="Wingdings" panose="05000000000000000000" pitchFamily="2" charset="2"/>
              </a:rPr>
              <a:t></a:t>
            </a:r>
            <a:r>
              <a:rPr lang="en-US" altLang="en-US" sz="2800" b="1" dirty="0"/>
              <a:t> Sự ra đời kì lạ.</a:t>
            </a:r>
            <a:endParaRPr lang="en-US"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7420"/>
                                        </p:tgtEl>
                                        <p:attrNameLst>
                                          <p:attrName>style.visibility</p:attrName>
                                        </p:attrNameLst>
                                      </p:cBhvr>
                                      <p:to>
                                        <p:strVal val="visible"/>
                                      </p:to>
                                    </p:set>
                                    <p:animEffect transition="in" filter="fade">
                                      <p:cBhvr>
                                        <p:cTn id="24" dur="1000"/>
                                        <p:tgtEl>
                                          <p:spTgt spid="17420"/>
                                        </p:tgtEl>
                                      </p:cBhvr>
                                    </p:animEffect>
                                    <p:anim calcmode="lin" valueType="num">
                                      <p:cBhvr>
                                        <p:cTn id="25" dur="1000" fill="hold"/>
                                        <p:tgtEl>
                                          <p:spTgt spid="17420"/>
                                        </p:tgtEl>
                                        <p:attrNameLst>
                                          <p:attrName>ppt_x</p:attrName>
                                        </p:attrNameLst>
                                      </p:cBhvr>
                                      <p:tavLst>
                                        <p:tav tm="0">
                                          <p:val>
                                            <p:strVal val="#ppt_x"/>
                                          </p:val>
                                        </p:tav>
                                        <p:tav tm="100000">
                                          <p:val>
                                            <p:strVal val="#ppt_x"/>
                                          </p:val>
                                        </p:tav>
                                      </p:tavLst>
                                    </p:anim>
                                    <p:anim calcmode="lin" valueType="num">
                                      <p:cBhvr>
                                        <p:cTn id="26" dur="1000" fill="hold"/>
                                        <p:tgtEl>
                                          <p:spTgt spid="174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fade">
                                      <p:cBhvr>
                                        <p:cTn id="29" dur="500"/>
                                        <p:tgtEl>
                                          <p:spTgt spid="17421"/>
                                        </p:tgtEl>
                                      </p:cBhvr>
                                    </p:animEffect>
                                    <p:anim calcmode="lin" valueType="num">
                                      <p:cBhvr>
                                        <p:cTn id="30" dur="500" fill="hold"/>
                                        <p:tgtEl>
                                          <p:spTgt spid="17421"/>
                                        </p:tgtEl>
                                        <p:attrNameLst>
                                          <p:attrName>ppt_x</p:attrName>
                                        </p:attrNameLst>
                                      </p:cBhvr>
                                      <p:tavLst>
                                        <p:tav tm="0">
                                          <p:val>
                                            <p:strVal val="#ppt_x"/>
                                          </p:val>
                                        </p:tav>
                                        <p:tav tm="100000">
                                          <p:val>
                                            <p:strVal val="#ppt_x"/>
                                          </p:val>
                                        </p:tav>
                                      </p:tavLst>
                                    </p:anim>
                                    <p:anim calcmode="lin" valueType="num">
                                      <p:cBhvr>
                                        <p:cTn id="31" dur="5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childTnLst>
                                    <p:animEffect transition="out" filter="diamond(in)">
                                      <p:cBhvr>
                                        <p:cTn id="35" dur="500"/>
                                        <p:tgtEl>
                                          <p:spTgt spid="17421"/>
                                        </p:tgtEl>
                                      </p:cBhvr>
                                    </p:animEffect>
                                    <p:set>
                                      <p:cBhvr>
                                        <p:cTn id="36" dur="1" fill="hold">
                                          <p:stCondLst>
                                            <p:cond delay="499"/>
                                          </p:stCondLst>
                                        </p:cTn>
                                        <p:tgtEl>
                                          <p:spTgt spid="17421"/>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2000"/>
                                        <p:tgtEl>
                                          <p:spTgt spid="17420"/>
                                        </p:tgtEl>
                                      </p:cBhvr>
                                    </p:animEffect>
                                    <p:set>
                                      <p:cBhvr>
                                        <p:cTn id="39" dur="1" fill="hold">
                                          <p:stCondLst>
                                            <p:cond delay="1999"/>
                                          </p:stCondLst>
                                        </p:cTn>
                                        <p:tgtEl>
                                          <p:spTgt spid="174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428"/>
                                        </p:tgtEl>
                                        <p:attrNameLst>
                                          <p:attrName>style.visibility</p:attrName>
                                        </p:attrNameLst>
                                      </p:cBhvr>
                                      <p:to>
                                        <p:strVal val="visible"/>
                                      </p:to>
                                    </p:set>
                                    <p:anim calcmode="lin" valueType="num">
                                      <p:cBhvr>
                                        <p:cTn id="44" dur="500" fill="hold"/>
                                        <p:tgtEl>
                                          <p:spTgt spid="17428"/>
                                        </p:tgtEl>
                                        <p:attrNameLst>
                                          <p:attrName>ppt_w</p:attrName>
                                        </p:attrNameLst>
                                      </p:cBhvr>
                                      <p:tavLst>
                                        <p:tav tm="0">
                                          <p:val>
                                            <p:fltVal val="0"/>
                                          </p:val>
                                        </p:tav>
                                        <p:tav tm="100000">
                                          <p:val>
                                            <p:strVal val="#ppt_w"/>
                                          </p:val>
                                        </p:tav>
                                      </p:tavLst>
                                    </p:anim>
                                    <p:anim calcmode="lin" valueType="num">
                                      <p:cBhvr>
                                        <p:cTn id="45" dur="500" fill="hold"/>
                                        <p:tgtEl>
                                          <p:spTgt spid="17428"/>
                                        </p:tgtEl>
                                        <p:attrNameLst>
                                          <p:attrName>ppt_h</p:attrName>
                                        </p:attrNameLst>
                                      </p:cBhvr>
                                      <p:tavLst>
                                        <p:tav tm="0">
                                          <p:val>
                                            <p:fltVal val="0"/>
                                          </p:val>
                                        </p:tav>
                                        <p:tav tm="100000">
                                          <p:val>
                                            <p:strVal val="#ppt_h"/>
                                          </p:val>
                                        </p:tav>
                                      </p:tavLst>
                                    </p:anim>
                                    <p:animEffect transition="in" filter="fade">
                                      <p:cBhvr>
                                        <p:cTn id="46" dur="500"/>
                                        <p:tgtEl>
                                          <p:spTgt spid="1742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416"/>
                                        </p:tgtEl>
                                        <p:attrNameLst>
                                          <p:attrName>style.visibility</p:attrName>
                                        </p:attrNameLst>
                                      </p:cBhvr>
                                      <p:to>
                                        <p:strVal val="visible"/>
                                      </p:to>
                                    </p:set>
                                    <p:anim calcmode="lin" valueType="num">
                                      <p:cBhvr>
                                        <p:cTn id="51" dur="500" fill="hold"/>
                                        <p:tgtEl>
                                          <p:spTgt spid="17416"/>
                                        </p:tgtEl>
                                        <p:attrNameLst>
                                          <p:attrName>ppt_w</p:attrName>
                                        </p:attrNameLst>
                                      </p:cBhvr>
                                      <p:tavLst>
                                        <p:tav tm="0">
                                          <p:val>
                                            <p:fltVal val="0"/>
                                          </p:val>
                                        </p:tav>
                                        <p:tav tm="100000">
                                          <p:val>
                                            <p:strVal val="#ppt_w"/>
                                          </p:val>
                                        </p:tav>
                                      </p:tavLst>
                                    </p:anim>
                                    <p:anim calcmode="lin" valueType="num">
                                      <p:cBhvr>
                                        <p:cTn id="52" dur="500" fill="hold"/>
                                        <p:tgtEl>
                                          <p:spTgt spid="17416"/>
                                        </p:tgtEl>
                                        <p:attrNameLst>
                                          <p:attrName>ppt_h</p:attrName>
                                        </p:attrNameLst>
                                      </p:cBhvr>
                                      <p:tavLst>
                                        <p:tav tm="0">
                                          <p:val>
                                            <p:fltVal val="0"/>
                                          </p:val>
                                        </p:tav>
                                        <p:tav tm="100000">
                                          <p:val>
                                            <p:strVal val="#ppt_h"/>
                                          </p:val>
                                        </p:tav>
                                      </p:tavLst>
                                    </p:anim>
                                    <p:animEffect transition="in" filter="fade">
                                      <p:cBhvr>
                                        <p:cTn id="53" dur="500"/>
                                        <p:tgtEl>
                                          <p:spTgt spid="174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417"/>
                                        </p:tgtEl>
                                        <p:attrNameLst>
                                          <p:attrName>style.visibility</p:attrName>
                                        </p:attrNameLst>
                                      </p:cBhvr>
                                      <p:to>
                                        <p:strVal val="visible"/>
                                      </p:to>
                                    </p:set>
                                    <p:anim calcmode="lin" valueType="num">
                                      <p:cBhvr>
                                        <p:cTn id="56" dur="500" fill="hold"/>
                                        <p:tgtEl>
                                          <p:spTgt spid="17417"/>
                                        </p:tgtEl>
                                        <p:attrNameLst>
                                          <p:attrName>ppt_w</p:attrName>
                                        </p:attrNameLst>
                                      </p:cBhvr>
                                      <p:tavLst>
                                        <p:tav tm="0">
                                          <p:val>
                                            <p:fltVal val="0"/>
                                          </p:val>
                                        </p:tav>
                                        <p:tav tm="100000">
                                          <p:val>
                                            <p:strVal val="#ppt_w"/>
                                          </p:val>
                                        </p:tav>
                                      </p:tavLst>
                                    </p:anim>
                                    <p:anim calcmode="lin" valueType="num">
                                      <p:cBhvr>
                                        <p:cTn id="57" dur="500" fill="hold"/>
                                        <p:tgtEl>
                                          <p:spTgt spid="17417"/>
                                        </p:tgtEl>
                                        <p:attrNameLst>
                                          <p:attrName>ppt_h</p:attrName>
                                        </p:attrNameLst>
                                      </p:cBhvr>
                                      <p:tavLst>
                                        <p:tav tm="0">
                                          <p:val>
                                            <p:fltVal val="0"/>
                                          </p:val>
                                        </p:tav>
                                        <p:tav tm="100000">
                                          <p:val>
                                            <p:strVal val="#ppt_h"/>
                                          </p:val>
                                        </p:tav>
                                      </p:tavLst>
                                    </p:anim>
                                    <p:animEffect transition="in" filter="fade">
                                      <p:cBhvr>
                                        <p:cTn id="58" dur="500"/>
                                        <p:tgtEl>
                                          <p:spTgt spid="1741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423"/>
                                        </p:tgtEl>
                                        <p:attrNameLst>
                                          <p:attrName>style.visibility</p:attrName>
                                        </p:attrNameLst>
                                      </p:cBhvr>
                                      <p:to>
                                        <p:strVal val="visible"/>
                                      </p:to>
                                    </p:set>
                                    <p:anim calcmode="lin" valueType="num">
                                      <p:cBhvr>
                                        <p:cTn id="63" dur="500" fill="hold"/>
                                        <p:tgtEl>
                                          <p:spTgt spid="17423"/>
                                        </p:tgtEl>
                                        <p:attrNameLst>
                                          <p:attrName>ppt_w</p:attrName>
                                        </p:attrNameLst>
                                      </p:cBhvr>
                                      <p:tavLst>
                                        <p:tav tm="0">
                                          <p:val>
                                            <p:fltVal val="0"/>
                                          </p:val>
                                        </p:tav>
                                        <p:tav tm="100000">
                                          <p:val>
                                            <p:strVal val="#ppt_w"/>
                                          </p:val>
                                        </p:tav>
                                      </p:tavLst>
                                    </p:anim>
                                    <p:anim calcmode="lin" valueType="num">
                                      <p:cBhvr>
                                        <p:cTn id="64" dur="500" fill="hold"/>
                                        <p:tgtEl>
                                          <p:spTgt spid="17423"/>
                                        </p:tgtEl>
                                        <p:attrNameLst>
                                          <p:attrName>ppt_h</p:attrName>
                                        </p:attrNameLst>
                                      </p:cBhvr>
                                      <p:tavLst>
                                        <p:tav tm="0">
                                          <p:val>
                                            <p:fltVal val="0"/>
                                          </p:val>
                                        </p:tav>
                                        <p:tav tm="100000">
                                          <p:val>
                                            <p:strVal val="#ppt_h"/>
                                          </p:val>
                                        </p:tav>
                                      </p:tavLst>
                                    </p:anim>
                                    <p:animEffect transition="in" filter="fade">
                                      <p:cBhvr>
                                        <p:cTn id="65" dur="500"/>
                                        <p:tgtEl>
                                          <p:spTgt spid="17423"/>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xit" presetSubtype="16" fill="hold" grpId="1" nodeType="clickEffect">
                                  <p:stCondLst>
                                    <p:cond delay="0"/>
                                  </p:stCondLst>
                                  <p:childTnLst>
                                    <p:animEffect transition="out" filter="diamond(in)">
                                      <p:cBhvr>
                                        <p:cTn id="69" dur="2000"/>
                                        <p:tgtEl>
                                          <p:spTgt spid="17417"/>
                                        </p:tgtEl>
                                      </p:cBhvr>
                                    </p:animEffect>
                                    <p:set>
                                      <p:cBhvr>
                                        <p:cTn id="70" dur="1" fill="hold">
                                          <p:stCondLst>
                                            <p:cond delay="1999"/>
                                          </p:stCondLst>
                                        </p:cTn>
                                        <p:tgtEl>
                                          <p:spTgt spid="1741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17416"/>
                                        </p:tgtEl>
                                      </p:cBhvr>
                                    </p:animEffect>
                                    <p:set>
                                      <p:cBhvr>
                                        <p:cTn id="73" dur="1" fill="hold">
                                          <p:stCondLst>
                                            <p:cond delay="1999"/>
                                          </p:stCondLst>
                                        </p:cTn>
                                        <p:tgtEl>
                                          <p:spTgt spid="174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29"/>
                                        </p:tgtEl>
                                        <p:attrNameLst>
                                          <p:attrName>style.visibility</p:attrName>
                                        </p:attrNameLst>
                                      </p:cBhvr>
                                      <p:to>
                                        <p:strVal val="visible"/>
                                      </p:to>
                                    </p:set>
                                    <p:anim calcmode="lin" valueType="num">
                                      <p:cBhvr additive="base">
                                        <p:cTn id="78" dur="500" fill="hold"/>
                                        <p:tgtEl>
                                          <p:spTgt spid="17429"/>
                                        </p:tgtEl>
                                        <p:attrNameLst>
                                          <p:attrName>ppt_x</p:attrName>
                                        </p:attrNameLst>
                                      </p:cBhvr>
                                      <p:tavLst>
                                        <p:tav tm="0">
                                          <p:val>
                                            <p:strVal val="#ppt_x"/>
                                          </p:val>
                                        </p:tav>
                                        <p:tav tm="100000">
                                          <p:val>
                                            <p:strVal val="#ppt_x"/>
                                          </p:val>
                                        </p:tav>
                                      </p:tavLst>
                                    </p:anim>
                                    <p:anim calcmode="lin" valueType="num">
                                      <p:cBhvr additive="base">
                                        <p:cTn id="7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419"/>
                                        </p:tgtEl>
                                        <p:attrNameLst>
                                          <p:attrName>style.visibility</p:attrName>
                                        </p:attrNameLst>
                                      </p:cBhvr>
                                      <p:to>
                                        <p:strVal val="visible"/>
                                      </p:to>
                                    </p:set>
                                    <p:anim calcmode="lin" valueType="num">
                                      <p:cBhvr additive="base">
                                        <p:cTn id="84" dur="500" fill="hold"/>
                                        <p:tgtEl>
                                          <p:spTgt spid="17419"/>
                                        </p:tgtEl>
                                        <p:attrNameLst>
                                          <p:attrName>ppt_x</p:attrName>
                                        </p:attrNameLst>
                                      </p:cBhvr>
                                      <p:tavLst>
                                        <p:tav tm="0">
                                          <p:val>
                                            <p:strVal val="#ppt_x"/>
                                          </p:val>
                                        </p:tav>
                                        <p:tav tm="100000">
                                          <p:val>
                                            <p:strVal val="#ppt_x"/>
                                          </p:val>
                                        </p:tav>
                                      </p:tavLst>
                                    </p:anim>
                                    <p:anim calcmode="lin" valueType="num">
                                      <p:cBhvr additive="base">
                                        <p:cTn id="85" dur="500" fill="hold"/>
                                        <p:tgtEl>
                                          <p:spTgt spid="17419"/>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7418"/>
                                        </p:tgtEl>
                                        <p:attrNameLst>
                                          <p:attrName>style.visibility</p:attrName>
                                        </p:attrNameLst>
                                      </p:cBhvr>
                                      <p:to>
                                        <p:strVal val="visible"/>
                                      </p:to>
                                    </p:set>
                                    <p:anim calcmode="lin" valueType="num">
                                      <p:cBhvr additive="base">
                                        <p:cTn id="88" dur="500" fill="hold"/>
                                        <p:tgtEl>
                                          <p:spTgt spid="17418"/>
                                        </p:tgtEl>
                                        <p:attrNameLst>
                                          <p:attrName>ppt_x</p:attrName>
                                        </p:attrNameLst>
                                      </p:cBhvr>
                                      <p:tavLst>
                                        <p:tav tm="0">
                                          <p:val>
                                            <p:strVal val="#ppt_x"/>
                                          </p:val>
                                        </p:tav>
                                        <p:tav tm="100000">
                                          <p:val>
                                            <p:strVal val="#ppt_x"/>
                                          </p:val>
                                        </p:tav>
                                      </p:tavLst>
                                    </p:anim>
                                    <p:anim calcmode="lin" valueType="num">
                                      <p:cBhvr additive="base">
                                        <p:cTn id="89"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8" presetClass="exit" presetSubtype="16" fill="hold" nodeType="clickEffect">
                                  <p:stCondLst>
                                    <p:cond delay="0"/>
                                  </p:stCondLst>
                                  <p:childTnLst>
                                    <p:animEffect transition="out" filter="diamond(in)">
                                      <p:cBhvr>
                                        <p:cTn id="93" dur="2000"/>
                                        <p:tgtEl>
                                          <p:spTgt spid="17418"/>
                                        </p:tgtEl>
                                      </p:cBhvr>
                                    </p:animEffect>
                                    <p:set>
                                      <p:cBhvr>
                                        <p:cTn id="94" dur="1" fill="hold">
                                          <p:stCondLst>
                                            <p:cond delay="1999"/>
                                          </p:stCondLst>
                                        </p:cTn>
                                        <p:tgtEl>
                                          <p:spTgt spid="17418"/>
                                        </p:tgtEl>
                                        <p:attrNameLst>
                                          <p:attrName>style.visibility</p:attrName>
                                        </p:attrNameLst>
                                      </p:cBhvr>
                                      <p:to>
                                        <p:strVal val="hidden"/>
                                      </p:to>
                                    </p:set>
                                  </p:childTnLst>
                                </p:cTn>
                              </p:par>
                              <p:par>
                                <p:cTn id="95" presetID="8" presetClass="exit" presetSubtype="16" fill="hold" grpId="1" nodeType="withEffect">
                                  <p:stCondLst>
                                    <p:cond delay="0"/>
                                  </p:stCondLst>
                                  <p:childTnLst>
                                    <p:animEffect transition="out" filter="diamond(in)">
                                      <p:cBhvr>
                                        <p:cTn id="96" dur="2000"/>
                                        <p:tgtEl>
                                          <p:spTgt spid="17419"/>
                                        </p:tgtEl>
                                      </p:cBhvr>
                                    </p:animEffect>
                                    <p:set>
                                      <p:cBhvr>
                                        <p:cTn id="97" dur="1" fill="hold">
                                          <p:stCondLst>
                                            <p:cond delay="1999"/>
                                          </p:stCondLst>
                                        </p:cTn>
                                        <p:tgtEl>
                                          <p:spTgt spid="17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ldLvl="0" animBg="1"/>
      <p:bldP spid="17417" grpId="0"/>
      <p:bldP spid="17417" grpId="1"/>
      <p:bldP spid="17419" grpId="0"/>
      <p:bldP spid="17419" grpId="1"/>
      <p:bldP spid="17421" grpId="0"/>
      <p:bldP spid="17421" grpId="1"/>
      <p:bldP spid="17423" grpId="0" bldLvl="0" animBg="1"/>
      <p:bldP spid="17424" grpId="0"/>
      <p:bldP spid="17427" grpId="0" bldLvl="0" animBg="1"/>
      <p:bldP spid="17428" grpId="0" bldLvl="0" animBg="1"/>
      <p:bldP spid="174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524000" y="1447801"/>
            <a:ext cx="4495800" cy="523875"/>
          </a:xfrm>
          <a:prstGeom prst="rect">
            <a:avLst/>
          </a:prstGeom>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C00000"/>
                </a:solidFill>
              </a:rPr>
              <a:t> </a:t>
            </a:r>
            <a:r>
              <a:rPr lang="en-US" altLang="en-US" sz="2800" b="1" dirty="0">
                <a:solidFill>
                  <a:srgbClr val="000000"/>
                </a:solidFill>
              </a:rPr>
              <a:t>II. Tìm hiểu văn bản:</a:t>
            </a:r>
            <a:endParaRPr lang="en-US" altLang="en-US" sz="2800" b="1" dirty="0">
              <a:solidFill>
                <a:srgbClr val="000000"/>
              </a:solidFill>
            </a:endParaRP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endParaRPr lang="en-US" altLang="en-US" b="1" dirty="0">
              <a:solidFill>
                <a:srgbClr val="CC3300"/>
              </a:solidFill>
            </a:endParaRPr>
          </a:p>
        </p:txBody>
      </p:sp>
      <p:sp>
        <p:nvSpPr>
          <p:cNvPr id="17427" name="Text Box 19"/>
          <p:cNvSpPr txBox="1">
            <a:spLocks noChangeArrowheads="1"/>
          </p:cNvSpPr>
          <p:nvPr/>
        </p:nvSpPr>
        <p:spPr bwMode="auto">
          <a:xfrm>
            <a:off x="1524000" y="838201"/>
            <a:ext cx="4495800" cy="523875"/>
          </a:xfrm>
          <a:prstGeom prst="rect">
            <a:avLst/>
          </a:prstGeom>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800" b="1" dirty="0" err="1">
                <a:solidFill>
                  <a:srgbClr val="000000"/>
                </a:solidFill>
              </a:rPr>
              <a:t>I.Tìm</a:t>
            </a:r>
            <a:r>
              <a:rPr lang="en-US" altLang="en-US" sz="2800" b="1" dirty="0">
                <a:solidFill>
                  <a:srgbClr val="000000"/>
                </a:solidFill>
              </a:rPr>
              <a:t> </a:t>
            </a:r>
            <a:r>
              <a:rPr lang="en-US" altLang="en-US" sz="2800" b="1" dirty="0" err="1">
                <a:solidFill>
                  <a:srgbClr val="000000"/>
                </a:solidFill>
              </a:rPr>
              <a:t>hiểu</a:t>
            </a:r>
            <a:r>
              <a:rPr lang="en-US" altLang="en-US" sz="2800" b="1" dirty="0">
                <a:solidFill>
                  <a:srgbClr val="000000"/>
                </a:solidFill>
              </a:rPr>
              <a:t> </a:t>
            </a:r>
            <a:r>
              <a:rPr lang="en-US" altLang="en-US" sz="2800" b="1" dirty="0" err="1">
                <a:solidFill>
                  <a:srgbClr val="000000"/>
                </a:solidFill>
              </a:rPr>
              <a:t>chung</a:t>
            </a:r>
            <a:r>
              <a:rPr lang="en-US" altLang="en-US" sz="2800" b="1" dirty="0">
                <a:solidFill>
                  <a:srgbClr val="FFFFFF"/>
                </a:solidFill>
              </a:rPr>
              <a:t>:</a:t>
            </a:r>
            <a:endParaRPr lang="en-US" altLang="en-US" sz="2800" b="1" dirty="0">
              <a:solidFill>
                <a:srgbClr val="FFFFFF"/>
              </a:solidFill>
            </a:endParaRPr>
          </a:p>
        </p:txBody>
      </p:sp>
      <p:sp>
        <p:nvSpPr>
          <p:cNvPr id="17428" name="Text Box 20"/>
          <p:cNvSpPr txBox="1">
            <a:spLocks noChangeArrowheads="1"/>
          </p:cNvSpPr>
          <p:nvPr/>
        </p:nvSpPr>
        <p:spPr bwMode="auto">
          <a:xfrm>
            <a:off x="1447801" y="2133602"/>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i="1" dirty="0">
                <a:solidFill>
                  <a:srgbClr val="000000"/>
                </a:solidFill>
              </a:rPr>
              <a:t>2. </a:t>
            </a:r>
            <a:r>
              <a:rPr lang="en-US" altLang="en-US" sz="2800" b="1" i="1" dirty="0" err="1">
                <a:solidFill>
                  <a:srgbClr val="000000"/>
                </a:solidFill>
              </a:rPr>
              <a:t>Sự</a:t>
            </a:r>
            <a:r>
              <a:rPr lang="en-US" altLang="en-US" sz="2800" b="1" i="1" dirty="0">
                <a:solidFill>
                  <a:srgbClr val="000000"/>
                </a:solidFill>
              </a:rPr>
              <a:t> </a:t>
            </a:r>
            <a:r>
              <a:rPr lang="en-US" altLang="en-US" sz="2800" b="1" i="1" dirty="0" err="1">
                <a:solidFill>
                  <a:srgbClr val="000000"/>
                </a:solidFill>
              </a:rPr>
              <a:t>lớn</a:t>
            </a:r>
            <a:r>
              <a:rPr lang="en-US" altLang="en-US" sz="2800" b="1" i="1" dirty="0">
                <a:solidFill>
                  <a:srgbClr val="000000"/>
                </a:solidFill>
              </a:rPr>
              <a:t> </a:t>
            </a:r>
            <a:r>
              <a:rPr lang="en-US" altLang="en-US" sz="2800" b="1" i="1" dirty="0" err="1">
                <a:solidFill>
                  <a:srgbClr val="000000"/>
                </a:solidFill>
              </a:rPr>
              <a:t>lên</a:t>
            </a:r>
            <a:r>
              <a:rPr lang="en-US" altLang="en-US" sz="2800" b="1" i="1" dirty="0">
                <a:solidFill>
                  <a:srgbClr val="000000"/>
                </a:solidFill>
              </a:rPr>
              <a:t> </a:t>
            </a:r>
            <a:r>
              <a:rPr lang="en-US" altLang="en-US" sz="2800" b="1" i="1" dirty="0" err="1">
                <a:solidFill>
                  <a:srgbClr val="000000"/>
                </a:solidFill>
              </a:rPr>
              <a:t>của</a:t>
            </a:r>
            <a:r>
              <a:rPr lang="en-US" altLang="en-US" sz="2800" b="1" i="1" dirty="0">
                <a:solidFill>
                  <a:srgbClr val="000000"/>
                </a:solidFill>
              </a:rPr>
              <a:t> </a:t>
            </a:r>
            <a:r>
              <a:rPr lang="en-US" altLang="en-US" sz="2800" b="1" i="1" dirty="0" err="1">
                <a:solidFill>
                  <a:srgbClr val="000000"/>
                </a:solidFill>
              </a:rPr>
              <a:t>Thánh</a:t>
            </a:r>
            <a:r>
              <a:rPr lang="en-US" altLang="en-US" sz="2800" b="1" i="1" dirty="0">
                <a:solidFill>
                  <a:srgbClr val="000000"/>
                </a:solidFill>
              </a:rPr>
              <a:t> </a:t>
            </a:r>
            <a:r>
              <a:rPr lang="en-US" altLang="en-US" sz="2800" b="1" i="1" dirty="0" err="1">
                <a:solidFill>
                  <a:srgbClr val="000000"/>
                </a:solidFill>
              </a:rPr>
              <a:t>Gióng</a:t>
            </a:r>
            <a:r>
              <a:rPr lang="en-US" altLang="en-US" sz="2800" b="1" i="1" dirty="0">
                <a:solidFill>
                  <a:srgbClr val="000000"/>
                </a:solidFill>
              </a:rPr>
              <a:t>:</a:t>
            </a:r>
            <a:r>
              <a:rPr lang="en-US" altLang="en-US" sz="2800" dirty="0">
                <a:solidFill>
                  <a:srgbClr val="000000"/>
                </a:solidFill>
              </a:rPr>
              <a:t> </a:t>
            </a:r>
            <a:endParaRPr lang="en-US" altLang="en-US" sz="28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428"/>
                                        </p:tgtEl>
                                        <p:attrNameLst>
                                          <p:attrName>style.visibility</p:attrName>
                                        </p:attrNameLst>
                                      </p:cBhvr>
                                      <p:to>
                                        <p:strVal val="visible"/>
                                      </p:to>
                                    </p:set>
                                    <p:anim calcmode="lin" valueType="num">
                                      <p:cBhvr>
                                        <p:cTn id="24" dur="500" fill="hold"/>
                                        <p:tgtEl>
                                          <p:spTgt spid="17428"/>
                                        </p:tgtEl>
                                        <p:attrNameLst>
                                          <p:attrName>ppt_w</p:attrName>
                                        </p:attrNameLst>
                                      </p:cBhvr>
                                      <p:tavLst>
                                        <p:tav tm="0">
                                          <p:val>
                                            <p:fltVal val="0"/>
                                          </p:val>
                                        </p:tav>
                                        <p:tav tm="100000">
                                          <p:val>
                                            <p:strVal val="#ppt_w"/>
                                          </p:val>
                                        </p:tav>
                                      </p:tavLst>
                                    </p:anim>
                                    <p:anim calcmode="lin" valueType="num">
                                      <p:cBhvr>
                                        <p:cTn id="25" dur="500" fill="hold"/>
                                        <p:tgtEl>
                                          <p:spTgt spid="17428"/>
                                        </p:tgtEl>
                                        <p:attrNameLst>
                                          <p:attrName>ppt_h</p:attrName>
                                        </p:attrNameLst>
                                      </p:cBhvr>
                                      <p:tavLst>
                                        <p:tav tm="0">
                                          <p:val>
                                            <p:fltVal val="0"/>
                                          </p:val>
                                        </p:tav>
                                        <p:tav tm="100000">
                                          <p:val>
                                            <p:strVal val="#ppt_h"/>
                                          </p:val>
                                        </p:tav>
                                      </p:tavLst>
                                    </p:anim>
                                    <p:animEffect transition="in" filter="fade">
                                      <p:cBhvr>
                                        <p:cTn id="26" dur="5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24" grpId="0"/>
      <p:bldP spid="17427" grpId="0" animBg="1"/>
      <p:bldP spid="174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5884"/>
            <a:ext cx="10972800" cy="1112839"/>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0" y="990600"/>
          <a:ext cx="12177395" cy="5982335"/>
        </p:xfrm>
        <a:graphic>
          <a:graphicData uri="http://schemas.openxmlformats.org/drawingml/2006/table">
            <a:tbl>
              <a:tblPr firstRow="1" firstCol="1" bandRow="1" bandCol="1">
                <a:tableStyleId>{5C22544A-7EE6-4342-B048-85BDC9FD1C3A}</a:tableStyleId>
              </a:tblPr>
              <a:tblGrid>
                <a:gridCol w="4085590"/>
                <a:gridCol w="4827905"/>
                <a:gridCol w="3263900"/>
              </a:tblGrid>
              <a:tr h="853440">
                <a:tc>
                  <a:txBody>
                    <a:bodyPr/>
                    <a:lstStyle/>
                    <a:p>
                      <a:pPr marL="0" marR="0" indent="36195" algn="ctr">
                        <a:lnSpc>
                          <a:spcPct val="115000"/>
                        </a:lnSpc>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Chi tiết</a:t>
                      </a:r>
                      <a:endParaRPr lang="en-US"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indent="36195" algn="ctr">
                        <a:lnSpc>
                          <a:spcPct val="115000"/>
                        </a:lnSpc>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Cảm nhận về ý nghĩa chi tiết</a:t>
                      </a:r>
                      <a:endParaRPr lang="vi-VN"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ctr">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 Nghệ</a:t>
                      </a:r>
                      <a:r>
                        <a:rPr lang="en-US" sz="2800" baseline="0" dirty="0" smtClean="0">
                          <a:solidFill>
                            <a:srgbClr val="7030A0"/>
                          </a:solidFill>
                          <a:latin typeface="Times New Roman" panose="02020603050405020304" pitchFamily="18" charset="0"/>
                          <a:cs typeface="Times New Roman" panose="02020603050405020304" pitchFamily="18" charset="0"/>
                        </a:rPr>
                        <a:t>  thuật xây dựng</a:t>
                      </a:r>
                      <a:endParaRPr lang="en-US" sz="2800" dirty="0">
                        <a:solidFill>
                          <a:srgbClr val="7030A0"/>
                        </a:solidFill>
                        <a:latin typeface="Times New Roman" panose="02020603050405020304" pitchFamily="18" charset="0"/>
                        <a:cs typeface="Times New Roman" panose="02020603050405020304" pitchFamily="18" charset="0"/>
                      </a:endParaRPr>
                    </a:p>
                  </a:txBody>
                  <a:tcPr marL="0" marR="0" marT="0" marB="0" anchor="ctr"/>
                </a:tc>
              </a:tr>
              <a:tr h="516890">
                <a:tc rowSpan="3">
                  <a:txBody>
                    <a:bodyPr/>
                    <a:lstStyle/>
                    <a:p>
                      <a:pPr marL="0" marR="0"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Tiếng nói </a:t>
                      </a:r>
                      <a:r>
                        <a:rPr lang="en-US" sz="2800" dirty="0" err="1">
                          <a:solidFill>
                            <a:srgbClr val="FF0000"/>
                          </a:solidFill>
                          <a:latin typeface="Times New Roman" panose="02020603050405020304" pitchFamily="18" charset="0"/>
                          <a:cs typeface="Times New Roman" panose="02020603050405020304" pitchFamily="18" charset="0"/>
                        </a:rPr>
                        <a:t>đầu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tiên</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xin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đi đánh giặc</a:t>
                      </a:r>
                      <a:endParaRPr lang="en-US" sz="2800"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endParaRPr lang="en-US" sz="2800" dirty="0">
                        <a:latin typeface="Times New Roman" panose="02020603050405020304" pitchFamily="18" charset="0"/>
                        <a:cs typeface="Times New Roman" panose="02020603050405020304" pitchFamily="18" charset="0"/>
                      </a:endParaRPr>
                    </a:p>
                  </a:txBody>
                  <a:tcPr marL="45121" marR="45121" marT="45121" marB="45121"/>
                </a:tc>
                <a:tc rowSpan="9">
                  <a:txBody>
                    <a:bodyPr/>
                    <a:lstStyle/>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indent="36195" algn="ctr">
                        <a:lnSpc>
                          <a:spcPct val="115000"/>
                        </a:lnSpc>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txBody>
                  <a:tcPr marL="0" marR="0" marT="0" marB="0" anchor="ctr"/>
                </a:tc>
              </a:tr>
              <a:tr h="782320">
                <a:tc vMerge="1">
                  <a:tcPr/>
                </a:tc>
                <a:tc>
                  <a:txBody>
                    <a:bodyPr/>
                    <a:lstStyle/>
                    <a:p>
                      <a:endParaRPr lang="en-US" sz="2800" dirty="0">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516890">
                <a:tc vMerge="1">
                  <a:tcPr/>
                </a:tc>
                <a:tc>
                  <a:txBody>
                    <a:bodyPr/>
                    <a:lstStyle/>
                    <a:p>
                      <a:endParaRPr lang="en-US" sz="2800" dirty="0">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516890">
                <a:tc rowSpan="3">
                  <a:txBody>
                    <a:bodyPr/>
                    <a:lstStyle/>
                    <a:p>
                      <a:pPr marL="0" marR="0" indent="36195"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Gióng đòi roi sắt, ngựa sắt, giáp sắt</a:t>
                      </a:r>
                      <a:endParaRPr lang="en-US" sz="2800"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endParaRPr lang="en-US" sz="2800" dirty="0">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516890">
                <a:tc vMerge="1">
                  <a:tcPr/>
                </a:tc>
                <a:tc>
                  <a:txBody>
                    <a:bodyPr/>
                    <a:lstStyle/>
                    <a:p>
                      <a:endParaRPr lang="en-US" sz="2800" dirty="0">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516890">
                <a:tc vMerge="1">
                  <a:tcPr/>
                </a:tc>
                <a:tc>
                  <a:txBody>
                    <a:bodyPr/>
                    <a:lstStyle/>
                    <a:p>
                      <a:endParaRPr lang="en-US" sz="2800">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664845">
                <a:tc rowSpan="3">
                  <a:txBody>
                    <a:bodyPr/>
                    <a:lstStyle/>
                    <a:p>
                      <a:pPr marL="0" marR="0" indent="36195"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Bà con góp gạo nuôi Gióng</a:t>
                      </a:r>
                      <a:endParaRPr lang="en-US" sz="2800"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endParaRPr lang="en-US" sz="2800" dirty="0">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516890">
                <a:tc vMerge="1">
                  <a:tcPr/>
                </a:tc>
                <a:tc>
                  <a:txBody>
                    <a:bodyPr/>
                    <a:lstStyle/>
                    <a:p>
                      <a:pPr marL="0" marR="0" algn="just">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 </a:t>
                      </a:r>
                      <a:endParaRPr lang="vi-VN"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580390">
                <a:tc vMerge="1">
                  <a:tcPr/>
                </a:tc>
                <a:tc>
                  <a:txBody>
                    <a:bodyPr/>
                    <a:lstStyle/>
                    <a:p>
                      <a:pPr marL="0" marR="0">
                        <a:lnSpc>
                          <a:spcPct val="115000"/>
                        </a:lnSpc>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 </a:t>
                      </a:r>
                      <a:endParaRPr lang="vi-VN"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vMerge="1">
                  <a:tcPr marL="45121" marR="45121" marT="45121" marB="45121"/>
                </a:tc>
              </a:tr>
            </a:tbl>
          </a:graphicData>
        </a:graphic>
      </p:graphicFrame>
      <p:pic>
        <p:nvPicPr>
          <p:cNvPr id="6"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3700" y="175895"/>
            <a:ext cx="1696085" cy="7531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6700" y="609618"/>
            <a:ext cx="4572000" cy="3889527"/>
          </a:xfrm>
          <a:prstGeom prst="rect">
            <a:avLst/>
          </a:prstGeom>
          <a:ln w="28575">
            <a:solidFill>
              <a:schemeClr val="tx1"/>
            </a:solidFill>
          </a:ln>
        </p:spPr>
      </p:pic>
      <p:sp>
        <p:nvSpPr>
          <p:cNvPr id="3" name="TextBox 2"/>
          <p:cNvSpPr txBox="1"/>
          <p:nvPr/>
        </p:nvSpPr>
        <p:spPr>
          <a:xfrm>
            <a:off x="1524000" y="-76197"/>
            <a:ext cx="9144000" cy="564257"/>
          </a:xfrm>
          <a:prstGeom prst="rect">
            <a:avLst/>
          </a:prstGeom>
          <a:solidFill>
            <a:srgbClr val="00B050"/>
          </a:solidFill>
        </p:spPr>
        <p:txBody>
          <a:bodyPr wrap="square" lIns="91412" tIns="45718" rIns="91412" bIns="45718" rtlCol="0">
            <a:spAutoFit/>
          </a:bodyPr>
          <a:lstStyle/>
          <a:p>
            <a:pPr algn="ctr"/>
            <a:r>
              <a:rPr lang="en-US" sz="3100" b="1" dirty="0">
                <a:solidFill>
                  <a:schemeClr val="bg1"/>
                </a:solidFill>
              </a:rPr>
              <a:t>Tiếng nói đầu tiên</a:t>
            </a:r>
            <a:endParaRPr lang="en-US" sz="3100" b="1" dirty="0">
              <a:solidFill>
                <a:schemeClr val="bg1"/>
              </a:solidFill>
            </a:endParaRPr>
          </a:p>
        </p:txBody>
      </p:sp>
      <p:sp>
        <p:nvSpPr>
          <p:cNvPr id="4" name="Cloud Callout 3"/>
          <p:cNvSpPr/>
          <p:nvPr/>
        </p:nvSpPr>
        <p:spPr>
          <a:xfrm>
            <a:off x="6108703"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endParaRPr lang="en-US" sz="3600" dirty="0">
              <a:solidFill>
                <a:schemeClr val="tx1"/>
              </a:solidFill>
            </a:endParaRPr>
          </a:p>
        </p:txBody>
      </p:sp>
      <p:sp>
        <p:nvSpPr>
          <p:cNvPr id="10" name="Oval 9"/>
          <p:cNvSpPr/>
          <p:nvPr/>
        </p:nvSpPr>
        <p:spPr>
          <a:xfrm>
            <a:off x="6575425" y="2695575"/>
            <a:ext cx="4389755" cy="16770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11" name="Rectangle 10"/>
          <p:cNvSpPr/>
          <p:nvPr/>
        </p:nvSpPr>
        <p:spPr>
          <a:xfrm>
            <a:off x="553085" y="4724400"/>
            <a:ext cx="10851515"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buFontTx/>
              <a:buChar char="-"/>
            </a:pPr>
            <a:r>
              <a:rPr lang="en-US" sz="3200" dirty="0">
                <a:solidFill>
                  <a:schemeClr val="tx1"/>
                </a:solidFill>
                <a:latin typeface="Times New Roman" panose="02020603050405020304" pitchFamily="18" charset="0"/>
                <a:cs typeface="Times New Roman" panose="02020603050405020304" pitchFamily="18" charset="0"/>
              </a:rPr>
              <a:t> Gióng nhờ mẹ ra gọi sứ giả vào để nói chuyện.</a:t>
            </a:r>
            <a:endParaRPr lang="en-US" sz="3200" dirty="0">
              <a:solidFill>
                <a:schemeClr val="tx1"/>
              </a:solidFill>
              <a:latin typeface="Times New Roman" panose="02020603050405020304" pitchFamily="18" charset="0"/>
              <a:cs typeface="Times New Roman" panose="02020603050405020304" pitchFamily="18" charset="0"/>
            </a:endParaRPr>
          </a:p>
          <a:p>
            <a:pPr>
              <a:buFontTx/>
              <a:buChar cha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cứu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niềm</a:t>
            </a:r>
            <a:r>
              <a:rPr lang="en-US" sz="3200" dirty="0">
                <a:solidFill>
                  <a:schemeClr val="tx1"/>
                </a:solidFill>
                <a:latin typeface="Times New Roman" panose="02020603050405020304" pitchFamily="18" charset="0"/>
                <a:cs typeface="Times New Roman" panose="02020603050405020304" pitchFamily="18" charset="0"/>
              </a:rPr>
              <a:t> tin </a:t>
            </a:r>
            <a:r>
              <a:rPr lang="en-US" sz="3200" dirty="0" err="1">
                <a:solidFill>
                  <a:schemeClr val="tx1"/>
                </a:solidFill>
                <a:latin typeface="Times New Roman" panose="02020603050405020304" pitchFamily="18" charset="0"/>
                <a:cs typeface="Times New Roman" panose="02020603050405020304" pitchFamily="18" charset="0"/>
              </a:rPr>
              <a:t>chiến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xâm</a:t>
            </a:r>
            <a:r>
              <a:rPr lang="en-US" sz="3200"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=&gt; Ý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cứu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đầu</a:t>
            </a:r>
            <a:r>
              <a:rPr lang="en-US" sz="3200"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ipe(down)">
                                      <p:cBhvr>
                                        <p:cTn id="22" dur="5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ipe(down)">
                                      <p:cBhvr>
                                        <p:cTn id="32" dur="500"/>
                                        <p:tgtEl>
                                          <p:spTgt spid="11">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down)">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10" grpId="0" animBg="1" build="p"/>
      <p:bldP spid="11"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 Arrow 6"/>
          <p:cNvSpPr/>
          <p:nvPr/>
        </p:nvSpPr>
        <p:spPr>
          <a:xfrm>
            <a:off x="5222090" y="5592427"/>
            <a:ext cx="1254929" cy="503591"/>
          </a:xfrm>
          <a:prstGeom prst="bentArrow">
            <a:avLst>
              <a:gd name="adj1" fmla="val 20000"/>
              <a:gd name="adj2" fmla="val 25000"/>
              <a:gd name="adj3" fmla="val 25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solidFill>
                <a:schemeClr val="tx1"/>
              </a:solidFill>
            </a:endParaRPr>
          </a:p>
        </p:txBody>
      </p:sp>
      <p:sp>
        <p:nvSpPr>
          <p:cNvPr id="9" name="Bent Arrow 8"/>
          <p:cNvSpPr/>
          <p:nvPr/>
        </p:nvSpPr>
        <p:spPr>
          <a:xfrm rot="5400000">
            <a:off x="7658121" y="1943100"/>
            <a:ext cx="1142999" cy="609600"/>
          </a:xfrm>
          <a:prstGeom prst="bentArrow">
            <a:avLst>
              <a:gd name="adj1" fmla="val 20000"/>
              <a:gd name="adj2" fmla="val 18543"/>
              <a:gd name="adj3" fmla="val 50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solidFill>
                <a:schemeClr val="tx1"/>
              </a:solidFill>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6700" y="609618"/>
            <a:ext cx="4572000" cy="3889527"/>
          </a:xfrm>
          <a:prstGeom prst="rect">
            <a:avLst/>
          </a:prstGeom>
          <a:ln w="28575">
            <a:solidFill>
              <a:schemeClr val="tx1"/>
            </a:solidFill>
          </a:ln>
        </p:spPr>
      </p:pic>
      <p:sp>
        <p:nvSpPr>
          <p:cNvPr id="3" name="TextBox 2"/>
          <p:cNvSpPr txBox="1"/>
          <p:nvPr/>
        </p:nvSpPr>
        <p:spPr>
          <a:xfrm>
            <a:off x="1524000" y="-76197"/>
            <a:ext cx="9144000" cy="564257"/>
          </a:xfrm>
          <a:prstGeom prst="rect">
            <a:avLst/>
          </a:prstGeom>
          <a:solidFill>
            <a:srgbClr val="00B050"/>
          </a:solidFill>
        </p:spPr>
        <p:txBody>
          <a:bodyPr wrap="square" lIns="91412" tIns="45718" rIns="91412" bIns="45718" rtlCol="0">
            <a:spAutoFit/>
          </a:bodyPr>
          <a:lstStyle/>
          <a:p>
            <a:pPr algn="ctr"/>
            <a:r>
              <a:rPr lang="en-US" sz="3100" b="1" dirty="0">
                <a:solidFill>
                  <a:schemeClr val="bg1"/>
                </a:solidFill>
              </a:rPr>
              <a:t>Đòi vũ khí đánh giặc</a:t>
            </a:r>
            <a:endParaRPr lang="en-US" sz="3100" b="1" dirty="0">
              <a:solidFill>
                <a:schemeClr val="bg1"/>
              </a:solidFill>
            </a:endParaRPr>
          </a:p>
        </p:txBody>
      </p:sp>
      <p:sp>
        <p:nvSpPr>
          <p:cNvPr id="4" name="Cloud Callout 3"/>
          <p:cNvSpPr/>
          <p:nvPr/>
        </p:nvSpPr>
        <p:spPr>
          <a:xfrm>
            <a:off x="6108700" y="401320"/>
            <a:ext cx="4559300" cy="196088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endParaRPr lang="en-US" sz="3600" dirty="0">
              <a:solidFill>
                <a:schemeClr val="tx1"/>
              </a:solidFill>
            </a:endParaRPr>
          </a:p>
        </p:txBody>
      </p:sp>
      <p:sp>
        <p:nvSpPr>
          <p:cNvPr id="5" name="Cloud Callout 4"/>
          <p:cNvSpPr/>
          <p:nvPr/>
        </p:nvSpPr>
        <p:spPr>
          <a:xfrm>
            <a:off x="242570" y="4495800"/>
            <a:ext cx="4935220" cy="2219325"/>
          </a:xfrm>
          <a:prstGeom prst="cloudCallout">
            <a:avLst>
              <a:gd name="adj1" fmla="val -11445"/>
              <a:gd name="adj2" fmla="val -114512"/>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b="1" dirty="0" err="1">
                <a:solidFill>
                  <a:sysClr val="windowText" lastClr="000000"/>
                </a:solidFill>
              </a:rPr>
              <a:t>Gióng</a:t>
            </a:r>
            <a:r>
              <a:rPr lang="en-US" sz="3200" b="1" dirty="0">
                <a:solidFill>
                  <a:sysClr val="windowText" lastClr="000000"/>
                </a:solidFill>
              </a:rPr>
              <a:t>: “</a:t>
            </a:r>
            <a:r>
              <a:rPr lang="en-US" sz="2800" dirty="0">
                <a:solidFill>
                  <a:sysClr val="windowText" lastClr="000000"/>
                </a:solidFill>
              </a:rPr>
              <a:t>…</a:t>
            </a:r>
            <a:r>
              <a:rPr lang="en-US" sz="2800" dirty="0" err="1">
                <a:solidFill>
                  <a:sysClr val="windowText" lastClr="000000"/>
                </a:solidFill>
              </a:rPr>
              <a:t>sắm</a:t>
            </a:r>
            <a:r>
              <a:rPr lang="en-US" sz="2800" dirty="0">
                <a:solidFill>
                  <a:sysClr val="windowText" lastClr="000000"/>
                </a:solidFill>
              </a:rPr>
              <a:t> </a:t>
            </a:r>
            <a:r>
              <a:rPr lang="en-US" sz="2800" dirty="0" err="1">
                <a:solidFill>
                  <a:sysClr val="windowText" lastClr="000000"/>
                </a:solidFill>
              </a:rPr>
              <a:t>cho</a:t>
            </a:r>
            <a:r>
              <a:rPr lang="en-US" sz="2800" dirty="0">
                <a:solidFill>
                  <a:sysClr val="windowText" lastClr="000000"/>
                </a:solidFill>
              </a:rPr>
              <a:t> ta </a:t>
            </a:r>
            <a:r>
              <a:rPr lang="en-US" sz="2800" b="1" u="sng" dirty="0">
                <a:solidFill>
                  <a:sysClr val="windowText" lastClr="000000"/>
                </a:solidFill>
              </a:rPr>
              <a:t>con </a:t>
            </a:r>
            <a:r>
              <a:rPr lang="en-US" sz="2800" b="1" u="sng" dirty="0" err="1">
                <a:solidFill>
                  <a:sysClr val="windowText" lastClr="000000"/>
                </a:solidFill>
              </a:rPr>
              <a:t>ngựa</a:t>
            </a:r>
            <a:r>
              <a:rPr lang="en-US" sz="2800" b="1" u="sng" dirty="0">
                <a:solidFill>
                  <a:sysClr val="windowText" lastClr="000000"/>
                </a:solidFill>
              </a:rPr>
              <a:t> </a:t>
            </a:r>
            <a:r>
              <a:rPr lang="en-US" sz="2800" b="1" u="sng" dirty="0" err="1">
                <a:solidFill>
                  <a:sysClr val="windowText" lastClr="000000"/>
                </a:solidFill>
              </a:rPr>
              <a:t>sắt</a:t>
            </a:r>
            <a:r>
              <a:rPr lang="en-US" sz="2800" b="1" u="sng" dirty="0">
                <a:solidFill>
                  <a:sysClr val="windowText" lastClr="000000"/>
                </a:solidFill>
              </a:rPr>
              <a:t>;</a:t>
            </a:r>
            <a:r>
              <a:rPr lang="en-US" sz="2800" dirty="0">
                <a:solidFill>
                  <a:sysClr val="windowText" lastClr="000000"/>
                </a:solidFill>
              </a:rPr>
              <a:t> </a:t>
            </a:r>
            <a:r>
              <a:rPr lang="en-US" sz="2800" b="1" u="sng" dirty="0" err="1">
                <a:solidFill>
                  <a:sysClr val="windowText" lastClr="000000"/>
                </a:solidFill>
              </a:rPr>
              <a:t>áo</a:t>
            </a:r>
            <a:r>
              <a:rPr lang="en-US" sz="2800" b="1" u="sng" dirty="0">
                <a:solidFill>
                  <a:sysClr val="windowText" lastClr="000000"/>
                </a:solidFill>
              </a:rPr>
              <a:t> </a:t>
            </a:r>
            <a:r>
              <a:rPr lang="en-US" sz="2800" b="1" u="sng" dirty="0" err="1">
                <a:solidFill>
                  <a:sysClr val="windowText" lastClr="000000"/>
                </a:solidFill>
              </a:rPr>
              <a:t>giáp</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 </a:t>
            </a:r>
            <a:r>
              <a:rPr lang="en-US" sz="2800" dirty="0" err="1">
                <a:solidFill>
                  <a:sysClr val="windowText" lastClr="000000"/>
                </a:solidFill>
              </a:rPr>
              <a:t>và</a:t>
            </a:r>
            <a:r>
              <a:rPr lang="en-US" sz="2800" dirty="0">
                <a:solidFill>
                  <a:sysClr val="windowText" lastClr="000000"/>
                </a:solidFill>
              </a:rPr>
              <a:t> </a:t>
            </a:r>
            <a:r>
              <a:rPr lang="en-US" sz="2800" b="1" u="sng" dirty="0" err="1">
                <a:solidFill>
                  <a:sysClr val="windowText" lastClr="000000"/>
                </a:solidFill>
              </a:rPr>
              <a:t>roi</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a:t>
            </a:r>
            <a:endParaRPr lang="en-US" sz="3200" dirty="0">
              <a:solidFill>
                <a:sysClr val="windowText" lastClr="000000"/>
              </a:solidFill>
            </a:endParaRPr>
          </a:p>
        </p:txBody>
      </p:sp>
      <p:sp>
        <p:nvSpPr>
          <p:cNvPr id="10" name="Oval 9"/>
          <p:cNvSpPr/>
          <p:nvPr/>
        </p:nvSpPr>
        <p:spPr>
          <a:xfrm>
            <a:off x="6575194" y="2819403"/>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6" name="Oval 5">
            <a:hlinkClick r:id="" action="ppaction://hlinkshowjump?jump=nextslide"/>
          </p:cNvPr>
          <p:cNvSpPr/>
          <p:nvPr/>
        </p:nvSpPr>
        <p:spPr>
          <a:xfrm>
            <a:off x="6521467" y="4800603"/>
            <a:ext cx="4146551" cy="1774644"/>
          </a:xfrm>
          <a:prstGeom prst="ellipse">
            <a:avLst/>
          </a:prstGeom>
          <a:solidFill>
            <a:srgbClr val="EEA9F5"/>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500" dirty="0" err="1">
                <a:solidFill>
                  <a:srgbClr val="990033"/>
                </a:solidFill>
              </a:rPr>
              <a:t>Đòi</a:t>
            </a:r>
            <a:r>
              <a:rPr lang="en-US" sz="3500" dirty="0">
                <a:solidFill>
                  <a:srgbClr val="990033"/>
                </a:solidFill>
              </a:rPr>
              <a:t> </a:t>
            </a:r>
            <a:r>
              <a:rPr lang="en-US" sz="3500" dirty="0" err="1">
                <a:solidFill>
                  <a:srgbClr val="990033"/>
                </a:solidFill>
              </a:rPr>
              <a:t>vũ</a:t>
            </a:r>
            <a:r>
              <a:rPr lang="en-US" sz="3500" dirty="0">
                <a:solidFill>
                  <a:srgbClr val="990033"/>
                </a:solidFill>
              </a:rPr>
              <a:t> </a:t>
            </a:r>
            <a:r>
              <a:rPr lang="en-US" sz="3500" dirty="0" err="1">
                <a:solidFill>
                  <a:srgbClr val="990033"/>
                </a:solidFill>
              </a:rPr>
              <a:t>khí</a:t>
            </a:r>
            <a:r>
              <a:rPr lang="en-US" sz="3500" dirty="0">
                <a:solidFill>
                  <a:srgbClr val="990033"/>
                </a:solidFill>
              </a:rPr>
              <a:t> </a:t>
            </a:r>
            <a:r>
              <a:rPr lang="en-US" sz="3500" dirty="0" err="1">
                <a:solidFill>
                  <a:srgbClr val="990033"/>
                </a:solidFill>
              </a:rPr>
              <a:t>để</a:t>
            </a:r>
            <a:r>
              <a:rPr lang="en-US" sz="3500" dirty="0">
                <a:solidFill>
                  <a:srgbClr val="990033"/>
                </a:solidFill>
              </a:rPr>
              <a:t> </a:t>
            </a:r>
            <a:r>
              <a:rPr lang="en-US" sz="3500" dirty="0" err="1">
                <a:solidFill>
                  <a:srgbClr val="990033"/>
                </a:solidFill>
              </a:rPr>
              <a:t>đi</a:t>
            </a:r>
            <a:r>
              <a:rPr lang="en-US" sz="3500" dirty="0">
                <a:solidFill>
                  <a:srgbClr val="990033"/>
                </a:solidFill>
              </a:rPr>
              <a:t> </a:t>
            </a:r>
            <a:r>
              <a:rPr lang="en-US" sz="3500" dirty="0" err="1">
                <a:solidFill>
                  <a:srgbClr val="990033"/>
                </a:solidFill>
              </a:rPr>
              <a:t>đánh</a:t>
            </a:r>
            <a:r>
              <a:rPr lang="en-US" sz="3500" dirty="0">
                <a:solidFill>
                  <a:srgbClr val="990033"/>
                </a:solidFill>
              </a:rPr>
              <a:t> </a:t>
            </a:r>
            <a:r>
              <a:rPr lang="en-US" sz="3500" dirty="0" err="1">
                <a:solidFill>
                  <a:srgbClr val="990033"/>
                </a:solidFill>
              </a:rPr>
              <a:t>giặc</a:t>
            </a:r>
            <a:endParaRPr lang="en-US" sz="3500" dirty="0">
              <a:solidFill>
                <a:srgbClr val="9900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bldLvl="0" animBg="1"/>
      <p:bldP spid="5" grpId="0" bldLvl="0" animBg="1"/>
      <p:bldP spid="10"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ent-Up Arrow 11"/>
          <p:cNvSpPr/>
          <p:nvPr/>
        </p:nvSpPr>
        <p:spPr>
          <a:xfrm rot="10800000">
            <a:off x="5791200" y="4495800"/>
            <a:ext cx="1219200" cy="8382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p>
        </p:txBody>
      </p:sp>
      <p:sp>
        <p:nvSpPr>
          <p:cNvPr id="2" name="TextBox 1"/>
          <p:cNvSpPr txBox="1"/>
          <p:nvPr/>
        </p:nvSpPr>
        <p:spPr>
          <a:xfrm>
            <a:off x="1524000" y="-76200"/>
            <a:ext cx="9144000" cy="584775"/>
          </a:xfrm>
          <a:prstGeom prst="rect">
            <a:avLst/>
          </a:prstGeom>
          <a:solidFill>
            <a:srgbClr val="C00000"/>
          </a:solidFill>
        </p:spPr>
        <p:txBody>
          <a:bodyPr wrap="square" lIns="91412" tIns="45718" rIns="91412" bIns="45718" rtlCol="0">
            <a:spAutoFit/>
          </a:bodyPr>
          <a:lstStyle/>
          <a:p>
            <a:pPr algn="ctr"/>
            <a:r>
              <a:rPr lang="en-US" sz="3200" dirty="0">
                <a:solidFill>
                  <a:srgbClr val="FFFF00"/>
                </a:solidFill>
              </a:rPr>
              <a:t>Sự đoàn kết, đùm bọc</a:t>
            </a:r>
            <a:endParaRPr lang="en-US" sz="3200" dirty="0">
              <a:solidFill>
                <a:srgbClr val="FFFF00"/>
              </a:solidFill>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18" y="477797"/>
            <a:ext cx="4267199" cy="2951203"/>
          </a:xfrm>
          <a:prstGeom prst="rect">
            <a:avLst/>
          </a:prstGeom>
          <a:ln w="28575">
            <a:solidFill>
              <a:schemeClr val="tx1"/>
            </a:solidFill>
          </a:ln>
        </p:spPr>
      </p:pic>
      <p:sp>
        <p:nvSpPr>
          <p:cNvPr id="7" name="Up Arrow Callout 6"/>
          <p:cNvSpPr/>
          <p:nvPr/>
        </p:nvSpPr>
        <p:spPr>
          <a:xfrm>
            <a:off x="1524000" y="3429000"/>
            <a:ext cx="3733800" cy="1295400"/>
          </a:xfrm>
          <a:prstGeom prst="upArrowCallout">
            <a:avLst>
              <a:gd name="adj1" fmla="val 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err="1">
                <a:solidFill>
                  <a:schemeClr val="tx1"/>
                </a:solidFill>
              </a:rPr>
              <a:t>Gióng</a:t>
            </a:r>
            <a:r>
              <a:rPr lang="en-US" sz="3100" dirty="0">
                <a:solidFill>
                  <a:schemeClr val="tx1"/>
                </a:solidFill>
              </a:rPr>
              <a:t> </a:t>
            </a:r>
            <a:r>
              <a:rPr lang="en-US" sz="3100" dirty="0" err="1">
                <a:solidFill>
                  <a:schemeClr val="tx1"/>
                </a:solidFill>
              </a:rPr>
              <a:t>lớn</a:t>
            </a:r>
            <a:r>
              <a:rPr lang="en-US" sz="3100" dirty="0">
                <a:solidFill>
                  <a:schemeClr val="tx1"/>
                </a:solidFill>
              </a:rPr>
              <a:t> </a:t>
            </a:r>
            <a:r>
              <a:rPr lang="en-US" sz="3100" dirty="0" err="1">
                <a:solidFill>
                  <a:schemeClr val="tx1"/>
                </a:solidFill>
              </a:rPr>
              <a:t>nhanh</a:t>
            </a:r>
            <a:r>
              <a:rPr lang="en-US" sz="3100" dirty="0">
                <a:solidFill>
                  <a:schemeClr val="tx1"/>
                </a:solidFill>
              </a:rPr>
              <a:t> </a:t>
            </a:r>
            <a:r>
              <a:rPr lang="en-US" sz="3100" dirty="0" err="1">
                <a:solidFill>
                  <a:schemeClr val="tx1"/>
                </a:solidFill>
              </a:rPr>
              <a:t>như</a:t>
            </a:r>
            <a:r>
              <a:rPr lang="en-US" sz="3100" dirty="0">
                <a:solidFill>
                  <a:schemeClr val="tx1"/>
                </a:solidFill>
              </a:rPr>
              <a:t> </a:t>
            </a:r>
            <a:r>
              <a:rPr lang="en-US" sz="3100" dirty="0" err="1">
                <a:solidFill>
                  <a:schemeClr val="tx1"/>
                </a:solidFill>
              </a:rPr>
              <a:t>thổi</a:t>
            </a:r>
            <a:endParaRPr lang="en-US" sz="3100" dirty="0">
              <a:solidFill>
                <a:schemeClr val="tx1"/>
              </a:solidFill>
            </a:endParaRPr>
          </a:p>
        </p:txBody>
      </p:sp>
      <p:sp>
        <p:nvSpPr>
          <p:cNvPr id="8" name="Up Arrow Callout 7"/>
          <p:cNvSpPr/>
          <p:nvPr/>
        </p:nvSpPr>
        <p:spPr>
          <a:xfrm>
            <a:off x="5257800" y="3429000"/>
            <a:ext cx="5410200" cy="1295400"/>
          </a:xfrm>
          <a:prstGeom prst="upArrowCallout">
            <a:avLst>
              <a:gd name="adj1" fmla="val 2500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a:solidFill>
                  <a:schemeClr val="tx1"/>
                </a:solidFill>
              </a:rPr>
              <a:t>- Cơm ăn mấy cũng không no</a:t>
            </a:r>
            <a:endParaRPr lang="en-US" sz="3100" dirty="0">
              <a:solidFill>
                <a:schemeClr val="tx1"/>
              </a:solidFill>
            </a:endParaRPr>
          </a:p>
          <a:p>
            <a:pPr algn="ctr"/>
            <a:r>
              <a:rPr lang="en-US" sz="3100" dirty="0">
                <a:solidFill>
                  <a:schemeClr val="tx1"/>
                </a:solidFill>
              </a:rPr>
              <a:t>- Áo căng đứt chỉ</a:t>
            </a:r>
            <a:endParaRPr lang="en-US" sz="3100" dirty="0">
              <a:solidFill>
                <a:schemeClr val="tx1"/>
              </a:solidFill>
            </a:endParaRPr>
          </a:p>
        </p:txBody>
      </p:sp>
      <p:sp>
        <p:nvSpPr>
          <p:cNvPr id="11" name="Rounded Rectangle 10">
            <a:hlinkClick r:id="rId2" action="ppaction://hlinksldjump"/>
          </p:cNvPr>
          <p:cNvSpPr/>
          <p:nvPr/>
        </p:nvSpPr>
        <p:spPr>
          <a:xfrm>
            <a:off x="3421380" y="5334001"/>
            <a:ext cx="5440680" cy="1066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dirty="0" err="1">
                <a:solidFill>
                  <a:srgbClr val="FFFF00"/>
                </a:solidFill>
              </a:rPr>
              <a:t>Bà</a:t>
            </a:r>
            <a:r>
              <a:rPr lang="en-US" sz="3200" dirty="0">
                <a:solidFill>
                  <a:srgbClr val="FFFF00"/>
                </a:solidFill>
              </a:rPr>
              <a:t> con </a:t>
            </a:r>
            <a:r>
              <a:rPr lang="en-US" sz="3200" dirty="0" err="1">
                <a:solidFill>
                  <a:srgbClr val="FFFF00"/>
                </a:solidFill>
              </a:rPr>
              <a:t>làng</a:t>
            </a:r>
            <a:r>
              <a:rPr lang="en-US" sz="3200" dirty="0">
                <a:solidFill>
                  <a:srgbClr val="FFFF00"/>
                </a:solidFill>
              </a:rPr>
              <a:t> </a:t>
            </a:r>
            <a:r>
              <a:rPr lang="en-US" sz="3200" dirty="0" err="1">
                <a:solidFill>
                  <a:srgbClr val="FFFF00"/>
                </a:solidFill>
              </a:rPr>
              <a:t>xóm</a:t>
            </a:r>
            <a:r>
              <a:rPr lang="en-US" sz="3200" dirty="0">
                <a:solidFill>
                  <a:srgbClr val="FFFF00"/>
                </a:solidFill>
              </a:rPr>
              <a:t> </a:t>
            </a:r>
            <a:r>
              <a:rPr lang="en-US" sz="3200" dirty="0" err="1">
                <a:solidFill>
                  <a:srgbClr val="FFFF00"/>
                </a:solidFill>
              </a:rPr>
              <a:t>vui</a:t>
            </a:r>
            <a:r>
              <a:rPr lang="en-US" sz="3200" dirty="0">
                <a:solidFill>
                  <a:srgbClr val="FFFF00"/>
                </a:solidFill>
              </a:rPr>
              <a:t> </a:t>
            </a:r>
            <a:r>
              <a:rPr lang="en-US" sz="3200" dirty="0" err="1">
                <a:solidFill>
                  <a:srgbClr val="FFFF00"/>
                </a:solidFill>
              </a:rPr>
              <a:t>lòng</a:t>
            </a:r>
            <a:r>
              <a:rPr lang="en-US" sz="3200" dirty="0">
                <a:solidFill>
                  <a:srgbClr val="FFFF00"/>
                </a:solidFill>
              </a:rPr>
              <a:t> </a:t>
            </a:r>
            <a:r>
              <a:rPr lang="en-US" sz="3200" dirty="0" err="1">
                <a:solidFill>
                  <a:srgbClr val="FFFF00"/>
                </a:solidFill>
              </a:rPr>
              <a:t>góp</a:t>
            </a:r>
            <a:r>
              <a:rPr lang="en-US" sz="3200" dirty="0">
                <a:solidFill>
                  <a:srgbClr val="FFFF00"/>
                </a:solidFill>
              </a:rPr>
              <a:t> </a:t>
            </a:r>
            <a:r>
              <a:rPr lang="en-US" sz="3200" dirty="0" err="1">
                <a:solidFill>
                  <a:srgbClr val="FFFF00"/>
                </a:solidFill>
              </a:rPr>
              <a:t>gạo</a:t>
            </a:r>
            <a:r>
              <a:rPr lang="en-US" sz="3200" dirty="0">
                <a:solidFill>
                  <a:srgbClr val="FFFF00"/>
                </a:solidFill>
              </a:rPr>
              <a:t> </a:t>
            </a:r>
            <a:r>
              <a:rPr lang="en-US" sz="3200" dirty="0" err="1">
                <a:solidFill>
                  <a:srgbClr val="FFFF00"/>
                </a:solidFill>
              </a:rPr>
              <a:t>nuôi</a:t>
            </a:r>
            <a:r>
              <a:rPr lang="en-US" sz="3200" dirty="0">
                <a:solidFill>
                  <a:srgbClr val="FFFF00"/>
                </a:solidFill>
              </a:rPr>
              <a:t> </a:t>
            </a:r>
            <a:r>
              <a:rPr lang="en-US" sz="3200" dirty="0" err="1">
                <a:solidFill>
                  <a:srgbClr val="FFFF00"/>
                </a:solidFill>
              </a:rPr>
              <a:t>cậu</a:t>
            </a:r>
            <a:r>
              <a:rPr lang="en-US" sz="3200" dirty="0">
                <a:solidFill>
                  <a:srgbClr val="FFFF00"/>
                </a:solidFill>
              </a:rPr>
              <a:t> </a:t>
            </a:r>
            <a:r>
              <a:rPr lang="en-US" sz="3200" dirty="0" err="1">
                <a:solidFill>
                  <a:srgbClr val="FFFF00"/>
                </a:solidFill>
              </a:rPr>
              <a:t>bé</a:t>
            </a:r>
            <a:r>
              <a:rPr lang="en-US" sz="3200" dirty="0">
                <a:solidFill>
                  <a:srgbClr val="FFFF00"/>
                </a:solidFill>
              </a:rPr>
              <a:t>.</a:t>
            </a:r>
            <a:endParaRPr lang="en-US" sz="3200" dirty="0">
              <a:solidFill>
                <a:srgbClr val="FFFF00"/>
              </a:solidFill>
            </a:endParaRPr>
          </a:p>
        </p:txBody>
      </p:sp>
      <p:pic>
        <p:nvPicPr>
          <p:cNvPr id="1026" name="Picture 2" descr="Káº¿t quáº£ hÃ¬nh áº£nh cho truyen tranh thÃ¡nh giÃ³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18" y="508594"/>
            <a:ext cx="4876801" cy="292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10972800" cy="1024255"/>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 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
        <p:nvSpPr>
          <p:cNvPr id="4" name="Title 1"/>
          <p:cNvSpPr txBox="1"/>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0" y="819150"/>
          <a:ext cx="12192635" cy="6776085"/>
        </p:xfrm>
        <a:graphic>
          <a:graphicData uri="http://schemas.openxmlformats.org/drawingml/2006/table">
            <a:tbl>
              <a:tblPr firstRow="1" firstCol="1" bandRow="1" bandCol="1">
                <a:tableStyleId>{5C22544A-7EE6-4342-B048-85BDC9FD1C3A}</a:tableStyleId>
              </a:tblPr>
              <a:tblGrid>
                <a:gridCol w="2756535"/>
                <a:gridCol w="7110095"/>
                <a:gridCol w="2326005"/>
              </a:tblGrid>
              <a:tr h="938530">
                <a:tc>
                  <a:txBody>
                    <a:bodyPr/>
                    <a:lstStyle/>
                    <a:p>
                      <a:pPr marL="0" marR="0" indent="36195" algn="ctr">
                        <a:lnSpc>
                          <a:spcPct val="115000"/>
                        </a:lnSpc>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Chi tiết</a:t>
                      </a:r>
                      <a:endParaRPr lang="en-US"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indent="36195" algn="ctr">
                        <a:lnSpc>
                          <a:spcPct val="115000"/>
                        </a:lnSpc>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Cảm nhận về ý nghĩa chi tiết</a:t>
                      </a:r>
                      <a:endParaRPr lang="vi-VN"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 Nghệ</a:t>
                      </a:r>
                      <a:r>
                        <a:rPr lang="en-US" sz="2800" baseline="0" dirty="0" smtClean="0">
                          <a:solidFill>
                            <a:srgbClr val="7030A0"/>
                          </a:solidFill>
                          <a:latin typeface="Times New Roman" panose="02020603050405020304" pitchFamily="18" charset="0"/>
                          <a:cs typeface="Times New Roman" panose="02020603050405020304" pitchFamily="18" charset="0"/>
                        </a:rPr>
                        <a:t>  thuật xây dựng</a:t>
                      </a:r>
                      <a:endParaRPr lang="en-US" sz="2800" dirty="0">
                        <a:solidFill>
                          <a:srgbClr val="7030A0"/>
                        </a:solidFill>
                        <a:latin typeface="Times New Roman" panose="02020603050405020304" pitchFamily="18" charset="0"/>
                        <a:cs typeface="Times New Roman" panose="02020603050405020304" pitchFamily="18" charset="0"/>
                      </a:endParaRPr>
                    </a:p>
                  </a:txBody>
                  <a:tcPr marL="0" marR="0" marT="0" marB="0" anchor="ctr"/>
                </a:tc>
              </a:tr>
              <a:tr h="567690">
                <a:tc rowSpan="3">
                  <a:txBody>
                    <a:bodyPr/>
                    <a:lstStyle/>
                    <a:p>
                      <a:pPr marL="0" marR="0"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Tiếng nói đầu tiên  xin đi đánh giặc</a:t>
                      </a:r>
                      <a:endParaRPr lang="en-US" sz="2800"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indent="36195" algn="just">
                        <a:spcBef>
                          <a:spcPts val="0"/>
                        </a:spcBef>
                        <a:spcAft>
                          <a:spcPts val="0"/>
                        </a:spcAft>
                      </a:pPr>
                      <a:r>
                        <a:rPr lang="en-US" sz="2800" dirty="0">
                          <a:solidFill>
                            <a:schemeClr val="tx1"/>
                          </a:solidFill>
                          <a:latin typeface="Times New Roman" panose="02020603050405020304" pitchFamily="18" charset="0"/>
                          <a:cs typeface="Times New Roman" panose="02020603050405020304" pitchFamily="18" charset="0"/>
                        </a:rPr>
                        <a:t>-&gt; Ca ngợi  lòng yêu nước tiềm ẩn...</a:t>
                      </a:r>
                      <a:endParaRPr lang="en-US" sz="28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rowSpan="9">
                  <a:txBody>
                    <a:bodyPr/>
                    <a:lstStyle/>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-&gt; </a:t>
                      </a:r>
                      <a:r>
                        <a:rPr lang="en-US" sz="2800" dirty="0" err="1" smtClean="0">
                          <a:solidFill>
                            <a:schemeClr val="tx1"/>
                          </a:solidFill>
                          <a:latin typeface="Times New Roman" panose="02020603050405020304" pitchFamily="18" charset="0"/>
                          <a:cs typeface="Times New Roman" panose="02020603050405020304" pitchFamily="18" charset="0"/>
                        </a:rPr>
                        <a:t>Tưởng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tượng</a:t>
                      </a:r>
                      <a:r>
                        <a:rPr lang="en-US" sz="2800" baseline="0" dirty="0" smtClean="0">
                          <a:solidFill>
                            <a:schemeClr val="tx1"/>
                          </a:solidFill>
                          <a:latin typeface="Times New Roman" panose="02020603050405020304" pitchFamily="18" charset="0"/>
                          <a:cs typeface="Times New Roman" panose="02020603050405020304" pitchFamily="18" charset="0"/>
                        </a:rPr>
                        <a:t>, kì ảo đan xen chi tiết đời thường.</a:t>
                      </a:r>
                      <a:endParaRPr lang="en-US" sz="2800"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marL="0" marR="0" indent="36195" algn="ctr">
                        <a:lnSpc>
                          <a:spcPct val="115000"/>
                        </a:lnSpc>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txBody>
                  <a:tcPr marL="0" marR="0" marT="0" marB="0" anchor="ctr"/>
                </a:tc>
              </a:tr>
              <a:tr h="1038860">
                <a:tc vMerge="1">
                  <a:tcPr/>
                </a:tc>
                <a:tc>
                  <a:txBody>
                    <a:bodyPr/>
                    <a:lstStyle/>
                    <a:p>
                      <a:pPr marL="0" marR="0" algn="just">
                        <a:spcBef>
                          <a:spcPts val="0"/>
                        </a:spcBef>
                        <a:spcAft>
                          <a:spcPts val="0"/>
                        </a:spcAft>
                      </a:pPr>
                      <a:r>
                        <a:rPr lang="en-US" sz="2800" dirty="0">
                          <a:solidFill>
                            <a:schemeClr val="tx1"/>
                          </a:solidFill>
                          <a:latin typeface="Times New Roman" panose="02020603050405020304" pitchFamily="18" charset="0"/>
                          <a:cs typeface="Times New Roman" panose="02020603050405020304" pitchFamily="18" charset="0"/>
                        </a:rPr>
                        <a:t>+  Nguyện vọng, ý thức tự nguyện đánh giặc cứu nước, yêu nước tạo khả năng kì lạ.</a:t>
                      </a:r>
                      <a:endParaRPr lang="en-US" sz="28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639445">
                <a:tc vMerge="1">
                  <a:tcPr/>
                </a:tc>
                <a:tc>
                  <a:txBody>
                    <a:bodyPr/>
                    <a:lstStyle/>
                    <a:p>
                      <a:pPr marL="0" marR="0" algn="just">
                        <a:spcBef>
                          <a:spcPts val="0"/>
                        </a:spcBef>
                        <a:spcAft>
                          <a:spcPts val="0"/>
                        </a:spcAft>
                      </a:pPr>
                      <a:r>
                        <a:rPr lang="en-US" sz="2800" dirty="0">
                          <a:solidFill>
                            <a:schemeClr val="tx1"/>
                          </a:solidFill>
                          <a:latin typeface="Times New Roman" panose="02020603050405020304" pitchFamily="18" charset="0"/>
                          <a:cs typeface="Times New Roman" panose="02020603050405020304" pitchFamily="18" charset="0"/>
                        </a:rPr>
                        <a:t>+ S</a:t>
                      </a:r>
                      <a:r>
                        <a:rPr lang="vi-VN" sz="2800" dirty="0">
                          <a:solidFill>
                            <a:schemeClr val="tx1"/>
                          </a:solidFill>
                          <a:latin typeface="Times New Roman" panose="02020603050405020304" pitchFamily="18" charset="0"/>
                          <a:cs typeface="Times New Roman" panose="02020603050405020304" pitchFamily="18" charset="0"/>
                        </a:rPr>
                        <a:t>ức mạnh tự cường </a:t>
                      </a:r>
                      <a:r>
                        <a:rPr lang="en-US" sz="2800" dirty="0">
                          <a:solidFill>
                            <a:schemeClr val="tx1"/>
                          </a:solidFill>
                          <a:latin typeface="Times New Roman" panose="02020603050405020304" pitchFamily="18" charset="0"/>
                          <a:cs typeface="Times New Roman" panose="02020603050405020304" pitchFamily="18" charset="0"/>
                        </a:rPr>
                        <a:t>và niềm</a:t>
                      </a:r>
                      <a:r>
                        <a:rPr lang="vi-VN" sz="2800" dirty="0">
                          <a:solidFill>
                            <a:schemeClr val="tx1"/>
                          </a:solidFill>
                          <a:latin typeface="Times New Roman" panose="02020603050405020304" pitchFamily="18" charset="0"/>
                          <a:cs typeface="Times New Roman" panose="02020603050405020304" pitchFamily="18" charset="0"/>
                        </a:rPr>
                        <a:t> tin chiến thắng</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411480">
                <a:tc rowSpan="3">
                  <a:txBody>
                    <a:bodyPr/>
                    <a:lstStyle/>
                    <a:p>
                      <a:pPr marL="0" marR="0" indent="36195"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Gióng đòi roi sắt, ngựa sắt, giáp sắt</a:t>
                      </a:r>
                      <a:endParaRPr lang="en-US" sz="2800"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just">
                        <a:spcBef>
                          <a:spcPts val="0"/>
                        </a:spcBef>
                        <a:spcAft>
                          <a:spcPts val="0"/>
                        </a:spcAft>
                      </a:pPr>
                      <a:r>
                        <a:rPr lang="en-US" sz="2800" dirty="0">
                          <a:solidFill>
                            <a:schemeClr val="tx1"/>
                          </a:solidFill>
                          <a:latin typeface="Times New Roman" panose="02020603050405020304" pitchFamily="18" charset="0"/>
                          <a:cs typeface="Times New Roman" panose="02020603050405020304" pitchFamily="18" charset="0"/>
                        </a:rPr>
                        <a:t>-&gt; Vũ khí hiện đại. </a:t>
                      </a:r>
                      <a:endParaRPr lang="en-US" sz="28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379730">
                <a:tc vMerge="1">
                  <a:tcPr/>
                </a:tc>
                <a:tc>
                  <a:txBody>
                    <a:bodyPr/>
                    <a:lstStyle/>
                    <a:p>
                      <a:pPr marL="0" marR="0" algn="just">
                        <a:spcBef>
                          <a:spcPts val="0"/>
                        </a:spcBef>
                        <a:spcAft>
                          <a:spcPts val="0"/>
                        </a:spcAft>
                      </a:pP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379730">
                <a:tc vMerge="1">
                  <a:tcPr/>
                </a:tc>
                <a:tc>
                  <a:txBody>
                    <a:bodyPr/>
                    <a:lstStyle/>
                    <a:p>
                      <a:pPr marL="0" marR="0" algn="just">
                        <a:spcBef>
                          <a:spcPts val="0"/>
                        </a:spcBef>
                        <a:spcAft>
                          <a:spcPts val="0"/>
                        </a:spcAft>
                      </a:pP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916940">
                <a:tc rowSpan="3">
                  <a:txBody>
                    <a:bodyPr/>
                    <a:lstStyle/>
                    <a:p>
                      <a:pPr marL="0" marR="0" indent="36195" algn="just">
                        <a:spcBef>
                          <a:spcPts val="0"/>
                        </a:spcBef>
                        <a:spcAft>
                          <a:spcPts val="0"/>
                        </a:spcAft>
                      </a:pPr>
                      <a:r>
                        <a:rPr lang="en-US" sz="2800" dirty="0">
                          <a:solidFill>
                            <a:srgbClr val="FF0000"/>
                          </a:solidFill>
                          <a:latin typeface="Times New Roman" panose="02020603050405020304" pitchFamily="18" charset="0"/>
                          <a:cs typeface="Times New Roman" panose="02020603050405020304" pitchFamily="18" charset="0"/>
                        </a:rPr>
                        <a:t>Bà con góp gạo nuôi Gióng</a:t>
                      </a:r>
                      <a:endParaRPr lang="en-US" sz="2800"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just">
                        <a:spcBef>
                          <a:spcPts val="0"/>
                        </a:spcBef>
                        <a:spcAft>
                          <a:spcPts val="0"/>
                        </a:spcAft>
                      </a:pPr>
                      <a:r>
                        <a:rPr lang="en-US" sz="2800" dirty="0" smtClean="0">
                          <a:solidFill>
                            <a:schemeClr val="tx1"/>
                          </a:solidFill>
                          <a:latin typeface="Times New Roman" panose="02020603050405020304" pitchFamily="18" charset="0"/>
                          <a:cs typeface="Times New Roman" panose="02020603050405020304" pitchFamily="18" charset="0"/>
                        </a:rPr>
                        <a:t>-&gt; Tinh </a:t>
                      </a:r>
                      <a:r>
                        <a:rPr lang="en-US" sz="2800" dirty="0">
                          <a:solidFill>
                            <a:schemeClr val="tx1"/>
                          </a:solidFill>
                          <a:latin typeface="Times New Roman" panose="02020603050405020304" pitchFamily="18" charset="0"/>
                          <a:cs typeface="Times New Roman" panose="02020603050405020304" pitchFamily="18" charset="0"/>
                        </a:rPr>
                        <a:t>thần đoàn kết cộng đồng. Đánh giặc cứu nước là ý chí, sức mạnh toàn dân.</a:t>
                      </a:r>
                      <a:endParaRPr lang="en-US" sz="28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379730">
                <a:tc vMerge="1">
                  <a:tcPr/>
                </a:tc>
                <a:tc>
                  <a:txBody>
                    <a:bodyPr/>
                    <a:lstStyle/>
                    <a:p>
                      <a:pPr marL="0" marR="0" algn="just">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 </a:t>
                      </a:r>
                      <a:endParaRPr lang="vi-VN"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422910">
                <a:tc vMerge="1">
                  <a:tcPr/>
                </a:tc>
                <a:tc>
                  <a:txBody>
                    <a:bodyPr/>
                    <a:lstStyle/>
                    <a:p>
                      <a:pPr marL="0" marR="0">
                        <a:lnSpc>
                          <a:spcPct val="115000"/>
                        </a:lnSpc>
                        <a:spcBef>
                          <a:spcPts val="0"/>
                        </a:spcBef>
                        <a:spcAft>
                          <a:spcPts val="0"/>
                        </a:spcAft>
                      </a:pPr>
                      <a:r>
                        <a:rPr lang="vi-VN" sz="2800" dirty="0">
                          <a:solidFill>
                            <a:srgbClr val="7030A0"/>
                          </a:solidFill>
                          <a:latin typeface="Times New Roman" panose="02020603050405020304" pitchFamily="18" charset="0"/>
                          <a:cs typeface="Times New Roman" panose="02020603050405020304" pitchFamily="18" charset="0"/>
                        </a:rPr>
                        <a:t> </a:t>
                      </a:r>
                      <a:endParaRPr lang="vi-VN" sz="28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vMerge="1">
                  <a:tcPr marL="45121" marR="45121" marT="45121" marB="45121"/>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Rectangle 15"/>
          <p:cNvSpPr>
            <a:spLocks noChangeArrowheads="1"/>
          </p:cNvSpPr>
          <p:nvPr/>
        </p:nvSpPr>
        <p:spPr bwMode="auto">
          <a:xfrm>
            <a:off x="304532" y="2963545"/>
            <a:ext cx="11277600" cy="107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Gióng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đòi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roi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sắt</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ngựa</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sắt</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giáp</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sắt</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altLang="en-US"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en-US" altLang="en-US" dirty="0" smtClean="0">
                <a:solidFill>
                  <a:srgbClr val="000000"/>
                </a:solidFill>
                <a:latin typeface="Times New Roman" panose="02020603050405020304" pitchFamily="18" charset="0"/>
                <a:cs typeface="Times New Roman" panose="02020603050405020304" pitchFamily="18" charset="0"/>
              </a:rPr>
              <a:t>-&gt; </a:t>
            </a:r>
            <a:r>
              <a:rPr lang="en-US" altLang="en-US" dirty="0" err="1" smtClean="0">
                <a:solidFill>
                  <a:srgbClr val="000000"/>
                </a:solidFill>
                <a:latin typeface="Times New Roman" panose="02020603050405020304" pitchFamily="18" charset="0"/>
                <a:cs typeface="Times New Roman" panose="02020603050405020304" pitchFamily="18" charset="0"/>
              </a:rPr>
              <a:t>Vũ</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khí</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hiện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đại</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649288" y="762000"/>
            <a:ext cx="7427912" cy="582295"/>
          </a:xfrm>
          <a:prstGeom prst="rect">
            <a:avLst/>
          </a:prstGeom>
        </p:spPr>
        <p:style>
          <a:lnRef idx="2">
            <a:schemeClr val="dk1"/>
          </a:lnRef>
          <a:fillRef idx="1">
            <a:schemeClr val="lt1"/>
          </a:fillRef>
          <a:effectRef idx="0">
            <a:schemeClr val="dk1"/>
          </a:effectRef>
          <a:fontRef idx="minor">
            <a:schemeClr val="dk1"/>
          </a:fontRef>
        </p:style>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latin typeface="Times New Roman" panose="02020603050405020304" pitchFamily="18" charset="0"/>
                <a:cs typeface="Times New Roman" panose="02020603050405020304" pitchFamily="18" charset="0"/>
              </a:rPr>
              <a:t> </a:t>
            </a:r>
            <a:r>
              <a:rPr lang="en-US" altLang="en-US" b="1" dirty="0" smtClean="0">
                <a:solidFill>
                  <a:srgbClr val="000000"/>
                </a:solidFill>
                <a:latin typeface="Times New Roman" panose="02020603050405020304" pitchFamily="18" charset="0"/>
                <a:cs typeface="Times New Roman" panose="02020603050405020304" pitchFamily="18" charset="0"/>
              </a:rPr>
              <a:t>2. </a:t>
            </a:r>
            <a:r>
              <a:rPr lang="en-US" altLang="en-US" b="1" dirty="0" err="1" smtClean="0">
                <a:solidFill>
                  <a:srgbClr val="000000"/>
                </a:solidFill>
                <a:latin typeface="Times New Roman" panose="02020603050405020304" pitchFamily="18" charset="0"/>
                <a:cs typeface="Times New Roman" panose="02020603050405020304" pitchFamily="18" charset="0"/>
              </a:rPr>
              <a:t>Sự</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lớn</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lên</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của</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Gióng</a:t>
            </a:r>
            <a:r>
              <a:rPr lang="en-US" altLang="en-US" b="1" dirty="0" smtClean="0">
                <a:solidFill>
                  <a:srgbClr val="000000"/>
                </a:solidFill>
                <a:latin typeface="Times New Roman" panose="02020603050405020304" pitchFamily="18" charset="0"/>
                <a:cs typeface="Times New Roman" panose="02020603050405020304" pitchFamily="18" charset="0"/>
              </a:rPr>
              <a:t>:</a:t>
            </a:r>
            <a:endParaRPr lang="en-US" altLang="en-US" b="1" dirty="0">
              <a:solidFill>
                <a:srgbClr val="FFFFFF"/>
              </a:solidFill>
              <a:latin typeface="Times New Roman" panose="02020603050405020304" pitchFamily="18" charset="0"/>
              <a:cs typeface="Times New Roman" panose="02020603050405020304" pitchFamily="18" charset="0"/>
            </a:endParaRPr>
          </a:p>
        </p:txBody>
      </p:sp>
      <p:sp>
        <p:nvSpPr>
          <p:cNvPr id="17428" name="Text Box 20"/>
          <p:cNvSpPr txBox="1">
            <a:spLocks noChangeArrowheads="1"/>
          </p:cNvSpPr>
          <p:nvPr/>
        </p:nvSpPr>
        <p:spPr bwMode="auto">
          <a:xfrm>
            <a:off x="562708" y="1447800"/>
            <a:ext cx="11430000" cy="199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0"/>
              </a:spcBef>
              <a:buClrTx/>
              <a:buFontTx/>
              <a:buChar char="-"/>
            </a:pPr>
            <a:r>
              <a:rPr lang="en-US" altLang="en-US" dirty="0" err="1" smtClean="0">
                <a:solidFill>
                  <a:srgbClr val="000000"/>
                </a:solidFill>
                <a:latin typeface="Times New Roman" panose="02020603050405020304" pitchFamily="18" charset="0"/>
                <a:cs typeface="Times New Roman" panose="02020603050405020304" pitchFamily="18" charset="0"/>
              </a:rPr>
              <a:t>Tiếng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nói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đầu</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tiên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là</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xin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đánh</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giặc</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và</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niềm</a:t>
            </a:r>
            <a:r>
              <a:rPr lang="en-US" altLang="en-US" dirty="0" smtClean="0">
                <a:solidFill>
                  <a:srgbClr val="000000"/>
                </a:solidFill>
                <a:latin typeface="Times New Roman" panose="02020603050405020304" pitchFamily="18" charset="0"/>
                <a:cs typeface="Times New Roman" panose="02020603050405020304" pitchFamily="18" charset="0"/>
              </a:rPr>
              <a:t> tin </a:t>
            </a:r>
            <a:r>
              <a:rPr lang="en-US" altLang="en-US" dirty="0" err="1" smtClean="0">
                <a:solidFill>
                  <a:srgbClr val="000000"/>
                </a:solidFill>
                <a:latin typeface="Times New Roman" panose="02020603050405020304" pitchFamily="18" charset="0"/>
                <a:cs typeface="Times New Roman" panose="02020603050405020304" pitchFamily="18" charset="0"/>
              </a:rPr>
              <a:t>chiến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thắng</a:t>
            </a:r>
            <a:r>
              <a:rPr lang="en-US" altLang="en-US" dirty="0" smtClean="0">
                <a:solidFill>
                  <a:srgbClr val="000000"/>
                </a:solidFill>
                <a:latin typeface="Times New Roman" panose="02020603050405020304" pitchFamily="18" charset="0"/>
                <a:cs typeface="Times New Roman" panose="02020603050405020304" pitchFamily="18" charset="0"/>
              </a:rPr>
              <a:t>:</a:t>
            </a:r>
            <a:r>
              <a:rPr lang="en-US" altLang="en-US" i="1" dirty="0" smtClean="0">
                <a:solidFill>
                  <a:srgbClr val="000000"/>
                </a:solidFill>
                <a:latin typeface="Times New Roman" panose="02020603050405020304" pitchFamily="18" charset="0"/>
                <a:cs typeface="Times New Roman" panose="02020603050405020304" pitchFamily="18" charset="0"/>
              </a:rPr>
              <a:t>“Ta </a:t>
            </a:r>
            <a:r>
              <a:rPr lang="en-US" altLang="en-US" i="1" dirty="0" err="1" smtClean="0">
                <a:solidFill>
                  <a:srgbClr val="000000"/>
                </a:solidFill>
                <a:latin typeface="Times New Roman" panose="02020603050405020304" pitchFamily="18" charset="0"/>
                <a:cs typeface="Times New Roman" panose="02020603050405020304" pitchFamily="18" charset="0"/>
              </a:rPr>
              <a:t>sẽ</a:t>
            </a:r>
            <a:r>
              <a:rPr lang="en-US" altLang="en-US" i="1" dirty="0" smtClean="0">
                <a:solidFill>
                  <a:srgbClr val="000000"/>
                </a:solidFill>
                <a:latin typeface="Times New Roman" panose="02020603050405020304" pitchFamily="18" charset="0"/>
                <a:cs typeface="Times New Roman" panose="02020603050405020304" pitchFamily="18" charset="0"/>
              </a:rPr>
              <a:t> </a:t>
            </a:r>
            <a:r>
              <a:rPr lang="en-US" altLang="en-US" i="1" dirty="0" err="1" smtClean="0">
                <a:solidFill>
                  <a:srgbClr val="000000"/>
                </a:solidFill>
                <a:latin typeface="Times New Roman" panose="02020603050405020304" pitchFamily="18" charset="0"/>
                <a:cs typeface="Times New Roman" panose="02020603050405020304" pitchFamily="18" charset="0"/>
              </a:rPr>
              <a:t>đánh</a:t>
            </a:r>
            <a:r>
              <a:rPr lang="en-US" altLang="en-US" i="1" dirty="0" smtClean="0">
                <a:solidFill>
                  <a:srgbClr val="000000"/>
                </a:solidFill>
                <a:latin typeface="Times New Roman" panose="02020603050405020304" pitchFamily="18" charset="0"/>
                <a:cs typeface="Times New Roman" panose="02020603050405020304" pitchFamily="18" charset="0"/>
              </a:rPr>
              <a:t> tan </a:t>
            </a:r>
            <a:r>
              <a:rPr lang="en-US" altLang="en-US" i="1" dirty="0" err="1" smtClean="0">
                <a:solidFill>
                  <a:srgbClr val="000000"/>
                </a:solidFill>
                <a:latin typeface="Times New Roman" panose="02020603050405020304" pitchFamily="18" charset="0"/>
                <a:cs typeface="Times New Roman" panose="02020603050405020304" pitchFamily="18" charset="0"/>
              </a:rPr>
              <a:t>lũ</a:t>
            </a:r>
            <a:r>
              <a:rPr lang="en-US" altLang="en-US" i="1" dirty="0" smtClean="0">
                <a:solidFill>
                  <a:srgbClr val="000000"/>
                </a:solidFill>
                <a:latin typeface="Times New Roman" panose="02020603050405020304" pitchFamily="18" charset="0"/>
                <a:cs typeface="Times New Roman" panose="02020603050405020304" pitchFamily="18" charset="0"/>
              </a:rPr>
              <a:t> </a:t>
            </a:r>
            <a:r>
              <a:rPr lang="en-US" altLang="en-US" i="1" dirty="0" err="1" smtClean="0">
                <a:solidFill>
                  <a:srgbClr val="000000"/>
                </a:solidFill>
                <a:latin typeface="Times New Roman" panose="02020603050405020304" pitchFamily="18" charset="0"/>
                <a:cs typeface="Times New Roman" panose="02020603050405020304" pitchFamily="18" charset="0"/>
              </a:rPr>
              <a:t>giặc</a:t>
            </a:r>
            <a:r>
              <a:rPr lang="en-US" altLang="en-US" i="1" dirty="0" smtClean="0">
                <a:solidFill>
                  <a:srgbClr val="000000"/>
                </a:solidFill>
                <a:latin typeface="Times New Roman" panose="02020603050405020304" pitchFamily="18" charset="0"/>
                <a:cs typeface="Times New Roman" panose="02020603050405020304" pitchFamily="18" charset="0"/>
              </a:rPr>
              <a:t> </a:t>
            </a:r>
            <a:r>
              <a:rPr lang="en-US" altLang="en-US" i="1" dirty="0" err="1" smtClean="0">
                <a:solidFill>
                  <a:srgbClr val="000000"/>
                </a:solidFill>
                <a:latin typeface="Times New Roman" panose="02020603050405020304" pitchFamily="18" charset="0"/>
                <a:cs typeface="Times New Roman" panose="02020603050405020304" pitchFamily="18" charset="0"/>
              </a:rPr>
              <a:t>này</a:t>
            </a:r>
            <a:r>
              <a:rPr lang="en-US" altLang="en-US" i="1" dirty="0" smtClean="0">
                <a:solidFill>
                  <a:srgbClr val="000000"/>
                </a:solidFill>
                <a:latin typeface="Times New Roman" panose="02020603050405020304" pitchFamily="18" charset="0"/>
                <a:cs typeface="Times New Roman" panose="02020603050405020304" pitchFamily="18" charset="0"/>
              </a:rPr>
              <a:t>”</a:t>
            </a:r>
            <a:endParaRPr lang="en-US" altLang="en-US" i="1"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None/>
            </a:pPr>
            <a:r>
              <a:rPr lang="en-US" altLang="en-US" i="1" dirty="0" smtClean="0">
                <a:solidFill>
                  <a:srgbClr val="000000"/>
                </a:solidFill>
                <a:latin typeface="Times New Roman" panose="02020603050405020304" pitchFamily="18" charset="0"/>
                <a:cs typeface="Times New Roman" panose="02020603050405020304" pitchFamily="18" charset="0"/>
              </a:rPr>
              <a:t>-&gt; </a:t>
            </a:r>
            <a:r>
              <a:rPr lang="en-US" altLang="en-US" dirty="0" smtClean="0">
                <a:solidFill>
                  <a:srgbClr val="000000"/>
                </a:solidFill>
                <a:latin typeface="Times New Roman" panose="02020603050405020304" pitchFamily="18" charset="0"/>
                <a:cs typeface="Times New Roman" panose="02020603050405020304" pitchFamily="18" charset="0"/>
              </a:rPr>
              <a:t>Ca </a:t>
            </a:r>
            <a:r>
              <a:rPr lang="en-US" altLang="en-US" dirty="0" err="1" smtClean="0">
                <a:solidFill>
                  <a:srgbClr val="000000"/>
                </a:solidFill>
                <a:latin typeface="Times New Roman" panose="02020603050405020304" pitchFamily="18" charset="0"/>
                <a:cs typeface="Times New Roman" panose="02020603050405020304" pitchFamily="18" charset="0"/>
              </a:rPr>
              <a:t>ngợi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lòng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yêu</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nước</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tiềm</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ẩn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sức</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mạnh</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tự</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cường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của</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dân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tộc</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altLang="en-US"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None/>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562415" y="4038599"/>
            <a:ext cx="11441723" cy="199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900" dirty="0">
                <a:solidFill>
                  <a:srgbClr val="000000"/>
                </a:solidFill>
                <a:latin typeface="Times New Roman" panose="02020603050405020304" pitchFamily="18" charset="0"/>
                <a:cs typeface="Times New Roman" panose="02020603050405020304" pitchFamily="18" charset="0"/>
              </a:rPr>
              <a:t> </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Bà</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con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góp</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gạo</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nuôi</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Gióng</a:t>
            </a:r>
            <a:endPar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0"/>
              </a:spcBef>
              <a:buClrTx/>
              <a:buFontTx/>
              <a:buNone/>
            </a:pP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thần</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đoàn</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kết</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đùm</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bọc</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Sức</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mạnh</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Gióng</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là</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sức</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mạnh</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toàn</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dân</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tộc</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0"/>
              </a:spcBef>
              <a:buClrTx/>
              <a:buFontTx/>
              <a:buNone/>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428"/>
                                        </p:tgtEl>
                                        <p:attrNameLst>
                                          <p:attrName>style.visibility</p:attrName>
                                        </p:attrNameLst>
                                      </p:cBhvr>
                                      <p:to>
                                        <p:strVal val="visible"/>
                                      </p:to>
                                    </p:set>
                                    <p:anim calcmode="lin" valueType="num">
                                      <p:cBhvr>
                                        <p:cTn id="14" dur="500" fill="hold"/>
                                        <p:tgtEl>
                                          <p:spTgt spid="17428"/>
                                        </p:tgtEl>
                                        <p:attrNameLst>
                                          <p:attrName>ppt_w</p:attrName>
                                        </p:attrNameLst>
                                      </p:cBhvr>
                                      <p:tavLst>
                                        <p:tav tm="0">
                                          <p:val>
                                            <p:fltVal val="0"/>
                                          </p:val>
                                        </p:tav>
                                        <p:tav tm="100000">
                                          <p:val>
                                            <p:strVal val="#ppt_w"/>
                                          </p:val>
                                        </p:tav>
                                      </p:tavLst>
                                    </p:anim>
                                    <p:anim calcmode="lin" valueType="num">
                                      <p:cBhvr>
                                        <p:cTn id="15" dur="500" fill="hold"/>
                                        <p:tgtEl>
                                          <p:spTgt spid="17428"/>
                                        </p:tgtEl>
                                        <p:attrNameLst>
                                          <p:attrName>ppt_h</p:attrName>
                                        </p:attrNameLst>
                                      </p:cBhvr>
                                      <p:tavLst>
                                        <p:tav tm="0">
                                          <p:val>
                                            <p:fltVal val="0"/>
                                          </p:val>
                                        </p:tav>
                                        <p:tav tm="100000">
                                          <p:val>
                                            <p:strVal val="#ppt_h"/>
                                          </p:val>
                                        </p:tav>
                                      </p:tavLst>
                                    </p:anim>
                                    <p:animEffect transition="in" filter="fade">
                                      <p:cBhvr>
                                        <p:cTn id="16" dur="500"/>
                                        <p:tgtEl>
                                          <p:spTgt spid="174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423"/>
                                        </p:tgtEl>
                                        <p:attrNameLst>
                                          <p:attrName>style.visibility</p:attrName>
                                        </p:attrNameLst>
                                      </p:cBhvr>
                                      <p:to>
                                        <p:strVal val="visible"/>
                                      </p:to>
                                    </p:set>
                                    <p:anim calcmode="lin" valueType="num">
                                      <p:cBhvr>
                                        <p:cTn id="21" dur="500" fill="hold"/>
                                        <p:tgtEl>
                                          <p:spTgt spid="17423"/>
                                        </p:tgtEl>
                                        <p:attrNameLst>
                                          <p:attrName>ppt_w</p:attrName>
                                        </p:attrNameLst>
                                      </p:cBhvr>
                                      <p:tavLst>
                                        <p:tav tm="0">
                                          <p:val>
                                            <p:fltVal val="0"/>
                                          </p:val>
                                        </p:tav>
                                        <p:tav tm="100000">
                                          <p:val>
                                            <p:strVal val="#ppt_w"/>
                                          </p:val>
                                        </p:tav>
                                      </p:tavLst>
                                    </p:anim>
                                    <p:anim calcmode="lin" valueType="num">
                                      <p:cBhvr>
                                        <p:cTn id="22" dur="500" fill="hold"/>
                                        <p:tgtEl>
                                          <p:spTgt spid="17423"/>
                                        </p:tgtEl>
                                        <p:attrNameLst>
                                          <p:attrName>ppt_h</p:attrName>
                                        </p:attrNameLst>
                                      </p:cBhvr>
                                      <p:tavLst>
                                        <p:tav tm="0">
                                          <p:val>
                                            <p:fltVal val="0"/>
                                          </p:val>
                                        </p:tav>
                                        <p:tav tm="100000">
                                          <p:val>
                                            <p:strVal val="#ppt_h"/>
                                          </p:val>
                                        </p:tav>
                                      </p:tavLst>
                                    </p:anim>
                                    <p:animEffect transition="in" filter="fade">
                                      <p:cBhvr>
                                        <p:cTn id="23" dur="500"/>
                                        <p:tgtEl>
                                          <p:spTgt spid="1742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429"/>
                                        </p:tgtEl>
                                        <p:attrNameLst>
                                          <p:attrName>style.visibility</p:attrName>
                                        </p:attrNameLst>
                                      </p:cBhvr>
                                      <p:to>
                                        <p:strVal val="visible"/>
                                      </p:to>
                                    </p:set>
                                    <p:anim calcmode="lin" valueType="num">
                                      <p:cBhvr additive="base">
                                        <p:cTn id="28" dur="500" fill="hold"/>
                                        <p:tgtEl>
                                          <p:spTgt spid="17429"/>
                                        </p:tgtEl>
                                        <p:attrNameLst>
                                          <p:attrName>ppt_x</p:attrName>
                                        </p:attrNameLst>
                                      </p:cBhvr>
                                      <p:tavLst>
                                        <p:tav tm="0">
                                          <p:val>
                                            <p:strVal val="#ppt_x"/>
                                          </p:val>
                                        </p:tav>
                                        <p:tav tm="100000">
                                          <p:val>
                                            <p:strVal val="#ppt_x"/>
                                          </p:val>
                                        </p:tav>
                                      </p:tavLst>
                                    </p:anim>
                                    <p:anim calcmode="lin" valueType="num">
                                      <p:cBhvr additive="base">
                                        <p:cTn id="2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bldLvl="0" animBg="1"/>
      <p:bldP spid="17427" grpId="0" bldLvl="0" animBg="1"/>
      <p:bldP spid="17428" grpId="0" bldLvl="0" animBg="1"/>
      <p:bldP spid="1742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16"/>
          <p:cNvSpPr txBox="1">
            <a:spLocks noChangeArrowheads="1"/>
          </p:cNvSpPr>
          <p:nvPr/>
        </p:nvSpPr>
        <p:spPr bwMode="auto">
          <a:xfrm>
            <a:off x="1752600" y="269240"/>
            <a:ext cx="686181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endParaRPr lang="en-US" altLang="en-US" b="1" dirty="0">
              <a:solidFill>
                <a:srgbClr val="CC3300"/>
              </a:solidFill>
            </a:endParaRPr>
          </a:p>
          <a:p>
            <a:pPr algn="r">
              <a:spcBef>
                <a:spcPct val="50000"/>
              </a:spcBef>
              <a:buClrTx/>
              <a:buFontTx/>
              <a:buNone/>
            </a:pPr>
            <a:endParaRPr lang="en-US" altLang="en-US" b="1" dirty="0">
              <a:solidFill>
                <a:srgbClr val="CC3300"/>
              </a:solidFill>
            </a:endParaRPr>
          </a:p>
        </p:txBody>
      </p:sp>
      <p:sp>
        <p:nvSpPr>
          <p:cNvPr id="17428" name="Text Box 20"/>
          <p:cNvSpPr txBox="1">
            <a:spLocks noChangeArrowheads="1"/>
          </p:cNvSpPr>
          <p:nvPr/>
        </p:nvSpPr>
        <p:spPr bwMode="auto">
          <a:xfrm>
            <a:off x="457200" y="1066802"/>
            <a:ext cx="8282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i="1" dirty="0">
                <a:solidFill>
                  <a:srgbClr val="000000"/>
                </a:solidFill>
              </a:rPr>
              <a:t>3. </a:t>
            </a:r>
            <a:r>
              <a:rPr lang="en-US" altLang="en-US" sz="2800" b="1" i="1" dirty="0" err="1">
                <a:solidFill>
                  <a:srgbClr val="000000"/>
                </a:solidFill>
              </a:rPr>
              <a:t>Thánh</a:t>
            </a:r>
            <a:r>
              <a:rPr lang="en-US" altLang="en-US" sz="2800" b="1" i="1" dirty="0">
                <a:solidFill>
                  <a:srgbClr val="000000"/>
                </a:solidFill>
              </a:rPr>
              <a:t> </a:t>
            </a:r>
            <a:r>
              <a:rPr lang="en-US" altLang="en-US" sz="2800" b="1" i="1" dirty="0" err="1">
                <a:solidFill>
                  <a:srgbClr val="000000"/>
                </a:solidFill>
              </a:rPr>
              <a:t>Gióng</a:t>
            </a:r>
            <a:r>
              <a:rPr lang="en-US" altLang="en-US" sz="2800" b="1" i="1" dirty="0">
                <a:solidFill>
                  <a:srgbClr val="000000"/>
                </a:solidFill>
              </a:rPr>
              <a:t> </a:t>
            </a:r>
            <a:r>
              <a:rPr lang="en-US" altLang="en-US" sz="2800" b="1" i="1" dirty="0" err="1">
                <a:solidFill>
                  <a:srgbClr val="000000"/>
                </a:solidFill>
              </a:rPr>
              <a:t>đánh</a:t>
            </a:r>
            <a:r>
              <a:rPr lang="en-US" altLang="en-US" sz="2800" b="1" i="1" dirty="0">
                <a:solidFill>
                  <a:srgbClr val="000000"/>
                </a:solidFill>
              </a:rPr>
              <a:t> </a:t>
            </a:r>
            <a:r>
              <a:rPr lang="en-US" altLang="en-US" sz="2800" b="1" i="1" dirty="0" err="1">
                <a:solidFill>
                  <a:srgbClr val="000000"/>
                </a:solidFill>
              </a:rPr>
              <a:t>giặc</a:t>
            </a:r>
            <a:r>
              <a:rPr lang="en-US" altLang="en-US" sz="2800" b="1" i="1" dirty="0">
                <a:solidFill>
                  <a:srgbClr val="000000"/>
                </a:solidFill>
              </a:rPr>
              <a:t> </a:t>
            </a:r>
            <a:r>
              <a:rPr lang="en-US" altLang="en-US" sz="2800" b="1" i="1" dirty="0" err="1">
                <a:solidFill>
                  <a:srgbClr val="000000"/>
                </a:solidFill>
              </a:rPr>
              <a:t>và</a:t>
            </a:r>
            <a:r>
              <a:rPr lang="en-US" altLang="en-US" sz="2800" b="1" i="1" dirty="0">
                <a:solidFill>
                  <a:srgbClr val="000000"/>
                </a:solidFill>
              </a:rPr>
              <a:t> bay </a:t>
            </a:r>
            <a:r>
              <a:rPr lang="en-US" altLang="en-US" sz="2800" b="1" i="1" dirty="0" err="1">
                <a:solidFill>
                  <a:srgbClr val="000000"/>
                </a:solidFill>
              </a:rPr>
              <a:t>về</a:t>
            </a:r>
            <a:r>
              <a:rPr lang="en-US" altLang="en-US" sz="2800" b="1" i="1" dirty="0">
                <a:solidFill>
                  <a:srgbClr val="000000"/>
                </a:solidFill>
              </a:rPr>
              <a:t> </a:t>
            </a:r>
            <a:r>
              <a:rPr lang="en-US" altLang="en-US" sz="2800" b="1" i="1" dirty="0" err="1">
                <a:solidFill>
                  <a:srgbClr val="000000"/>
                </a:solidFill>
              </a:rPr>
              <a:t>trời</a:t>
            </a:r>
            <a:r>
              <a:rPr lang="en-US" altLang="en-US" sz="2800" b="1" i="1" dirty="0">
                <a:solidFill>
                  <a:srgbClr val="000000"/>
                </a:solidFill>
              </a:rPr>
              <a:t>:</a:t>
            </a:r>
            <a:r>
              <a:rPr lang="en-US" altLang="en-US" sz="2800" dirty="0">
                <a:solidFill>
                  <a:srgbClr val="000000"/>
                </a:solidFill>
              </a:rPr>
              <a:t> </a:t>
            </a:r>
            <a:endParaRPr lang="en-US" altLang="en-US" sz="28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428"/>
                                        </p:tgtEl>
                                        <p:attrNameLst>
                                          <p:attrName>style.visibility</p:attrName>
                                        </p:attrNameLst>
                                      </p:cBhvr>
                                      <p:to>
                                        <p:strVal val="visible"/>
                                      </p:to>
                                    </p:set>
                                    <p:anim calcmode="lin" valueType="num">
                                      <p:cBhvr>
                                        <p:cTn id="14" dur="500" fill="hold"/>
                                        <p:tgtEl>
                                          <p:spTgt spid="17428"/>
                                        </p:tgtEl>
                                        <p:attrNameLst>
                                          <p:attrName>ppt_w</p:attrName>
                                        </p:attrNameLst>
                                      </p:cBhvr>
                                      <p:tavLst>
                                        <p:tav tm="0">
                                          <p:val>
                                            <p:fltVal val="0"/>
                                          </p:val>
                                        </p:tav>
                                        <p:tav tm="100000">
                                          <p:val>
                                            <p:strVal val="#ppt_w"/>
                                          </p:val>
                                        </p:tav>
                                      </p:tavLst>
                                    </p:anim>
                                    <p:anim calcmode="lin" valueType="num">
                                      <p:cBhvr>
                                        <p:cTn id="15" dur="500" fill="hold"/>
                                        <p:tgtEl>
                                          <p:spTgt spid="17428"/>
                                        </p:tgtEl>
                                        <p:attrNameLst>
                                          <p:attrName>ppt_h</p:attrName>
                                        </p:attrNameLst>
                                      </p:cBhvr>
                                      <p:tavLst>
                                        <p:tav tm="0">
                                          <p:val>
                                            <p:fltVal val="0"/>
                                          </p:val>
                                        </p:tav>
                                        <p:tav tm="100000">
                                          <p:val>
                                            <p:strVal val="#ppt_h"/>
                                          </p:val>
                                        </p:tav>
                                      </p:tavLst>
                                    </p:anim>
                                    <p:animEffect transition="in" filter="fade">
                                      <p:cBhvr>
                                        <p:cTn id="16" dur="5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bldLvl="0" animBg="1"/>
      <p:bldP spid="174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 y="838200"/>
            <a:ext cx="11943080" cy="14478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Xem video và chia sẻ ý kiến cá nhân</a:t>
            </a:r>
            <a:br>
              <a:rPr lang="en-US" dirty="0" smtClean="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Cho biết nội dung của bài hát? Bài hát gợi cho em cảm xúc gì?</a:t>
            </a:r>
            <a:r>
              <a:rPr lang="en-US" sz="3600" i="1" dirty="0">
                <a:latin typeface="Times New Roman" panose="02020603050405020304" pitchFamily="18" charset="0"/>
                <a:cs typeface="Times New Roman" panose="02020603050405020304" pitchFamily="18" charset="0"/>
              </a:rPr>
              <a:t>           </a:t>
            </a:r>
            <a:endParaRPr lang="en-US" sz="3600" i="1"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14100" y="2514601"/>
            <a:ext cx="11048999" cy="4316507"/>
          </a:xfrm>
          <a:prstGeom prst="rect">
            <a:avLst/>
          </a:prstGeom>
          <a:noFill/>
          <a:ln>
            <a:noFill/>
          </a:ln>
        </p:spPr>
      </p:pic>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244" y="152401"/>
            <a:ext cx="1683757" cy="137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35" y="1591310"/>
          <a:ext cx="12179300" cy="5250815"/>
        </p:xfrm>
        <a:graphic>
          <a:graphicData uri="http://schemas.openxmlformats.org/drawingml/2006/table">
            <a:tbl>
              <a:tblPr firstRow="1" firstCol="1" bandRow="1" bandCol="1">
                <a:tableStyleId>{5C22544A-7EE6-4342-B048-85BDC9FD1C3A}</a:tableStyleId>
              </a:tblPr>
              <a:tblGrid>
                <a:gridCol w="4575175"/>
                <a:gridCol w="3651885"/>
                <a:gridCol w="3952240"/>
              </a:tblGrid>
              <a:tr h="1149985">
                <a:tc>
                  <a:txBody>
                    <a:bodyPr/>
                    <a:lstStyle/>
                    <a:p>
                      <a:pPr marL="0" marR="0" indent="36195" algn="l">
                        <a:lnSpc>
                          <a:spcPct val="115000"/>
                        </a:lnSpc>
                        <a:spcBef>
                          <a:spcPts val="0"/>
                        </a:spcBef>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Chi tiết</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Cảm nhận về ý nghĩa chi tiết</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smtClean="0">
                          <a:solidFill>
                            <a:srgbClr val="FF0000"/>
                          </a:solidFill>
                          <a:effectLst/>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Nghệ</a:t>
                      </a:r>
                      <a:r>
                        <a:rPr lang="en-US" sz="28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2800"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617855">
                <a:tc rowSpan="2">
                  <a:txBody>
                    <a:bodyPr/>
                    <a:lstStyle/>
                    <a:p>
                      <a:pPr marL="0" marR="0" algn="l">
                        <a:lnSpc>
                          <a:spcPct val="115000"/>
                        </a:lnSpc>
                        <a:spcBef>
                          <a:spcPts val="0"/>
                        </a:spcBef>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Gióng vươn vai trở thành tráng sĩ</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l">
                        <a:lnSpc>
                          <a:spcPct val="115000"/>
                        </a:lnSpc>
                        <a:spcBef>
                          <a:spcPts val="0"/>
                        </a:spcBef>
                        <a:spcAft>
                          <a:spcPts val="0"/>
                        </a:spcAft>
                      </a:pPr>
                      <a:r>
                        <a:rPr lang="vi-VN"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algn="l">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48640">
                <a:tc vMerge="1">
                  <a:tcPr/>
                </a:tc>
                <a:tc>
                  <a:txBody>
                    <a:bodyPr/>
                    <a:lstStyle/>
                    <a:p>
                      <a:pPr algn="l"/>
                      <a:endParaRPr lang="en-US" sz="2800" dirty="0">
                        <a:latin typeface="Times New Roman" panose="02020603050405020304" pitchFamily="18" charset="0"/>
                        <a:cs typeface="Times New Roman" panose="02020603050405020304" pitchFamily="18" charset="0"/>
                      </a:endParaRPr>
                    </a:p>
                  </a:txBody>
                  <a:tcPr marL="39635" marR="39635" marT="39635" marB="39635"/>
                </a:tc>
                <a:tc>
                  <a:txBody>
                    <a:bodyPr/>
                    <a:lstStyle/>
                    <a:p>
                      <a:pPr marL="0" marR="0" algn="l">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48640">
                <a:tc rowSpan="2">
                  <a:txBody>
                    <a:bodyPr/>
                    <a:lstStyle/>
                    <a:p>
                      <a:pPr marL="0" marR="0" indent="36195" algn="l">
                        <a:lnSpc>
                          <a:spcPct val="115000"/>
                        </a:lnSpc>
                        <a:spcBef>
                          <a:spcPts val="0"/>
                        </a:spcBef>
                        <a:spcAft>
                          <a:spcPts val="0"/>
                        </a:spcAft>
                      </a:pPr>
                      <a:r>
                        <a:rPr lang="en-US" sz="2800">
                          <a:solidFill>
                            <a:srgbClr val="FF0000"/>
                          </a:solidFill>
                          <a:effectLst/>
                          <a:latin typeface="Times New Roman" panose="02020603050405020304" pitchFamily="18" charset="0"/>
                          <a:cs typeface="Times New Roman" panose="02020603050405020304" pitchFamily="18" charset="0"/>
                        </a:rPr>
                        <a:t>Gióng nhổ tre bên đường đánh giặc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algn="l"/>
                      <a:endParaRPr lang="en-US" sz="2800">
                        <a:latin typeface="Times New Roman" panose="02020603050405020304" pitchFamily="18" charset="0"/>
                        <a:cs typeface="Times New Roman" panose="02020603050405020304" pitchFamily="18" charset="0"/>
                      </a:endParaRPr>
                    </a:p>
                  </a:txBody>
                  <a:tcPr marL="39635" marR="39635" marT="39635" marB="39635"/>
                </a:tc>
                <a:tc>
                  <a:txBody>
                    <a:bodyPr/>
                    <a:lstStyle/>
                    <a:p>
                      <a:pPr marL="0" marR="0" algn="l">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601345">
                <a:tc vMerge="1">
                  <a:tcPr/>
                </a:tc>
                <a:tc>
                  <a:txBody>
                    <a:bodyPr/>
                    <a:lstStyle/>
                    <a:p>
                      <a:pPr algn="l"/>
                      <a:endParaRPr lang="en-US" sz="2800" dirty="0">
                        <a:latin typeface="Times New Roman" panose="02020603050405020304" pitchFamily="18" charset="0"/>
                        <a:cs typeface="Times New Roman" panose="02020603050405020304" pitchFamily="18" charset="0"/>
                      </a:endParaRPr>
                    </a:p>
                  </a:txBody>
                  <a:tcPr marL="39635" marR="39635" marT="39635" marB="39635"/>
                </a:tc>
                <a:tc>
                  <a:txBody>
                    <a:bodyPr/>
                    <a:lstStyle/>
                    <a:p>
                      <a:pPr marL="0" marR="0" algn="l">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548640">
                <a:tc rowSpan="3">
                  <a:txBody>
                    <a:bodyPr/>
                    <a:lstStyle/>
                    <a:p>
                      <a:pPr marL="0" marR="0" indent="36195" algn="l">
                        <a:lnSpc>
                          <a:spcPct val="115000"/>
                        </a:lnSpc>
                        <a:spcBef>
                          <a:spcPts val="0"/>
                        </a:spcBef>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Giặc tan, Gióng cởi bỏ giáp sắt rồi bay về trời</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algn="l"/>
                      <a:endParaRPr lang="en-US" sz="2800" dirty="0">
                        <a:latin typeface="Times New Roman" panose="02020603050405020304" pitchFamily="18" charset="0"/>
                        <a:cs typeface="Times New Roman" panose="02020603050405020304" pitchFamily="18" charset="0"/>
                      </a:endParaRPr>
                    </a:p>
                  </a:txBody>
                  <a:tcPr marL="39635" marR="39635" marT="39635" marB="39635"/>
                </a:tc>
                <a:tc>
                  <a:txBody>
                    <a:bodyPr/>
                    <a:lstStyle/>
                    <a:p>
                      <a:pPr marL="0" marR="0" algn="l">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617855">
                <a:tc vMerge="1">
                  <a:tcPr/>
                </a:tc>
                <a:tc>
                  <a:txBody>
                    <a:bodyPr/>
                    <a:lstStyle/>
                    <a:p>
                      <a:pPr marL="0" marR="0" algn="l">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l">
                        <a:lnSpc>
                          <a:spcPct val="115000"/>
                        </a:lnSpc>
                        <a:spcBef>
                          <a:spcPts val="0"/>
                        </a:spcBef>
                        <a:spcAft>
                          <a:spcPts val="0"/>
                        </a:spcAft>
                      </a:pPr>
                      <a:r>
                        <a:rPr lang="vi-VN"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r>
              <a:tr h="617855">
                <a:tc vMerge="1">
                  <a:tcPr/>
                </a:tc>
                <a:tc>
                  <a:txBody>
                    <a:bodyPr/>
                    <a:lstStyle/>
                    <a:p>
                      <a:pPr marL="0" marR="0" algn="l">
                        <a:lnSpc>
                          <a:spcPct val="115000"/>
                        </a:lnSpc>
                        <a:spcBef>
                          <a:spcPts val="0"/>
                        </a:spcBef>
                        <a:spcAft>
                          <a:spcPts val="0"/>
                        </a:spcAft>
                      </a:pP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l">
                        <a:lnSpc>
                          <a:spcPct val="115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r>
            </a:tbl>
          </a:graphicData>
        </a:graphic>
      </p:graphicFrame>
      <p:sp>
        <p:nvSpPr>
          <p:cNvPr id="5" name="Title 1"/>
          <p:cNvSpPr>
            <a:spLocks noGrp="1"/>
          </p:cNvSpPr>
          <p:nvPr>
            <p:ph type="title"/>
          </p:nvPr>
        </p:nvSpPr>
        <p:spPr>
          <a:xfrm>
            <a:off x="990600" y="762001"/>
            <a:ext cx="10972800" cy="639763"/>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 Phiếu học tập số 3</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6"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3684" y="175705"/>
            <a:ext cx="3187717" cy="141562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197"/>
            <a:ext cx="9144000" cy="564257"/>
          </a:xfrm>
          <a:prstGeom prst="rect">
            <a:avLst/>
          </a:prstGeom>
          <a:solidFill>
            <a:srgbClr val="C00000"/>
          </a:solidFill>
        </p:spPr>
        <p:txBody>
          <a:bodyPr wrap="square" lIns="91412" tIns="45718" rIns="91412" bIns="45718" rtlCol="0">
            <a:spAutoFit/>
          </a:bodyPr>
          <a:lstStyle/>
          <a:p>
            <a:pPr algn="ctr"/>
            <a:r>
              <a:rPr lang="en-US" sz="3100" dirty="0">
                <a:solidFill>
                  <a:srgbClr val="FFFF00"/>
                </a:solidFill>
              </a:rPr>
              <a:t> Sự thần kỳ của người anh hùng</a:t>
            </a:r>
            <a:endParaRPr lang="en-US" sz="3100" dirty="0">
              <a:solidFill>
                <a:srgbClr val="FFFF00"/>
              </a:solidFill>
            </a:endParaRPr>
          </a:p>
        </p:txBody>
      </p:sp>
      <p:pic>
        <p:nvPicPr>
          <p:cNvPr id="2" name="Picture 1"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0800" y="477797"/>
            <a:ext cx="7086600" cy="3484603"/>
          </a:xfrm>
          <a:prstGeom prst="rect">
            <a:avLst/>
          </a:prstGeom>
        </p:spPr>
      </p:pic>
      <p:sp>
        <p:nvSpPr>
          <p:cNvPr id="4" name="Up Arrow Callout 3"/>
          <p:cNvSpPr/>
          <p:nvPr/>
        </p:nvSpPr>
        <p:spPr>
          <a:xfrm>
            <a:off x="1752600" y="4038600"/>
            <a:ext cx="8610600" cy="1295400"/>
          </a:xfrm>
          <a:prstGeom prst="upArrowCallout">
            <a:avLst>
              <a:gd name="adj1" fmla="val 22044"/>
              <a:gd name="adj2" fmla="val 25000"/>
              <a:gd name="adj3" fmla="val 11700"/>
              <a:gd name="adj4" fmla="val 782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altLang="en-US" sz="3100" dirty="0" err="1">
                <a:latin typeface="Times New Roman" panose="02020603050405020304" pitchFamily="18" charset="0"/>
                <a:cs typeface="Times New Roman" panose="02020603050405020304" pitchFamily="18" charset="0"/>
              </a:rPr>
              <a:t>Gióng</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vươn</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vai</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đứng</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dậy</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biến</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thành</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tráng</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sĩ</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mình</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cao</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hơn</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trượng</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oai</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phong</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lẫm</a:t>
            </a:r>
            <a:r>
              <a:rPr lang="en-US" altLang="en-US" sz="3100" dirty="0">
                <a:latin typeface="Times New Roman" panose="02020603050405020304" pitchFamily="18" charset="0"/>
                <a:cs typeface="Times New Roman" panose="02020603050405020304" pitchFamily="18" charset="0"/>
              </a:rPr>
              <a:t> </a:t>
            </a:r>
            <a:r>
              <a:rPr lang="en-US" altLang="en-US" sz="3100" dirty="0" err="1">
                <a:latin typeface="Times New Roman" panose="02020603050405020304" pitchFamily="18" charset="0"/>
                <a:cs typeface="Times New Roman" panose="02020603050405020304" pitchFamily="18" charset="0"/>
              </a:rPr>
              <a:t>liệt</a:t>
            </a:r>
            <a:endParaRPr lang="en-US" sz="3100" dirty="0">
              <a:latin typeface="Times New Roman" panose="02020603050405020304" pitchFamily="18" charset="0"/>
              <a:cs typeface="Times New Roman" panose="02020603050405020304" pitchFamily="18" charset="0"/>
            </a:endParaRPr>
          </a:p>
        </p:txBody>
      </p:sp>
      <p:pic>
        <p:nvPicPr>
          <p:cNvPr id="1028" name="Picture 4" descr="hÃ¬nh ná»n Äá»ng hoa lÃ¡ Äáº¹p 1 (115)"/>
          <p:cNvPicPr>
            <a:picLocks noChangeAspect="1" noChangeArrowheads="1" noCrop="1"/>
          </p:cNvPicPr>
          <p:nvPr/>
        </p:nvPicPr>
        <p:blipFill>
          <a:blip r:embed="rId2"/>
          <a:srcRect/>
          <a:stretch>
            <a:fillRect/>
          </a:stretch>
        </p:blipFill>
        <p:spPr bwMode="auto">
          <a:xfrm>
            <a:off x="3505200" y="5715000"/>
            <a:ext cx="52578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00200" y="3"/>
            <a:ext cx="9144000" cy="564257"/>
          </a:xfrm>
          <a:prstGeom prst="rect">
            <a:avLst/>
          </a:prstGeom>
          <a:solidFill>
            <a:srgbClr val="C00000"/>
          </a:solidFill>
        </p:spPr>
        <p:txBody>
          <a:bodyPr wrap="square" lIns="91412" tIns="45718" rIns="91412" bIns="45718" rtlCol="0">
            <a:spAutoFit/>
          </a:bodyPr>
          <a:lstStyle/>
          <a:p>
            <a:pPr algn="ctr"/>
            <a:r>
              <a:rPr lang="en-US" sz="3100" dirty="0">
                <a:solidFill>
                  <a:srgbClr val="FFFF00"/>
                </a:solidFill>
              </a:rPr>
              <a:t>Sức mạnh phi thường cây tre cũng là vũ khí</a:t>
            </a:r>
            <a:endParaRPr lang="en-US" sz="3100" dirty="0">
              <a:solidFill>
                <a:srgbClr val="FFFF00"/>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533401"/>
            <a:ext cx="43434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1"/>
            <a:ext cx="41910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gif.ovh/vietnamese-gif/M%C5%A9i%20t%C3%AAn%20Gif/M%C5%A9i%20t%C3%AAn%20Gif%20(90).gif"/>
          <p:cNvPicPr>
            <a:picLocks noChangeAspect="1" noChangeArrowheads="1" noCrop="1"/>
          </p:cNvPicPr>
          <p:nvPr/>
        </p:nvPicPr>
        <p:blipFill>
          <a:blip r:embed="rId3"/>
          <a:srcRect/>
          <a:stretch>
            <a:fillRect/>
          </a:stretch>
        </p:blipFill>
        <p:spPr bwMode="auto">
          <a:xfrm>
            <a:off x="5921101" y="2276491"/>
            <a:ext cx="555899" cy="466727"/>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Callout 4"/>
          <p:cNvSpPr/>
          <p:nvPr/>
        </p:nvSpPr>
        <p:spPr>
          <a:xfrm>
            <a:off x="6199052" y="4046501"/>
            <a:ext cx="4521501" cy="1350047"/>
          </a:xfrm>
          <a:prstGeom prst="upArrowCallout">
            <a:avLst>
              <a:gd name="adj1" fmla="val 25000"/>
              <a:gd name="adj2" fmla="val 25000"/>
              <a:gd name="adj3" fmla="val 16894"/>
              <a:gd name="adj4" fmla="val 77136"/>
            </a:avLst>
          </a:prstGeom>
          <a:solidFill>
            <a:srgbClr val="00B050"/>
          </a:solidFill>
        </p:spPr>
        <p:txBody>
          <a:bodyPr wrap="square" lIns="91412" tIns="45718" rIns="91412" bIns="45718">
            <a:spAutoFit/>
          </a:bodyPr>
          <a:lstStyle/>
          <a:p>
            <a:pPr algn="ctr"/>
            <a:r>
              <a:rPr lang="vi-VN" sz="3100" dirty="0">
                <a:solidFill>
                  <a:schemeClr val="bg1"/>
                </a:solidFill>
              </a:rPr>
              <a:t>Gậy sắt gãy, Gióng nhổ tre bên đường đánh giặc</a:t>
            </a:r>
            <a:endParaRPr lang="en-US" sz="3100" dirty="0">
              <a:solidFill>
                <a:schemeClr val="bg1"/>
              </a:solidFill>
            </a:endParaRPr>
          </a:p>
        </p:txBody>
      </p:sp>
      <p:sp>
        <p:nvSpPr>
          <p:cNvPr id="11" name="Up Arrow Callout 10"/>
          <p:cNvSpPr/>
          <p:nvPr/>
        </p:nvSpPr>
        <p:spPr>
          <a:xfrm>
            <a:off x="1516120" y="4046501"/>
            <a:ext cx="4521501" cy="1350047"/>
          </a:xfrm>
          <a:prstGeom prst="upArrowCallout">
            <a:avLst>
              <a:gd name="adj1" fmla="val 25000"/>
              <a:gd name="adj2" fmla="val 25000"/>
              <a:gd name="adj3" fmla="val 16894"/>
              <a:gd name="adj4" fmla="val 77136"/>
            </a:avLst>
          </a:prstGeom>
          <a:solidFill>
            <a:srgbClr val="00B050"/>
          </a:solidFill>
        </p:spPr>
        <p:txBody>
          <a:bodyPr wrap="square" lIns="91412" tIns="45718" rIns="91412" bIns="45718">
            <a:spAutoFit/>
          </a:bodyPr>
          <a:lstStyle/>
          <a:p>
            <a:pPr algn="ctr"/>
            <a:r>
              <a:rPr lang="en-US" sz="3100" dirty="0" err="1">
                <a:solidFill>
                  <a:schemeClr val="bg1"/>
                </a:solidFill>
              </a:rPr>
              <a:t>Xông</a:t>
            </a:r>
            <a:r>
              <a:rPr lang="en-US" sz="3100" dirty="0">
                <a:solidFill>
                  <a:schemeClr val="bg1"/>
                </a:solidFill>
              </a:rPr>
              <a:t> </a:t>
            </a:r>
            <a:r>
              <a:rPr lang="en-US" sz="3100" dirty="0" err="1">
                <a:solidFill>
                  <a:schemeClr val="bg1"/>
                </a:solidFill>
              </a:rPr>
              <a:t>thẳng</a:t>
            </a:r>
            <a:r>
              <a:rPr lang="en-US" sz="3100" dirty="0">
                <a:solidFill>
                  <a:schemeClr val="bg1"/>
                </a:solidFill>
              </a:rPr>
              <a:t> </a:t>
            </a:r>
            <a:r>
              <a:rPr lang="en-US" sz="3100" dirty="0" err="1">
                <a:solidFill>
                  <a:schemeClr val="bg1"/>
                </a:solidFill>
              </a:rPr>
              <a:t>vào</a:t>
            </a:r>
            <a:r>
              <a:rPr lang="en-US" sz="3100" dirty="0">
                <a:solidFill>
                  <a:schemeClr val="bg1"/>
                </a:solidFill>
              </a:rPr>
              <a:t> </a:t>
            </a:r>
            <a:endParaRPr lang="en-US" sz="3100" dirty="0">
              <a:solidFill>
                <a:schemeClr val="bg1"/>
              </a:solidFill>
            </a:endParaRPr>
          </a:p>
          <a:p>
            <a:pPr algn="ctr"/>
            <a:r>
              <a:rPr lang="en-US" sz="3100" dirty="0" err="1">
                <a:solidFill>
                  <a:schemeClr val="bg1"/>
                </a:solidFill>
              </a:rPr>
              <a:t>quân</a:t>
            </a:r>
            <a:r>
              <a:rPr lang="en-US" sz="3100" dirty="0">
                <a:solidFill>
                  <a:schemeClr val="bg1"/>
                </a:solidFill>
              </a:rPr>
              <a:t> </a:t>
            </a:r>
            <a:r>
              <a:rPr lang="en-US" sz="3100" dirty="0" err="1">
                <a:solidFill>
                  <a:schemeClr val="bg1"/>
                </a:solidFill>
              </a:rPr>
              <a:t>giặc</a:t>
            </a:r>
            <a:endParaRPr lang="en-US" sz="3100" dirty="0">
              <a:solidFill>
                <a:schemeClr val="bg1"/>
              </a:solidFill>
            </a:endParaRPr>
          </a:p>
        </p:txBody>
      </p:sp>
      <p:sp>
        <p:nvSpPr>
          <p:cNvPr id="18" name="Chevron 17">
            <a:hlinkClick r:id="rId4" action="ppaction://hlinksldjump"/>
          </p:cNvPr>
          <p:cNvSpPr/>
          <p:nvPr/>
        </p:nvSpPr>
        <p:spPr>
          <a:xfrm>
            <a:off x="2133600" y="5791200"/>
            <a:ext cx="8001000" cy="7620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dirty="0" err="1">
                <a:solidFill>
                  <a:srgbClr val="FFFF00"/>
                </a:solidFill>
              </a:rPr>
              <a:t>Gióng</a:t>
            </a:r>
            <a:r>
              <a:rPr lang="en-US" sz="3200" dirty="0">
                <a:solidFill>
                  <a:srgbClr val="FFFF00"/>
                </a:solidFill>
              </a:rPr>
              <a:t> </a:t>
            </a:r>
            <a:r>
              <a:rPr lang="en-US" sz="3200" dirty="0" err="1">
                <a:solidFill>
                  <a:srgbClr val="FFFF00"/>
                </a:solidFill>
              </a:rPr>
              <a:t>đánh</a:t>
            </a:r>
            <a:r>
              <a:rPr lang="en-US" sz="3200" dirty="0">
                <a:solidFill>
                  <a:srgbClr val="FFFF00"/>
                </a:solidFill>
              </a:rPr>
              <a:t> tan </a:t>
            </a:r>
            <a:r>
              <a:rPr lang="en-US" sz="3200" dirty="0" err="1">
                <a:solidFill>
                  <a:srgbClr val="FFFF00"/>
                </a:solidFill>
              </a:rPr>
              <a:t>tác</a:t>
            </a:r>
            <a:r>
              <a:rPr lang="en-US" sz="3200" dirty="0">
                <a:solidFill>
                  <a:srgbClr val="FFFF00"/>
                </a:solidFill>
              </a:rPr>
              <a:t> </a:t>
            </a:r>
            <a:r>
              <a:rPr lang="en-US" sz="3200" dirty="0" err="1">
                <a:solidFill>
                  <a:srgbClr val="FFFF00"/>
                </a:solidFill>
              </a:rPr>
              <a:t>bọn</a:t>
            </a:r>
            <a:r>
              <a:rPr lang="en-US" sz="3200" dirty="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xâm</a:t>
            </a:r>
            <a:r>
              <a:rPr lang="en-US" sz="3200" dirty="0">
                <a:solidFill>
                  <a:srgbClr val="FFFF00"/>
                </a:solidFill>
              </a:rPr>
              <a:t> </a:t>
            </a:r>
            <a:r>
              <a:rPr lang="en-US" sz="3200" dirty="0" err="1">
                <a:solidFill>
                  <a:srgbClr val="FFFF00"/>
                </a:solidFill>
              </a:rPr>
              <a:t>lược</a:t>
            </a:r>
            <a:endParaRPr lang="en-US" sz="3200"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152715"/>
            <a:ext cx="9144000" cy="564257"/>
          </a:xfrm>
          <a:prstGeom prst="rect">
            <a:avLst/>
          </a:prstGeom>
          <a:solidFill>
            <a:srgbClr val="C00000"/>
          </a:solidFill>
        </p:spPr>
        <p:txBody>
          <a:bodyPr wrap="square" lIns="91412" tIns="45718" rIns="91412" bIns="45718" rtlCol="0">
            <a:spAutoFit/>
          </a:bodyPr>
          <a:lstStyle/>
          <a:p>
            <a:pPr algn="ctr"/>
            <a:r>
              <a:rPr lang="en-US" sz="3100" dirty="0" err="1" smtClean="0">
                <a:solidFill>
                  <a:srgbClr val="FFFF00"/>
                </a:solidFill>
              </a:rPr>
              <a:t>Đánh</a:t>
            </a:r>
            <a:r>
              <a:rPr lang="en-US" sz="3100" dirty="0" smtClean="0">
                <a:solidFill>
                  <a:srgbClr val="FFFF00"/>
                </a:solidFill>
              </a:rPr>
              <a:t> </a:t>
            </a:r>
            <a:r>
              <a:rPr lang="en-US" sz="3100" dirty="0" err="1" smtClean="0">
                <a:solidFill>
                  <a:srgbClr val="FFFF00"/>
                </a:solidFill>
              </a:rPr>
              <a:t>giặc</a:t>
            </a:r>
            <a:r>
              <a:rPr lang="en-US" sz="3100" dirty="0" smtClean="0">
                <a:solidFill>
                  <a:srgbClr val="FFFF00"/>
                </a:solidFill>
              </a:rPr>
              <a:t> </a:t>
            </a:r>
            <a:r>
              <a:rPr lang="en-US" sz="3100" dirty="0" err="1" smtClean="0">
                <a:solidFill>
                  <a:srgbClr val="FFFF00"/>
                </a:solidFill>
              </a:rPr>
              <a:t>xong</a:t>
            </a:r>
            <a:r>
              <a:rPr lang="en-US" sz="3100" dirty="0" smtClean="0">
                <a:solidFill>
                  <a:srgbClr val="FFFF00"/>
                </a:solidFill>
              </a:rPr>
              <a:t>, </a:t>
            </a:r>
            <a:r>
              <a:rPr lang="en-US" sz="3100" dirty="0" err="1" smtClean="0">
                <a:solidFill>
                  <a:srgbClr val="FFFF00"/>
                </a:solidFill>
              </a:rPr>
              <a:t>Gióng</a:t>
            </a:r>
            <a:r>
              <a:rPr lang="en-US" sz="3100" dirty="0" smtClean="0">
                <a:solidFill>
                  <a:srgbClr val="FFFF00"/>
                </a:solidFill>
              </a:rPr>
              <a:t> </a:t>
            </a:r>
            <a:r>
              <a:rPr lang="en-US" sz="3100" dirty="0" err="1" smtClean="0">
                <a:solidFill>
                  <a:srgbClr val="FFFF00"/>
                </a:solidFill>
              </a:rPr>
              <a:t>làm</a:t>
            </a:r>
            <a:r>
              <a:rPr lang="en-US" sz="3100" dirty="0" smtClean="0">
                <a:solidFill>
                  <a:srgbClr val="FFFF00"/>
                </a:solidFill>
              </a:rPr>
              <a:t> </a:t>
            </a:r>
            <a:r>
              <a:rPr lang="en-US" sz="3100" dirty="0" err="1" smtClean="0">
                <a:solidFill>
                  <a:srgbClr val="FFFF00"/>
                </a:solidFill>
              </a:rPr>
              <a:t>gì</a:t>
            </a:r>
            <a:r>
              <a:rPr lang="en-US" sz="3100" dirty="0" smtClean="0">
                <a:solidFill>
                  <a:srgbClr val="FFFF00"/>
                </a:solidFill>
              </a:rPr>
              <a:t>? </a:t>
            </a:r>
            <a:r>
              <a:rPr lang="en-US" sz="3100" dirty="0" err="1" smtClean="0">
                <a:solidFill>
                  <a:srgbClr val="FFFF00"/>
                </a:solidFill>
              </a:rPr>
              <a:t>Vì</a:t>
            </a:r>
            <a:r>
              <a:rPr lang="en-US" sz="3100" dirty="0" smtClean="0">
                <a:solidFill>
                  <a:srgbClr val="FFFF00"/>
                </a:solidFill>
              </a:rPr>
              <a:t> </a:t>
            </a:r>
            <a:r>
              <a:rPr lang="en-US" sz="3100" dirty="0" err="1" smtClean="0">
                <a:solidFill>
                  <a:srgbClr val="FFFF00"/>
                </a:solidFill>
              </a:rPr>
              <a:t>sao</a:t>
            </a:r>
            <a:r>
              <a:rPr lang="en-US" sz="3100" dirty="0" smtClean="0">
                <a:solidFill>
                  <a:srgbClr val="FFFF00"/>
                </a:solidFill>
              </a:rPr>
              <a:t> </a:t>
            </a:r>
            <a:r>
              <a:rPr lang="en-US" sz="3100" dirty="0" err="1" smtClean="0">
                <a:solidFill>
                  <a:srgbClr val="FFFF00"/>
                </a:solidFill>
              </a:rPr>
              <a:t>lại</a:t>
            </a:r>
            <a:r>
              <a:rPr lang="en-US" sz="3100" dirty="0" smtClean="0">
                <a:solidFill>
                  <a:srgbClr val="FFFF00"/>
                </a:solidFill>
              </a:rPr>
              <a:t> </a:t>
            </a:r>
            <a:r>
              <a:rPr lang="en-US" sz="3100" dirty="0" err="1" smtClean="0">
                <a:solidFill>
                  <a:srgbClr val="FFFF00"/>
                </a:solidFill>
              </a:rPr>
              <a:t>thế</a:t>
            </a:r>
            <a:r>
              <a:rPr lang="en-US" sz="3100" dirty="0" smtClean="0">
                <a:solidFill>
                  <a:srgbClr val="FFFF00"/>
                </a:solidFill>
              </a:rPr>
              <a:t>?</a:t>
            </a:r>
            <a:endParaRPr lang="en-US" sz="3100" dirty="0">
              <a:solidFill>
                <a:srgbClr val="FFFF00"/>
              </a:solidFill>
            </a:endParaRPr>
          </a:p>
        </p:txBody>
      </p:sp>
      <p:sp>
        <p:nvSpPr>
          <p:cNvPr id="8" name="Cloud Callout 7"/>
          <p:cNvSpPr/>
          <p:nvPr/>
        </p:nvSpPr>
        <p:spPr>
          <a:xfrm>
            <a:off x="6629401" y="838200"/>
            <a:ext cx="3932243" cy="2133600"/>
          </a:xfrm>
          <a:prstGeom prst="cloudCallout">
            <a:avLst>
              <a:gd name="adj1" fmla="val -90353"/>
              <a:gd name="adj2" fmla="val 580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600" dirty="0" err="1">
                <a:solidFill>
                  <a:schemeClr val="tx1"/>
                </a:solidFill>
              </a:rPr>
              <a:t>Gióng</a:t>
            </a:r>
            <a:r>
              <a:rPr lang="en-US" sz="3600" dirty="0">
                <a:solidFill>
                  <a:schemeClr val="tx1"/>
                </a:solidFill>
              </a:rPr>
              <a:t> bay </a:t>
            </a:r>
            <a:r>
              <a:rPr lang="en-US" sz="3600" dirty="0" err="1">
                <a:solidFill>
                  <a:schemeClr val="tx1"/>
                </a:solidFill>
              </a:rPr>
              <a:t>về</a:t>
            </a:r>
            <a:r>
              <a:rPr lang="en-US" sz="3600" dirty="0">
                <a:solidFill>
                  <a:schemeClr val="tx1"/>
                </a:solidFill>
              </a:rPr>
              <a:t> </a:t>
            </a:r>
            <a:r>
              <a:rPr lang="en-US" sz="3600" dirty="0" err="1">
                <a:solidFill>
                  <a:schemeClr val="tx1"/>
                </a:solidFill>
              </a:rPr>
              <a:t>trời</a:t>
            </a:r>
            <a:endParaRPr lang="en-US" sz="3600" dirty="0">
              <a:solidFill>
                <a:schemeClr val="tx1"/>
              </a:solidFill>
            </a:endParaRPr>
          </a:p>
        </p:txBody>
      </p:sp>
      <p:sp>
        <p:nvSpPr>
          <p:cNvPr id="10" name="Chevron 9">
            <a:hlinkClick r:id="rId1" action="ppaction://hlinksldjump"/>
          </p:cNvPr>
          <p:cNvSpPr/>
          <p:nvPr/>
        </p:nvSpPr>
        <p:spPr>
          <a:xfrm>
            <a:off x="914400" y="4419600"/>
            <a:ext cx="10439400" cy="2057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r>
              <a:rPr lang="en-US" sz="3200" dirty="0">
                <a:solidFill>
                  <a:srgbClr val="FFFF00"/>
                </a:solidFill>
              </a:rPr>
              <a:t> </a:t>
            </a:r>
            <a:r>
              <a:rPr lang="en-US" sz="3200" dirty="0" err="1">
                <a:solidFill>
                  <a:srgbClr val="FFFF00"/>
                </a:solidFill>
              </a:rPr>
              <a:t>Gióng</a:t>
            </a:r>
            <a:r>
              <a:rPr lang="en-US" sz="3200" dirty="0">
                <a:solidFill>
                  <a:srgbClr val="FFFF00"/>
                </a:solidFill>
              </a:rPr>
              <a:t> </a:t>
            </a:r>
            <a:r>
              <a:rPr lang="en-US" sz="3200" dirty="0" err="1">
                <a:solidFill>
                  <a:srgbClr val="FFFF00"/>
                </a:solidFill>
              </a:rPr>
              <a:t>hoàn</a:t>
            </a:r>
            <a:r>
              <a:rPr lang="en-US" sz="3200" dirty="0">
                <a:solidFill>
                  <a:srgbClr val="FFFF00"/>
                </a:solidFill>
              </a:rPr>
              <a:t> </a:t>
            </a:r>
            <a:r>
              <a:rPr lang="en-US" sz="3200" dirty="0" err="1">
                <a:solidFill>
                  <a:srgbClr val="FFFF00"/>
                </a:solidFill>
              </a:rPr>
              <a:t>thành</a:t>
            </a:r>
            <a:r>
              <a:rPr lang="en-US" sz="3200" dirty="0">
                <a:solidFill>
                  <a:srgbClr val="FFFF00"/>
                </a:solidFill>
              </a:rPr>
              <a:t> </a:t>
            </a:r>
            <a:r>
              <a:rPr lang="en-US" sz="3200" dirty="0" err="1">
                <a:solidFill>
                  <a:srgbClr val="FFFF00"/>
                </a:solidFill>
              </a:rPr>
              <a:t>nhiệm</a:t>
            </a:r>
            <a:r>
              <a:rPr lang="en-US" sz="3200" dirty="0">
                <a:solidFill>
                  <a:srgbClr val="FFFF00"/>
                </a:solidFill>
              </a:rPr>
              <a:t> </a:t>
            </a:r>
            <a:r>
              <a:rPr lang="en-US" sz="3200" dirty="0" err="1">
                <a:solidFill>
                  <a:srgbClr val="FFFF00"/>
                </a:solidFill>
              </a:rPr>
              <a:t>vụ</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cả</a:t>
            </a:r>
            <a:r>
              <a:rPr lang="en-US" sz="3200" dirty="0">
                <a:solidFill>
                  <a:srgbClr val="FFFF00"/>
                </a:solidFill>
              </a:rPr>
              <a:t> </a:t>
            </a:r>
            <a:r>
              <a:rPr lang="en-US" sz="3200" dirty="0" err="1">
                <a:solidFill>
                  <a:srgbClr val="FFFF00"/>
                </a:solidFill>
              </a:rPr>
              <a:t>không</a:t>
            </a:r>
            <a:r>
              <a:rPr lang="en-US" sz="3200" dirty="0">
                <a:solidFill>
                  <a:srgbClr val="FFFF00"/>
                </a:solidFill>
              </a:rPr>
              <a:t> </a:t>
            </a:r>
            <a:r>
              <a:rPr lang="en-US" sz="3200" dirty="0" err="1">
                <a:solidFill>
                  <a:srgbClr val="FFFF00"/>
                </a:solidFill>
              </a:rPr>
              <a:t>đòi</a:t>
            </a:r>
            <a:r>
              <a:rPr lang="en-US" sz="3200" dirty="0">
                <a:solidFill>
                  <a:srgbClr val="FFFF00"/>
                </a:solidFill>
              </a:rPr>
              <a:t> </a:t>
            </a:r>
            <a:r>
              <a:rPr lang="en-US" sz="3200" dirty="0" err="1">
                <a:solidFill>
                  <a:srgbClr val="FFFF00"/>
                </a:solidFill>
              </a:rPr>
              <a:t>hỏi</a:t>
            </a:r>
            <a:r>
              <a:rPr lang="en-US" sz="3200" dirty="0">
                <a:solidFill>
                  <a:srgbClr val="FFFF00"/>
                </a:solidFill>
              </a:rPr>
              <a:t> </a:t>
            </a:r>
            <a:r>
              <a:rPr lang="en-US" sz="3200" dirty="0" err="1">
                <a:solidFill>
                  <a:srgbClr val="FFFF00"/>
                </a:solidFill>
              </a:rPr>
              <a:t>công</a:t>
            </a:r>
            <a:r>
              <a:rPr lang="en-US" sz="3200" dirty="0">
                <a:solidFill>
                  <a:srgbClr val="FFFF00"/>
                </a:solidFill>
              </a:rPr>
              <a:t> </a:t>
            </a:r>
            <a:r>
              <a:rPr lang="en-US" sz="3200" dirty="0" err="1">
                <a:solidFill>
                  <a:srgbClr val="FFFF00"/>
                </a:solidFill>
              </a:rPr>
              <a:t>danh</a:t>
            </a:r>
            <a:r>
              <a:rPr lang="en-US" sz="3200" dirty="0">
                <a:solidFill>
                  <a:srgbClr val="FFFF00"/>
                </a:solidFill>
              </a:rPr>
              <a:t>. </a:t>
            </a:r>
            <a:endParaRPr lang="en-US" sz="3200" dirty="0">
              <a:solidFill>
                <a:srgbClr val="FFFF00"/>
              </a:solidFill>
            </a:endParaRPr>
          </a:p>
          <a:p>
            <a:r>
              <a:rPr lang="en-US" sz="3200" dirty="0">
                <a:solidFill>
                  <a:srgbClr val="FFFF00"/>
                </a:solidFill>
              </a:rPr>
              <a:t>- </a:t>
            </a:r>
            <a:r>
              <a:rPr lang="en-US" sz="3200" dirty="0" err="1">
                <a:solidFill>
                  <a:srgbClr val="FFFF00"/>
                </a:solidFill>
              </a:rPr>
              <a:t>Đánh</a:t>
            </a:r>
            <a:r>
              <a:rPr lang="en-US" sz="3200" dirty="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vì</a:t>
            </a:r>
            <a:r>
              <a:rPr lang="en-US" sz="3200" dirty="0">
                <a:solidFill>
                  <a:srgbClr val="FFFF00"/>
                </a:solidFill>
              </a:rPr>
              <a:t> </a:t>
            </a:r>
            <a:r>
              <a:rPr lang="en-US" sz="3200" dirty="0" err="1">
                <a:solidFill>
                  <a:srgbClr val="FFFF00"/>
                </a:solidFill>
              </a:rPr>
              <a:t>trách</a:t>
            </a:r>
            <a:r>
              <a:rPr lang="en-US" sz="3200" dirty="0">
                <a:solidFill>
                  <a:srgbClr val="FFFF00"/>
                </a:solidFill>
              </a:rPr>
              <a:t> </a:t>
            </a:r>
            <a:r>
              <a:rPr lang="en-US" sz="3200" dirty="0" err="1">
                <a:solidFill>
                  <a:srgbClr val="FFFF00"/>
                </a:solidFill>
              </a:rPr>
              <a:t>nhiệm</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tự</a:t>
            </a:r>
            <a:r>
              <a:rPr lang="en-US" sz="3200" dirty="0">
                <a:solidFill>
                  <a:srgbClr val="FFFF00"/>
                </a:solidFill>
              </a:rPr>
              <a:t> </a:t>
            </a:r>
            <a:r>
              <a:rPr lang="en-US" sz="3200" dirty="0" err="1">
                <a:solidFill>
                  <a:srgbClr val="FFFF00"/>
                </a:solidFill>
              </a:rPr>
              <a:t>nguyện</a:t>
            </a:r>
            <a:r>
              <a:rPr lang="en-US" sz="3200" dirty="0">
                <a:solidFill>
                  <a:srgbClr val="FFFF00"/>
                </a:solidFill>
              </a:rPr>
              <a:t> </a:t>
            </a:r>
            <a:r>
              <a:rPr lang="en-US" sz="3200" dirty="0" err="1">
                <a:solidFill>
                  <a:srgbClr val="FFFF00"/>
                </a:solidFill>
              </a:rPr>
              <a:t>nên</a:t>
            </a:r>
            <a:r>
              <a:rPr lang="en-US" sz="3200" dirty="0">
                <a:solidFill>
                  <a:srgbClr val="FFFF00"/>
                </a:solidFill>
              </a:rPr>
              <a:t> </a:t>
            </a:r>
            <a:r>
              <a:rPr lang="en-US" sz="3200" dirty="0" err="1">
                <a:solidFill>
                  <a:srgbClr val="FFFF00"/>
                </a:solidFill>
              </a:rPr>
              <a:t>không</a:t>
            </a:r>
            <a:r>
              <a:rPr lang="en-US" sz="3200" dirty="0">
                <a:solidFill>
                  <a:srgbClr val="FFFF00"/>
                </a:solidFill>
              </a:rPr>
              <a:t> </a:t>
            </a:r>
            <a:r>
              <a:rPr lang="en-US" sz="3200" dirty="0" err="1" smtClean="0">
                <a:solidFill>
                  <a:srgbClr val="FFFF00"/>
                </a:solidFill>
              </a:rPr>
              <a:t>màng</a:t>
            </a:r>
            <a:r>
              <a:rPr lang="en-US" sz="3200" dirty="0" smtClean="0">
                <a:solidFill>
                  <a:srgbClr val="FFFF00"/>
                </a:solidFill>
              </a:rPr>
              <a:t> </a:t>
            </a:r>
            <a:r>
              <a:rPr lang="en-US" sz="3200" dirty="0" err="1">
                <a:solidFill>
                  <a:srgbClr val="FFFF00"/>
                </a:solidFill>
              </a:rPr>
              <a:t>danh</a:t>
            </a:r>
            <a:r>
              <a:rPr lang="en-US" sz="3200" dirty="0">
                <a:solidFill>
                  <a:srgbClr val="FFFF00"/>
                </a:solidFill>
              </a:rPr>
              <a:t> </a:t>
            </a:r>
            <a:r>
              <a:rPr lang="en-US" sz="3200" dirty="0" err="1">
                <a:solidFill>
                  <a:srgbClr val="FFFF00"/>
                </a:solidFill>
              </a:rPr>
              <a:t>lợi</a:t>
            </a:r>
            <a:r>
              <a:rPr lang="en-US" sz="3200" dirty="0">
                <a:solidFill>
                  <a:srgbClr val="FFFF00"/>
                </a:solidFill>
              </a:rPr>
              <a:t> </a:t>
            </a:r>
            <a:endParaRPr lang="en-US" sz="3200" dirty="0">
              <a:solidFill>
                <a:srgbClr val="FFFF00"/>
              </a:solidFill>
            </a:endParaRPr>
          </a:p>
        </p:txBody>
      </p:sp>
      <p:pic>
        <p:nvPicPr>
          <p:cNvPr id="9" name="Picture 8" descr="Mẫu bài phân tích truyện thánh gióng chi tiết và hay nhất"/>
          <p:cNvPicPr/>
          <p:nvPr/>
        </p:nvPicPr>
        <p:blipFill>
          <a:blip r:embed="rId2">
            <a:extLst>
              <a:ext uri="{28A0092B-C50C-407E-A947-70E740481C1C}">
                <a14:useLocalDpi xmlns:a14="http://schemas.microsoft.com/office/drawing/2010/main" val="0"/>
              </a:ext>
            </a:extLst>
          </a:blip>
          <a:srcRect/>
          <a:stretch>
            <a:fillRect/>
          </a:stretch>
        </p:blipFill>
        <p:spPr bwMode="auto">
          <a:xfrm>
            <a:off x="914400" y="820271"/>
            <a:ext cx="4800600" cy="3429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525" y="26035"/>
          <a:ext cx="12152630" cy="9723755"/>
        </p:xfrm>
        <a:graphic>
          <a:graphicData uri="http://schemas.openxmlformats.org/drawingml/2006/table">
            <a:tbl>
              <a:tblPr firstRow="1" firstCol="1" bandRow="1" bandCol="1">
                <a:tableStyleId>{5C22544A-7EE6-4342-B048-85BDC9FD1C3A}</a:tableStyleId>
              </a:tblPr>
              <a:tblGrid>
                <a:gridCol w="3126105"/>
                <a:gridCol w="6659880"/>
                <a:gridCol w="2366645"/>
              </a:tblGrid>
              <a:tr h="808355">
                <a:tc>
                  <a:txBody>
                    <a:bodyPr/>
                    <a:lstStyle/>
                    <a:p>
                      <a:pPr marL="0" marR="0" indent="36195" algn="l">
                        <a:lnSpc>
                          <a:spcPct val="115000"/>
                        </a:lnSpc>
                        <a:spcBef>
                          <a:spcPts val="0"/>
                        </a:spcBef>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Chi tiết</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3200" dirty="0">
                          <a:solidFill>
                            <a:srgbClr val="FF0000"/>
                          </a:solidFill>
                          <a:effectLst/>
                          <a:latin typeface="Times New Roman" panose="02020603050405020304" pitchFamily="18" charset="0"/>
                          <a:cs typeface="Times New Roman" panose="02020603050405020304" pitchFamily="18" charset="0"/>
                        </a:rPr>
                        <a:t>Cảm nhận về ý nghĩa chi tiết</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Nghệ</a:t>
                      </a:r>
                      <a:r>
                        <a:rPr lang="en-US" sz="32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237490">
                <a:tc rowSpan="2">
                  <a:txBody>
                    <a:bodyPr/>
                    <a:lstStyle/>
                    <a:p>
                      <a:pPr marL="0" marR="0" algn="l">
                        <a:lnSpc>
                          <a:spcPct val="115000"/>
                        </a:lnSpc>
                        <a:spcBef>
                          <a:spcPts val="0"/>
                        </a:spcBef>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Gióng vươn vai trở thành tráng sĩ</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1059180">
                <a:tc vMerge="1">
                  <a:tcPr/>
                </a:tc>
                <a:tc>
                  <a:txBody>
                    <a:bodyPr/>
                    <a:lstStyle/>
                    <a:p>
                      <a:pPr marL="0" marR="0" algn="just">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-&gt; sự lớn dậy phi thường về thể lực của Gióng để đáp ứng yêu cầu cứu 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rowSpan="5">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 -&gt; </a:t>
                      </a:r>
                      <a:r>
                        <a:rPr lang="en-US" sz="2800" dirty="0" smtClean="0">
                          <a:solidFill>
                            <a:schemeClr val="tx1"/>
                          </a:solidFill>
                          <a:latin typeface="Times New Roman" panose="02020603050405020304" pitchFamily="18" charset="0"/>
                          <a:cs typeface="Times New Roman" panose="02020603050405020304" pitchFamily="18" charset="0"/>
                        </a:rPr>
                        <a:t>Tưởng</a:t>
                      </a:r>
                      <a:r>
                        <a:rPr lang="en-US" sz="2800" baseline="0" dirty="0" smtClean="0">
                          <a:solidFill>
                            <a:schemeClr val="tx1"/>
                          </a:solidFill>
                          <a:latin typeface="Times New Roman" panose="02020603050405020304" pitchFamily="18" charset="0"/>
                          <a:cs typeface="Times New Roman" panose="02020603050405020304" pitchFamily="18" charset="0"/>
                        </a:rPr>
                        <a:t> tượng, kì ảo đan xen chi tiết đời thường.</a:t>
                      </a:r>
                      <a:endParaRPr lang="en-US" sz="2800" dirty="0" smtClean="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smtClean="0">
                          <a:solidFill>
                            <a:srgbClr val="7030A0"/>
                          </a:solidFill>
                          <a:latin typeface="Times New Roman" panose="02020603050405020304" pitchFamily="18" charset="0"/>
                          <a:cs typeface="Times New Roman" panose="02020603050405020304" pitchFamily="18" charset="0"/>
                        </a:rPr>
                        <a:t> </a:t>
                      </a:r>
                      <a:endParaRPr lang="en-US" sz="2800" dirty="0" smtClean="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smtClean="0">
                          <a:solidFill>
                            <a:srgbClr val="7030A0"/>
                          </a:solidFill>
                          <a:latin typeface="Times New Roman" panose="02020603050405020304" pitchFamily="18" charset="0"/>
                          <a:cs typeface="Times New Roman" panose="02020603050405020304" pitchFamily="18" charset="0"/>
                        </a:rPr>
                        <a:t> </a:t>
                      </a:r>
                      <a:endParaRPr lang="en-US" sz="2800" dirty="0" smtClean="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smtClean="0">
                          <a:solidFill>
                            <a:srgbClr val="7030A0"/>
                          </a:solidFill>
                          <a:latin typeface="Times New Roman" panose="02020603050405020304" pitchFamily="18" charset="0"/>
                          <a:cs typeface="Times New Roman" panose="02020603050405020304" pitchFamily="18" charset="0"/>
                        </a:rPr>
                        <a:t> </a:t>
                      </a:r>
                      <a:endParaRPr lang="en-US" sz="2800" dirty="0" smtClean="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smtClean="0">
                          <a:solidFill>
                            <a:srgbClr val="7030A0"/>
                          </a:solidFill>
                          <a:latin typeface="Times New Roman" panose="02020603050405020304" pitchFamily="18" charset="0"/>
                          <a:cs typeface="Times New Roman" panose="02020603050405020304" pitchFamily="18" charset="0"/>
                        </a:rPr>
                        <a:t> </a:t>
                      </a:r>
                      <a:endParaRPr lang="en-US" sz="2800" dirty="0" smtClean="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smtClean="0">
                          <a:solidFill>
                            <a:srgbClr val="7030A0"/>
                          </a:solidFill>
                          <a:latin typeface="Times New Roman" panose="02020603050405020304" pitchFamily="18" charset="0"/>
                          <a:cs typeface="Times New Roman" panose="02020603050405020304" pitchFamily="18" charset="0"/>
                        </a:rPr>
                        <a:t> </a:t>
                      </a:r>
                      <a:endParaRPr lang="en-US" sz="2800" dirty="0" smtClean="0">
                        <a:solidFill>
                          <a:srgbClr val="7030A0"/>
                        </a:solidFill>
                        <a:latin typeface="Times New Roman" panose="02020603050405020304" pitchFamily="18" charset="0"/>
                        <a:cs typeface="Times New Roman" panose="02020603050405020304" pitchFamily="18" charset="0"/>
                      </a:endParaRPr>
                    </a:p>
                    <a:p>
                      <a:pPr marL="0" marR="0" indent="36195" algn="ctr">
                        <a:lnSpc>
                          <a:spcPct val="115000"/>
                        </a:lnSpc>
                        <a:spcBef>
                          <a:spcPts val="0"/>
                        </a:spcBef>
                        <a:spcAft>
                          <a:spcPts val="0"/>
                        </a:spcAft>
                      </a:pPr>
                      <a:r>
                        <a:rPr lang="vi-VN" sz="2800" dirty="0" smtClean="0">
                          <a:solidFill>
                            <a:srgbClr val="7030A0"/>
                          </a:solidFill>
                          <a:latin typeface="Times New Roman" panose="02020603050405020304" pitchFamily="18" charset="0"/>
                          <a:cs typeface="Times New Roman" panose="02020603050405020304" pitchFamily="18" charset="0"/>
                        </a:rPr>
                        <a:t> </a:t>
                      </a:r>
                      <a:endParaRPr lang="en-US" sz="2800" dirty="0" smtClean="0">
                        <a:solidFill>
                          <a:srgbClr val="7030A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195" algn="ctr">
                        <a:lnSpc>
                          <a:spcPct val="115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326390">
                <a:tc rowSpan="2">
                  <a:txBody>
                    <a:bodyPr/>
                    <a:lstStyle/>
                    <a:p>
                      <a:pPr marL="0" marR="0" indent="36195" algn="l">
                        <a:lnSpc>
                          <a:spcPct val="115000"/>
                        </a:lnSpc>
                        <a:spcBef>
                          <a:spcPts val="0"/>
                        </a:spcBef>
                        <a:spcAft>
                          <a:spcPts val="0"/>
                        </a:spcAft>
                      </a:pPr>
                      <a:r>
                        <a:rPr lang="en-US" sz="3200">
                          <a:solidFill>
                            <a:srgbClr val="FF0000"/>
                          </a:solidFill>
                          <a:effectLst/>
                          <a:latin typeface="Times New Roman" panose="02020603050405020304" pitchFamily="18" charset="0"/>
                          <a:cs typeface="Times New Roman" panose="02020603050405020304" pitchFamily="18" charset="0"/>
                        </a:rPr>
                        <a:t>Gióng nhổ tre bên đường đánh giặc</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cPr marL="0" marR="0" marT="0" marB="0" anchor="ctr"/>
                </a:tc>
              </a:tr>
              <a:tr h="1373505">
                <a:tc vMerge="1">
                  <a:tcPr/>
                </a:tc>
                <a:tc>
                  <a:txBody>
                    <a:bodyPr/>
                    <a:lstStyle/>
                    <a:p>
                      <a:pPr marL="0" marR="0" algn="just">
                        <a:lnSpc>
                          <a:spcPct val="115000"/>
                        </a:lnSpc>
                        <a:spcBef>
                          <a:spcPts val="0"/>
                        </a:spcBef>
                        <a:spcAft>
                          <a:spcPts val="0"/>
                        </a:spcAft>
                      </a:pPr>
                      <a:r>
                        <a:rPr lang="pt-BR" sz="2800">
                          <a:effectLst/>
                          <a:latin typeface="Times New Roman" panose="02020603050405020304" pitchFamily="18" charset="0"/>
                          <a:cs typeface="Times New Roman" panose="02020603050405020304" pitchFamily="18" charset="0"/>
                        </a:rPr>
                        <a:t>-&gt;</a:t>
                      </a:r>
                      <a:r>
                        <a:rPr lang="en-US" sz="2800">
                          <a:effectLst/>
                          <a:latin typeface="Times New Roman" panose="02020603050405020304" pitchFamily="18" charset="0"/>
                          <a:cs typeface="Times New Roman" panose="02020603050405020304" pitchFamily="18" charset="0"/>
                        </a:rPr>
                        <a:t>Gióng không chỉ đánh giặc bằng vũ khí hiện đại (sắt)  mà bằng cả vũ khí thô sơ, bằng cỏ cây, hoa lá của đất nước.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cPr marL="0" marR="0" marT="0" marB="0" anchor="ctr"/>
                </a:tc>
              </a:tr>
              <a:tr h="2039620">
                <a:tc rowSpan="3">
                  <a:txBody>
                    <a:bodyPr/>
                    <a:lstStyle/>
                    <a:p>
                      <a:pPr marL="0" marR="0" indent="36195" algn="l">
                        <a:lnSpc>
                          <a:spcPct val="115000"/>
                        </a:lnSpc>
                        <a:spcBef>
                          <a:spcPts val="0"/>
                        </a:spcBef>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Giặc tan, Gióng cởi bỏ giáp sắt rồi bay về trời</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algn="just">
                        <a:lnSpc>
                          <a:spcPct val="115000"/>
                        </a:lnSpc>
                        <a:spcBef>
                          <a:spcPts val="0"/>
                        </a:spcBef>
                        <a:spcAft>
                          <a:spcPts val="0"/>
                        </a:spcAft>
                      </a:pPr>
                      <a:r>
                        <a:rPr lang="pt-BR" sz="2800" dirty="0">
                          <a:effectLst/>
                          <a:latin typeface="Times New Roman" panose="02020603050405020304" pitchFamily="18" charset="0"/>
                          <a:cs typeface="Times New Roman" panose="02020603050405020304" pitchFamily="18" charset="0"/>
                        </a:rPr>
                        <a:t>-&gt; Người anh hùng vô tư, trong sáng, không màng địa vị, công danh.</a:t>
                      </a:r>
                      <a:endParaRPr lang="en-US" sz="2800" dirty="0">
                        <a:effectLst/>
                        <a:latin typeface="Times New Roman" panose="02020603050405020304" pitchFamily="18" charset="0"/>
                        <a:cs typeface="Times New Roman" panose="02020603050405020304" pitchFamily="18" charset="0"/>
                      </a:endParaRPr>
                    </a:p>
                    <a:p>
                      <a:pPr marL="0" marR="0" indent="36195" algn="just">
                        <a:lnSpc>
                          <a:spcPct val="115000"/>
                        </a:lnSpc>
                        <a:spcBef>
                          <a:spcPts val="0"/>
                        </a:spcBef>
                        <a:spcAft>
                          <a:spcPts val="0"/>
                        </a:spcAft>
                      </a:pPr>
                      <a:r>
                        <a:rPr lang="pt-BR" sz="2800" dirty="0">
                          <a:effectLst/>
                          <a:latin typeface="Times New Roman" panose="02020603050405020304" pitchFamily="18" charset="0"/>
                          <a:cs typeface="Times New Roman" panose="02020603050405020304" pitchFamily="18" charset="0"/>
                        </a:rPr>
                        <a:t>- Sự ra đi phi thường là ước muốn b</a:t>
                      </a:r>
                      <a:r>
                        <a:rPr lang="vi-VN" sz="2800" dirty="0">
                          <a:effectLst/>
                          <a:latin typeface="Times New Roman" panose="02020603050405020304" pitchFamily="18" charset="0"/>
                          <a:cs typeface="Times New Roman" panose="02020603050405020304" pitchFamily="18" charset="0"/>
                        </a:rPr>
                        <a:t>ất</a:t>
                      </a:r>
                      <a:r>
                        <a:rPr lang="pt-BR" sz="2800" dirty="0">
                          <a:effectLst/>
                          <a:latin typeface="Times New Roman" panose="02020603050405020304" pitchFamily="18" charset="0"/>
                          <a:cs typeface="Times New Roman" panose="02020603050405020304" pitchFamily="18" charset="0"/>
                        </a:rPr>
                        <a:t> tử ho</a:t>
                      </a:r>
                      <a:r>
                        <a:rPr lang="vi-VN" sz="2800" dirty="0">
                          <a:effectLst/>
                          <a:latin typeface="Times New Roman" panose="02020603050405020304" pitchFamily="18" charset="0"/>
                          <a:cs typeface="Times New Roman" panose="02020603050405020304" pitchFamily="18" charset="0"/>
                        </a:rPr>
                        <a:t>á</a:t>
                      </a:r>
                      <a:r>
                        <a:rPr lang="pt-BR" sz="2800" dirty="0">
                          <a:effectLst/>
                          <a:latin typeface="Times New Roman" panose="02020603050405020304" pitchFamily="18" charset="0"/>
                          <a:cs typeface="Times New Roman" panose="02020603050405020304" pitchFamily="18" charset="0"/>
                        </a:rPr>
                        <a:t> Th</a:t>
                      </a:r>
                      <a:r>
                        <a:rPr lang="vi-VN" sz="2800" dirty="0">
                          <a:effectLst/>
                          <a:latin typeface="Times New Roman" panose="02020603050405020304" pitchFamily="18" charset="0"/>
                          <a:cs typeface="Times New Roman" panose="02020603050405020304" pitchFamily="18" charset="0"/>
                        </a:rPr>
                        <a:t>ánh</a:t>
                      </a:r>
                      <a:r>
                        <a:rPr lang="pt-BR" sz="2800" dirty="0">
                          <a:effectLst/>
                          <a:latin typeface="Times New Roman" panose="02020603050405020304" pitchFamily="18" charset="0"/>
                          <a:cs typeface="Times New Roman" panose="02020603050405020304" pitchFamily="18" charset="0"/>
                        </a:rPr>
                        <a:t> Gi</a:t>
                      </a:r>
                      <a:r>
                        <a:rPr lang="vi-VN" sz="2800" dirty="0">
                          <a:effectLst/>
                          <a:latin typeface="Times New Roman" panose="02020603050405020304" pitchFamily="18" charset="0"/>
                          <a:cs typeface="Times New Roman" panose="02020603050405020304" pitchFamily="18" charset="0"/>
                        </a:rPr>
                        <a:t>óng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cPr marL="0" marR="0" marT="0" marB="0" anchor="ctr"/>
                </a:tc>
              </a:tr>
              <a:tr h="2590800">
                <a:tc vMerge="1">
                  <a:tcPr/>
                </a:tc>
                <a:tc>
                  <a:txBody>
                    <a:bodyPr/>
                    <a:lstStyle/>
                    <a:p>
                      <a:pPr marL="0" marR="0">
                        <a:lnSpc>
                          <a:spcPct val="115000"/>
                        </a:lnSpc>
                        <a:spcBef>
                          <a:spcPts val="0"/>
                        </a:spcBef>
                        <a:spcAft>
                          <a:spcPts val="0"/>
                        </a:spcAft>
                      </a:pPr>
                      <a:endParaRPr lang="en-US" sz="700">
                        <a:effectLst/>
                        <a:latin typeface="Times New Roman" panose="02020603050405020304" pitchFamily="18" charset="0"/>
                        <a:ea typeface="Times New Roman" panose="02020603050405020304" pitchFamily="18" charset="0"/>
                      </a:endParaRPr>
                    </a:p>
                  </a:txBody>
                  <a:tcPr marL="39635" marR="39635" marT="39635" marB="39635"/>
                </a:tc>
                <a:tc vMerge="1">
                  <a:tcPr marL="39635" marR="39635" marT="39635" marB="39635"/>
                </a:tc>
              </a:tr>
              <a:tr h="238760">
                <a:tc vMerge="1">
                  <a:tcPr/>
                </a:tc>
                <a:tc>
                  <a:txBody>
                    <a:bodyPr/>
                    <a:lstStyle/>
                    <a:p>
                      <a:pPr marL="0" marR="0">
                        <a:lnSpc>
                          <a:spcPct val="115000"/>
                        </a:lnSpc>
                        <a:spcBef>
                          <a:spcPts val="0"/>
                        </a:spcBef>
                        <a:spcAft>
                          <a:spcPts val="0"/>
                        </a:spcAft>
                      </a:pP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Rectangle 15"/>
          <p:cNvSpPr>
            <a:spLocks noChangeArrowheads="1"/>
          </p:cNvSpPr>
          <p:nvPr/>
        </p:nvSpPr>
        <p:spPr bwMode="auto">
          <a:xfrm>
            <a:off x="397242" y="3124200"/>
            <a:ext cx="11277600" cy="156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dirty="0">
                <a:solidFill>
                  <a:srgbClr val="000000"/>
                </a:solidFill>
                <a:latin typeface="Times New Roman" panose="02020603050405020304" pitchFamily="18" charset="0"/>
                <a:cs typeface="Times New Roman" panose="02020603050405020304" pitchFamily="18" charset="0"/>
              </a:rPr>
              <a:t>   - </a:t>
            </a:r>
            <a:r>
              <a:rPr lang="en-US" altLang="en-US" dirty="0" err="1" smtClean="0">
                <a:solidFill>
                  <a:srgbClr val="000000"/>
                </a:solidFill>
                <a:latin typeface="Times New Roman" panose="02020603050405020304" pitchFamily="18" charset="0"/>
                <a:cs typeface="Times New Roman" panose="02020603050405020304" pitchFamily="18" charset="0"/>
              </a:rPr>
              <a:t>Gióng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nhổ</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tre</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bên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đường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đánh</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giặc</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altLang="en-US"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en-US" altLang="en-US" dirty="0" smtClean="0">
                <a:solidFill>
                  <a:srgbClr val="000000"/>
                </a:solidFill>
                <a:latin typeface="Times New Roman" panose="02020603050405020304" pitchFamily="18" charset="0"/>
                <a:cs typeface="Times New Roman" panose="02020603050405020304" pitchFamily="18" charset="0"/>
              </a:rPr>
              <a:t>-&gt; </a:t>
            </a:r>
            <a:r>
              <a:rPr lang="en-US" altLang="en-US" dirty="0" err="1" smtClean="0">
                <a:solidFill>
                  <a:srgbClr val="000000"/>
                </a:solidFill>
                <a:latin typeface="Times New Roman" panose="02020603050405020304" pitchFamily="18" charset="0"/>
                <a:cs typeface="Times New Roman" panose="02020603050405020304" pitchFamily="18" charset="0"/>
              </a:rPr>
              <a:t>Đánh</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giặc</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không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chỉ</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bằng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vũ</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khí</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hiện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đại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mà</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còn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bằng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cỏ</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cây</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hoa</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lá</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649288" y="457200"/>
            <a:ext cx="7427912" cy="582295"/>
          </a:xfrm>
          <a:prstGeom prst="rect">
            <a:avLst/>
          </a:prstGeom>
        </p:spPr>
        <p:style>
          <a:lnRef idx="2">
            <a:schemeClr val="dk1"/>
          </a:lnRef>
          <a:fillRef idx="1">
            <a:schemeClr val="lt1"/>
          </a:fillRef>
          <a:effectRef idx="0">
            <a:schemeClr val="dk1"/>
          </a:effectRef>
          <a:fontRef idx="minor">
            <a:schemeClr val="dk1"/>
          </a:fontRef>
        </p:style>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b="1" dirty="0">
                <a:solidFill>
                  <a:srgbClr val="000000"/>
                </a:solidFill>
                <a:latin typeface="Times New Roman" panose="02020603050405020304" pitchFamily="18" charset="0"/>
                <a:cs typeface="Times New Roman" panose="02020603050405020304" pitchFamily="18" charset="0"/>
              </a:rPr>
              <a:t>3</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Gióng</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đánh</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giặc</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và</a:t>
            </a:r>
            <a:r>
              <a:rPr lang="en-US" altLang="en-US" b="1" dirty="0" smtClean="0">
                <a:solidFill>
                  <a:srgbClr val="000000"/>
                </a:solidFill>
                <a:latin typeface="Times New Roman" panose="02020603050405020304" pitchFamily="18" charset="0"/>
                <a:cs typeface="Times New Roman" panose="02020603050405020304" pitchFamily="18" charset="0"/>
              </a:rPr>
              <a:t> bay </a:t>
            </a:r>
            <a:r>
              <a:rPr lang="en-US" altLang="en-US" b="1" dirty="0" err="1" smtClean="0">
                <a:solidFill>
                  <a:srgbClr val="000000"/>
                </a:solidFill>
                <a:latin typeface="Times New Roman" panose="02020603050405020304" pitchFamily="18" charset="0"/>
                <a:cs typeface="Times New Roman" panose="02020603050405020304" pitchFamily="18" charset="0"/>
              </a:rPr>
              <a:t>về</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trời</a:t>
            </a:r>
            <a:r>
              <a:rPr lang="en-US" altLang="en-US" b="1" dirty="0" smtClean="0">
                <a:solidFill>
                  <a:srgbClr val="000000"/>
                </a:solidFill>
                <a:latin typeface="Times New Roman" panose="02020603050405020304" pitchFamily="18" charset="0"/>
                <a:cs typeface="Times New Roman" panose="02020603050405020304" pitchFamily="18" charset="0"/>
              </a:rPr>
              <a:t>:</a:t>
            </a:r>
            <a:endParaRPr lang="en-US" altLang="en-US" b="1" dirty="0">
              <a:solidFill>
                <a:srgbClr val="FFFFFF"/>
              </a:solidFill>
              <a:latin typeface="Times New Roman" panose="02020603050405020304" pitchFamily="18" charset="0"/>
              <a:cs typeface="Times New Roman" panose="02020603050405020304" pitchFamily="18" charset="0"/>
            </a:endParaRPr>
          </a:p>
        </p:txBody>
      </p:sp>
      <p:sp>
        <p:nvSpPr>
          <p:cNvPr id="17428" name="Text Box 20"/>
          <p:cNvSpPr txBox="1">
            <a:spLocks noChangeArrowheads="1"/>
          </p:cNvSpPr>
          <p:nvPr/>
        </p:nvSpPr>
        <p:spPr bwMode="auto">
          <a:xfrm>
            <a:off x="649288" y="1371600"/>
            <a:ext cx="11343420" cy="205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0"/>
              </a:spcBef>
              <a:buClrTx/>
              <a:buFontTx/>
              <a:buChar char="-"/>
            </a:pPr>
            <a:r>
              <a:rPr lang="en-US" altLang="en-US" dirty="0" err="1" smtClean="0">
                <a:solidFill>
                  <a:srgbClr val="000000"/>
                </a:solidFill>
                <a:latin typeface="Times New Roman" panose="02020603050405020304" pitchFamily="18" charset="0"/>
                <a:cs typeface="Times New Roman" panose="02020603050405020304" pitchFamily="18" charset="0"/>
              </a:rPr>
              <a:t>Gióng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vươn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vai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trở</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thành</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tráng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sĩ</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altLang="en-US" i="1"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Font typeface="Wingdings" panose="05000000000000000000" pitchFamily="2" charset="2"/>
              <a:buNone/>
            </a:pPr>
            <a:r>
              <a:rPr lang="en-US" altLang="en-US" i="1" dirty="0" smtClean="0">
                <a:solidFill>
                  <a:srgbClr val="000000"/>
                </a:solidFill>
                <a:latin typeface="Times New Roman" panose="02020603050405020304" pitchFamily="18" charset="0"/>
                <a:cs typeface="Times New Roman" panose="02020603050405020304" pitchFamily="18" charset="0"/>
              </a:rPr>
              <a:t>-&gt; </a:t>
            </a:r>
            <a:r>
              <a:rPr lang="en-US" altLang="en-US" dirty="0" err="1" smtClean="0">
                <a:solidFill>
                  <a:srgbClr val="000000"/>
                </a:solidFill>
                <a:latin typeface="Times New Roman" panose="02020603050405020304" pitchFamily="18" charset="0"/>
                <a:cs typeface="Times New Roman" panose="02020603050405020304" pitchFamily="18" charset="0"/>
              </a:rPr>
              <a:t>Sự</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lớn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dậy</a:t>
            </a:r>
            <a:r>
              <a:rPr lang="en-US" altLang="en-US" dirty="0" smtClean="0">
                <a:solidFill>
                  <a:srgbClr val="000000"/>
                </a:solidFill>
                <a:latin typeface="Times New Roman" panose="02020603050405020304" pitchFamily="18" charset="0"/>
                <a:cs typeface="Times New Roman" panose="02020603050405020304" pitchFamily="18" charset="0"/>
              </a:rPr>
              <a:t> phi </a:t>
            </a:r>
            <a:r>
              <a:rPr lang="en-US" altLang="en-US" dirty="0" err="1" smtClean="0">
                <a:solidFill>
                  <a:srgbClr val="000000"/>
                </a:solidFill>
                <a:latin typeface="Times New Roman" panose="02020603050405020304" pitchFamily="18" charset="0"/>
                <a:cs typeface="Times New Roman" panose="02020603050405020304" pitchFamily="18" charset="0"/>
              </a:rPr>
              <a:t>thường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về</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thể</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lực</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của</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Gióng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để</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đáp</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ứng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yêu</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cầu</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cứu</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nước</a:t>
            </a:r>
            <a:r>
              <a:rPr lang="en-US" altLang="en-US" dirty="0" smtClean="0">
                <a:solidFill>
                  <a:srgbClr val="000000"/>
                </a:solidFill>
                <a:latin typeface="Times New Roman" panose="02020603050405020304" pitchFamily="18" charset="0"/>
                <a:cs typeface="Times New Roman" panose="02020603050405020304" pitchFamily="18" charset="0"/>
              </a:rPr>
              <a:t>.</a:t>
            </a:r>
            <a:endParaRPr lang="en-US" altLang="en-US"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Font typeface="Wingdings" panose="05000000000000000000" pitchFamily="2" charset="2"/>
              <a:buNone/>
            </a:pP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550985" y="4869179"/>
            <a:ext cx="11441723" cy="205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Giặc</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tan,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Gióng</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bay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trời</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0"/>
              </a:spcBef>
              <a:buClrTx/>
              <a:buFontTx/>
              <a:buNone/>
            </a:pP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anh</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hùng</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vô</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màng</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danh</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lợi</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thành</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bất</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tử</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lòng</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dân</a:t>
            </a:r>
            <a:r>
              <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0"/>
              </a:spcBef>
              <a:buClrTx/>
              <a:buFontTx/>
              <a:buNone/>
            </a:pPr>
            <a:endParaRPr lang="en-US" altLang="en-US"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428"/>
                                        </p:tgtEl>
                                        <p:attrNameLst>
                                          <p:attrName>style.visibility</p:attrName>
                                        </p:attrNameLst>
                                      </p:cBhvr>
                                      <p:to>
                                        <p:strVal val="visible"/>
                                      </p:to>
                                    </p:set>
                                    <p:anim calcmode="lin" valueType="num">
                                      <p:cBhvr>
                                        <p:cTn id="14" dur="500" fill="hold"/>
                                        <p:tgtEl>
                                          <p:spTgt spid="17428"/>
                                        </p:tgtEl>
                                        <p:attrNameLst>
                                          <p:attrName>ppt_w</p:attrName>
                                        </p:attrNameLst>
                                      </p:cBhvr>
                                      <p:tavLst>
                                        <p:tav tm="0">
                                          <p:val>
                                            <p:fltVal val="0"/>
                                          </p:val>
                                        </p:tav>
                                        <p:tav tm="100000">
                                          <p:val>
                                            <p:strVal val="#ppt_w"/>
                                          </p:val>
                                        </p:tav>
                                      </p:tavLst>
                                    </p:anim>
                                    <p:anim calcmode="lin" valueType="num">
                                      <p:cBhvr>
                                        <p:cTn id="15" dur="500" fill="hold"/>
                                        <p:tgtEl>
                                          <p:spTgt spid="17428"/>
                                        </p:tgtEl>
                                        <p:attrNameLst>
                                          <p:attrName>ppt_h</p:attrName>
                                        </p:attrNameLst>
                                      </p:cBhvr>
                                      <p:tavLst>
                                        <p:tav tm="0">
                                          <p:val>
                                            <p:fltVal val="0"/>
                                          </p:val>
                                        </p:tav>
                                        <p:tav tm="100000">
                                          <p:val>
                                            <p:strVal val="#ppt_h"/>
                                          </p:val>
                                        </p:tav>
                                      </p:tavLst>
                                    </p:anim>
                                    <p:animEffect transition="in" filter="fade">
                                      <p:cBhvr>
                                        <p:cTn id="16" dur="500"/>
                                        <p:tgtEl>
                                          <p:spTgt spid="174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423"/>
                                        </p:tgtEl>
                                        <p:attrNameLst>
                                          <p:attrName>style.visibility</p:attrName>
                                        </p:attrNameLst>
                                      </p:cBhvr>
                                      <p:to>
                                        <p:strVal val="visible"/>
                                      </p:to>
                                    </p:set>
                                    <p:anim calcmode="lin" valueType="num">
                                      <p:cBhvr>
                                        <p:cTn id="21" dur="500" fill="hold"/>
                                        <p:tgtEl>
                                          <p:spTgt spid="17423"/>
                                        </p:tgtEl>
                                        <p:attrNameLst>
                                          <p:attrName>ppt_w</p:attrName>
                                        </p:attrNameLst>
                                      </p:cBhvr>
                                      <p:tavLst>
                                        <p:tav tm="0">
                                          <p:val>
                                            <p:fltVal val="0"/>
                                          </p:val>
                                        </p:tav>
                                        <p:tav tm="100000">
                                          <p:val>
                                            <p:strVal val="#ppt_w"/>
                                          </p:val>
                                        </p:tav>
                                      </p:tavLst>
                                    </p:anim>
                                    <p:anim calcmode="lin" valueType="num">
                                      <p:cBhvr>
                                        <p:cTn id="22" dur="500" fill="hold"/>
                                        <p:tgtEl>
                                          <p:spTgt spid="17423"/>
                                        </p:tgtEl>
                                        <p:attrNameLst>
                                          <p:attrName>ppt_h</p:attrName>
                                        </p:attrNameLst>
                                      </p:cBhvr>
                                      <p:tavLst>
                                        <p:tav tm="0">
                                          <p:val>
                                            <p:fltVal val="0"/>
                                          </p:val>
                                        </p:tav>
                                        <p:tav tm="100000">
                                          <p:val>
                                            <p:strVal val="#ppt_h"/>
                                          </p:val>
                                        </p:tav>
                                      </p:tavLst>
                                    </p:anim>
                                    <p:animEffect transition="in" filter="fade">
                                      <p:cBhvr>
                                        <p:cTn id="23" dur="500"/>
                                        <p:tgtEl>
                                          <p:spTgt spid="1742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429"/>
                                        </p:tgtEl>
                                        <p:attrNameLst>
                                          <p:attrName>style.visibility</p:attrName>
                                        </p:attrNameLst>
                                      </p:cBhvr>
                                      <p:to>
                                        <p:strVal val="visible"/>
                                      </p:to>
                                    </p:set>
                                    <p:anim calcmode="lin" valueType="num">
                                      <p:cBhvr additive="base">
                                        <p:cTn id="28" dur="500" fill="hold"/>
                                        <p:tgtEl>
                                          <p:spTgt spid="17429"/>
                                        </p:tgtEl>
                                        <p:attrNameLst>
                                          <p:attrName>ppt_x</p:attrName>
                                        </p:attrNameLst>
                                      </p:cBhvr>
                                      <p:tavLst>
                                        <p:tav tm="0">
                                          <p:val>
                                            <p:strVal val="#ppt_x"/>
                                          </p:val>
                                        </p:tav>
                                        <p:tav tm="100000">
                                          <p:val>
                                            <p:strVal val="#ppt_x"/>
                                          </p:val>
                                        </p:tav>
                                      </p:tavLst>
                                    </p:anim>
                                    <p:anim calcmode="lin" valueType="num">
                                      <p:cBhvr additive="base">
                                        <p:cTn id="2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bldLvl="0" animBg="1"/>
      <p:bldP spid="17427" grpId="0" bldLvl="0" animBg="1"/>
      <p:bldP spid="17428" grpId="0" bldLvl="0" animBg="1"/>
      <p:bldP spid="1742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6248400" y="1066800"/>
            <a:ext cx="0" cy="5486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lstStyle/>
          <a:p>
            <a:endParaRPr lang="en-US">
              <a:solidFill>
                <a:srgbClr val="000000"/>
              </a:solidFill>
            </a:endParaRPr>
          </a:p>
        </p:txBody>
      </p:sp>
      <p:sp>
        <p:nvSpPr>
          <p:cNvPr id="17416" name="Oval 8"/>
          <p:cNvSpPr>
            <a:spLocks noChangeArrowheads="1"/>
          </p:cNvSpPr>
          <p:nvPr/>
        </p:nvSpPr>
        <p:spPr bwMode="auto">
          <a:xfrm>
            <a:off x="6438900" y="3050233"/>
            <a:ext cx="4114800" cy="1085851"/>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solidFill>
                <a:srgbClr val="000000"/>
              </a:solidFill>
            </a:endParaRPr>
          </a:p>
        </p:txBody>
      </p:sp>
      <p:sp>
        <p:nvSpPr>
          <p:cNvPr id="17417" name="Text Box 9"/>
          <p:cNvSpPr txBox="1">
            <a:spLocks noChangeArrowheads="1"/>
          </p:cNvSpPr>
          <p:nvPr/>
        </p:nvSpPr>
        <p:spPr bwMode="auto">
          <a:xfrm>
            <a:off x="6781800" y="3362342"/>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400" b="1" i="1" dirty="0" err="1">
                <a:solidFill>
                  <a:srgbClr val="7030A0"/>
                </a:solidFill>
                <a:latin typeface="Times New Roman" panose="02020603050405020304" pitchFamily="18" charset="0"/>
                <a:cs typeface="Times New Roman" panose="02020603050405020304" pitchFamily="18" charset="0"/>
              </a:rPr>
              <a:t>Nhận</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400" b="1" i="1" dirty="0" err="1">
                <a:solidFill>
                  <a:srgbClr val="7030A0"/>
                </a:solidFill>
                <a:latin typeface="Times New Roman" panose="02020603050405020304" pitchFamily="18" charset="0"/>
                <a:cs typeface="Times New Roman" panose="02020603050405020304" pitchFamily="18" charset="0"/>
              </a:rPr>
              <a:t>xét</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400" b="1" i="1" dirty="0" err="1">
                <a:solidFill>
                  <a:srgbClr val="7030A0"/>
                </a:solidFill>
                <a:latin typeface="Times New Roman" panose="02020603050405020304" pitchFamily="18" charset="0"/>
                <a:cs typeface="Times New Roman" panose="02020603050405020304" pitchFamily="18" charset="0"/>
              </a:rPr>
              <a:t>về</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400" b="1" i="1" dirty="0" err="1">
                <a:solidFill>
                  <a:srgbClr val="7030A0"/>
                </a:solidFill>
                <a:latin typeface="Times New Roman" panose="02020603050405020304" pitchFamily="18" charset="0"/>
                <a:cs typeface="Times New Roman" panose="02020603050405020304" pitchFamily="18" charset="0"/>
              </a:rPr>
              <a:t>lời</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rPr>
              <a:t>kể</a:t>
            </a:r>
            <a:r>
              <a:rPr lang="en-US" altLang="en-US" sz="2000" b="1" i="1" dirty="0">
                <a:solidFill>
                  <a:srgbClr val="7030A0"/>
                </a:solidFill>
              </a:rPr>
              <a:t> </a:t>
            </a:r>
            <a:r>
              <a:rPr lang="en-US" altLang="en-US" sz="2000" b="1" i="1" dirty="0" err="1">
                <a:solidFill>
                  <a:srgbClr val="7030A0"/>
                </a:solidFill>
              </a:rPr>
              <a:t>đó</a:t>
            </a:r>
            <a:r>
              <a:rPr lang="en-US" altLang="en-US" sz="2000" b="1" i="1" dirty="0">
                <a:solidFill>
                  <a:srgbClr val="7030A0"/>
                </a:solidFill>
              </a:rPr>
              <a:t>?</a:t>
            </a:r>
            <a:endParaRPr lang="en-US" altLang="en-US" sz="2000" b="1" i="1" dirty="0">
              <a:solidFill>
                <a:srgbClr val="7030A0"/>
              </a:solidFill>
            </a:endParaRPr>
          </a:p>
        </p:txBody>
      </p:sp>
      <p:sp>
        <p:nvSpPr>
          <p:cNvPr id="17420" name="Oval 12"/>
          <p:cNvSpPr>
            <a:spLocks noChangeArrowheads="1"/>
          </p:cNvSpPr>
          <p:nvPr/>
        </p:nvSpPr>
        <p:spPr bwMode="auto">
          <a:xfrm>
            <a:off x="6400800" y="798830"/>
            <a:ext cx="3962400" cy="1925320"/>
          </a:xfrm>
          <a:prstGeom prst="ellipse">
            <a:avLst/>
          </a:prstGeom>
          <a:solidFill>
            <a:schemeClr val="accent1"/>
          </a:solidFill>
          <a:ln w="9525">
            <a:solidFill>
              <a:srgbClr val="FFFF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solidFill>
                <a:srgbClr val="000000"/>
              </a:solidFill>
            </a:endParaRPr>
          </a:p>
        </p:txBody>
      </p:sp>
      <p:sp>
        <p:nvSpPr>
          <p:cNvPr id="17421" name="Text Box 13"/>
          <p:cNvSpPr txBox="1">
            <a:spLocks noChangeArrowheads="1"/>
          </p:cNvSpPr>
          <p:nvPr/>
        </p:nvSpPr>
        <p:spPr bwMode="auto">
          <a:xfrm>
            <a:off x="6934200" y="1066819"/>
            <a:ext cx="3200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b="1" i="1" dirty="0">
                <a:solidFill>
                  <a:srgbClr val="CC3300"/>
                </a:solidFill>
              </a:rPr>
              <a:t>  </a:t>
            </a:r>
            <a:r>
              <a:rPr lang="en-US" altLang="en-US" sz="2000" b="1" i="1" dirty="0" err="1">
                <a:solidFill>
                  <a:srgbClr val="7030A0"/>
                </a:solidFill>
              </a:rPr>
              <a:t>Lời</a:t>
            </a:r>
            <a:r>
              <a:rPr lang="en-US" altLang="en-US" sz="2000" b="1" i="1" dirty="0">
                <a:solidFill>
                  <a:srgbClr val="7030A0"/>
                </a:solidFill>
              </a:rPr>
              <a:t> </a:t>
            </a:r>
            <a:r>
              <a:rPr lang="en-US" altLang="en-US" sz="2000" b="1" i="1" dirty="0" err="1">
                <a:solidFill>
                  <a:srgbClr val="7030A0"/>
                </a:solidFill>
              </a:rPr>
              <a:t>kể</a:t>
            </a:r>
            <a:r>
              <a:rPr lang="en-US" altLang="en-US" sz="2000" b="1" i="1" dirty="0">
                <a:solidFill>
                  <a:srgbClr val="7030A0"/>
                </a:solidFill>
              </a:rPr>
              <a:t> </a:t>
            </a:r>
            <a:r>
              <a:rPr lang="en-US" altLang="en-US" sz="2000" b="1" i="1" dirty="0" err="1">
                <a:solidFill>
                  <a:srgbClr val="7030A0"/>
                </a:solidFill>
              </a:rPr>
              <a:t>nào</a:t>
            </a:r>
            <a:r>
              <a:rPr lang="en-US" altLang="en-US" sz="2000" b="1" i="1" dirty="0">
                <a:solidFill>
                  <a:srgbClr val="7030A0"/>
                </a:solidFill>
              </a:rPr>
              <a:t> </a:t>
            </a:r>
            <a:r>
              <a:rPr lang="en-US" altLang="en-US" sz="2000" b="1" i="1" dirty="0" err="1">
                <a:solidFill>
                  <a:srgbClr val="7030A0"/>
                </a:solidFill>
              </a:rPr>
              <a:t>trong</a:t>
            </a:r>
            <a:r>
              <a:rPr lang="en-US" altLang="en-US" sz="2000" b="1" i="1" dirty="0">
                <a:solidFill>
                  <a:srgbClr val="7030A0"/>
                </a:solidFill>
              </a:rPr>
              <a:t> </a:t>
            </a:r>
            <a:r>
              <a:rPr lang="en-US" altLang="en-US" sz="2000" b="1" i="1" dirty="0" err="1">
                <a:solidFill>
                  <a:srgbClr val="7030A0"/>
                </a:solidFill>
              </a:rPr>
              <a:t>truyện</a:t>
            </a:r>
            <a:r>
              <a:rPr lang="en-US" altLang="en-US" sz="2000" b="1" i="1" dirty="0">
                <a:solidFill>
                  <a:srgbClr val="7030A0"/>
                </a:solidFill>
              </a:rPr>
              <a:t> “Thánh Gióng” </a:t>
            </a:r>
            <a:r>
              <a:rPr lang="en-US" altLang="en-US" sz="2000" b="1" i="1" dirty="0" err="1">
                <a:solidFill>
                  <a:srgbClr val="7030A0"/>
                </a:solidFill>
              </a:rPr>
              <a:t>hàm</a:t>
            </a:r>
            <a:r>
              <a:rPr lang="en-US" altLang="en-US" sz="2000" b="1" i="1" dirty="0">
                <a:solidFill>
                  <a:srgbClr val="7030A0"/>
                </a:solidFill>
              </a:rPr>
              <a:t> ý </a:t>
            </a:r>
            <a:r>
              <a:rPr lang="en-US" altLang="en-US" sz="2000" b="1" i="1" dirty="0" err="1">
                <a:solidFill>
                  <a:srgbClr val="7030A0"/>
                </a:solidFill>
              </a:rPr>
              <a:t>câu</a:t>
            </a:r>
            <a:r>
              <a:rPr lang="en-US" altLang="en-US" sz="2000" b="1" i="1" dirty="0">
                <a:solidFill>
                  <a:srgbClr val="7030A0"/>
                </a:solidFill>
              </a:rPr>
              <a:t> </a:t>
            </a:r>
            <a:r>
              <a:rPr lang="en-US" altLang="en-US" sz="2000" b="1" i="1" dirty="0" err="1">
                <a:solidFill>
                  <a:srgbClr val="7030A0"/>
                </a:solidFill>
              </a:rPr>
              <a:t>chuyện</a:t>
            </a:r>
            <a:r>
              <a:rPr lang="en-US" altLang="en-US" sz="2000" b="1" i="1" dirty="0">
                <a:solidFill>
                  <a:srgbClr val="7030A0"/>
                </a:solidFill>
              </a:rPr>
              <a:t> </a:t>
            </a:r>
            <a:r>
              <a:rPr lang="en-US" altLang="en-US" sz="2000" b="1" i="1" dirty="0" err="1">
                <a:solidFill>
                  <a:srgbClr val="7030A0"/>
                </a:solidFill>
              </a:rPr>
              <a:t>thực</a:t>
            </a:r>
            <a:r>
              <a:rPr lang="en-US" altLang="en-US" sz="2000" b="1" i="1" dirty="0">
                <a:solidFill>
                  <a:srgbClr val="7030A0"/>
                </a:solidFill>
              </a:rPr>
              <a:t> </a:t>
            </a:r>
            <a:r>
              <a:rPr lang="en-US" altLang="en-US" sz="2000" b="1" i="1" dirty="0" err="1">
                <a:solidFill>
                  <a:srgbClr val="7030A0"/>
                </a:solidFill>
              </a:rPr>
              <a:t>sự</a:t>
            </a:r>
            <a:r>
              <a:rPr lang="en-US" altLang="en-US" sz="2000" b="1" i="1" dirty="0">
                <a:solidFill>
                  <a:srgbClr val="7030A0"/>
                </a:solidFill>
              </a:rPr>
              <a:t> </a:t>
            </a:r>
            <a:r>
              <a:rPr lang="en-US" altLang="en-US" sz="2000" b="1" i="1" dirty="0" err="1">
                <a:solidFill>
                  <a:srgbClr val="7030A0"/>
                </a:solidFill>
              </a:rPr>
              <a:t>đã</a:t>
            </a:r>
            <a:r>
              <a:rPr lang="en-US" altLang="en-US" sz="2000" b="1" i="1" dirty="0">
                <a:solidFill>
                  <a:srgbClr val="7030A0"/>
                </a:solidFill>
              </a:rPr>
              <a:t> </a:t>
            </a:r>
            <a:r>
              <a:rPr lang="en-US" altLang="en-US" sz="2000" b="1" i="1" dirty="0" err="1">
                <a:solidFill>
                  <a:srgbClr val="7030A0"/>
                </a:solidFill>
              </a:rPr>
              <a:t>xảy</a:t>
            </a:r>
            <a:r>
              <a:rPr lang="en-US" altLang="en-US" sz="2000" b="1" i="1" dirty="0">
                <a:solidFill>
                  <a:srgbClr val="7030A0"/>
                </a:solidFill>
              </a:rPr>
              <a:t> </a:t>
            </a:r>
            <a:r>
              <a:rPr lang="en-US" altLang="en-US" sz="2000" b="1" i="1" dirty="0" err="1">
                <a:solidFill>
                  <a:srgbClr val="7030A0"/>
                </a:solidFill>
              </a:rPr>
              <a:t>ra</a:t>
            </a:r>
            <a:r>
              <a:rPr lang="en-US" altLang="en-US" sz="2000" b="1" i="1" dirty="0">
                <a:solidFill>
                  <a:srgbClr val="7030A0"/>
                </a:solidFill>
              </a:rPr>
              <a:t> </a:t>
            </a:r>
            <a:r>
              <a:rPr lang="en-US" altLang="en-US" sz="2000" b="1" i="1" dirty="0" err="1">
                <a:solidFill>
                  <a:srgbClr val="7030A0"/>
                </a:solidFill>
              </a:rPr>
              <a:t>trong</a:t>
            </a:r>
            <a:r>
              <a:rPr lang="en-US" altLang="en-US" sz="2000" b="1" i="1" dirty="0">
                <a:solidFill>
                  <a:srgbClr val="7030A0"/>
                </a:solidFill>
              </a:rPr>
              <a:t> </a:t>
            </a:r>
            <a:r>
              <a:rPr lang="en-US" altLang="en-US" sz="2000" b="1" i="1" dirty="0" err="1">
                <a:solidFill>
                  <a:srgbClr val="7030A0"/>
                </a:solidFill>
              </a:rPr>
              <a:t>quá</a:t>
            </a:r>
            <a:r>
              <a:rPr lang="en-US" altLang="en-US" sz="2000" b="1" i="1" dirty="0">
                <a:solidFill>
                  <a:srgbClr val="7030A0"/>
                </a:solidFill>
              </a:rPr>
              <a:t> </a:t>
            </a:r>
            <a:r>
              <a:rPr lang="en-US" altLang="en-US" sz="2000" b="1" i="1" dirty="0" err="1">
                <a:solidFill>
                  <a:srgbClr val="7030A0"/>
                </a:solidFill>
              </a:rPr>
              <a:t>khứ</a:t>
            </a:r>
            <a:r>
              <a:rPr lang="en-US" altLang="en-US" sz="2000" b="1" i="1" dirty="0">
                <a:solidFill>
                  <a:srgbClr val="7030A0"/>
                </a:solidFill>
              </a:rPr>
              <a:t>?</a:t>
            </a:r>
            <a:endParaRPr lang="en-US" altLang="en-US" sz="2000" b="1" i="1" dirty="0">
              <a:solidFill>
                <a:srgbClr val="7030A0"/>
              </a:solidFill>
            </a:endParaRPr>
          </a:p>
        </p:txBody>
      </p:sp>
      <p:sp>
        <p:nvSpPr>
          <p:cNvPr id="17423" name="Rectangle 15"/>
          <p:cNvSpPr>
            <a:spLocks noChangeArrowheads="1"/>
          </p:cNvSpPr>
          <p:nvPr/>
        </p:nvSpPr>
        <p:spPr bwMode="auto">
          <a:xfrm>
            <a:off x="124460" y="1905000"/>
            <a:ext cx="5971540" cy="1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dirty="0">
                <a:solidFill>
                  <a:srgbClr val="000000"/>
                </a:solidFill>
              </a:rPr>
              <a:t>   </a:t>
            </a:r>
            <a:r>
              <a:rPr lang="en-US" altLang="en-US" sz="2800" dirty="0">
                <a:solidFill>
                  <a:srgbClr val="000000"/>
                </a:solidFill>
              </a:rPr>
              <a:t>- </a:t>
            </a:r>
            <a:r>
              <a:rPr lang="en-US" altLang="en-US" sz="2800" dirty="0" err="1">
                <a:solidFill>
                  <a:srgbClr val="000000"/>
                </a:solidFill>
              </a:rPr>
              <a:t>Đền</a:t>
            </a:r>
            <a:r>
              <a:rPr lang="en-US" altLang="en-US" sz="2800" dirty="0">
                <a:solidFill>
                  <a:srgbClr val="000000"/>
                </a:solidFill>
              </a:rPr>
              <a:t> </a:t>
            </a:r>
            <a:r>
              <a:rPr lang="en-US" altLang="en-US" sz="2800" dirty="0" err="1">
                <a:solidFill>
                  <a:srgbClr val="000000"/>
                </a:solidFill>
              </a:rPr>
              <a:t>thờ</a:t>
            </a:r>
            <a:r>
              <a:rPr lang="en-US" altLang="en-US" sz="2800" dirty="0">
                <a:solidFill>
                  <a:srgbClr val="000000"/>
                </a:solidFill>
              </a:rPr>
              <a:t> </a:t>
            </a:r>
            <a:r>
              <a:rPr lang="en-US" altLang="en-US" sz="2800" dirty="0" err="1">
                <a:solidFill>
                  <a:srgbClr val="000000"/>
                </a:solidFill>
              </a:rPr>
              <a:t>Phù</a:t>
            </a:r>
            <a:r>
              <a:rPr lang="en-US" altLang="en-US" sz="2800" dirty="0">
                <a:solidFill>
                  <a:srgbClr val="000000"/>
                </a:solidFill>
              </a:rPr>
              <a:t> </a:t>
            </a:r>
            <a:r>
              <a:rPr lang="en-US" altLang="en-US" sz="2800" dirty="0" err="1">
                <a:solidFill>
                  <a:srgbClr val="000000"/>
                </a:solidFill>
              </a:rPr>
              <a:t>Đổng</a:t>
            </a:r>
            <a:r>
              <a:rPr lang="en-US" altLang="en-US" sz="2800" dirty="0">
                <a:solidFill>
                  <a:srgbClr val="000000"/>
                </a:solidFill>
              </a:rPr>
              <a:t> </a:t>
            </a:r>
            <a:r>
              <a:rPr lang="en-US" altLang="en-US" sz="2800" dirty="0" err="1">
                <a:solidFill>
                  <a:srgbClr val="000000"/>
                </a:solidFill>
              </a:rPr>
              <a:t>Thiên</a:t>
            </a:r>
            <a:r>
              <a:rPr lang="en-US" altLang="en-US" sz="2800" dirty="0">
                <a:solidFill>
                  <a:srgbClr val="000000"/>
                </a:solidFill>
              </a:rPr>
              <a:t> </a:t>
            </a:r>
            <a:r>
              <a:rPr lang="en-US" altLang="en-US" sz="2800" dirty="0" err="1">
                <a:solidFill>
                  <a:srgbClr val="000000"/>
                </a:solidFill>
              </a:rPr>
              <a:t>Vương</a:t>
            </a:r>
            <a:r>
              <a:rPr lang="en-US" altLang="en-US" sz="2800" dirty="0">
                <a:solidFill>
                  <a:srgbClr val="000000"/>
                </a:solidFill>
              </a:rPr>
              <a:t>.</a:t>
            </a:r>
            <a:endParaRPr lang="en-US" altLang="en-US" sz="2800" dirty="0">
              <a:solidFill>
                <a:srgbClr val="000000"/>
              </a:solidFill>
            </a:endParaRPr>
          </a:p>
          <a:p>
            <a:pPr>
              <a:spcBef>
                <a:spcPct val="0"/>
              </a:spcBef>
              <a:buClrTx/>
              <a:buFontTx/>
              <a:buNone/>
            </a:pPr>
            <a:r>
              <a:rPr lang="en-US" altLang="en-US" sz="2800" dirty="0">
                <a:solidFill>
                  <a:srgbClr val="000000"/>
                </a:solidFill>
              </a:rPr>
              <a:t>   - </a:t>
            </a:r>
            <a:r>
              <a:rPr lang="en-US" altLang="en-US" sz="2800" dirty="0" err="1">
                <a:solidFill>
                  <a:srgbClr val="000000"/>
                </a:solidFill>
              </a:rPr>
              <a:t>Bụi</a:t>
            </a:r>
            <a:r>
              <a:rPr lang="en-US" altLang="en-US" sz="2800" dirty="0">
                <a:solidFill>
                  <a:srgbClr val="000000"/>
                </a:solidFill>
              </a:rPr>
              <a:t> </a:t>
            </a:r>
            <a:r>
              <a:rPr lang="en-US" altLang="en-US" sz="2800" dirty="0" err="1">
                <a:solidFill>
                  <a:srgbClr val="000000"/>
                </a:solidFill>
              </a:rPr>
              <a:t>tre</a:t>
            </a:r>
            <a:r>
              <a:rPr lang="en-US" altLang="en-US" sz="2800" dirty="0">
                <a:solidFill>
                  <a:srgbClr val="000000"/>
                </a:solidFill>
              </a:rPr>
              <a:t> </a:t>
            </a:r>
            <a:r>
              <a:rPr lang="en-US" altLang="en-US" sz="2800" dirty="0" err="1">
                <a:solidFill>
                  <a:srgbClr val="000000"/>
                </a:solidFill>
              </a:rPr>
              <a:t>đằng</a:t>
            </a:r>
            <a:r>
              <a:rPr lang="en-US" altLang="en-US" sz="2800" dirty="0">
                <a:solidFill>
                  <a:srgbClr val="000000"/>
                </a:solidFill>
              </a:rPr>
              <a:t> </a:t>
            </a:r>
            <a:r>
              <a:rPr lang="en-US" altLang="en-US" sz="2800" dirty="0" err="1">
                <a:solidFill>
                  <a:srgbClr val="000000"/>
                </a:solidFill>
              </a:rPr>
              <a:t>ngà</a:t>
            </a:r>
            <a:r>
              <a:rPr lang="en-US" altLang="en-US" sz="2800" dirty="0">
                <a:solidFill>
                  <a:srgbClr val="000000"/>
                </a:solidFill>
              </a:rPr>
              <a:t>.</a:t>
            </a:r>
            <a:endParaRPr lang="en-US" altLang="en-US" sz="2800" dirty="0">
              <a:solidFill>
                <a:srgbClr val="000000"/>
              </a:solidFill>
            </a:endParaRPr>
          </a:p>
          <a:p>
            <a:pPr>
              <a:spcBef>
                <a:spcPct val="0"/>
              </a:spcBef>
              <a:buClrTx/>
              <a:buFontTx/>
              <a:buNone/>
            </a:pPr>
            <a:r>
              <a:rPr lang="en-US" altLang="en-US" sz="2800" dirty="0">
                <a:solidFill>
                  <a:srgbClr val="000000"/>
                </a:solidFill>
              </a:rPr>
              <a:t>   - </a:t>
            </a:r>
            <a:r>
              <a:rPr lang="en-US" altLang="en-US" sz="2800" dirty="0" err="1">
                <a:solidFill>
                  <a:srgbClr val="000000"/>
                </a:solidFill>
              </a:rPr>
              <a:t>Ao</a:t>
            </a:r>
            <a:r>
              <a:rPr lang="en-US" altLang="en-US" sz="2800" dirty="0">
                <a:solidFill>
                  <a:srgbClr val="000000"/>
                </a:solidFill>
              </a:rPr>
              <a:t> </a:t>
            </a:r>
            <a:r>
              <a:rPr lang="en-US" altLang="en-US" sz="2800" dirty="0" err="1">
                <a:solidFill>
                  <a:srgbClr val="000000"/>
                </a:solidFill>
              </a:rPr>
              <a:t>hồ</a:t>
            </a:r>
            <a:r>
              <a:rPr lang="en-US" altLang="en-US" sz="2800" dirty="0">
                <a:solidFill>
                  <a:srgbClr val="000000"/>
                </a:solidFill>
              </a:rPr>
              <a:t> </a:t>
            </a:r>
            <a:r>
              <a:rPr lang="en-US" altLang="en-US" sz="2800" dirty="0" err="1">
                <a:solidFill>
                  <a:srgbClr val="000000"/>
                </a:solidFill>
              </a:rPr>
              <a:t>liên</a:t>
            </a:r>
            <a:r>
              <a:rPr lang="en-US" altLang="en-US" sz="2800" dirty="0">
                <a:solidFill>
                  <a:srgbClr val="000000"/>
                </a:solidFill>
              </a:rPr>
              <a:t> </a:t>
            </a:r>
            <a:r>
              <a:rPr lang="en-US" altLang="en-US" sz="2800" dirty="0" err="1">
                <a:solidFill>
                  <a:srgbClr val="000000"/>
                </a:solidFill>
              </a:rPr>
              <a:t>tiếp</a:t>
            </a:r>
            <a:r>
              <a:rPr lang="en-US" altLang="en-US" sz="2800" dirty="0">
                <a:solidFill>
                  <a:srgbClr val="000000"/>
                </a:solidFill>
              </a:rPr>
              <a:t>; </a:t>
            </a:r>
            <a:r>
              <a:rPr lang="en-US" altLang="en-US" sz="2800" dirty="0" err="1">
                <a:solidFill>
                  <a:srgbClr val="000000"/>
                </a:solidFill>
              </a:rPr>
              <a:t>Làng</a:t>
            </a:r>
            <a:r>
              <a:rPr lang="en-US" altLang="en-US" sz="2800" dirty="0">
                <a:solidFill>
                  <a:srgbClr val="000000"/>
                </a:solidFill>
              </a:rPr>
              <a:t> </a:t>
            </a:r>
            <a:r>
              <a:rPr lang="en-US" altLang="en-US" sz="2800" dirty="0" err="1">
                <a:solidFill>
                  <a:srgbClr val="000000"/>
                </a:solidFill>
              </a:rPr>
              <a:t>Cháy</a:t>
            </a:r>
            <a:r>
              <a:rPr lang="en-US" altLang="en-US" sz="2800" dirty="0">
                <a:solidFill>
                  <a:srgbClr val="000000"/>
                </a:solidFill>
              </a:rPr>
              <a:t>.</a:t>
            </a:r>
            <a:endParaRPr lang="en-US" altLang="en-US" sz="2800" dirty="0">
              <a:solidFill>
                <a:srgbClr val="000000"/>
              </a:solidFill>
            </a:endParaRP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endParaRPr lang="en-US" altLang="en-US" b="1" dirty="0">
              <a:solidFill>
                <a:srgbClr val="CC3300"/>
              </a:solidFill>
            </a:endParaRPr>
          </a:p>
        </p:txBody>
      </p:sp>
      <p:sp>
        <p:nvSpPr>
          <p:cNvPr id="17428" name="Text Box 20"/>
          <p:cNvSpPr txBox="1">
            <a:spLocks noChangeArrowheads="1"/>
          </p:cNvSpPr>
          <p:nvPr/>
        </p:nvSpPr>
        <p:spPr bwMode="auto">
          <a:xfrm>
            <a:off x="533401" y="1066812"/>
            <a:ext cx="5532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i="1" dirty="0">
                <a:solidFill>
                  <a:srgbClr val="000000"/>
                </a:solidFill>
              </a:rPr>
              <a:t>4. </a:t>
            </a:r>
            <a:r>
              <a:rPr lang="en-US" altLang="en-US" sz="2800" b="1" i="1" dirty="0" err="1">
                <a:solidFill>
                  <a:srgbClr val="000000"/>
                </a:solidFill>
              </a:rPr>
              <a:t>Những</a:t>
            </a:r>
            <a:r>
              <a:rPr lang="en-US" altLang="en-US" sz="2800" b="1" i="1" dirty="0">
                <a:solidFill>
                  <a:srgbClr val="000000"/>
                </a:solidFill>
              </a:rPr>
              <a:t> </a:t>
            </a:r>
            <a:r>
              <a:rPr lang="en-US" altLang="en-US" sz="2800" b="1" i="1" dirty="0" err="1">
                <a:solidFill>
                  <a:srgbClr val="000000"/>
                </a:solidFill>
              </a:rPr>
              <a:t>dấu</a:t>
            </a:r>
            <a:r>
              <a:rPr lang="en-US" altLang="en-US" sz="2800" b="1" i="1" dirty="0">
                <a:solidFill>
                  <a:srgbClr val="000000"/>
                </a:solidFill>
              </a:rPr>
              <a:t> </a:t>
            </a:r>
            <a:r>
              <a:rPr lang="en-US" altLang="en-US" sz="2800" b="1" i="1" dirty="0" err="1">
                <a:solidFill>
                  <a:srgbClr val="000000"/>
                </a:solidFill>
              </a:rPr>
              <a:t>tích</a:t>
            </a:r>
            <a:r>
              <a:rPr lang="en-US" altLang="en-US" sz="2800" b="1" i="1" dirty="0">
                <a:solidFill>
                  <a:srgbClr val="000000"/>
                </a:solidFill>
              </a:rPr>
              <a:t> </a:t>
            </a:r>
            <a:r>
              <a:rPr lang="en-US" altLang="en-US" sz="2800" b="1" i="1" dirty="0" err="1">
                <a:solidFill>
                  <a:srgbClr val="000000"/>
                </a:solidFill>
              </a:rPr>
              <a:t>còn</a:t>
            </a:r>
            <a:r>
              <a:rPr lang="en-US" altLang="en-US" sz="2800" b="1" i="1" dirty="0">
                <a:solidFill>
                  <a:srgbClr val="000000"/>
                </a:solidFill>
              </a:rPr>
              <a:t> </a:t>
            </a:r>
            <a:r>
              <a:rPr lang="en-US" altLang="en-US" sz="2800" b="1" i="1" dirty="0" err="1">
                <a:solidFill>
                  <a:srgbClr val="000000"/>
                </a:solidFill>
              </a:rPr>
              <a:t>lại</a:t>
            </a:r>
            <a:r>
              <a:rPr lang="en-US" altLang="en-US" sz="2800" b="1" i="1" dirty="0">
                <a:solidFill>
                  <a:srgbClr val="000000"/>
                </a:solidFill>
              </a:rPr>
              <a:t>:</a:t>
            </a:r>
            <a:r>
              <a:rPr lang="en-US" altLang="en-US" sz="2800" dirty="0">
                <a:solidFill>
                  <a:srgbClr val="000000"/>
                </a:solidFill>
              </a:rPr>
              <a:t> </a:t>
            </a:r>
            <a:endParaRPr lang="en-US" altLang="en-US" sz="2800" dirty="0">
              <a:solidFill>
                <a:srgbClr val="000000"/>
              </a:solidFill>
            </a:endParaRPr>
          </a:p>
        </p:txBody>
      </p:sp>
      <p:sp>
        <p:nvSpPr>
          <p:cNvPr id="17429" name="Text Box 21"/>
          <p:cNvSpPr txBox="1">
            <a:spLocks noChangeArrowheads="1"/>
          </p:cNvSpPr>
          <p:nvPr/>
        </p:nvSpPr>
        <p:spPr bwMode="auto">
          <a:xfrm>
            <a:off x="228600" y="3505103"/>
            <a:ext cx="6019800" cy="181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900" dirty="0">
                <a:solidFill>
                  <a:srgbClr val="000000"/>
                </a:solidFill>
              </a:rPr>
              <a:t> </a:t>
            </a:r>
            <a:r>
              <a:rPr lang="en-US" altLang="en-US" sz="2800" dirty="0">
                <a:solidFill>
                  <a:srgbClr val="000000"/>
                </a:solidFill>
                <a:sym typeface="Wingdings" panose="05000000000000000000" pitchFamily="2" charset="2"/>
              </a:rPr>
              <a:t>-&gt;</a:t>
            </a:r>
            <a:r>
              <a:rPr lang="en-US" altLang="en-US" sz="2800" dirty="0">
                <a:solidFill>
                  <a:srgbClr val="000000"/>
                </a:solidFill>
              </a:rPr>
              <a:t> </a:t>
            </a:r>
            <a:r>
              <a:rPr lang="en-US" altLang="en-US" sz="2800" dirty="0" err="1">
                <a:solidFill>
                  <a:srgbClr val="000000"/>
                </a:solidFill>
              </a:rPr>
              <a:t>Thể</a:t>
            </a:r>
            <a:r>
              <a:rPr lang="en-US" altLang="en-US" sz="2800" dirty="0">
                <a:solidFill>
                  <a:srgbClr val="000000"/>
                </a:solidFill>
              </a:rPr>
              <a:t> </a:t>
            </a:r>
            <a:r>
              <a:rPr lang="en-US" altLang="en-US" sz="2800" dirty="0" err="1">
                <a:solidFill>
                  <a:srgbClr val="000000"/>
                </a:solidFill>
              </a:rPr>
              <a:t>hiện</a:t>
            </a:r>
            <a:r>
              <a:rPr lang="en-US" altLang="en-US" sz="2800" dirty="0">
                <a:solidFill>
                  <a:srgbClr val="000000"/>
                </a:solidFill>
              </a:rPr>
              <a:t> </a:t>
            </a:r>
            <a:r>
              <a:rPr lang="en-US" altLang="en-US" sz="2800" dirty="0" err="1">
                <a:solidFill>
                  <a:srgbClr val="000000"/>
                </a:solidFill>
              </a:rPr>
              <a:t>sự</a:t>
            </a:r>
            <a:r>
              <a:rPr lang="en-US" altLang="en-US" sz="2800" dirty="0">
                <a:solidFill>
                  <a:srgbClr val="000000"/>
                </a:solidFill>
              </a:rPr>
              <a:t> </a:t>
            </a:r>
            <a:r>
              <a:rPr lang="en-US" altLang="en-US" sz="2800" dirty="0" err="1">
                <a:solidFill>
                  <a:srgbClr val="000000"/>
                </a:solidFill>
              </a:rPr>
              <a:t>trân</a:t>
            </a:r>
            <a:r>
              <a:rPr lang="en-US" altLang="en-US" sz="2800" dirty="0">
                <a:solidFill>
                  <a:srgbClr val="000000"/>
                </a:solidFill>
              </a:rPr>
              <a:t> </a:t>
            </a:r>
            <a:r>
              <a:rPr lang="en-US" altLang="en-US" sz="2800" dirty="0" err="1">
                <a:solidFill>
                  <a:srgbClr val="000000"/>
                </a:solidFill>
              </a:rPr>
              <a:t>trọng</a:t>
            </a:r>
            <a:r>
              <a:rPr lang="en-US" altLang="en-US" sz="2800" dirty="0">
                <a:solidFill>
                  <a:srgbClr val="000000"/>
                </a:solidFill>
              </a:rPr>
              <a:t>, </a:t>
            </a:r>
            <a:r>
              <a:rPr lang="en-US" altLang="en-US" sz="2800" dirty="0" err="1">
                <a:solidFill>
                  <a:srgbClr val="000000"/>
                </a:solidFill>
              </a:rPr>
              <a:t>biết</a:t>
            </a:r>
            <a:r>
              <a:rPr lang="en-US" altLang="en-US" sz="2800" dirty="0">
                <a:solidFill>
                  <a:srgbClr val="000000"/>
                </a:solidFill>
              </a:rPr>
              <a:t> </a:t>
            </a:r>
            <a:r>
              <a:rPr lang="en-US" altLang="en-US" sz="2800" dirty="0" err="1">
                <a:solidFill>
                  <a:srgbClr val="000000"/>
                </a:solidFill>
              </a:rPr>
              <a:t>ơn</a:t>
            </a:r>
            <a:r>
              <a:rPr lang="en-US" altLang="en-US" sz="2800" dirty="0">
                <a:solidFill>
                  <a:srgbClr val="000000"/>
                </a:solidFill>
              </a:rPr>
              <a:t>, </a:t>
            </a:r>
            <a:endParaRPr lang="en-US" altLang="en-US" sz="2800" dirty="0">
              <a:solidFill>
                <a:srgbClr val="000000"/>
              </a:solidFill>
            </a:endParaRPr>
          </a:p>
          <a:p>
            <a:pPr>
              <a:spcBef>
                <a:spcPct val="0"/>
              </a:spcBef>
              <a:buClrTx/>
              <a:buFontTx/>
              <a:buNone/>
            </a:pPr>
            <a:r>
              <a:rPr lang="en-US" altLang="en-US" sz="2800" dirty="0" err="1">
                <a:solidFill>
                  <a:srgbClr val="000000"/>
                </a:solidFill>
              </a:rPr>
              <a:t>niềm</a:t>
            </a:r>
            <a:r>
              <a:rPr lang="en-US" altLang="en-US" sz="2800" dirty="0">
                <a:solidFill>
                  <a:srgbClr val="000000"/>
                </a:solidFill>
              </a:rPr>
              <a:t> </a:t>
            </a:r>
            <a:r>
              <a:rPr lang="en-US" altLang="en-US" sz="2800" dirty="0" err="1">
                <a:solidFill>
                  <a:srgbClr val="000000"/>
                </a:solidFill>
              </a:rPr>
              <a:t>tự</a:t>
            </a:r>
            <a:r>
              <a:rPr lang="en-US" altLang="en-US" sz="2800" dirty="0">
                <a:solidFill>
                  <a:srgbClr val="000000"/>
                </a:solidFill>
              </a:rPr>
              <a:t> </a:t>
            </a:r>
            <a:r>
              <a:rPr lang="en-US" altLang="en-US" sz="2800" dirty="0" err="1">
                <a:solidFill>
                  <a:srgbClr val="000000"/>
                </a:solidFill>
              </a:rPr>
              <a:t>hào</a:t>
            </a:r>
            <a:r>
              <a:rPr lang="en-US" altLang="en-US" sz="2800" dirty="0">
                <a:solidFill>
                  <a:srgbClr val="000000"/>
                </a:solidFill>
              </a:rPr>
              <a:t> </a:t>
            </a:r>
            <a:r>
              <a:rPr lang="en-US" altLang="en-US" sz="2800" dirty="0" err="1">
                <a:solidFill>
                  <a:srgbClr val="000000"/>
                </a:solidFill>
              </a:rPr>
              <a:t>và</a:t>
            </a:r>
            <a:r>
              <a:rPr lang="en-US" altLang="en-US" sz="2800" dirty="0">
                <a:solidFill>
                  <a:srgbClr val="000000"/>
                </a:solidFill>
              </a:rPr>
              <a:t> </a:t>
            </a:r>
            <a:r>
              <a:rPr lang="en-US" altLang="en-US" sz="2800" dirty="0" err="1">
                <a:solidFill>
                  <a:srgbClr val="000000"/>
                </a:solidFill>
              </a:rPr>
              <a:t>ước</a:t>
            </a:r>
            <a:r>
              <a:rPr lang="en-US" altLang="en-US" sz="2800" dirty="0">
                <a:solidFill>
                  <a:srgbClr val="000000"/>
                </a:solidFill>
              </a:rPr>
              <a:t> </a:t>
            </a:r>
            <a:r>
              <a:rPr lang="en-US" altLang="en-US" sz="2800" dirty="0" err="1">
                <a:solidFill>
                  <a:srgbClr val="000000"/>
                </a:solidFill>
              </a:rPr>
              <a:t>muốn</a:t>
            </a:r>
            <a:r>
              <a:rPr lang="en-US" altLang="en-US" sz="2800" dirty="0">
                <a:solidFill>
                  <a:srgbClr val="000000"/>
                </a:solidFill>
              </a:rPr>
              <a:t> </a:t>
            </a:r>
            <a:r>
              <a:rPr lang="en-US" altLang="en-US" sz="2800" dirty="0" err="1">
                <a:solidFill>
                  <a:srgbClr val="000000"/>
                </a:solidFill>
              </a:rPr>
              <a:t>về</a:t>
            </a:r>
            <a:endParaRPr lang="en-US" altLang="en-US" sz="2800" dirty="0">
              <a:solidFill>
                <a:srgbClr val="000000"/>
              </a:solidFill>
            </a:endParaRPr>
          </a:p>
          <a:p>
            <a:pPr>
              <a:spcBef>
                <a:spcPct val="0"/>
              </a:spcBef>
              <a:buClrTx/>
              <a:buFontTx/>
              <a:buNone/>
            </a:pPr>
            <a:r>
              <a:rPr lang="en-US" altLang="en-US" sz="2800" dirty="0">
                <a:solidFill>
                  <a:srgbClr val="000000"/>
                </a:solidFill>
              </a:rPr>
              <a:t> </a:t>
            </a:r>
            <a:r>
              <a:rPr lang="en-US" altLang="en-US" sz="2800" dirty="0" err="1">
                <a:solidFill>
                  <a:srgbClr val="000000"/>
                </a:solidFill>
              </a:rPr>
              <a:t>một</a:t>
            </a:r>
            <a:r>
              <a:rPr lang="en-US" altLang="en-US" sz="2800" dirty="0">
                <a:solidFill>
                  <a:srgbClr val="000000"/>
                </a:solidFill>
              </a:rPr>
              <a:t> </a:t>
            </a:r>
            <a:r>
              <a:rPr lang="en-US" altLang="en-US" sz="2800" dirty="0" err="1">
                <a:solidFill>
                  <a:srgbClr val="000000"/>
                </a:solidFill>
              </a:rPr>
              <a:t>người</a:t>
            </a:r>
            <a:r>
              <a:rPr lang="en-US" altLang="en-US" sz="2800" dirty="0">
                <a:solidFill>
                  <a:srgbClr val="000000"/>
                </a:solidFill>
              </a:rPr>
              <a:t> </a:t>
            </a:r>
            <a:r>
              <a:rPr lang="en-US" altLang="en-US" sz="2800" dirty="0" err="1">
                <a:solidFill>
                  <a:srgbClr val="000000"/>
                </a:solidFill>
              </a:rPr>
              <a:t>anh</a:t>
            </a:r>
            <a:r>
              <a:rPr lang="en-US" altLang="en-US" sz="2800" dirty="0">
                <a:solidFill>
                  <a:srgbClr val="000000"/>
                </a:solidFill>
              </a:rPr>
              <a:t> </a:t>
            </a:r>
            <a:r>
              <a:rPr lang="en-US" altLang="en-US" sz="2800" dirty="0" err="1">
                <a:solidFill>
                  <a:srgbClr val="000000"/>
                </a:solidFill>
              </a:rPr>
              <a:t>hùng</a:t>
            </a:r>
            <a:r>
              <a:rPr lang="en-US" altLang="en-US" sz="2800" dirty="0">
                <a:solidFill>
                  <a:srgbClr val="000000"/>
                </a:solidFill>
              </a:rPr>
              <a:t> </a:t>
            </a:r>
            <a:r>
              <a:rPr lang="en-US" altLang="en-US" sz="2800" dirty="0" err="1">
                <a:solidFill>
                  <a:srgbClr val="000000"/>
                </a:solidFill>
              </a:rPr>
              <a:t>đánh</a:t>
            </a:r>
            <a:r>
              <a:rPr lang="en-US" altLang="en-US" sz="2800" dirty="0">
                <a:solidFill>
                  <a:srgbClr val="000000"/>
                </a:solidFill>
              </a:rPr>
              <a:t> </a:t>
            </a:r>
            <a:r>
              <a:rPr lang="en-US" altLang="en-US" sz="2800" dirty="0" err="1">
                <a:solidFill>
                  <a:srgbClr val="000000"/>
                </a:solidFill>
              </a:rPr>
              <a:t>giặc</a:t>
            </a:r>
            <a:r>
              <a:rPr lang="en-US" altLang="en-US" sz="2800" dirty="0">
                <a:solidFill>
                  <a:srgbClr val="000000"/>
                </a:solidFill>
              </a:rPr>
              <a:t> </a:t>
            </a:r>
            <a:r>
              <a:rPr lang="en-US" altLang="en-US" sz="2800" dirty="0" err="1">
                <a:solidFill>
                  <a:srgbClr val="000000"/>
                </a:solidFill>
              </a:rPr>
              <a:t>cứu</a:t>
            </a:r>
            <a:r>
              <a:rPr lang="en-US" altLang="en-US" sz="2800" dirty="0">
                <a:solidFill>
                  <a:srgbClr val="000000"/>
                </a:solidFill>
              </a:rPr>
              <a:t> </a:t>
            </a:r>
            <a:r>
              <a:rPr lang="en-US" altLang="en-US" sz="2800" dirty="0" err="1">
                <a:solidFill>
                  <a:srgbClr val="000000"/>
                </a:solidFill>
              </a:rPr>
              <a:t>nước</a:t>
            </a:r>
            <a:r>
              <a:rPr lang="en-US" altLang="en-US" sz="2800" dirty="0">
                <a:solidFill>
                  <a:srgbClr val="000000"/>
                </a:solidFill>
              </a:rPr>
              <a:t>.</a:t>
            </a:r>
            <a:endParaRPr lang="en-US" altLang="en-US" sz="28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420"/>
                                        </p:tgtEl>
                                        <p:attrNameLst>
                                          <p:attrName>style.visibility</p:attrName>
                                        </p:attrNameLst>
                                      </p:cBhvr>
                                      <p:to>
                                        <p:strVal val="visible"/>
                                      </p:to>
                                    </p:set>
                                    <p:animEffect transition="in" filter="fade">
                                      <p:cBhvr>
                                        <p:cTn id="14" dur="1000"/>
                                        <p:tgtEl>
                                          <p:spTgt spid="17420"/>
                                        </p:tgtEl>
                                      </p:cBhvr>
                                    </p:animEffect>
                                    <p:anim calcmode="lin" valueType="num">
                                      <p:cBhvr>
                                        <p:cTn id="15" dur="1000" fill="hold"/>
                                        <p:tgtEl>
                                          <p:spTgt spid="17420"/>
                                        </p:tgtEl>
                                        <p:attrNameLst>
                                          <p:attrName>ppt_x</p:attrName>
                                        </p:attrNameLst>
                                      </p:cBhvr>
                                      <p:tavLst>
                                        <p:tav tm="0">
                                          <p:val>
                                            <p:strVal val="#ppt_x"/>
                                          </p:val>
                                        </p:tav>
                                        <p:tav tm="100000">
                                          <p:val>
                                            <p:strVal val="#ppt_x"/>
                                          </p:val>
                                        </p:tav>
                                      </p:tavLst>
                                    </p:anim>
                                    <p:anim calcmode="lin" valueType="num">
                                      <p:cBhvr>
                                        <p:cTn id="16" dur="1000" fill="hold"/>
                                        <p:tgtEl>
                                          <p:spTgt spid="1742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fade">
                                      <p:cBhvr>
                                        <p:cTn id="19" dur="500"/>
                                        <p:tgtEl>
                                          <p:spTgt spid="17421"/>
                                        </p:tgtEl>
                                      </p:cBhvr>
                                    </p:animEffect>
                                    <p:anim calcmode="lin" valueType="num">
                                      <p:cBhvr>
                                        <p:cTn id="20" dur="500" fill="hold"/>
                                        <p:tgtEl>
                                          <p:spTgt spid="17421"/>
                                        </p:tgtEl>
                                        <p:attrNameLst>
                                          <p:attrName>ppt_x</p:attrName>
                                        </p:attrNameLst>
                                      </p:cBhvr>
                                      <p:tavLst>
                                        <p:tav tm="0">
                                          <p:val>
                                            <p:strVal val="#ppt_x"/>
                                          </p:val>
                                        </p:tav>
                                        <p:tav tm="100000">
                                          <p:val>
                                            <p:strVal val="#ppt_x"/>
                                          </p:val>
                                        </p:tav>
                                      </p:tavLst>
                                    </p:anim>
                                    <p:anim calcmode="lin" valueType="num">
                                      <p:cBhvr>
                                        <p:cTn id="21" dur="5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1" nodeType="clickEffect">
                                  <p:stCondLst>
                                    <p:cond delay="0"/>
                                  </p:stCondLst>
                                  <p:childTnLst>
                                    <p:animEffect transition="out" filter="diamond(in)">
                                      <p:cBhvr>
                                        <p:cTn id="25" dur="500"/>
                                        <p:tgtEl>
                                          <p:spTgt spid="17421"/>
                                        </p:tgtEl>
                                      </p:cBhvr>
                                    </p:animEffect>
                                    <p:set>
                                      <p:cBhvr>
                                        <p:cTn id="26" dur="1" fill="hold">
                                          <p:stCondLst>
                                            <p:cond delay="499"/>
                                          </p:stCondLst>
                                        </p:cTn>
                                        <p:tgtEl>
                                          <p:spTgt spid="17421"/>
                                        </p:tgtEl>
                                        <p:attrNameLst>
                                          <p:attrName>style.visibility</p:attrName>
                                        </p:attrNameLst>
                                      </p:cBhvr>
                                      <p:to>
                                        <p:strVal val="hidden"/>
                                      </p:to>
                                    </p:set>
                                  </p:childTnLst>
                                </p:cTn>
                              </p:par>
                              <p:par>
                                <p:cTn id="27" presetID="8" presetClass="exit" presetSubtype="16" fill="hold" nodeType="withEffect">
                                  <p:stCondLst>
                                    <p:cond delay="0"/>
                                  </p:stCondLst>
                                  <p:childTnLst>
                                    <p:animEffect transition="out" filter="diamond(in)">
                                      <p:cBhvr>
                                        <p:cTn id="28" dur="2000"/>
                                        <p:tgtEl>
                                          <p:spTgt spid="17420"/>
                                        </p:tgtEl>
                                      </p:cBhvr>
                                    </p:animEffect>
                                    <p:set>
                                      <p:cBhvr>
                                        <p:cTn id="29" dur="1" fill="hold">
                                          <p:stCondLst>
                                            <p:cond delay="1999"/>
                                          </p:stCondLst>
                                        </p:cTn>
                                        <p:tgtEl>
                                          <p:spTgt spid="174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428"/>
                                        </p:tgtEl>
                                        <p:attrNameLst>
                                          <p:attrName>style.visibility</p:attrName>
                                        </p:attrNameLst>
                                      </p:cBhvr>
                                      <p:to>
                                        <p:strVal val="visible"/>
                                      </p:to>
                                    </p:set>
                                    <p:anim calcmode="lin" valueType="num">
                                      <p:cBhvr>
                                        <p:cTn id="34" dur="500" fill="hold"/>
                                        <p:tgtEl>
                                          <p:spTgt spid="17428"/>
                                        </p:tgtEl>
                                        <p:attrNameLst>
                                          <p:attrName>ppt_w</p:attrName>
                                        </p:attrNameLst>
                                      </p:cBhvr>
                                      <p:tavLst>
                                        <p:tav tm="0">
                                          <p:val>
                                            <p:fltVal val="0"/>
                                          </p:val>
                                        </p:tav>
                                        <p:tav tm="100000">
                                          <p:val>
                                            <p:strVal val="#ppt_w"/>
                                          </p:val>
                                        </p:tav>
                                      </p:tavLst>
                                    </p:anim>
                                    <p:anim calcmode="lin" valueType="num">
                                      <p:cBhvr>
                                        <p:cTn id="35" dur="500" fill="hold"/>
                                        <p:tgtEl>
                                          <p:spTgt spid="17428"/>
                                        </p:tgtEl>
                                        <p:attrNameLst>
                                          <p:attrName>ppt_h</p:attrName>
                                        </p:attrNameLst>
                                      </p:cBhvr>
                                      <p:tavLst>
                                        <p:tav tm="0">
                                          <p:val>
                                            <p:fltVal val="0"/>
                                          </p:val>
                                        </p:tav>
                                        <p:tav tm="100000">
                                          <p:val>
                                            <p:strVal val="#ppt_h"/>
                                          </p:val>
                                        </p:tav>
                                      </p:tavLst>
                                    </p:anim>
                                    <p:animEffect transition="in" filter="fade">
                                      <p:cBhvr>
                                        <p:cTn id="36" dur="500"/>
                                        <p:tgtEl>
                                          <p:spTgt spid="1742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416"/>
                                        </p:tgtEl>
                                        <p:attrNameLst>
                                          <p:attrName>style.visibility</p:attrName>
                                        </p:attrNameLst>
                                      </p:cBhvr>
                                      <p:to>
                                        <p:strVal val="visible"/>
                                      </p:to>
                                    </p:set>
                                    <p:anim calcmode="lin" valueType="num">
                                      <p:cBhvr>
                                        <p:cTn id="41" dur="500" fill="hold"/>
                                        <p:tgtEl>
                                          <p:spTgt spid="17416"/>
                                        </p:tgtEl>
                                        <p:attrNameLst>
                                          <p:attrName>ppt_w</p:attrName>
                                        </p:attrNameLst>
                                      </p:cBhvr>
                                      <p:tavLst>
                                        <p:tav tm="0">
                                          <p:val>
                                            <p:fltVal val="0"/>
                                          </p:val>
                                        </p:tav>
                                        <p:tav tm="100000">
                                          <p:val>
                                            <p:strVal val="#ppt_w"/>
                                          </p:val>
                                        </p:tav>
                                      </p:tavLst>
                                    </p:anim>
                                    <p:anim calcmode="lin" valueType="num">
                                      <p:cBhvr>
                                        <p:cTn id="42" dur="500" fill="hold"/>
                                        <p:tgtEl>
                                          <p:spTgt spid="17416"/>
                                        </p:tgtEl>
                                        <p:attrNameLst>
                                          <p:attrName>ppt_h</p:attrName>
                                        </p:attrNameLst>
                                      </p:cBhvr>
                                      <p:tavLst>
                                        <p:tav tm="0">
                                          <p:val>
                                            <p:fltVal val="0"/>
                                          </p:val>
                                        </p:tav>
                                        <p:tav tm="100000">
                                          <p:val>
                                            <p:strVal val="#ppt_h"/>
                                          </p:val>
                                        </p:tav>
                                      </p:tavLst>
                                    </p:anim>
                                    <p:animEffect transition="in" filter="fade">
                                      <p:cBhvr>
                                        <p:cTn id="43" dur="500"/>
                                        <p:tgtEl>
                                          <p:spTgt spid="174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417"/>
                                        </p:tgtEl>
                                        <p:attrNameLst>
                                          <p:attrName>style.visibility</p:attrName>
                                        </p:attrNameLst>
                                      </p:cBhvr>
                                      <p:to>
                                        <p:strVal val="visible"/>
                                      </p:to>
                                    </p:set>
                                    <p:anim calcmode="lin" valueType="num">
                                      <p:cBhvr>
                                        <p:cTn id="46" dur="500" fill="hold"/>
                                        <p:tgtEl>
                                          <p:spTgt spid="17417"/>
                                        </p:tgtEl>
                                        <p:attrNameLst>
                                          <p:attrName>ppt_w</p:attrName>
                                        </p:attrNameLst>
                                      </p:cBhvr>
                                      <p:tavLst>
                                        <p:tav tm="0">
                                          <p:val>
                                            <p:fltVal val="0"/>
                                          </p:val>
                                        </p:tav>
                                        <p:tav tm="100000">
                                          <p:val>
                                            <p:strVal val="#ppt_w"/>
                                          </p:val>
                                        </p:tav>
                                      </p:tavLst>
                                    </p:anim>
                                    <p:anim calcmode="lin" valueType="num">
                                      <p:cBhvr>
                                        <p:cTn id="47" dur="500" fill="hold"/>
                                        <p:tgtEl>
                                          <p:spTgt spid="17417"/>
                                        </p:tgtEl>
                                        <p:attrNameLst>
                                          <p:attrName>ppt_h</p:attrName>
                                        </p:attrNameLst>
                                      </p:cBhvr>
                                      <p:tavLst>
                                        <p:tav tm="0">
                                          <p:val>
                                            <p:fltVal val="0"/>
                                          </p:val>
                                        </p:tav>
                                        <p:tav tm="100000">
                                          <p:val>
                                            <p:strVal val="#ppt_h"/>
                                          </p:val>
                                        </p:tav>
                                      </p:tavLst>
                                    </p:anim>
                                    <p:animEffect transition="in" filter="fade">
                                      <p:cBhvr>
                                        <p:cTn id="48" dur="500"/>
                                        <p:tgtEl>
                                          <p:spTgt spid="1741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7423"/>
                                        </p:tgtEl>
                                        <p:attrNameLst>
                                          <p:attrName>style.visibility</p:attrName>
                                        </p:attrNameLst>
                                      </p:cBhvr>
                                      <p:to>
                                        <p:strVal val="visible"/>
                                      </p:to>
                                    </p:set>
                                    <p:anim calcmode="lin" valueType="num">
                                      <p:cBhvr>
                                        <p:cTn id="53" dur="500" fill="hold"/>
                                        <p:tgtEl>
                                          <p:spTgt spid="17423"/>
                                        </p:tgtEl>
                                        <p:attrNameLst>
                                          <p:attrName>ppt_w</p:attrName>
                                        </p:attrNameLst>
                                      </p:cBhvr>
                                      <p:tavLst>
                                        <p:tav tm="0">
                                          <p:val>
                                            <p:fltVal val="0"/>
                                          </p:val>
                                        </p:tav>
                                        <p:tav tm="100000">
                                          <p:val>
                                            <p:strVal val="#ppt_w"/>
                                          </p:val>
                                        </p:tav>
                                      </p:tavLst>
                                    </p:anim>
                                    <p:anim calcmode="lin" valueType="num">
                                      <p:cBhvr>
                                        <p:cTn id="54" dur="500" fill="hold"/>
                                        <p:tgtEl>
                                          <p:spTgt spid="17423"/>
                                        </p:tgtEl>
                                        <p:attrNameLst>
                                          <p:attrName>ppt_h</p:attrName>
                                        </p:attrNameLst>
                                      </p:cBhvr>
                                      <p:tavLst>
                                        <p:tav tm="0">
                                          <p:val>
                                            <p:fltVal val="0"/>
                                          </p:val>
                                        </p:tav>
                                        <p:tav tm="100000">
                                          <p:val>
                                            <p:strVal val="#ppt_h"/>
                                          </p:val>
                                        </p:tav>
                                      </p:tavLst>
                                    </p:anim>
                                    <p:animEffect transition="in" filter="fade">
                                      <p:cBhvr>
                                        <p:cTn id="55" dur="500"/>
                                        <p:tgtEl>
                                          <p:spTgt spid="1742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xit" presetSubtype="16" fill="hold" grpId="1" nodeType="clickEffect">
                                  <p:stCondLst>
                                    <p:cond delay="0"/>
                                  </p:stCondLst>
                                  <p:childTnLst>
                                    <p:animEffect transition="out" filter="diamond(in)">
                                      <p:cBhvr>
                                        <p:cTn id="59" dur="2000"/>
                                        <p:tgtEl>
                                          <p:spTgt spid="17417"/>
                                        </p:tgtEl>
                                      </p:cBhvr>
                                    </p:animEffect>
                                    <p:set>
                                      <p:cBhvr>
                                        <p:cTn id="60" dur="1" fill="hold">
                                          <p:stCondLst>
                                            <p:cond delay="1999"/>
                                          </p:stCondLst>
                                        </p:cTn>
                                        <p:tgtEl>
                                          <p:spTgt spid="17417"/>
                                        </p:tgtEl>
                                        <p:attrNameLst>
                                          <p:attrName>style.visibility</p:attrName>
                                        </p:attrNameLst>
                                      </p:cBhvr>
                                      <p:to>
                                        <p:strVal val="hidden"/>
                                      </p:to>
                                    </p:set>
                                  </p:childTnLst>
                                </p:cTn>
                              </p:par>
                              <p:par>
                                <p:cTn id="61" presetID="8" presetClass="exit" presetSubtype="16" fill="hold" nodeType="withEffect">
                                  <p:stCondLst>
                                    <p:cond delay="0"/>
                                  </p:stCondLst>
                                  <p:childTnLst>
                                    <p:animEffect transition="out" filter="diamond(in)">
                                      <p:cBhvr>
                                        <p:cTn id="62" dur="2000"/>
                                        <p:tgtEl>
                                          <p:spTgt spid="17416"/>
                                        </p:tgtEl>
                                      </p:cBhvr>
                                    </p:animEffect>
                                    <p:set>
                                      <p:cBhvr>
                                        <p:cTn id="63" dur="1" fill="hold">
                                          <p:stCondLst>
                                            <p:cond delay="1999"/>
                                          </p:stCondLst>
                                        </p:cTn>
                                        <p:tgtEl>
                                          <p:spTgt spid="174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429"/>
                                        </p:tgtEl>
                                        <p:attrNameLst>
                                          <p:attrName>style.visibility</p:attrName>
                                        </p:attrNameLst>
                                      </p:cBhvr>
                                      <p:to>
                                        <p:strVal val="visible"/>
                                      </p:to>
                                    </p:set>
                                    <p:anim calcmode="lin" valueType="num">
                                      <p:cBhvr additive="base">
                                        <p:cTn id="68" dur="500" fill="hold"/>
                                        <p:tgtEl>
                                          <p:spTgt spid="17429"/>
                                        </p:tgtEl>
                                        <p:attrNameLst>
                                          <p:attrName>ppt_x</p:attrName>
                                        </p:attrNameLst>
                                      </p:cBhvr>
                                      <p:tavLst>
                                        <p:tav tm="0">
                                          <p:val>
                                            <p:strVal val="#ppt_x"/>
                                          </p:val>
                                        </p:tav>
                                        <p:tav tm="100000">
                                          <p:val>
                                            <p:strVal val="#ppt_x"/>
                                          </p:val>
                                        </p:tav>
                                      </p:tavLst>
                                    </p:anim>
                                    <p:anim calcmode="lin" valueType="num">
                                      <p:cBhvr additive="base">
                                        <p:cTn id="6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7" grpId="1"/>
      <p:bldP spid="17421" grpId="0" bldLvl="0" animBg="1"/>
      <p:bldP spid="17421" grpId="1" bldLvl="0" animBg="1"/>
      <p:bldP spid="17423" grpId="0" bldLvl="0" animBg="1"/>
      <p:bldP spid="17424" grpId="0"/>
      <p:bldP spid="17428" grpId="0" bldLvl="0" animBg="1"/>
      <p:bldP spid="1742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515"/>
            <a:ext cx="9144000" cy="564257"/>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Thánh</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pic>
        <p:nvPicPr>
          <p:cNvPr id="5122" name="Picture 2" descr="https://upload.wikimedia.org/wikipedia/commons/3/3d/PhuDong_gat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609600"/>
            <a:ext cx="9753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19" y="5562604"/>
            <a:ext cx="9753599" cy="507829"/>
          </a:xfrm>
          <a:prstGeom prst="rect">
            <a:avLst/>
          </a:prstGeom>
        </p:spPr>
        <p:style>
          <a:lnRef idx="2">
            <a:schemeClr val="accent4"/>
          </a:lnRef>
          <a:fillRef idx="1">
            <a:schemeClr val="lt1"/>
          </a:fillRef>
          <a:effectRef idx="0">
            <a:schemeClr val="accent4"/>
          </a:effectRef>
          <a:fontRef idx="minor">
            <a:schemeClr val="dk1"/>
          </a:fontRef>
        </p:style>
        <p:txBody>
          <a:bodyPr wrap="square" lIns="91412" tIns="45718" rIns="91412" bIns="45718">
            <a:spAutoFit/>
          </a:bodyPr>
          <a:lstStyle/>
          <a:p>
            <a:pPr algn="ctr"/>
            <a:r>
              <a:rPr lang="en-US" sz="2700" dirty="0" err="1"/>
              <a:t>Cổng</a:t>
            </a:r>
            <a:r>
              <a:rPr lang="en-US" sz="2700" dirty="0"/>
              <a:t> tam </a:t>
            </a:r>
            <a:r>
              <a:rPr lang="en-US" sz="2700" dirty="0" err="1"/>
              <a:t>quan</a:t>
            </a:r>
            <a:r>
              <a:rPr lang="vi-VN" sz="2700" dirty="0"/>
              <a:t> đền </a:t>
            </a:r>
            <a:r>
              <a:rPr lang="vi-VN" sz="2700" b="1" dirty="0"/>
              <a:t>Thánh Gióng</a:t>
            </a:r>
            <a:r>
              <a:rPr lang="en-US" sz="2700" b="1" dirty="0"/>
              <a:t> </a:t>
            </a:r>
            <a:r>
              <a:rPr lang="vi-VN" sz="2700" dirty="0"/>
              <a:t>ở làng Phù Đổng.</a:t>
            </a:r>
            <a:endParaRPr lang="en-US" sz="27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5"/>
            <a:ext cx="9144000" cy="564257"/>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Thánh</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sp>
        <p:nvSpPr>
          <p:cNvPr id="2" name="Rectangle 1"/>
          <p:cNvSpPr/>
          <p:nvPr/>
        </p:nvSpPr>
        <p:spPr>
          <a:xfrm>
            <a:off x="457219" y="6044643"/>
            <a:ext cx="11506199" cy="584775"/>
          </a:xfrm>
          <a:prstGeom prst="rect">
            <a:avLst/>
          </a:prstGeom>
        </p:spPr>
        <p:style>
          <a:lnRef idx="2">
            <a:schemeClr val="accent4"/>
          </a:lnRef>
          <a:fillRef idx="1">
            <a:schemeClr val="lt1"/>
          </a:fillRef>
          <a:effectRef idx="0">
            <a:schemeClr val="accent4"/>
          </a:effectRef>
          <a:fontRef idx="minor">
            <a:schemeClr val="dk1"/>
          </a:fontRef>
        </p:style>
        <p:txBody>
          <a:bodyPr wrap="square" lIns="91412" tIns="45718" rIns="91412" bIns="45718">
            <a:spAutoFit/>
          </a:bodyPr>
          <a:lstStyle/>
          <a:p>
            <a:pPr algn="ctr"/>
            <a:r>
              <a:rPr lang="vi-VN" sz="3200" dirty="0"/>
              <a:t>Tượng Thánh Gióng trên đỉnh núi Sóc, Sóc Sơn, </a:t>
            </a:r>
            <a:r>
              <a:rPr lang="en-US" sz="3200" dirty="0" err="1"/>
              <a:t>Hà</a:t>
            </a:r>
            <a:r>
              <a:rPr lang="en-US" sz="3200" dirty="0"/>
              <a:t> </a:t>
            </a:r>
            <a:r>
              <a:rPr lang="en-US" sz="3200" dirty="0" err="1"/>
              <a:t>Nội</a:t>
            </a:r>
            <a:endParaRPr lang="en-US" sz="2800" dirty="0"/>
          </a:p>
        </p:txBody>
      </p:sp>
      <p:pic>
        <p:nvPicPr>
          <p:cNvPr id="6148" name="Picture 4" descr="Káº¿t quáº£ hÃ¬nh áº£nh cho vá» trÃ­ Äá»a lÃ­ lÃ ng chÃ¡y á» thanh hÃ³a trong truyen thÃ¡nh giÃ³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1" y="492444"/>
            <a:ext cx="11506200" cy="552735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5"/>
            <a:ext cx="9144000" cy="564257"/>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Thánh</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sp>
        <p:nvSpPr>
          <p:cNvPr id="2" name="Rectangle 1"/>
          <p:cNvSpPr/>
          <p:nvPr/>
        </p:nvSpPr>
        <p:spPr>
          <a:xfrm>
            <a:off x="1257301" y="5795447"/>
            <a:ext cx="9982200" cy="584775"/>
          </a:xfrm>
          <a:prstGeom prst="rect">
            <a:avLst/>
          </a:prstGeom>
        </p:spPr>
        <p:style>
          <a:lnRef idx="2">
            <a:schemeClr val="accent4"/>
          </a:lnRef>
          <a:fillRef idx="1">
            <a:schemeClr val="lt1"/>
          </a:fillRef>
          <a:effectRef idx="0">
            <a:schemeClr val="accent4"/>
          </a:effectRef>
          <a:fontRef idx="minor">
            <a:schemeClr val="dk1"/>
          </a:fontRef>
        </p:style>
        <p:txBody>
          <a:bodyPr wrap="square" lIns="91412" tIns="45718" rIns="91412" bIns="45718">
            <a:spAutoFit/>
          </a:bodyPr>
          <a:lstStyle/>
          <a:p>
            <a:pPr algn="ctr"/>
            <a:r>
              <a:rPr lang="en-US" sz="3200" dirty="0">
                <a:latin typeface="Times New Roman" panose="02020603050405020304" pitchFamily="18" charset="0"/>
                <a:cs typeface="Times New Roman" panose="02020603050405020304" pitchFamily="18" charset="0"/>
              </a:rPr>
              <a:t>Lễ hội Gióng vào mồng 9 tháng 4 Âm lịch</a:t>
            </a:r>
            <a:endParaRPr lang="en-US" sz="2800"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8419" y="500987"/>
            <a:ext cx="5943599" cy="524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descr="Káº¿t quáº£ hÃ¬nh áº£nh cho le hoi giong vao thang 4 am lá»ch"/>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2" tIns="45718" rIns="91412" bIns="45718" numCol="1" anchor="t" anchorCtr="0" compatLnSpc="1"/>
          <a:lstStyle/>
          <a:p>
            <a:endParaRPr lang="en-US"/>
          </a:p>
        </p:txBody>
      </p:sp>
      <p:sp>
        <p:nvSpPr>
          <p:cNvPr id="4" name="AutoShape 5" descr="Káº¿t quáº£ hÃ¬nh áº£nh cho le hoi giong vao thang 4 am lá»ch"/>
          <p:cNvSpPr>
            <a:spLocks noChangeAspect="1" noChangeArrowheads="1"/>
          </p:cNvSpPr>
          <p:nvPr/>
        </p:nvSpPr>
        <p:spPr bwMode="auto">
          <a:xfrm>
            <a:off x="1831975" y="79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2" tIns="45718" rIns="91412" bIns="45718" numCol="1" anchor="t" anchorCtr="0" compatLnSpc="1"/>
          <a:lstStyle/>
          <a:p>
            <a:endParaRPr lang="en-US"/>
          </a:p>
        </p:txBody>
      </p:sp>
      <p:pic>
        <p:nvPicPr>
          <p:cNvPr id="7175" name="Picture 7" descr="http://alodulich.vn/wp-content/uploads/2018/11/L%E1%BB%85-H%E1%BB%99i-Ph%C3%B9-%C4%90%E1%BB%95ng-h%C3%A0-n%E1%BB%99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8" y="500987"/>
            <a:ext cx="6172201" cy="5248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7"/>
          <p:cNvSpPr txBox="1">
            <a:spLocks noChangeArrowheads="1"/>
          </p:cNvSpPr>
          <p:nvPr/>
        </p:nvSpPr>
        <p:spPr bwMode="auto">
          <a:xfrm>
            <a:off x="1524003" y="2754559"/>
            <a:ext cx="3481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3765">
              <a:defRPr/>
            </a:pPr>
            <a:r>
              <a:rPr lang="en-US" sz="3200" b="1" dirty="0">
                <a:solidFill>
                  <a:srgbClr val="FF0000"/>
                </a:solidFill>
              </a:rPr>
              <a:t>- </a:t>
            </a:r>
            <a:r>
              <a:rPr lang="en-US" sz="3200" b="1" dirty="0" err="1">
                <a:solidFill>
                  <a:srgbClr val="FF0000"/>
                </a:solidFill>
              </a:rPr>
              <a:t>Nhân</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chính</a:t>
            </a:r>
            <a:r>
              <a:rPr lang="en-US" sz="3200" b="1" dirty="0">
                <a:solidFill>
                  <a:srgbClr val="FF0000"/>
                </a:solidFill>
              </a:rPr>
              <a:t>:</a:t>
            </a:r>
            <a:endParaRPr lang="en-US" sz="3200" b="1" dirty="0">
              <a:solidFill>
                <a:srgbClr val="FF0000"/>
              </a:solidFill>
            </a:endParaRPr>
          </a:p>
        </p:txBody>
      </p:sp>
      <p:pic>
        <p:nvPicPr>
          <p:cNvPr id="6151" name="Picture 24" descr="ỷttetẻye"/>
          <p:cNvPicPr>
            <a:picLocks noChangeAspect="1" noChangeArrowheads="1"/>
          </p:cNvPicPr>
          <p:nvPr/>
        </p:nvPicPr>
        <p:blipFill>
          <a:blip r:embed="rId2">
            <a:clrChange>
              <a:clrFrom>
                <a:srgbClr val="FE0000"/>
              </a:clrFrom>
              <a:clrTo>
                <a:srgbClr val="FE0000">
                  <a:alpha val="0"/>
                </a:srgbClr>
              </a:clrTo>
            </a:clrChange>
            <a:extLst>
              <a:ext uri="{28A0092B-C50C-407E-A947-70E740481C1C}">
                <a14:useLocalDpi xmlns:a14="http://schemas.microsoft.com/office/drawing/2010/main" val="0"/>
              </a:ext>
            </a:extLst>
          </a:blip>
          <a:srcRect l="3404" t="1842" r="2979" b="50253"/>
          <a:stretch>
            <a:fillRect/>
          </a:stretch>
        </p:blipFill>
        <p:spPr bwMode="auto">
          <a:xfrm>
            <a:off x="6819903" y="4156076"/>
            <a:ext cx="3848100" cy="2701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37137" y="876169"/>
            <a:ext cx="3703259" cy="584775"/>
          </a:xfrm>
          <a:prstGeom prst="rect">
            <a:avLst/>
          </a:prstGeom>
        </p:spPr>
        <p:txBody>
          <a:bodyPr wrap="none" lIns="91412" tIns="45718" rIns="91412" bIns="45718">
            <a:spAutoFit/>
          </a:bodyPr>
          <a:lstStyle/>
          <a:p>
            <a:pPr defTabSz="913765">
              <a:defRPr/>
            </a:pPr>
            <a:r>
              <a:rPr lang="en-US" sz="3200" b="1" dirty="0">
                <a:solidFill>
                  <a:srgbClr val="FF0000"/>
                </a:solidFill>
              </a:rPr>
              <a:t>- </a:t>
            </a:r>
            <a:r>
              <a:rPr lang="en-US" sz="3200" b="1" dirty="0" err="1">
                <a:solidFill>
                  <a:srgbClr val="FF0000"/>
                </a:solidFill>
              </a:rPr>
              <a:t>Thời</a:t>
            </a:r>
            <a:r>
              <a:rPr lang="en-US" sz="3200" b="1" dirty="0">
                <a:solidFill>
                  <a:srgbClr val="FF0000"/>
                </a:solidFill>
              </a:rPr>
              <a:t> </a:t>
            </a:r>
            <a:r>
              <a:rPr lang="en-US" sz="3200" b="1" dirty="0" err="1">
                <a:solidFill>
                  <a:srgbClr val="FF0000"/>
                </a:solidFill>
              </a:rPr>
              <a:t>gian</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đời</a:t>
            </a:r>
            <a:r>
              <a:rPr lang="en-US" sz="3200" b="1" dirty="0">
                <a:solidFill>
                  <a:srgbClr val="FF0000"/>
                </a:solidFill>
              </a:rPr>
              <a:t>:</a:t>
            </a:r>
            <a:endParaRPr lang="en-US" sz="3200" b="1" dirty="0">
              <a:solidFill>
                <a:srgbClr val="FF0000"/>
              </a:solidFill>
            </a:endParaRPr>
          </a:p>
        </p:txBody>
      </p:sp>
      <p:sp>
        <p:nvSpPr>
          <p:cNvPr id="3" name="Rectangle 2"/>
          <p:cNvSpPr/>
          <p:nvPr/>
        </p:nvSpPr>
        <p:spPr>
          <a:xfrm>
            <a:off x="1589920" y="1815334"/>
            <a:ext cx="1686680" cy="584775"/>
          </a:xfrm>
          <a:prstGeom prst="rect">
            <a:avLst/>
          </a:prstGeom>
        </p:spPr>
        <p:txBody>
          <a:bodyPr wrap="none" lIns="91412" tIns="45718" rIns="91412" bIns="45718">
            <a:spAutoFit/>
          </a:bodyPr>
          <a:lstStyle/>
          <a:p>
            <a:pPr defTabSz="913765">
              <a:defRPr/>
            </a:pPr>
            <a:r>
              <a:rPr lang="en-US" sz="3200" b="1" dirty="0">
                <a:solidFill>
                  <a:srgbClr val="FF0000"/>
                </a:solidFill>
              </a:rPr>
              <a:t>- </a:t>
            </a:r>
            <a:r>
              <a:rPr lang="en-US" sz="3200" b="1" dirty="0" err="1">
                <a:solidFill>
                  <a:srgbClr val="FF0000"/>
                </a:solidFill>
              </a:rPr>
              <a:t>Đề</a:t>
            </a:r>
            <a:r>
              <a:rPr lang="en-US" sz="3200" b="1" dirty="0">
                <a:solidFill>
                  <a:srgbClr val="FF0000"/>
                </a:solidFill>
              </a:rPr>
              <a:t> </a:t>
            </a:r>
            <a:r>
              <a:rPr lang="en-US" sz="3200" b="1" dirty="0" err="1">
                <a:solidFill>
                  <a:srgbClr val="FF0000"/>
                </a:solidFill>
              </a:rPr>
              <a:t>tài</a:t>
            </a:r>
            <a:r>
              <a:rPr lang="en-US" sz="3200" b="1" dirty="0">
                <a:solidFill>
                  <a:srgbClr val="FF0000"/>
                </a:solidFill>
              </a:rPr>
              <a:t>:</a:t>
            </a:r>
            <a:endParaRPr lang="en-US" sz="3200" b="1" dirty="0">
              <a:solidFill>
                <a:srgbClr val="FF0000"/>
              </a:solidFill>
            </a:endParaRPr>
          </a:p>
        </p:txBody>
      </p:sp>
      <p:sp>
        <p:nvSpPr>
          <p:cNvPr id="4" name="TextBox 3"/>
          <p:cNvSpPr txBox="1"/>
          <p:nvPr/>
        </p:nvSpPr>
        <p:spPr>
          <a:xfrm>
            <a:off x="1371600" y="3581166"/>
            <a:ext cx="8610600" cy="628650"/>
          </a:xfrm>
          <a:prstGeom prst="rect">
            <a:avLst/>
          </a:prstGeom>
          <a:noFill/>
        </p:spPr>
        <p:txBody>
          <a:bodyPr wrap="square" lIns="91412" tIns="45718" rIns="91412" bIns="45718" rtlCol="0">
            <a:spAutoFit/>
          </a:bodyPr>
          <a:lstStyle/>
          <a:p>
            <a:pPr defTabSz="913765">
              <a:defRPr/>
            </a:pPr>
            <a:r>
              <a:rPr lang="en-US" sz="3500" i="1" dirty="0">
                <a:solidFill>
                  <a:srgbClr val="333399"/>
                </a:solidFill>
              </a:rPr>
              <a:t>Nhận xét:</a:t>
            </a:r>
            <a:endParaRPr lang="en-US" sz="3500" i="1" dirty="0">
              <a:solidFill>
                <a:srgbClr val="333399"/>
              </a:solidFill>
            </a:endParaRPr>
          </a:p>
        </p:txBody>
      </p:sp>
      <p:sp>
        <p:nvSpPr>
          <p:cNvPr id="5" name="Rectangle 1"/>
          <p:cNvSpPr/>
          <p:nvPr/>
        </p:nvSpPr>
        <p:spPr>
          <a:xfrm>
            <a:off x="3825042" y="228469"/>
            <a:ext cx="3773170" cy="582295"/>
          </a:xfrm>
          <a:prstGeom prst="rect">
            <a:avLst/>
          </a:prstGeom>
        </p:spPr>
        <p:txBody>
          <a:bodyPr wrap="none" lIns="91412" tIns="45718" rIns="91412" bIns="45718">
            <a:spAutoFit/>
          </a:bodyPr>
          <a:p>
            <a:pPr defTabSz="913765">
              <a:defRPr/>
            </a:pPr>
            <a:r>
              <a:rPr lang="en-US" sz="3200" b="1" u="sng" dirty="0">
                <a:solidFill>
                  <a:srgbClr val="FF0000"/>
                </a:solidFill>
              </a:rPr>
              <a:t>Phiếu học tập số 1</a:t>
            </a:r>
            <a:endParaRPr lang="en-US" sz="3200" b="1" u="sng"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barn(inVertical)">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524000" y="1447803"/>
            <a:ext cx="4495800" cy="523220"/>
          </a:xfrm>
          <a:prstGeom prst="rect">
            <a:avLst/>
          </a:prstGeom>
        </p:spPr>
        <p:style>
          <a:lnRef idx="2">
            <a:schemeClr val="dk1"/>
          </a:lnRef>
          <a:fillRef idx="1">
            <a:schemeClr val="lt1"/>
          </a:fillRef>
          <a:effectRef idx="0">
            <a:schemeClr val="dk1"/>
          </a:effectRef>
          <a:fontRef idx="minor">
            <a:schemeClr val="dk1"/>
          </a:fontRef>
        </p:style>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C00000"/>
                </a:solidFill>
              </a:rPr>
              <a:t> </a:t>
            </a:r>
            <a:r>
              <a:rPr lang="en-US" altLang="en-US" sz="2800" b="1" dirty="0">
                <a:solidFill>
                  <a:srgbClr val="000000"/>
                </a:solidFill>
              </a:rPr>
              <a:t>1. </a:t>
            </a:r>
            <a:r>
              <a:rPr lang="en-US" altLang="en-US" sz="2800" b="1" dirty="0" err="1">
                <a:solidFill>
                  <a:srgbClr val="000000"/>
                </a:solidFill>
              </a:rPr>
              <a:t>Nghệ</a:t>
            </a:r>
            <a:r>
              <a:rPr lang="en-US" altLang="en-US" sz="2800" b="1" dirty="0">
                <a:solidFill>
                  <a:srgbClr val="000000"/>
                </a:solidFill>
              </a:rPr>
              <a:t> </a:t>
            </a:r>
            <a:r>
              <a:rPr lang="en-US" altLang="en-US" sz="2800" b="1" dirty="0" err="1">
                <a:solidFill>
                  <a:srgbClr val="000000"/>
                </a:solidFill>
              </a:rPr>
              <a:t>thuật</a:t>
            </a:r>
            <a:r>
              <a:rPr lang="en-US" altLang="en-US" sz="2800" b="1" dirty="0">
                <a:solidFill>
                  <a:srgbClr val="000000"/>
                </a:solidFill>
              </a:rPr>
              <a:t>:</a:t>
            </a:r>
            <a:endParaRPr lang="en-US" altLang="en-US" sz="2800" b="1" dirty="0">
              <a:solidFill>
                <a:srgbClr val="000000"/>
              </a:solidFill>
            </a:endParaRPr>
          </a:p>
        </p:txBody>
      </p:sp>
      <p:sp>
        <p:nvSpPr>
          <p:cNvPr id="17423" name="Rectangle 15"/>
          <p:cNvSpPr>
            <a:spLocks noChangeArrowheads="1"/>
          </p:cNvSpPr>
          <p:nvPr/>
        </p:nvSpPr>
        <p:spPr bwMode="auto">
          <a:xfrm>
            <a:off x="1447800" y="3481370"/>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lvl="0">
              <a:spcBef>
                <a:spcPct val="0"/>
              </a:spcBef>
              <a:buClrTx/>
              <a:buNone/>
            </a:pPr>
            <a:r>
              <a:rPr lang="en-US" altLang="en-US" sz="2800" b="1" dirty="0">
                <a:solidFill>
                  <a:srgbClr val="000000"/>
                </a:solidFill>
              </a:rPr>
              <a:t>   </a:t>
            </a:r>
            <a:r>
              <a:rPr lang="en-US" altLang="en-US" sz="2800" b="1" i="1" dirty="0">
                <a:solidFill>
                  <a:srgbClr val="000000"/>
                </a:solidFill>
                <a:latin typeface="Arial" panose="020B0604020202020204" pitchFamily="34" charset="0"/>
              </a:rPr>
              <a:t>2. </a:t>
            </a:r>
            <a:r>
              <a:rPr lang="en-US" altLang="en-US" sz="2800" b="1" i="1" dirty="0" err="1">
                <a:solidFill>
                  <a:srgbClr val="000000"/>
                </a:solidFill>
                <a:latin typeface="Arial" panose="020B0604020202020204" pitchFamily="34" charset="0"/>
              </a:rPr>
              <a:t>Nội</a:t>
            </a:r>
            <a:r>
              <a:rPr lang="en-US" altLang="en-US" sz="2800" b="1" i="1" dirty="0">
                <a:solidFill>
                  <a:srgbClr val="000000"/>
                </a:solidFill>
                <a:latin typeface="Arial" panose="020B0604020202020204" pitchFamily="34" charset="0"/>
              </a:rPr>
              <a:t> dung – ý </a:t>
            </a:r>
            <a:r>
              <a:rPr lang="en-US" altLang="en-US" sz="2800" b="1" i="1" dirty="0" err="1">
                <a:solidFill>
                  <a:srgbClr val="000000"/>
                </a:solidFill>
                <a:latin typeface="Arial" panose="020B0604020202020204" pitchFamily="34" charset="0"/>
              </a:rPr>
              <a:t>nghĩa</a:t>
            </a:r>
            <a:r>
              <a:rPr lang="en-US" altLang="en-US" sz="2800" b="1" i="1" dirty="0">
                <a:solidFill>
                  <a:srgbClr val="000000"/>
                </a:solidFill>
                <a:latin typeface="Arial" panose="020B0604020202020204" pitchFamily="34" charset="0"/>
              </a:rPr>
              <a:t>:</a:t>
            </a:r>
            <a:r>
              <a:rPr lang="en-US" altLang="en-US" sz="2800" dirty="0">
                <a:solidFill>
                  <a:srgbClr val="000000"/>
                </a:solidFill>
                <a:latin typeface="Arial" panose="020B0604020202020204" pitchFamily="34" charset="0"/>
              </a:rPr>
              <a:t> </a:t>
            </a:r>
            <a:endParaRPr lang="en-US" altLang="en-US" sz="2800" dirty="0">
              <a:solidFill>
                <a:srgbClr val="000000"/>
              </a:solidFill>
              <a:latin typeface="Arial" panose="020B0604020202020204" pitchFamily="34" charset="0"/>
            </a:endParaRP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endParaRPr lang="en-US" altLang="en-US" b="1" dirty="0">
              <a:solidFill>
                <a:srgbClr val="CC3300"/>
              </a:solidFill>
            </a:endParaRPr>
          </a:p>
        </p:txBody>
      </p:sp>
      <p:sp>
        <p:nvSpPr>
          <p:cNvPr id="17427" name="Text Box 19"/>
          <p:cNvSpPr txBox="1">
            <a:spLocks noChangeArrowheads="1"/>
          </p:cNvSpPr>
          <p:nvPr/>
        </p:nvSpPr>
        <p:spPr bwMode="auto">
          <a:xfrm>
            <a:off x="1524000" y="838201"/>
            <a:ext cx="4495800" cy="523875"/>
          </a:xfrm>
          <a:prstGeom prst="rect">
            <a:avLst/>
          </a:prstGeom>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800" b="1" dirty="0" err="1">
                <a:solidFill>
                  <a:srgbClr val="000000"/>
                </a:solidFill>
              </a:rPr>
              <a:t>III.Tổng</a:t>
            </a:r>
            <a:r>
              <a:rPr lang="en-US" altLang="en-US" sz="2800" b="1" dirty="0">
                <a:solidFill>
                  <a:srgbClr val="000000"/>
                </a:solidFill>
              </a:rPr>
              <a:t> </a:t>
            </a:r>
            <a:r>
              <a:rPr lang="en-US" altLang="en-US" sz="2800" b="1" dirty="0" err="1">
                <a:solidFill>
                  <a:srgbClr val="000000"/>
                </a:solidFill>
              </a:rPr>
              <a:t>kết</a:t>
            </a:r>
            <a:r>
              <a:rPr lang="en-US" altLang="en-US" sz="2800" b="1" dirty="0">
                <a:solidFill>
                  <a:srgbClr val="000000"/>
                </a:solidFill>
              </a:rPr>
              <a:t>:	</a:t>
            </a:r>
            <a:r>
              <a:rPr lang="en-US" altLang="en-US" sz="2800" b="1" dirty="0">
                <a:solidFill>
                  <a:srgbClr val="FFFFFF"/>
                </a:solidFill>
              </a:rPr>
              <a:t>:</a:t>
            </a:r>
            <a:endParaRPr lang="en-US" altLang="en-US" sz="2800" b="1" dirty="0">
              <a:solidFill>
                <a:srgbClr val="FFFFFF"/>
              </a:solidFill>
            </a:endParaRPr>
          </a:p>
        </p:txBody>
      </p:sp>
      <p:sp>
        <p:nvSpPr>
          <p:cNvPr id="17428" name="Text Box 20"/>
          <p:cNvSpPr txBox="1">
            <a:spLocks noChangeArrowheads="1"/>
          </p:cNvSpPr>
          <p:nvPr/>
        </p:nvSpPr>
        <p:spPr bwMode="auto">
          <a:xfrm>
            <a:off x="1524000" y="2057401"/>
            <a:ext cx="9753600" cy="1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lvl="0">
              <a:spcBef>
                <a:spcPct val="50000"/>
              </a:spcBef>
              <a:buClrTx/>
              <a:buNone/>
            </a:pPr>
            <a:r>
              <a:rPr lang="en-US" altLang="en-US" sz="2800" b="1" dirty="0">
                <a:solidFill>
                  <a:srgbClr val="000000"/>
                </a:solidFill>
                <a:latin typeface="Arial" panose="020B0604020202020204"/>
              </a:rPr>
              <a:t>   </a:t>
            </a:r>
            <a:r>
              <a:rPr lang="en-US" altLang="en-US" sz="2800" dirty="0">
                <a:solidFill>
                  <a:srgbClr val="000000"/>
                </a:solidFill>
                <a:latin typeface="Arial" panose="020B0604020202020204"/>
              </a:rPr>
              <a:t>Chi </a:t>
            </a:r>
            <a:r>
              <a:rPr lang="en-US" altLang="en-US" sz="2800" dirty="0" err="1">
                <a:solidFill>
                  <a:srgbClr val="000000"/>
                </a:solidFill>
                <a:latin typeface="Arial" panose="020B0604020202020204"/>
              </a:rPr>
              <a:t>tiết</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tưởng</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tượng</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kì</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ảo</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khéo</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kết</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hợp</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huyền</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thoại</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và</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thực</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tế</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cốt</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lõi</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sự</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thực</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lịch</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sử</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với</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những</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yếu</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tố</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hoang</a:t>
            </a:r>
            <a:r>
              <a:rPr lang="en-US" altLang="en-US" sz="2800" dirty="0">
                <a:solidFill>
                  <a:srgbClr val="000000"/>
                </a:solidFill>
                <a:latin typeface="Arial" panose="020B0604020202020204"/>
              </a:rPr>
              <a:t> </a:t>
            </a:r>
            <a:r>
              <a:rPr lang="en-US" altLang="en-US" sz="2800" dirty="0" err="1">
                <a:solidFill>
                  <a:srgbClr val="000000"/>
                </a:solidFill>
                <a:latin typeface="Arial" panose="020B0604020202020204"/>
              </a:rPr>
              <a:t>đường</a:t>
            </a:r>
            <a:r>
              <a:rPr lang="en-US" altLang="en-US" sz="2800" dirty="0">
                <a:solidFill>
                  <a:srgbClr val="000000"/>
                </a:solidFill>
                <a:latin typeface="Arial" panose="020B0604020202020204"/>
              </a:rPr>
              <a:t>)</a:t>
            </a:r>
            <a:endParaRPr lang="en-US" altLang="en-US" sz="2800" dirty="0">
              <a:solidFill>
                <a:srgbClr val="000000"/>
              </a:solidFill>
              <a:latin typeface="Arial" panose="020B0604020202020204"/>
            </a:endParaRPr>
          </a:p>
        </p:txBody>
      </p:sp>
      <p:sp>
        <p:nvSpPr>
          <p:cNvPr id="17429" name="Text Box 21"/>
          <p:cNvSpPr txBox="1">
            <a:spLocks noChangeArrowheads="1"/>
          </p:cNvSpPr>
          <p:nvPr/>
        </p:nvSpPr>
        <p:spPr bwMode="auto">
          <a:xfrm>
            <a:off x="1371603" y="4004311"/>
            <a:ext cx="10240108" cy="1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lvl="0">
              <a:spcBef>
                <a:spcPct val="0"/>
              </a:spcBef>
              <a:buClrTx/>
              <a:buNone/>
            </a:pPr>
            <a:r>
              <a:rPr lang="en-US" altLang="en-US" sz="1900" dirty="0">
                <a:solidFill>
                  <a:srgbClr val="000000"/>
                </a:solidFill>
              </a:rPr>
              <a:t> </a:t>
            </a:r>
            <a:r>
              <a:rPr lang="en-US" altLang="en-US" sz="2800" dirty="0" err="1">
                <a:solidFill>
                  <a:srgbClr val="000000"/>
                </a:solidFill>
                <a:latin typeface="Arial" panose="020B0604020202020204" pitchFamily="34" charset="0"/>
              </a:rPr>
              <a:t>Truyện</a:t>
            </a:r>
            <a:r>
              <a:rPr lang="en-US" altLang="en-US" sz="2800" dirty="0">
                <a:solidFill>
                  <a:srgbClr val="000000"/>
                </a:solidFill>
                <a:latin typeface="Arial" panose="020B0604020202020204" pitchFamily="34" charset="0"/>
              </a:rPr>
              <a:t> ca </a:t>
            </a:r>
            <a:r>
              <a:rPr lang="en-US" altLang="en-US" sz="2800" dirty="0" err="1">
                <a:solidFill>
                  <a:srgbClr val="000000"/>
                </a:solidFill>
                <a:latin typeface="Arial" panose="020B0604020202020204" pitchFamily="34" charset="0"/>
              </a:rPr>
              <a:t>ngợi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người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anh</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hùng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đánh</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giặc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tiêu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biểu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cho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sự</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trỗi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dậy</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của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truyền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thống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yêu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nước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tinh</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thần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đoàn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kết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anh</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dũng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kiên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cường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của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dân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tộc</a:t>
            </a:r>
            <a:r>
              <a:rPr lang="en-US" altLang="en-US" sz="2800" dirty="0">
                <a:solidFill>
                  <a:srgbClr val="000000"/>
                </a:solidFill>
                <a:latin typeface="Arial" panose="020B0604020202020204" pitchFamily="34" charset="0"/>
              </a:rPr>
              <a:t> ta.</a:t>
            </a:r>
            <a:endParaRPr lang="en-US" altLang="en-US" sz="2800" dirty="0">
              <a:solidFill>
                <a:srgbClr val="0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428"/>
                                        </p:tgtEl>
                                        <p:attrNameLst>
                                          <p:attrName>style.visibility</p:attrName>
                                        </p:attrNameLst>
                                      </p:cBhvr>
                                      <p:to>
                                        <p:strVal val="visible"/>
                                      </p:to>
                                    </p:set>
                                    <p:anim calcmode="lin" valueType="num">
                                      <p:cBhvr>
                                        <p:cTn id="24" dur="500" fill="hold"/>
                                        <p:tgtEl>
                                          <p:spTgt spid="17428"/>
                                        </p:tgtEl>
                                        <p:attrNameLst>
                                          <p:attrName>ppt_w</p:attrName>
                                        </p:attrNameLst>
                                      </p:cBhvr>
                                      <p:tavLst>
                                        <p:tav tm="0">
                                          <p:val>
                                            <p:fltVal val="0"/>
                                          </p:val>
                                        </p:tav>
                                        <p:tav tm="100000">
                                          <p:val>
                                            <p:strVal val="#ppt_w"/>
                                          </p:val>
                                        </p:tav>
                                      </p:tavLst>
                                    </p:anim>
                                    <p:anim calcmode="lin" valueType="num">
                                      <p:cBhvr>
                                        <p:cTn id="25" dur="500" fill="hold"/>
                                        <p:tgtEl>
                                          <p:spTgt spid="17428"/>
                                        </p:tgtEl>
                                        <p:attrNameLst>
                                          <p:attrName>ppt_h</p:attrName>
                                        </p:attrNameLst>
                                      </p:cBhvr>
                                      <p:tavLst>
                                        <p:tav tm="0">
                                          <p:val>
                                            <p:fltVal val="0"/>
                                          </p:val>
                                        </p:tav>
                                        <p:tav tm="100000">
                                          <p:val>
                                            <p:strVal val="#ppt_h"/>
                                          </p:val>
                                        </p:tav>
                                      </p:tavLst>
                                    </p:anim>
                                    <p:animEffect transition="in" filter="fade">
                                      <p:cBhvr>
                                        <p:cTn id="26" dur="500"/>
                                        <p:tgtEl>
                                          <p:spTgt spid="174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423"/>
                                        </p:tgtEl>
                                        <p:attrNameLst>
                                          <p:attrName>style.visibility</p:attrName>
                                        </p:attrNameLst>
                                      </p:cBhvr>
                                      <p:to>
                                        <p:strVal val="visible"/>
                                      </p:to>
                                    </p:set>
                                    <p:anim calcmode="lin" valueType="num">
                                      <p:cBhvr>
                                        <p:cTn id="31" dur="500" fill="hold"/>
                                        <p:tgtEl>
                                          <p:spTgt spid="17423"/>
                                        </p:tgtEl>
                                        <p:attrNameLst>
                                          <p:attrName>ppt_w</p:attrName>
                                        </p:attrNameLst>
                                      </p:cBhvr>
                                      <p:tavLst>
                                        <p:tav tm="0">
                                          <p:val>
                                            <p:fltVal val="0"/>
                                          </p:val>
                                        </p:tav>
                                        <p:tav tm="100000">
                                          <p:val>
                                            <p:strVal val="#ppt_w"/>
                                          </p:val>
                                        </p:tav>
                                      </p:tavLst>
                                    </p:anim>
                                    <p:anim calcmode="lin" valueType="num">
                                      <p:cBhvr>
                                        <p:cTn id="32" dur="500" fill="hold"/>
                                        <p:tgtEl>
                                          <p:spTgt spid="17423"/>
                                        </p:tgtEl>
                                        <p:attrNameLst>
                                          <p:attrName>ppt_h</p:attrName>
                                        </p:attrNameLst>
                                      </p:cBhvr>
                                      <p:tavLst>
                                        <p:tav tm="0">
                                          <p:val>
                                            <p:fltVal val="0"/>
                                          </p:val>
                                        </p:tav>
                                        <p:tav tm="100000">
                                          <p:val>
                                            <p:strVal val="#ppt_h"/>
                                          </p:val>
                                        </p:tav>
                                      </p:tavLst>
                                    </p:anim>
                                    <p:animEffect transition="in" filter="fade">
                                      <p:cBhvr>
                                        <p:cTn id="33" dur="500"/>
                                        <p:tgtEl>
                                          <p:spTgt spid="1742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429"/>
                                        </p:tgtEl>
                                        <p:attrNameLst>
                                          <p:attrName>style.visibility</p:attrName>
                                        </p:attrNameLst>
                                      </p:cBhvr>
                                      <p:to>
                                        <p:strVal val="visible"/>
                                      </p:to>
                                    </p:set>
                                    <p:anim calcmode="lin" valueType="num">
                                      <p:cBhvr additive="base">
                                        <p:cTn id="38" dur="500" fill="hold"/>
                                        <p:tgtEl>
                                          <p:spTgt spid="17429"/>
                                        </p:tgtEl>
                                        <p:attrNameLst>
                                          <p:attrName>ppt_x</p:attrName>
                                        </p:attrNameLst>
                                      </p:cBhvr>
                                      <p:tavLst>
                                        <p:tav tm="0">
                                          <p:val>
                                            <p:strVal val="#ppt_x"/>
                                          </p:val>
                                        </p:tav>
                                        <p:tav tm="100000">
                                          <p:val>
                                            <p:strVal val="#ppt_x"/>
                                          </p:val>
                                        </p:tav>
                                      </p:tavLst>
                                    </p:anim>
                                    <p:anim calcmode="lin" valueType="num">
                                      <p:cBhvr additive="base">
                                        <p:cTn id="3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23" grpId="0" bldLvl="0" animBg="1"/>
      <p:bldP spid="17424" grpId="0"/>
      <p:bldP spid="17427" grpId="0" animBg="1"/>
      <p:bldP spid="17428" grpId="0" bldLvl="0" animBg="1"/>
      <p:bldP spid="1742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24221" y="0"/>
            <a:ext cx="0" cy="685800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sp>
        <p:nvSpPr>
          <p:cNvPr id="6147" name="Line 3"/>
          <p:cNvSpPr>
            <a:spLocks noChangeShapeType="1"/>
          </p:cNvSpPr>
          <p:nvPr/>
        </p:nvSpPr>
        <p:spPr bwMode="auto">
          <a:xfrm>
            <a:off x="11887200" y="213632"/>
            <a:ext cx="0" cy="685800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sp>
        <p:nvSpPr>
          <p:cNvPr id="6148" name="Line 4"/>
          <p:cNvSpPr>
            <a:spLocks noChangeShapeType="1"/>
          </p:cNvSpPr>
          <p:nvPr/>
        </p:nvSpPr>
        <p:spPr bwMode="auto">
          <a:xfrm>
            <a:off x="1524000" y="28575"/>
            <a:ext cx="9144000" cy="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sp>
        <p:nvSpPr>
          <p:cNvPr id="6149" name="Line 5"/>
          <p:cNvSpPr>
            <a:spLocks noChangeShapeType="1"/>
          </p:cNvSpPr>
          <p:nvPr/>
        </p:nvSpPr>
        <p:spPr bwMode="auto">
          <a:xfrm>
            <a:off x="1524000" y="6829425"/>
            <a:ext cx="9144000" cy="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pic>
        <p:nvPicPr>
          <p:cNvPr id="6150" name="Picture 7"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397047">
            <a:off x="311169" y="5054570"/>
            <a:ext cx="1668463" cy="19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7987" y="5157379"/>
            <a:ext cx="1868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ChangeArrowheads="1"/>
          </p:cNvSpPr>
          <p:nvPr/>
        </p:nvSpPr>
        <p:spPr bwMode="auto">
          <a:xfrm>
            <a:off x="1524000" y="409594"/>
            <a:ext cx="9144000" cy="8858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en-US" sz="6000" dirty="0">
                <a:solidFill>
                  <a:srgbClr val="C00000"/>
                </a:solidFill>
              </a:rPr>
              <a:t>Luyện tập</a:t>
            </a:r>
            <a:endParaRPr lang="en-US" sz="6000" dirty="0">
              <a:solidFill>
                <a:srgbClr val="C00000"/>
              </a:solidFill>
            </a:endParaRPr>
          </a:p>
        </p:txBody>
      </p:sp>
      <p:sp>
        <p:nvSpPr>
          <p:cNvPr id="6153" name="Rectangle 11"/>
          <p:cNvSpPr>
            <a:spLocks noChangeArrowheads="1"/>
          </p:cNvSpPr>
          <p:nvPr/>
        </p:nvSpPr>
        <p:spPr bwMode="auto">
          <a:xfrm>
            <a:off x="8077200" y="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endParaRPr lang="en-US" altLang="en-US" sz="1900">
              <a:solidFill>
                <a:srgbClr val="333399"/>
              </a:solidFill>
            </a:endParaRPr>
          </a:p>
        </p:txBody>
      </p:sp>
      <p:pic>
        <p:nvPicPr>
          <p:cNvPr id="6154" name="Picture 7"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10011746" y="59648"/>
            <a:ext cx="16684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1314" y="148381"/>
            <a:ext cx="1668463" cy="19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65"/>
          <p:cNvSpPr>
            <a:spLocks noChangeArrowheads="1"/>
          </p:cNvSpPr>
          <p:nvPr/>
        </p:nvSpPr>
        <p:spPr bwMode="auto">
          <a:xfrm>
            <a:off x="609600" y="1323994"/>
            <a:ext cx="10957589" cy="4591049"/>
          </a:xfrm>
          <a:prstGeom prst="rect">
            <a:avLst/>
          </a:prstGeom>
          <a:solidFill>
            <a:schemeClr val="accent1"/>
          </a:solidFill>
          <a:ln w="9525">
            <a:solidFill>
              <a:schemeClr val="tx1"/>
            </a:solidFill>
            <a:miter lim="800000"/>
          </a:ln>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pt-BR" sz="4000" i="1" dirty="0"/>
              <a:t>Truyền thuyết Thánh Gióng không nhằm</a:t>
            </a:r>
            <a:endParaRPr lang="pt-BR" sz="4000" i="1" dirty="0"/>
          </a:p>
          <a:p>
            <a:pPr algn="ctr"/>
            <a:r>
              <a:rPr lang="pt-BR" sz="4000" i="1" dirty="0"/>
              <a:t> giải thích hiện tượng nào sau đây?</a:t>
            </a:r>
            <a:endParaRPr lang="en-US" sz="4000" dirty="0"/>
          </a:p>
          <a:p>
            <a:r>
              <a:rPr lang="pt-BR" sz="4000" dirty="0"/>
              <a:t>       A. Tre đàng ngà có màu vàng óng                </a:t>
            </a:r>
            <a:endParaRPr lang="pt-BR" sz="4000" dirty="0"/>
          </a:p>
          <a:p>
            <a:r>
              <a:rPr lang="pt-BR" sz="4000" dirty="0"/>
              <a:t>       B. Có nhiều hồ ao để lại</a:t>
            </a:r>
            <a:endParaRPr lang="en-US" sz="4000" dirty="0"/>
          </a:p>
          <a:p>
            <a:r>
              <a:rPr lang="pt-BR" sz="4000" dirty="0"/>
              <a:t>       C. Thánh Gióng bay về trời                           </a:t>
            </a:r>
            <a:endParaRPr lang="pt-BR" sz="4000" dirty="0"/>
          </a:p>
          <a:p>
            <a:r>
              <a:rPr lang="pt-BR" sz="4000" dirty="0"/>
              <a:t>       D. Có một làng được gọi là làng Cháy</a:t>
            </a:r>
            <a:endParaRPr lang="pt-BR" sz="4000" dirty="0"/>
          </a:p>
        </p:txBody>
      </p:sp>
      <p:sp>
        <p:nvSpPr>
          <p:cNvPr id="13" name="Rectangle 65"/>
          <p:cNvSpPr>
            <a:spLocks noChangeArrowheads="1"/>
          </p:cNvSpPr>
          <p:nvPr/>
        </p:nvSpPr>
        <p:spPr bwMode="auto">
          <a:xfrm>
            <a:off x="4495800" y="6019800"/>
            <a:ext cx="2667000" cy="685800"/>
          </a:xfrm>
          <a:prstGeom prst="rect">
            <a:avLst/>
          </a:prstGeom>
          <a:solidFill>
            <a:schemeClr val="accent1"/>
          </a:solidFill>
          <a:ln w="9525">
            <a:solidFill>
              <a:schemeClr val="tx1"/>
            </a:solidFill>
            <a:miter lim="800000"/>
          </a:ln>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r>
              <a:rPr lang="en-US" altLang="en-US" sz="4000" dirty="0">
                <a:solidFill>
                  <a:srgbClr val="FF0000"/>
                </a:solidFill>
              </a:rPr>
              <a:t>Đáp án: C</a:t>
            </a:r>
            <a:endParaRPr lang="en-US" altLang="en-US" sz="4000" dirty="0">
              <a:solidFill>
                <a:srgbClr val="FF0000"/>
              </a:solidFill>
            </a:endParaRPr>
          </a:p>
        </p:txBody>
      </p:sp>
    </p:spTree>
  </p:cSld>
  <p:clrMapOvr>
    <a:masterClrMapping/>
  </p:clrMapOvr>
  <p:transition>
    <p:comb/>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56">
                                            <p:txEl>
                                              <p:pRg st="0" end="0"/>
                                            </p:txEl>
                                          </p:spTgt>
                                        </p:tgtEl>
                                        <p:attrNameLst>
                                          <p:attrName>style.visibility</p:attrName>
                                        </p:attrNameLst>
                                      </p:cBhvr>
                                      <p:to>
                                        <p:strVal val="visible"/>
                                      </p:to>
                                    </p:set>
                                    <p:animEffect transition="in" filter="fade">
                                      <p:cBhvr>
                                        <p:cTn id="19" dur="1000"/>
                                        <p:tgtEl>
                                          <p:spTgt spid="6156">
                                            <p:txEl>
                                              <p:pRg st="0" end="0"/>
                                            </p:txEl>
                                          </p:spTgt>
                                        </p:tgtEl>
                                      </p:cBhvr>
                                    </p:animEffect>
                                    <p:anim calcmode="lin" valueType="num">
                                      <p:cBhvr>
                                        <p:cTn id="20" dur="1000" fill="hold"/>
                                        <p:tgtEl>
                                          <p:spTgt spid="615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15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56">
                                            <p:txEl>
                                              <p:pRg st="1" end="1"/>
                                            </p:txEl>
                                          </p:spTgt>
                                        </p:tgtEl>
                                        <p:attrNameLst>
                                          <p:attrName>style.visibility</p:attrName>
                                        </p:attrNameLst>
                                      </p:cBhvr>
                                      <p:to>
                                        <p:strVal val="visible"/>
                                      </p:to>
                                    </p:set>
                                    <p:animEffect transition="in" filter="fade">
                                      <p:cBhvr>
                                        <p:cTn id="24" dur="1000"/>
                                        <p:tgtEl>
                                          <p:spTgt spid="6156">
                                            <p:txEl>
                                              <p:pRg st="1" end="1"/>
                                            </p:txEl>
                                          </p:spTgt>
                                        </p:tgtEl>
                                      </p:cBhvr>
                                    </p:animEffect>
                                    <p:anim calcmode="lin" valueType="num">
                                      <p:cBhvr>
                                        <p:cTn id="25" dur="1000" fill="hold"/>
                                        <p:tgtEl>
                                          <p:spTgt spid="615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5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56">
                                            <p:txEl>
                                              <p:pRg st="2" end="2"/>
                                            </p:txEl>
                                          </p:spTgt>
                                        </p:tgtEl>
                                        <p:attrNameLst>
                                          <p:attrName>style.visibility</p:attrName>
                                        </p:attrNameLst>
                                      </p:cBhvr>
                                      <p:to>
                                        <p:strVal val="visible"/>
                                      </p:to>
                                    </p:set>
                                    <p:animEffect transition="in" filter="fade">
                                      <p:cBhvr>
                                        <p:cTn id="29" dur="1000"/>
                                        <p:tgtEl>
                                          <p:spTgt spid="6156">
                                            <p:txEl>
                                              <p:pRg st="2" end="2"/>
                                            </p:txEl>
                                          </p:spTgt>
                                        </p:tgtEl>
                                      </p:cBhvr>
                                    </p:animEffect>
                                    <p:anim calcmode="lin" valueType="num">
                                      <p:cBhvr>
                                        <p:cTn id="30" dur="1000" fill="hold"/>
                                        <p:tgtEl>
                                          <p:spTgt spid="615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15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56">
                                            <p:txEl>
                                              <p:pRg st="3" end="3"/>
                                            </p:txEl>
                                          </p:spTgt>
                                        </p:tgtEl>
                                        <p:attrNameLst>
                                          <p:attrName>style.visibility</p:attrName>
                                        </p:attrNameLst>
                                      </p:cBhvr>
                                      <p:to>
                                        <p:strVal val="visible"/>
                                      </p:to>
                                    </p:set>
                                    <p:animEffect transition="in" filter="fade">
                                      <p:cBhvr>
                                        <p:cTn id="34" dur="1000"/>
                                        <p:tgtEl>
                                          <p:spTgt spid="6156">
                                            <p:txEl>
                                              <p:pRg st="3" end="3"/>
                                            </p:txEl>
                                          </p:spTgt>
                                        </p:tgtEl>
                                      </p:cBhvr>
                                    </p:animEffect>
                                    <p:anim calcmode="lin" valueType="num">
                                      <p:cBhvr>
                                        <p:cTn id="35" dur="1000" fill="hold"/>
                                        <p:tgtEl>
                                          <p:spTgt spid="615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15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156">
                                            <p:txEl>
                                              <p:pRg st="4" end="4"/>
                                            </p:txEl>
                                          </p:spTgt>
                                        </p:tgtEl>
                                        <p:attrNameLst>
                                          <p:attrName>style.visibility</p:attrName>
                                        </p:attrNameLst>
                                      </p:cBhvr>
                                      <p:to>
                                        <p:strVal val="visible"/>
                                      </p:to>
                                    </p:set>
                                    <p:animEffect transition="in" filter="fade">
                                      <p:cBhvr>
                                        <p:cTn id="39" dur="1000"/>
                                        <p:tgtEl>
                                          <p:spTgt spid="6156">
                                            <p:txEl>
                                              <p:pRg st="4" end="4"/>
                                            </p:txEl>
                                          </p:spTgt>
                                        </p:tgtEl>
                                      </p:cBhvr>
                                    </p:animEffect>
                                    <p:anim calcmode="lin" valueType="num">
                                      <p:cBhvr>
                                        <p:cTn id="40" dur="1000" fill="hold"/>
                                        <p:tgtEl>
                                          <p:spTgt spid="615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15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156">
                                            <p:txEl>
                                              <p:pRg st="5" end="5"/>
                                            </p:txEl>
                                          </p:spTgt>
                                        </p:tgtEl>
                                        <p:attrNameLst>
                                          <p:attrName>style.visibility</p:attrName>
                                        </p:attrNameLst>
                                      </p:cBhvr>
                                      <p:to>
                                        <p:strVal val="visible"/>
                                      </p:to>
                                    </p:set>
                                    <p:animEffect transition="in" filter="fade">
                                      <p:cBhvr>
                                        <p:cTn id="44" dur="1000"/>
                                        <p:tgtEl>
                                          <p:spTgt spid="6156">
                                            <p:txEl>
                                              <p:pRg st="5" end="5"/>
                                            </p:txEl>
                                          </p:spTgt>
                                        </p:tgtEl>
                                      </p:cBhvr>
                                    </p:animEffect>
                                    <p:anim calcmode="lin" valueType="num">
                                      <p:cBhvr>
                                        <p:cTn id="45" dur="1000" fill="hold"/>
                                        <p:tgtEl>
                                          <p:spTgt spid="615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1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arn(inVertical)">
                                      <p:cBhvr>
                                        <p:cTn id="5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x-none"/>
          </a:p>
        </p:txBody>
      </p:sp>
      <p:sp>
        <p:nvSpPr>
          <p:cNvPr id="3" name="Subtitle 2"/>
          <p:cNvSpPr>
            <a:spLocks noGrp="1"/>
          </p:cNvSpPr>
          <p:nvPr>
            <p:ph type="subTitle" idx="1"/>
          </p:nvPr>
        </p:nvSpPr>
        <p:spPr/>
        <p:txBody>
          <a:bodyPr/>
          <a:lstStyle/>
          <a:p>
            <a:endParaRPr lang="x-none"/>
          </a:p>
        </p:txBody>
      </p:sp>
      <p:pic>
        <p:nvPicPr>
          <p:cNvPr id="5" name="Picture 4"/>
          <p:cNvPicPr>
            <a:picLocks noChangeAspect="1"/>
          </p:cNvPicPr>
          <p:nvPr/>
        </p:nvPicPr>
        <p:blipFill>
          <a:blip r:embed="rId1"/>
          <a:stretch>
            <a:fillRect/>
          </a:stretch>
        </p:blipFill>
        <p:spPr>
          <a:xfrm>
            <a:off x="228600" y="0"/>
            <a:ext cx="11887200" cy="6858000"/>
          </a:xfrm>
          <a:prstGeom prst="rect">
            <a:avLst/>
          </a:prstGeom>
        </p:spPr>
      </p:pic>
      <p:sp>
        <p:nvSpPr>
          <p:cNvPr id="7" name="矩形 17"/>
          <p:cNvSpPr/>
          <p:nvPr/>
        </p:nvSpPr>
        <p:spPr bwMode="auto">
          <a:xfrm>
            <a:off x="1819277" y="224693"/>
            <a:ext cx="8099427" cy="4347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r>
              <a:rPr lang="pt-BR" sz="3200" b="1" i="1" dirty="0"/>
              <a:t>2</a:t>
            </a:r>
            <a:r>
              <a:rPr lang="pt-BR" sz="3200" b="1" i="1" dirty="0">
                <a:solidFill>
                  <a:srgbClr val="C00000"/>
                </a:solidFill>
              </a:rPr>
              <a:t> </a:t>
            </a:r>
            <a:r>
              <a:rPr lang="pt-BR" sz="3200" b="1" i="1" dirty="0">
                <a:solidFill>
                  <a:srgbClr val="C00000"/>
                </a:solidFill>
                <a:latin typeface="Times New Roman" panose="02020603050405020304" pitchFamily="18" charset="0"/>
                <a:cs typeface="Times New Roman" panose="02020603050405020304" pitchFamily="18" charset="0"/>
              </a:rPr>
              <a:t>Truyện phản ánh rõ nhất quan niệm và ước mơ gì của nhân dân ta?</a:t>
            </a:r>
            <a:endParaRPr lang="en-US"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A. Vũ khí hiện đại để giết giặc                             B. Người anh hùng đánh giặc cứu nước</a:t>
            </a:r>
            <a:endParaRPr lang="en-US"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C. Tinh thần đoàn kết chống ngoại xâm      </a:t>
            </a:r>
            <a:endParaRPr lang="pt-BR"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D. Tình lgàn nghĩa xóm</a:t>
            </a:r>
            <a:r>
              <a:rPr lang="pt-BR" sz="3200" dirty="0">
                <a:latin typeface="Times New Roman" panose="02020603050405020304" pitchFamily="18" charset="0"/>
                <a:cs typeface="Times New Roman" panose="02020603050405020304" pitchFamily="18" charset="0"/>
              </a:rPr>
              <a:t>làng </a:t>
            </a:r>
            <a:r>
              <a:rPr lang="pt-BR" sz="3200" dirty="0"/>
              <a:t>nghĩa xóm</a:t>
            </a:r>
            <a:endParaRPr lang="en-US" sz="3200" dirty="0"/>
          </a:p>
        </p:txBody>
      </p:sp>
      <p:pic>
        <p:nvPicPr>
          <p:cNvPr id="8"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601" y="40521"/>
            <a:ext cx="1209675" cy="12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87018" y="85373"/>
            <a:ext cx="1167167" cy="11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685943" y="4683090"/>
            <a:ext cx="8232775" cy="12346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a:r>
              <a:rPr lang="en-US" b="1" dirty="0">
                <a:solidFill>
                  <a:srgbClr val="FF0000"/>
                </a:solidFill>
                <a:latin typeface="Times New Roman" panose="02020603050405020304" pitchFamily="18" charset="0"/>
                <a:cs typeface="Times New Roman" panose="02020603050405020304" pitchFamily="18" charset="0"/>
              </a:rPr>
              <a:t>Đáp án: B</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80919" y="3035455"/>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9075833" y="2719386"/>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939"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x-none"/>
          </a:p>
        </p:txBody>
      </p:sp>
      <p:sp>
        <p:nvSpPr>
          <p:cNvPr id="3" name="Subtitle 2"/>
          <p:cNvSpPr>
            <a:spLocks noGrp="1"/>
          </p:cNvSpPr>
          <p:nvPr>
            <p:ph type="subTitle" idx="1"/>
          </p:nvPr>
        </p:nvSpPr>
        <p:spPr/>
        <p:txBody>
          <a:bodyPr/>
          <a:lstStyle/>
          <a:p>
            <a:endParaRPr lang="x-none"/>
          </a:p>
        </p:txBody>
      </p:sp>
      <p:pic>
        <p:nvPicPr>
          <p:cNvPr id="5" name="Picture 4"/>
          <p:cNvPicPr>
            <a:picLocks noChangeAspect="1"/>
          </p:cNvPicPr>
          <p:nvPr/>
        </p:nvPicPr>
        <p:blipFill>
          <a:blip r:embed="rId1"/>
          <a:stretch>
            <a:fillRect/>
          </a:stretch>
        </p:blipFill>
        <p:spPr>
          <a:xfrm>
            <a:off x="216695" y="85371"/>
            <a:ext cx="11887200" cy="6858000"/>
          </a:xfrm>
          <a:prstGeom prst="rect">
            <a:avLst/>
          </a:prstGeom>
        </p:spPr>
      </p:pic>
      <p:sp>
        <p:nvSpPr>
          <p:cNvPr id="7" name="矩形 17"/>
          <p:cNvSpPr/>
          <p:nvPr/>
        </p:nvSpPr>
        <p:spPr bwMode="auto">
          <a:xfrm>
            <a:off x="1524000" y="224693"/>
            <a:ext cx="8394701" cy="2007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just"/>
            <a:r>
              <a:rPr lang="pt-BR" sz="2800" b="1" dirty="0">
                <a:solidFill>
                  <a:srgbClr val="C00000"/>
                </a:solidFill>
                <a:latin typeface="Times New Roman" panose="02020603050405020304" pitchFamily="18" charset="0"/>
                <a:cs typeface="Times New Roman" panose="02020603050405020304" pitchFamily="18" charset="0"/>
              </a:rPr>
              <a:t>   (1) Tại sao hội thi thể thao trong nhà trường mang tên “</a:t>
            </a:r>
            <a:r>
              <a:rPr lang="pt-BR" sz="2800" b="1" i="1" dirty="0">
                <a:solidFill>
                  <a:srgbClr val="C00000"/>
                </a:solidFill>
                <a:latin typeface="Times New Roman" panose="02020603050405020304" pitchFamily="18" charset="0"/>
                <a:cs typeface="Times New Roman" panose="02020603050405020304" pitchFamily="18" charset="0"/>
              </a:rPr>
              <a:t>Hội khỏe Phù Đổng”?</a:t>
            </a:r>
            <a:endParaRPr lang="en-US" sz="2800" b="1" dirty="0">
              <a:solidFill>
                <a:srgbClr val="C00000"/>
              </a:solidFill>
              <a:latin typeface="Times New Roman" panose="02020603050405020304" pitchFamily="18" charset="0"/>
              <a:cs typeface="Times New Roman" panose="02020603050405020304" pitchFamily="18" charset="0"/>
            </a:endParaRPr>
          </a:p>
          <a:p>
            <a:pPr algn="just"/>
            <a:r>
              <a:rPr lang="en-US" sz="2800" b="1" dirty="0">
                <a:solidFill>
                  <a:srgbClr val="C00000"/>
                </a:solidFill>
                <a:latin typeface="Times New Roman" panose="02020603050405020304" pitchFamily="18" charset="0"/>
                <a:cs typeface="Times New Roman" panose="02020603050405020304" pitchFamily="18" charset="0"/>
              </a:rPr>
              <a:t>   (2) </a:t>
            </a:r>
            <a:r>
              <a:rPr lang="pt-BR" sz="2800" b="1" dirty="0">
                <a:solidFill>
                  <a:srgbClr val="C00000"/>
                </a:solidFill>
                <a:latin typeface="Times New Roman" panose="02020603050405020304" pitchFamily="18" charset="0"/>
                <a:cs typeface="Times New Roman" panose="02020603050405020304" pitchFamily="18" charset="0"/>
              </a:rPr>
              <a:t>Nếu đóng vai sứ giả kể ngắn gọn truyện Thánh Gióng thì em sẽ kể như thế nào?</a:t>
            </a:r>
            <a:endParaRPr lang="en-US" sz="2800" dirty="0"/>
          </a:p>
        </p:txBody>
      </p:sp>
      <p:pic>
        <p:nvPicPr>
          <p:cNvPr id="8"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1" y="40521"/>
            <a:ext cx="1209675" cy="12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87018" y="85373"/>
            <a:ext cx="1167167" cy="11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438294" y="2232091"/>
            <a:ext cx="8510905" cy="432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r>
              <a:rPr lang="pt-BR" sz="2000" dirty="0">
                <a:solidFill>
                  <a:schemeClr val="tx1"/>
                </a:solidFill>
                <a:latin typeface="Times New Roman" panose="02020603050405020304" pitchFamily="18" charset="0"/>
                <a:cs typeface="Times New Roman" panose="02020603050405020304" pitchFamily="18" charset="0"/>
              </a:rPr>
              <a:t>   </a:t>
            </a:r>
            <a:r>
              <a:rPr lang="pt-BR" sz="2800" dirty="0">
                <a:solidFill>
                  <a:schemeClr val="tx1"/>
                </a:solidFill>
                <a:latin typeface="Times New Roman" panose="02020603050405020304" pitchFamily="18" charset="0"/>
                <a:cs typeface="Times New Roman" panose="02020603050405020304" pitchFamily="18" charset="0"/>
              </a:rPr>
              <a:t>- Thi những hoạt động thể thao nhằm nâng cao thể lực để học tập và lao động tốt.</a:t>
            </a:r>
            <a:endParaRPr lang="en-US" sz="2800" dirty="0">
              <a:solidFill>
                <a:schemeClr val="tx1"/>
              </a:solidFill>
              <a:latin typeface="Times New Roman" panose="02020603050405020304" pitchFamily="18" charset="0"/>
              <a:cs typeface="Times New Roman" panose="02020603050405020304" pitchFamily="18" charset="0"/>
            </a:endParaRPr>
          </a:p>
          <a:p>
            <a:r>
              <a:rPr lang="pt-BR" sz="2800" dirty="0">
                <a:solidFill>
                  <a:schemeClr val="tx1"/>
                </a:solidFill>
                <a:latin typeface="Times New Roman" panose="02020603050405020304" pitchFamily="18" charset="0"/>
                <a:cs typeface="Times New Roman" panose="02020603050405020304" pitchFamily="18" charset="0"/>
              </a:rPr>
              <a:t>   + Hoạt động thể thao dành cho tuổi học trò để khích lệ tinh thần rèn luyện, tác phong thi đấu, ươm những hạt giống tài năng thể chất  cho đất nước. </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 Kể theo ngôi thứ nhất. Đảm bảo những sự việc chính.</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 Giọng kể truyền cảm, thay đổi phù hợp.</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33319" y="3035454"/>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9075833" y="2719386"/>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469" y="6530104"/>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985555" y="838201"/>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00" b="1" dirty="0">
                <a:solidFill>
                  <a:srgbClr val="FF0000"/>
                </a:solidFill>
                <a:cs typeface="Times New Roman" panose="02020603050405020304" pitchFamily="18" charset="0"/>
              </a:rPr>
              <a:t>Củng cố, mở rộng:</a:t>
            </a:r>
            <a:endParaRPr lang="en-US" sz="3600" b="1" dirty="0">
              <a:solidFill>
                <a:srgbClr val="FF0000"/>
              </a:solidFill>
              <a:cs typeface="Times New Roman" panose="02020603050405020304" pitchFamily="18" charset="0"/>
            </a:endParaRPr>
          </a:p>
        </p:txBody>
      </p:sp>
      <p:sp>
        <p:nvSpPr>
          <p:cNvPr id="5124" name="Text Box 5"/>
          <p:cNvSpPr txBox="1">
            <a:spLocks noChangeArrowheads="1"/>
          </p:cNvSpPr>
          <p:nvPr/>
        </p:nvSpPr>
        <p:spPr bwMode="auto">
          <a:xfrm>
            <a:off x="2514600" y="1981204"/>
            <a:ext cx="7086600"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solidFill>
                <a:srgbClr val="000000"/>
              </a:solidFill>
            </a:endParaRPr>
          </a:p>
        </p:txBody>
      </p:sp>
      <p:sp>
        <p:nvSpPr>
          <p:cNvPr id="8200" name="Text Box 8"/>
          <p:cNvSpPr txBox="1">
            <a:spLocks noChangeArrowheads="1"/>
          </p:cNvSpPr>
          <p:nvPr/>
        </p:nvSpPr>
        <p:spPr bwMode="auto">
          <a:xfrm>
            <a:off x="1447800" y="1752618"/>
            <a:ext cx="9448800" cy="433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rgbClr val="000000"/>
                </a:solidFill>
              </a:rPr>
              <a:t> </a:t>
            </a:r>
            <a:r>
              <a:rPr lang="en-US" altLang="en-US" dirty="0" smtClean="0">
                <a:solidFill>
                  <a:srgbClr val="000000"/>
                </a:solidFill>
              </a:rPr>
              <a:t> H</a:t>
            </a:r>
            <a:r>
              <a:rPr lang="vi-VN" sz="2800" dirty="0">
                <a:cs typeface="Times New Roman" panose="02020603050405020304" pitchFamily="18" charset="0"/>
              </a:rPr>
              <a:t>? Hãy tìm ví dụ về một truyện </a:t>
            </a:r>
            <a:r>
              <a:rPr lang="en-US" sz="2800" dirty="0">
                <a:cs typeface="Times New Roman" panose="02020603050405020304" pitchFamily="18" charset="0"/>
              </a:rPr>
              <a:t>truyền thuyết</a:t>
            </a:r>
            <a:r>
              <a:rPr lang="vi-VN" sz="2800" dirty="0">
                <a:cs typeface="Times New Roman" panose="02020603050405020304" pitchFamily="18" charset="0"/>
              </a:rPr>
              <a:t> và chỉ ra các yếu tố của truyện </a:t>
            </a:r>
            <a:r>
              <a:rPr lang="en-US" sz="2800" dirty="0">
                <a:cs typeface="Times New Roman" panose="02020603050405020304" pitchFamily="18" charset="0"/>
              </a:rPr>
              <a:t>truyền thuyết </a:t>
            </a:r>
            <a:r>
              <a:rPr lang="vi-VN" sz="2800" dirty="0">
                <a:cs typeface="Times New Roman" panose="02020603050405020304" pitchFamily="18" charset="0"/>
              </a:rPr>
              <a:t>trong văn bản đó? </a:t>
            </a:r>
            <a:endParaRPr lang="en-US" sz="2800" dirty="0">
              <a:cs typeface="Times New Roman" panose="02020603050405020304" pitchFamily="18" charset="0"/>
            </a:endParaRPr>
          </a:p>
          <a:p>
            <a:r>
              <a:rPr lang="en-US" sz="2800" dirty="0">
                <a:cs typeface="Times New Roman" panose="02020603050405020304" pitchFamily="18" charset="0"/>
              </a:rPr>
              <a:t>   H? Sưu tầm thêm các dị bản về truyền thuyết Thánh gióng?</a:t>
            </a:r>
            <a:endParaRPr lang="en-US" sz="2800" dirty="0">
              <a:cs typeface="Times New Roman" panose="02020603050405020304" pitchFamily="18" charset="0"/>
            </a:endParaRPr>
          </a:p>
          <a:p>
            <a:r>
              <a:rPr lang="en-US" sz="2800" dirty="0">
                <a:cs typeface="Times New Roman" panose="02020603050405020304" pitchFamily="18" charset="0"/>
              </a:rPr>
              <a:t>   H? Tìm hiểu về gương anh hùng trong cuộc sống đời thường? (gần đây)</a:t>
            </a:r>
            <a:endParaRPr lang="en-US" sz="2800" dirty="0">
              <a:cs typeface="Times New Roman" panose="02020603050405020304" pitchFamily="18" charset="0"/>
            </a:endParaRPr>
          </a:p>
          <a:p>
            <a:r>
              <a:rPr lang="en-US" sz="2800" dirty="0">
                <a:cs typeface="Times New Roman" panose="02020603050405020304" pitchFamily="18" charset="0"/>
              </a:rPr>
              <a:t>   H</a:t>
            </a:r>
            <a:r>
              <a:rPr lang="pt-BR" sz="2800" dirty="0">
                <a:cs typeface="Times New Roman" panose="02020603050405020304" pitchFamily="18" charset="0"/>
              </a:rPr>
              <a:t>? Vẽ tranh minh hoạ cho truyện - Nhóm có thể tạo thành tập truyện tranh.</a:t>
            </a:r>
            <a:endParaRPr lang="en-US" sz="2800" dirty="0">
              <a:cs typeface="Times New Roman" panose="02020603050405020304" pitchFamily="18" charset="0"/>
            </a:endParaRPr>
          </a:p>
          <a:p>
            <a:r>
              <a:rPr lang="en-US" sz="2800" b="1" dirty="0">
                <a:cs typeface="Times New Roman" panose="02020603050405020304" pitchFamily="18" charset="0"/>
              </a:rPr>
              <a:t>   </a:t>
            </a:r>
            <a:r>
              <a:rPr lang="vi-VN" sz="2800" b="1" dirty="0">
                <a:solidFill>
                  <a:srgbClr val="C00000"/>
                </a:solidFill>
                <a:cs typeface="Times New Roman" panose="02020603050405020304" pitchFamily="18" charset="0"/>
              </a:rPr>
              <a:t>- </a:t>
            </a:r>
            <a:r>
              <a:rPr lang="en-US" sz="2800" b="1" dirty="0">
                <a:solidFill>
                  <a:srgbClr val="C00000"/>
                </a:solidFill>
                <a:cs typeface="Times New Roman" panose="02020603050405020304" pitchFamily="18" charset="0"/>
              </a:rPr>
              <a:t>HS chọn 2 trong 4 nội dung trên làm và n</a:t>
            </a:r>
            <a:r>
              <a:rPr lang="vi-VN" sz="2800" b="1" dirty="0">
                <a:solidFill>
                  <a:srgbClr val="C00000"/>
                </a:solidFill>
                <a:cs typeface="Times New Roman" panose="02020603050405020304" pitchFamily="18" charset="0"/>
              </a:rPr>
              <a:t>ộp sản phẩm về </a:t>
            </a:r>
            <a:r>
              <a:rPr lang="en-US" sz="2800" b="1" dirty="0">
                <a:solidFill>
                  <a:srgbClr val="C00000"/>
                </a:solidFill>
                <a:cs typeface="Times New Roman" panose="02020603050405020304" pitchFamily="18" charset="0"/>
              </a:rPr>
              <a:t>gmail</a:t>
            </a:r>
            <a:r>
              <a:rPr lang="vi-VN" sz="2800" b="1" dirty="0">
                <a:solidFill>
                  <a:srgbClr val="C00000"/>
                </a:solidFill>
                <a:cs typeface="Times New Roman" panose="02020603050405020304" pitchFamily="18" charset="0"/>
              </a:rPr>
              <a:t> của GV hoặc chụp lại gửi qua zalo nhóm lớp.</a:t>
            </a:r>
            <a:endParaRPr lang="en-US" sz="2800" b="1" dirty="0">
              <a:solidFill>
                <a:srgbClr val="C00000"/>
              </a:solidFill>
              <a:cs typeface="Times New Roman" panose="02020603050405020304" pitchFamily="18" charset="0"/>
            </a:endParaRPr>
          </a:p>
          <a:p>
            <a:endParaRPr lang="en-US" dirty="0">
              <a:cs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x-none"/>
          </a:p>
        </p:txBody>
      </p:sp>
      <p:sp>
        <p:nvSpPr>
          <p:cNvPr id="3" name="Subtitle 2"/>
          <p:cNvSpPr>
            <a:spLocks noGrp="1"/>
          </p:cNvSpPr>
          <p:nvPr>
            <p:ph type="subTitle" idx="1"/>
          </p:nvPr>
        </p:nvSpPr>
        <p:spPr/>
        <p:txBody>
          <a:bodyPr/>
          <a:lstStyle/>
          <a:p>
            <a:endParaRPr lang="x-none"/>
          </a:p>
        </p:txBody>
      </p:sp>
      <p:pic>
        <p:nvPicPr>
          <p:cNvPr id="5" name="Picture 4"/>
          <p:cNvPicPr>
            <a:picLocks noChangeAspect="1"/>
          </p:cNvPicPr>
          <p:nvPr/>
        </p:nvPicPr>
        <p:blipFill>
          <a:blip r:embed="rId1"/>
          <a:stretch>
            <a:fillRect/>
          </a:stretch>
        </p:blipFill>
        <p:spPr>
          <a:xfrm>
            <a:off x="18" y="0"/>
            <a:ext cx="11993417" cy="6858000"/>
          </a:xfrm>
          <a:prstGeom prst="rect">
            <a:avLst/>
          </a:prstGeom>
        </p:spPr>
      </p:pic>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198602" y="-990600"/>
            <a:ext cx="10164617"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_库_文本框 7"/>
          <p:cNvSpPr txBox="1"/>
          <p:nvPr>
            <p:custDataLst>
              <p:tags r:id="rId3"/>
            </p:custDataLst>
          </p:nvPr>
        </p:nvSpPr>
        <p:spPr>
          <a:xfrm>
            <a:off x="3170402" y="1524000"/>
            <a:ext cx="5745017" cy="2677656"/>
          </a:xfrm>
          <a:prstGeom prst="rect">
            <a:avLst/>
          </a:prstGeom>
          <a:noFill/>
          <a:effectLst>
            <a:glow rad="127000">
              <a:srgbClr val="0070C0"/>
            </a:glow>
            <a:outerShdw blurRad="50800" dist="38100" dir="10800000" algn="r" rotWithShape="0">
              <a:prstClr val="black">
                <a:alpha val="40000"/>
              </a:prstClr>
            </a:outerShdw>
          </a:effectLst>
          <a:scene3d>
            <a:camera prst="orthographicFront"/>
            <a:lightRig rig="threePt" dir="t"/>
          </a:scene3d>
          <a:sp3d extrusionH="76200">
            <a:bevelT w="165100" prst="coolSlant"/>
            <a:extrusionClr>
              <a:srgbClr val="0070C0"/>
            </a:extrusionClr>
          </a:sp3d>
        </p:spPr>
        <p:txBody>
          <a:bodyPr lIns="91412" tIns="45718" rIns="91412" bIns="45718">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Dặn dò</a:t>
            </a:r>
            <a:endParaRPr lang="en-US" sz="4000" dirty="0">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Học bài theo hướng dẫn;</a:t>
            </a:r>
            <a:endParaRPr lang="en-US" sz="3200" dirty="0">
              <a:latin typeface="Times New Roman" panose="02020603050405020304" pitchFamily="18" charset="0"/>
              <a:cs typeface="Times New Roman" panose="02020603050405020304" pitchFamily="18" charset="0"/>
            </a:endParaRPr>
          </a:p>
          <a:p>
            <a:pPr>
              <a:buFontTx/>
              <a:buChar char="-"/>
            </a:pPr>
            <a:r>
              <a:rPr lang="en-US" sz="3200" dirty="0">
                <a:latin typeface="Times New Roman" panose="02020603050405020304" pitchFamily="18" charset="0"/>
                <a:cs typeface="Times New Roman" panose="02020603050405020304" pitchFamily="18" charset="0"/>
              </a:rPr>
              <a:t>Tìm hiểu thêm về lễ hội Thánh Gióng, thực hành Tiếng Việt.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Soạn bài tiếp theo.</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7"/>
          <p:cNvSpPr txBox="1">
            <a:spLocks noChangeArrowheads="1"/>
          </p:cNvSpPr>
          <p:nvPr/>
        </p:nvSpPr>
        <p:spPr bwMode="auto">
          <a:xfrm>
            <a:off x="1524003" y="2754559"/>
            <a:ext cx="3481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3765">
              <a:defRPr/>
            </a:pPr>
            <a:r>
              <a:rPr lang="en-US" sz="3200" b="1" dirty="0">
                <a:solidFill>
                  <a:srgbClr val="FF0000"/>
                </a:solidFill>
              </a:rPr>
              <a:t>- </a:t>
            </a:r>
            <a:r>
              <a:rPr lang="en-US" sz="3200" b="1" dirty="0" err="1">
                <a:solidFill>
                  <a:srgbClr val="FF0000"/>
                </a:solidFill>
              </a:rPr>
              <a:t>Nhân</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chính</a:t>
            </a:r>
            <a:r>
              <a:rPr lang="en-US" sz="3200" b="1" dirty="0">
                <a:solidFill>
                  <a:srgbClr val="FF0000"/>
                </a:solidFill>
              </a:rPr>
              <a:t>:</a:t>
            </a:r>
            <a:endParaRPr lang="en-US" sz="3200" b="1" dirty="0">
              <a:solidFill>
                <a:srgbClr val="FF0000"/>
              </a:solidFill>
            </a:endParaRPr>
          </a:p>
        </p:txBody>
      </p:sp>
      <p:sp>
        <p:nvSpPr>
          <p:cNvPr id="37896" name="Text Box 8"/>
          <p:cNvSpPr txBox="1">
            <a:spLocks noChangeArrowheads="1"/>
          </p:cNvSpPr>
          <p:nvPr/>
        </p:nvSpPr>
        <p:spPr bwMode="auto">
          <a:xfrm>
            <a:off x="5298204" y="894963"/>
            <a:ext cx="5445997"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3765">
              <a:spcBef>
                <a:spcPct val="50000"/>
              </a:spcBef>
              <a:defRPr/>
            </a:pPr>
            <a:r>
              <a:rPr lang="en-US" sz="3500" dirty="0" err="1">
                <a:solidFill>
                  <a:srgbClr val="000000"/>
                </a:solidFill>
              </a:rPr>
              <a:t>Thời</a:t>
            </a:r>
            <a:r>
              <a:rPr lang="en-US" sz="3500" dirty="0">
                <a:solidFill>
                  <a:srgbClr val="000000"/>
                </a:solidFill>
              </a:rPr>
              <a:t> </a:t>
            </a:r>
            <a:r>
              <a:rPr lang="en-US" sz="3500" dirty="0" err="1">
                <a:solidFill>
                  <a:srgbClr val="000000"/>
                </a:solidFill>
              </a:rPr>
              <a:t>Hùng</a:t>
            </a:r>
            <a:r>
              <a:rPr lang="en-US" sz="3500" dirty="0">
                <a:solidFill>
                  <a:srgbClr val="000000"/>
                </a:solidFill>
              </a:rPr>
              <a:t> </a:t>
            </a:r>
            <a:r>
              <a:rPr lang="en-US" sz="3500" dirty="0" err="1">
                <a:solidFill>
                  <a:srgbClr val="000000"/>
                </a:solidFill>
              </a:rPr>
              <a:t>Vương</a:t>
            </a:r>
            <a:r>
              <a:rPr lang="en-US" sz="3500" dirty="0">
                <a:solidFill>
                  <a:srgbClr val="000000"/>
                </a:solidFill>
              </a:rPr>
              <a:t> </a:t>
            </a:r>
            <a:r>
              <a:rPr lang="en-US" sz="3500" dirty="0" err="1">
                <a:solidFill>
                  <a:srgbClr val="000000"/>
                </a:solidFill>
              </a:rPr>
              <a:t>thứ</a:t>
            </a:r>
            <a:r>
              <a:rPr lang="en-US" sz="3500" dirty="0">
                <a:solidFill>
                  <a:srgbClr val="000000"/>
                </a:solidFill>
              </a:rPr>
              <a:t> 6</a:t>
            </a:r>
            <a:endParaRPr lang="en-US" sz="3500" dirty="0">
              <a:solidFill>
                <a:srgbClr val="000000"/>
              </a:solidFill>
            </a:endParaRPr>
          </a:p>
        </p:txBody>
      </p:sp>
      <p:sp>
        <p:nvSpPr>
          <p:cNvPr id="37897" name="Text Box 9"/>
          <p:cNvSpPr txBox="1">
            <a:spLocks noChangeArrowheads="1"/>
          </p:cNvSpPr>
          <p:nvPr/>
        </p:nvSpPr>
        <p:spPr bwMode="auto">
          <a:xfrm>
            <a:off x="3310759" y="1753690"/>
            <a:ext cx="6172200"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3765">
              <a:spcBef>
                <a:spcPct val="50000"/>
              </a:spcBef>
              <a:defRPr/>
            </a:pPr>
            <a:r>
              <a:rPr lang="en-US" sz="3500" dirty="0" err="1">
                <a:solidFill>
                  <a:srgbClr val="000000"/>
                </a:solidFill>
              </a:rPr>
              <a:t>chống</a:t>
            </a:r>
            <a:r>
              <a:rPr lang="en-US" sz="3500" dirty="0">
                <a:solidFill>
                  <a:srgbClr val="000000"/>
                </a:solidFill>
              </a:rPr>
              <a:t> </a:t>
            </a:r>
            <a:r>
              <a:rPr lang="en-US" sz="3500" dirty="0" err="1">
                <a:solidFill>
                  <a:srgbClr val="000000"/>
                </a:solidFill>
              </a:rPr>
              <a:t>giặc</a:t>
            </a:r>
            <a:r>
              <a:rPr lang="en-US" sz="3500" dirty="0">
                <a:solidFill>
                  <a:srgbClr val="000000"/>
                </a:solidFill>
              </a:rPr>
              <a:t> </a:t>
            </a:r>
            <a:r>
              <a:rPr lang="en-US" sz="3500" dirty="0" err="1">
                <a:solidFill>
                  <a:srgbClr val="000000"/>
                </a:solidFill>
              </a:rPr>
              <a:t>ngoại</a:t>
            </a:r>
            <a:r>
              <a:rPr lang="en-US" sz="3500" dirty="0">
                <a:solidFill>
                  <a:srgbClr val="000000"/>
                </a:solidFill>
              </a:rPr>
              <a:t> </a:t>
            </a:r>
            <a:r>
              <a:rPr lang="en-US" sz="3500" dirty="0" err="1">
                <a:solidFill>
                  <a:srgbClr val="000000"/>
                </a:solidFill>
              </a:rPr>
              <a:t>xâm</a:t>
            </a:r>
            <a:endParaRPr lang="en-US" sz="3500" dirty="0">
              <a:solidFill>
                <a:srgbClr val="000000"/>
              </a:solidFill>
            </a:endParaRPr>
          </a:p>
        </p:txBody>
      </p:sp>
      <p:sp>
        <p:nvSpPr>
          <p:cNvPr id="37898" name="Text Box 10"/>
          <p:cNvSpPr txBox="1">
            <a:spLocks noChangeArrowheads="1"/>
          </p:cNvSpPr>
          <p:nvPr/>
        </p:nvSpPr>
        <p:spPr bwMode="auto">
          <a:xfrm>
            <a:off x="5005404" y="2723763"/>
            <a:ext cx="3330575"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3765">
              <a:spcBef>
                <a:spcPct val="50000"/>
              </a:spcBef>
              <a:defRPr/>
            </a:pPr>
            <a:r>
              <a:rPr lang="en-US" sz="3500" dirty="0" err="1">
                <a:solidFill>
                  <a:srgbClr val="000000"/>
                </a:solidFill>
              </a:rPr>
              <a:t>Thánh</a:t>
            </a:r>
            <a:r>
              <a:rPr lang="en-US" sz="3500" dirty="0">
                <a:solidFill>
                  <a:srgbClr val="000000"/>
                </a:solidFill>
              </a:rPr>
              <a:t> </a:t>
            </a:r>
            <a:r>
              <a:rPr lang="en-US" sz="3500" dirty="0" err="1">
                <a:solidFill>
                  <a:srgbClr val="000000"/>
                </a:solidFill>
              </a:rPr>
              <a:t>Gióng</a:t>
            </a:r>
            <a:endParaRPr lang="en-US" sz="3500" dirty="0">
              <a:solidFill>
                <a:srgbClr val="000000"/>
              </a:solidFill>
            </a:endParaRPr>
          </a:p>
        </p:txBody>
      </p:sp>
      <p:pic>
        <p:nvPicPr>
          <p:cNvPr id="6151" name="Picture 24" descr="ỷttetẻye"/>
          <p:cNvPicPr>
            <a:picLocks noChangeAspect="1" noChangeArrowheads="1"/>
          </p:cNvPicPr>
          <p:nvPr/>
        </p:nvPicPr>
        <p:blipFill>
          <a:blip r:embed="rId2">
            <a:clrChange>
              <a:clrFrom>
                <a:srgbClr val="FE0000"/>
              </a:clrFrom>
              <a:clrTo>
                <a:srgbClr val="FE0000">
                  <a:alpha val="0"/>
                </a:srgbClr>
              </a:clrTo>
            </a:clrChange>
            <a:extLst>
              <a:ext uri="{28A0092B-C50C-407E-A947-70E740481C1C}">
                <a14:useLocalDpi xmlns:a14="http://schemas.microsoft.com/office/drawing/2010/main" val="0"/>
              </a:ext>
            </a:extLst>
          </a:blip>
          <a:srcRect l="3404" t="1842" r="2979" b="50253"/>
          <a:stretch>
            <a:fillRect/>
          </a:stretch>
        </p:blipFill>
        <p:spPr bwMode="auto">
          <a:xfrm>
            <a:off x="6819903" y="4156076"/>
            <a:ext cx="3848100" cy="2701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37137" y="900934"/>
            <a:ext cx="3703259" cy="584775"/>
          </a:xfrm>
          <a:prstGeom prst="rect">
            <a:avLst/>
          </a:prstGeom>
        </p:spPr>
        <p:txBody>
          <a:bodyPr wrap="none" lIns="91412" tIns="45718" rIns="91412" bIns="45718">
            <a:spAutoFit/>
          </a:bodyPr>
          <a:lstStyle/>
          <a:p>
            <a:pPr defTabSz="913765">
              <a:defRPr/>
            </a:pPr>
            <a:r>
              <a:rPr lang="en-US" sz="3200" b="1" dirty="0">
                <a:solidFill>
                  <a:srgbClr val="FF0000"/>
                </a:solidFill>
              </a:rPr>
              <a:t>- </a:t>
            </a:r>
            <a:r>
              <a:rPr lang="en-US" sz="3200" b="1" dirty="0" err="1">
                <a:solidFill>
                  <a:srgbClr val="FF0000"/>
                </a:solidFill>
              </a:rPr>
              <a:t>Thời</a:t>
            </a:r>
            <a:r>
              <a:rPr lang="en-US" sz="3200" b="1" dirty="0">
                <a:solidFill>
                  <a:srgbClr val="FF0000"/>
                </a:solidFill>
              </a:rPr>
              <a:t> </a:t>
            </a:r>
            <a:r>
              <a:rPr lang="en-US" sz="3200" b="1" dirty="0" err="1">
                <a:solidFill>
                  <a:srgbClr val="FF0000"/>
                </a:solidFill>
              </a:rPr>
              <a:t>gian</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đời</a:t>
            </a:r>
            <a:r>
              <a:rPr lang="en-US" sz="3200" b="1" dirty="0">
                <a:solidFill>
                  <a:srgbClr val="FF0000"/>
                </a:solidFill>
              </a:rPr>
              <a:t>:</a:t>
            </a:r>
            <a:endParaRPr lang="en-US" sz="3200" b="1" dirty="0">
              <a:solidFill>
                <a:srgbClr val="FF0000"/>
              </a:solidFill>
            </a:endParaRPr>
          </a:p>
        </p:txBody>
      </p:sp>
      <p:sp>
        <p:nvSpPr>
          <p:cNvPr id="3" name="Rectangle 2"/>
          <p:cNvSpPr/>
          <p:nvPr/>
        </p:nvSpPr>
        <p:spPr>
          <a:xfrm>
            <a:off x="1589920" y="1815334"/>
            <a:ext cx="1686680" cy="584775"/>
          </a:xfrm>
          <a:prstGeom prst="rect">
            <a:avLst/>
          </a:prstGeom>
        </p:spPr>
        <p:txBody>
          <a:bodyPr wrap="none" lIns="91412" tIns="45718" rIns="91412" bIns="45718">
            <a:spAutoFit/>
          </a:bodyPr>
          <a:lstStyle/>
          <a:p>
            <a:pPr defTabSz="913765">
              <a:defRPr/>
            </a:pPr>
            <a:r>
              <a:rPr lang="en-US" sz="3200" b="1" dirty="0">
                <a:solidFill>
                  <a:srgbClr val="FF0000"/>
                </a:solidFill>
              </a:rPr>
              <a:t>- </a:t>
            </a:r>
            <a:r>
              <a:rPr lang="en-US" sz="3200" b="1" dirty="0" err="1">
                <a:solidFill>
                  <a:srgbClr val="FF0000"/>
                </a:solidFill>
              </a:rPr>
              <a:t>Đề</a:t>
            </a:r>
            <a:r>
              <a:rPr lang="en-US" sz="3200" b="1" dirty="0">
                <a:solidFill>
                  <a:srgbClr val="FF0000"/>
                </a:solidFill>
              </a:rPr>
              <a:t> </a:t>
            </a:r>
            <a:r>
              <a:rPr lang="en-US" sz="3200" b="1" dirty="0" err="1">
                <a:solidFill>
                  <a:srgbClr val="FF0000"/>
                </a:solidFill>
              </a:rPr>
              <a:t>tài</a:t>
            </a:r>
            <a:r>
              <a:rPr lang="en-US" sz="3200" b="1" dirty="0">
                <a:solidFill>
                  <a:srgbClr val="FF0000"/>
                </a:solidFill>
              </a:rPr>
              <a:t>:</a:t>
            </a:r>
            <a:endParaRPr lang="en-US" sz="3200" b="1" dirty="0">
              <a:solidFill>
                <a:srgbClr val="FF0000"/>
              </a:solidFill>
            </a:endParaRPr>
          </a:p>
        </p:txBody>
      </p:sp>
      <p:sp>
        <p:nvSpPr>
          <p:cNvPr id="4" name="TextBox 3"/>
          <p:cNvSpPr txBox="1"/>
          <p:nvPr/>
        </p:nvSpPr>
        <p:spPr>
          <a:xfrm>
            <a:off x="1905000" y="3575451"/>
            <a:ext cx="8610600" cy="625812"/>
          </a:xfrm>
          <a:prstGeom prst="rect">
            <a:avLst/>
          </a:prstGeom>
          <a:noFill/>
        </p:spPr>
        <p:txBody>
          <a:bodyPr wrap="square" lIns="91412" tIns="45718" rIns="91412" bIns="45718" rtlCol="0">
            <a:spAutoFit/>
          </a:bodyPr>
          <a:lstStyle/>
          <a:p>
            <a:pPr defTabSz="913765">
              <a:defRPr/>
            </a:pPr>
            <a:r>
              <a:rPr lang="en-US" sz="3500" i="1" dirty="0">
                <a:solidFill>
                  <a:srgbClr val="333399"/>
                </a:solidFill>
              </a:rPr>
              <a:t>=&gt; </a:t>
            </a:r>
            <a:r>
              <a:rPr lang="en-US" sz="3500" i="1" dirty="0" err="1">
                <a:solidFill>
                  <a:srgbClr val="333399"/>
                </a:solidFill>
              </a:rPr>
              <a:t>Người</a:t>
            </a:r>
            <a:r>
              <a:rPr lang="en-US" sz="3500" i="1" dirty="0">
                <a:solidFill>
                  <a:srgbClr val="333399"/>
                </a:solidFill>
              </a:rPr>
              <a:t> </a:t>
            </a:r>
            <a:r>
              <a:rPr lang="en-US" sz="3500" i="1" dirty="0" err="1">
                <a:solidFill>
                  <a:srgbClr val="333399"/>
                </a:solidFill>
              </a:rPr>
              <a:t>anh</a:t>
            </a:r>
            <a:r>
              <a:rPr lang="en-US" sz="3500" i="1" dirty="0">
                <a:solidFill>
                  <a:srgbClr val="333399"/>
                </a:solidFill>
              </a:rPr>
              <a:t> </a:t>
            </a:r>
            <a:r>
              <a:rPr lang="en-US" sz="3500" i="1" dirty="0" err="1">
                <a:solidFill>
                  <a:srgbClr val="333399"/>
                </a:solidFill>
              </a:rPr>
              <a:t>hùng</a:t>
            </a:r>
            <a:r>
              <a:rPr lang="en-US" sz="3500" i="1" dirty="0">
                <a:solidFill>
                  <a:srgbClr val="333399"/>
                </a:solidFill>
              </a:rPr>
              <a:t> </a:t>
            </a:r>
            <a:r>
              <a:rPr lang="en-US" sz="3500" i="1" dirty="0" err="1">
                <a:solidFill>
                  <a:srgbClr val="333399"/>
                </a:solidFill>
              </a:rPr>
              <a:t>đánh</a:t>
            </a:r>
            <a:r>
              <a:rPr lang="en-US" sz="3500" i="1" dirty="0">
                <a:solidFill>
                  <a:srgbClr val="333399"/>
                </a:solidFill>
              </a:rPr>
              <a:t> </a:t>
            </a:r>
            <a:r>
              <a:rPr lang="en-US" sz="3500" i="1" dirty="0" err="1">
                <a:solidFill>
                  <a:srgbClr val="333399"/>
                </a:solidFill>
              </a:rPr>
              <a:t>giặc</a:t>
            </a:r>
            <a:r>
              <a:rPr lang="en-US" sz="3500" i="1" dirty="0">
                <a:solidFill>
                  <a:srgbClr val="333399"/>
                </a:solidFill>
              </a:rPr>
              <a:t> </a:t>
            </a:r>
            <a:r>
              <a:rPr lang="en-US" sz="3500" i="1" dirty="0" err="1">
                <a:solidFill>
                  <a:srgbClr val="333399"/>
                </a:solidFill>
              </a:rPr>
              <a:t>giữ</a:t>
            </a:r>
            <a:r>
              <a:rPr lang="en-US" sz="3500" i="1" dirty="0">
                <a:solidFill>
                  <a:srgbClr val="333399"/>
                </a:solidFill>
              </a:rPr>
              <a:t> </a:t>
            </a:r>
            <a:r>
              <a:rPr lang="en-US" sz="3500" i="1" dirty="0" err="1">
                <a:solidFill>
                  <a:srgbClr val="333399"/>
                </a:solidFill>
              </a:rPr>
              <a:t>nước</a:t>
            </a:r>
            <a:endParaRPr lang="en-US" sz="3500" i="1" dirty="0">
              <a:solidFill>
                <a:srgbClr val="333399"/>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fade">
                                      <p:cBhvr>
                                        <p:cTn id="12" dur="500"/>
                                        <p:tgtEl>
                                          <p:spTgt spid="3789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fade">
                                      <p:cBhvr>
                                        <p:cTn id="22" dur="500"/>
                                        <p:tgtEl>
                                          <p:spTgt spid="378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barn(inVertical)">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7898"/>
                                        </p:tgtEl>
                                        <p:attrNameLst>
                                          <p:attrName>style.visibility</p:attrName>
                                        </p:attrNameLst>
                                      </p:cBhvr>
                                      <p:to>
                                        <p:strVal val="visible"/>
                                      </p:to>
                                    </p:set>
                                    <p:animEffect transition="in" filter="fade">
                                      <p:cBhvr>
                                        <p:cTn id="32" dur="1000"/>
                                        <p:tgtEl>
                                          <p:spTgt spid="37898"/>
                                        </p:tgtEl>
                                      </p:cBhvr>
                                    </p:animEffect>
                                    <p:anim calcmode="lin" valueType="num">
                                      <p:cBhvr>
                                        <p:cTn id="33" dur="1000" fill="hold"/>
                                        <p:tgtEl>
                                          <p:spTgt spid="37898"/>
                                        </p:tgtEl>
                                        <p:attrNameLst>
                                          <p:attrName>ppt_x</p:attrName>
                                        </p:attrNameLst>
                                      </p:cBhvr>
                                      <p:tavLst>
                                        <p:tav tm="0">
                                          <p:val>
                                            <p:strVal val="#ppt_x"/>
                                          </p:val>
                                        </p:tav>
                                        <p:tav tm="100000">
                                          <p:val>
                                            <p:strVal val="#ppt_x"/>
                                          </p:val>
                                        </p:tav>
                                      </p:tavLst>
                                    </p:anim>
                                    <p:anim calcmode="lin" valueType="num">
                                      <p:cBhvr>
                                        <p:cTn id="34"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37896" grpId="0"/>
      <p:bldP spid="37897" grpId="0"/>
      <p:bldP spid="37898"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4"/>
          <p:cNvGrpSpPr/>
          <p:nvPr/>
        </p:nvGrpSpPr>
        <p:grpSpPr bwMode="auto">
          <a:xfrm>
            <a:off x="3672305" y="4510354"/>
            <a:ext cx="5938187" cy="2585322"/>
            <a:chOff x="4946994" y="1235657"/>
            <a:chExt cx="3019081" cy="2580509"/>
          </a:xfrm>
        </p:grpSpPr>
        <p:pic>
          <p:nvPicPr>
            <p:cNvPr id="6164" name="Picture 25"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29200" y="13716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26"/>
            <p:cNvSpPr txBox="1">
              <a:spLocks noChangeArrowheads="1"/>
            </p:cNvSpPr>
            <p:nvPr/>
          </p:nvSpPr>
          <p:spPr bwMode="auto">
            <a:xfrm>
              <a:off x="4946994" y="1235657"/>
              <a:ext cx="1303137" cy="25805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6147" name="Group 21"/>
          <p:cNvGrpSpPr/>
          <p:nvPr/>
        </p:nvGrpSpPr>
        <p:grpSpPr bwMode="auto">
          <a:xfrm>
            <a:off x="1676400" y="2133606"/>
            <a:ext cx="5562600" cy="2585322"/>
            <a:chOff x="609600" y="1072277"/>
            <a:chExt cx="2971800" cy="2436533"/>
          </a:xfrm>
        </p:grpSpPr>
        <p:pic>
          <p:nvPicPr>
            <p:cNvPr id="6162" name="Picture 2"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Box 23"/>
            <p:cNvSpPr txBox="1">
              <a:spLocks noChangeArrowheads="1"/>
            </p:cNvSpPr>
            <p:nvPr/>
          </p:nvSpPr>
          <p:spPr bwMode="auto">
            <a:xfrm>
              <a:off x="2057400" y="1072277"/>
              <a:ext cx="1524000" cy="2436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2860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D:\VĂN 6( 18-19)\Thánh Gióng\Thánh Gióng\Truyện tranh thánh gión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121" y="4773143"/>
            <a:ext cx="338480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85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
            <a:ext cx="3048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962400" y="1557339"/>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1</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9342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2</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00584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3</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767139" y="414337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4</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69342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5</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00584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6</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4648200" y="6357939"/>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7</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8839200" y="6357939"/>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8</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2"/>
          <p:cNvGrpSpPr/>
          <p:nvPr/>
        </p:nvGrpSpPr>
        <p:grpSpPr bwMode="auto">
          <a:xfrm>
            <a:off x="-1295400" y="4495806"/>
            <a:ext cx="6096000" cy="2584450"/>
            <a:chOff x="4191000" y="1295400"/>
            <a:chExt cx="3304476" cy="2583738"/>
          </a:xfrm>
        </p:grpSpPr>
        <p:pic>
          <p:nvPicPr>
            <p:cNvPr id="7196" name="Picture 33"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81488" y="1752600"/>
              <a:ext cx="2613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TextBox 34"/>
            <p:cNvSpPr txBox="1">
              <a:spLocks noChangeArrowheads="1"/>
            </p:cNvSpPr>
            <p:nvPr/>
          </p:nvSpPr>
          <p:spPr bwMode="auto">
            <a:xfrm>
              <a:off x="4191000" y="1295400"/>
              <a:ext cx="1981200" cy="2583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p:txBody>
        </p:sp>
      </p:grpSp>
      <p:grpSp>
        <p:nvGrpSpPr>
          <p:cNvPr id="7171" name="Group 29"/>
          <p:cNvGrpSpPr/>
          <p:nvPr/>
        </p:nvGrpSpPr>
        <p:grpSpPr bwMode="auto">
          <a:xfrm>
            <a:off x="7786691" y="2310825"/>
            <a:ext cx="6286500" cy="2339101"/>
            <a:chOff x="609600" y="1072277"/>
            <a:chExt cx="3429000" cy="2560042"/>
          </a:xfrm>
        </p:grpSpPr>
        <p:pic>
          <p:nvPicPr>
            <p:cNvPr id="7194" name="Picture 2"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Box 31"/>
            <p:cNvSpPr txBox="1">
              <a:spLocks noChangeArrowheads="1"/>
            </p:cNvSpPr>
            <p:nvPr/>
          </p:nvSpPr>
          <p:spPr bwMode="auto">
            <a:xfrm>
              <a:off x="2057400" y="1072277"/>
              <a:ext cx="1981200" cy="2560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a:p>
              <a:pPr eaLnBrk="1" hangingPunct="1"/>
              <a:endParaRPr lang="en-US" altLang="en-US" sz="1600">
                <a:latin typeface="Times New Roman" panose="02020603050405020304" pitchFamily="18" charset="0"/>
                <a:cs typeface="Times New Roman" panose="02020603050405020304" pitchFamily="18" charset="0"/>
              </a:endParaRPr>
            </a:p>
          </p:txBody>
        </p:sp>
      </p:gr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4892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387027"/>
            <a:ext cx="2819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D:\VĂN 6( 18-19)\Thánh Gióng\Thánh Gióng\Truyện tranh thánh gión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564" y="0"/>
            <a:ext cx="29924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7224713" y="6172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2</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10058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7</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6858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5</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9796463" y="38348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4</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9342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3</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3962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1</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3810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6</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185" name="Rectangle 15"/>
          <p:cNvSpPr>
            <a:spLocks noChangeArrowheads="1"/>
          </p:cNvSpPr>
          <p:nvPr/>
        </p:nvSpPr>
        <p:spPr bwMode="auto">
          <a:xfrm>
            <a:off x="1778010" y="1846267"/>
            <a:ext cx="241278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Gióng</a:t>
            </a:r>
            <a:endParaRPr lang="en-US" altLang="en-US" dirty="0">
              <a:latin typeface="Times New Roman" panose="02020603050405020304" pitchFamily="18" charset="0"/>
            </a:endParaRPr>
          </a:p>
        </p:txBody>
      </p:sp>
      <p:sp>
        <p:nvSpPr>
          <p:cNvPr id="7186" name="Rectangle 16"/>
          <p:cNvSpPr>
            <a:spLocks noChangeArrowheads="1"/>
          </p:cNvSpPr>
          <p:nvPr/>
        </p:nvSpPr>
        <p:spPr bwMode="auto">
          <a:xfrm>
            <a:off x="4724418" y="1828819"/>
            <a:ext cx="2932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p>
            <a:pPr eaLnBrk="1" hangingPunct="1"/>
            <a:r>
              <a:rPr lang="en-US" altLang="en-US" sz="1600" b="1" dirty="0" err="1">
                <a:latin typeface="Times New Roman" panose="02020603050405020304" pitchFamily="18" charset="0"/>
                <a:cs typeface="Times New Roman" panose="02020603050405020304" pitchFamily="18" charset="0"/>
              </a:rPr>
              <a:t>Gióng</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biết</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nói</a:t>
            </a:r>
            <a:r>
              <a:rPr lang="en-US" altLang="en-US" sz="1600" b="1" dirty="0">
                <a:latin typeface="Times New Roman" panose="02020603050405020304" pitchFamily="18" charset="0"/>
                <a:cs typeface="Times New Roman" panose="02020603050405020304" pitchFamily="18" charset="0"/>
              </a:rPr>
              <a:t> </a:t>
            </a:r>
            <a:r>
              <a:rPr lang="en-US" altLang="en-US" sz="1600" b="1" err="1">
                <a:latin typeface="Times New Roman" panose="02020603050405020304" pitchFamily="18" charset="0"/>
                <a:cs typeface="Times New Roman" panose="02020603050405020304" pitchFamily="18" charset="0"/>
              </a:rPr>
              <a:t>và</a:t>
            </a:r>
            <a:r>
              <a:rPr lang="en-US" altLang="en-US" sz="1600" b="1">
                <a:latin typeface="Times New Roman" panose="02020603050405020304" pitchFamily="18" charset="0"/>
                <a:cs typeface="Times New Roman" panose="02020603050405020304" pitchFamily="18" charset="0"/>
              </a:rPr>
              <a:t> đòi đi đánh </a:t>
            </a:r>
            <a:r>
              <a:rPr lang="en-US" altLang="en-US" sz="1600" b="1" dirty="0" err="1">
                <a:latin typeface="Times New Roman" panose="02020603050405020304" pitchFamily="18" charset="0"/>
                <a:cs typeface="Times New Roman" panose="02020603050405020304" pitchFamily="18" charset="0"/>
              </a:rPr>
              <a:t>giặc</a:t>
            </a:r>
            <a:endParaRPr lang="en-US" altLang="en-US" sz="1600" dirty="0">
              <a:latin typeface="Times New Roman" panose="02020603050405020304" pitchFamily="18" charset="0"/>
            </a:endParaRPr>
          </a:p>
        </p:txBody>
      </p:sp>
      <p:sp>
        <p:nvSpPr>
          <p:cNvPr id="7187" name="Rectangle 23"/>
          <p:cNvSpPr>
            <a:spLocks noChangeArrowheads="1"/>
          </p:cNvSpPr>
          <p:nvPr/>
        </p:nvSpPr>
        <p:spPr bwMode="auto">
          <a:xfrm>
            <a:off x="7786706" y="1884365"/>
            <a:ext cx="291025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p>
            <a:pPr eaLnBrk="1" hangingPunct="1"/>
            <a:r>
              <a:rPr lang="en-US" altLang="en-US" sz="1600" b="1" dirty="0" err="1">
                <a:latin typeface="Times New Roman" panose="02020603050405020304" pitchFamily="18" charset="0"/>
                <a:cs typeface="Times New Roman" panose="02020603050405020304" pitchFamily="18" charset="0"/>
              </a:rPr>
              <a:t>Gióng</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lớn</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nhanh</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như</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thổi</a:t>
            </a:r>
            <a:r>
              <a:rPr lang="en-US" altLang="en-US" sz="1600" b="1">
                <a:latin typeface="Times New Roman" panose="02020603050405020304" pitchFamily="18" charset="0"/>
                <a:cs typeface="Times New Roman" panose="02020603050405020304" pitchFamily="18" charset="0"/>
              </a:rPr>
              <a:t>, </a:t>
            </a:r>
            <a:endParaRPr lang="en-US" altLang="en-US" sz="1600" dirty="0">
              <a:latin typeface="Times New Roman" panose="02020603050405020304" pitchFamily="18" charset="0"/>
            </a:endParaRPr>
          </a:p>
        </p:txBody>
      </p:sp>
      <p:sp>
        <p:nvSpPr>
          <p:cNvPr id="7188" name="Rectangle 26"/>
          <p:cNvSpPr>
            <a:spLocks noChangeArrowheads="1"/>
          </p:cNvSpPr>
          <p:nvPr/>
        </p:nvSpPr>
        <p:spPr bwMode="auto">
          <a:xfrm>
            <a:off x="4631053" y="4368245"/>
            <a:ext cx="2866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sz="1600" b="1">
                <a:latin typeface="Times New Roman" panose="02020603050405020304" pitchFamily="18" charset="0"/>
                <a:cs typeface="Times New Roman" panose="02020603050405020304" pitchFamily="18" charset="0"/>
              </a:rPr>
              <a:t>Gióng nhổ bụi tre, đánh tan</a:t>
            </a:r>
            <a:endParaRPr lang="en-US" altLang="en-US" sz="1600" b="1">
              <a:latin typeface="Times New Roman" panose="02020603050405020304" pitchFamily="18" charset="0"/>
              <a:cs typeface="Times New Roman" panose="02020603050405020304" pitchFamily="18" charset="0"/>
            </a:endParaRPr>
          </a:p>
          <a:p>
            <a:pPr eaLnBrk="1" hangingPunct="1"/>
            <a:r>
              <a:rPr lang="en-US" altLang="en-US" sz="1600" b="1">
                <a:latin typeface="Times New Roman" panose="02020603050405020304" pitchFamily="18" charset="0"/>
                <a:cs typeface="Times New Roman" panose="02020603050405020304" pitchFamily="18" charset="0"/>
              </a:rPr>
              <a:t> quân giặc.</a:t>
            </a:r>
            <a:endParaRPr lang="en-US" altLang="en-US" sz="1600" dirty="0">
              <a:latin typeface="Times New Roman" panose="02020603050405020304" pitchFamily="18" charset="0"/>
            </a:endParaRPr>
          </a:p>
        </p:txBody>
      </p:sp>
      <p:sp>
        <p:nvSpPr>
          <p:cNvPr id="7189" name="Rectangle 25"/>
          <p:cNvSpPr>
            <a:spLocks noChangeArrowheads="1"/>
          </p:cNvSpPr>
          <p:nvPr/>
        </p:nvSpPr>
        <p:spPr bwMode="auto">
          <a:xfrm>
            <a:off x="1524000" y="4368245"/>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p>
            <a:pPr eaLnBrk="1" hangingPunct="1"/>
            <a:r>
              <a:rPr lang="en-US" altLang="en-US" sz="1600" b="1">
                <a:latin typeface="Times New Roman" panose="02020603050405020304" pitchFamily="18" charset="0"/>
                <a:cs typeface="Times New Roman" panose="02020603050405020304" pitchFamily="18" charset="0"/>
              </a:rPr>
              <a:t>Gióng vươn vai thành tráng sĩ  và đi </a:t>
            </a:r>
            <a:r>
              <a:rPr lang="en-US" altLang="en-US" sz="1600" b="1" dirty="0" err="1">
                <a:latin typeface="Times New Roman" panose="02020603050405020304" pitchFamily="18" charset="0"/>
                <a:cs typeface="Times New Roman" panose="02020603050405020304" pitchFamily="18" charset="0"/>
              </a:rPr>
              <a:t>đánh</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giặc</a:t>
            </a:r>
            <a:r>
              <a:rPr lang="en-US" altLang="en-US" sz="1600" b="1"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endParaRPr>
          </a:p>
        </p:txBody>
      </p:sp>
      <p:sp>
        <p:nvSpPr>
          <p:cNvPr id="7190" name="Rectangle 27"/>
          <p:cNvSpPr>
            <a:spLocks noChangeArrowheads="1"/>
          </p:cNvSpPr>
          <p:nvPr/>
        </p:nvSpPr>
        <p:spPr bwMode="auto">
          <a:xfrm>
            <a:off x="8077200" y="4444445"/>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p>
            <a:pPr algn="ctr" eaLnBrk="1" hangingPunct="1"/>
            <a:r>
              <a:rPr lang="en-US" altLang="en-US" sz="1600" b="1">
                <a:latin typeface="Times New Roman" panose="02020603050405020304" pitchFamily="18" charset="0"/>
                <a:cs typeface="Times New Roman" panose="02020603050405020304" pitchFamily="18" charset="0"/>
              </a:rPr>
              <a:t>Gióng đánh thắng giặc, bay về trời.</a:t>
            </a:r>
            <a:endParaRPr lang="en-US" altLang="en-US" sz="1600" b="1" dirty="0">
              <a:latin typeface="Times New Roman" panose="02020603050405020304" pitchFamily="18" charset="0"/>
              <a:cs typeface="Times New Roman" panose="02020603050405020304" pitchFamily="18" charset="0"/>
            </a:endParaRPr>
          </a:p>
        </p:txBody>
      </p:sp>
      <p:sp>
        <p:nvSpPr>
          <p:cNvPr id="7191" name="Rectangle 28"/>
          <p:cNvSpPr>
            <a:spLocks noChangeArrowheads="1"/>
          </p:cNvSpPr>
          <p:nvPr/>
        </p:nvSpPr>
        <p:spPr bwMode="auto">
          <a:xfrm>
            <a:off x="5686075" y="6460125"/>
            <a:ext cx="24673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sz="1600" b="1" dirty="0" err="1">
                <a:latin typeface="Times New Roman" panose="02020603050405020304" pitchFamily="18" charset="0"/>
                <a:cs typeface="Times New Roman" panose="02020603050405020304" pitchFamily="18" charset="0"/>
              </a:rPr>
              <a:t>Những</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dấu</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tích</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còn</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lại</a:t>
            </a:r>
            <a:r>
              <a:rPr lang="en-US" altLang="en-US" sz="1600" b="1"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endParaRPr>
          </a:p>
        </p:txBody>
      </p:sp>
      <p:sp>
        <p:nvSpPr>
          <p:cNvPr id="7192" name="Rectangle 35"/>
          <p:cNvSpPr>
            <a:spLocks noChangeArrowheads="1"/>
          </p:cNvSpPr>
          <p:nvPr/>
        </p:nvSpPr>
        <p:spPr bwMode="auto">
          <a:xfrm>
            <a:off x="1492252" y="6443245"/>
            <a:ext cx="377327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sz="1600" b="1" dirty="0" err="1">
                <a:latin typeface="Times New Roman" panose="02020603050405020304" pitchFamily="18" charset="0"/>
                <a:cs typeface="Times New Roman" panose="02020603050405020304" pitchFamily="18" charset="0"/>
              </a:rPr>
              <a:t>Vua</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phong</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danh</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hiệu</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và</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lập</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đền</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thờ</a:t>
            </a:r>
            <a:r>
              <a:rPr lang="en-US" altLang="en-US" sz="1600" b="1" dirty="0">
                <a:latin typeface="Times New Roman" panose="02020603050405020304" pitchFamily="18" charset="0"/>
                <a:cs typeface="Times New Roman" panose="02020603050405020304" pitchFamily="18" charset="0"/>
              </a:rPr>
              <a:t> </a:t>
            </a:r>
            <a:endParaRPr lang="en-US" altLang="en-US" sz="1600" dirty="0">
              <a:latin typeface="Times New Roman" panose="02020603050405020304" pitchFamily="18" charset="0"/>
            </a:endParaRPr>
          </a:p>
        </p:txBody>
      </p:sp>
      <p:sp>
        <p:nvSpPr>
          <p:cNvPr id="37" name="Rounded Rectangle 36"/>
          <p:cNvSpPr/>
          <p:nvPr/>
        </p:nvSpPr>
        <p:spPr>
          <a:xfrm>
            <a:off x="3429000" y="59436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anose="02020603050405020304" pitchFamily="18" charset="0"/>
                <a:cs typeface="Times New Roman" panose="02020603050405020304" pitchFamily="18" charset="0"/>
              </a:rPr>
              <a:t>8</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85"/>
                                        </p:tgtEl>
                                        <p:attrNameLst>
                                          <p:attrName>style.visibility</p:attrName>
                                        </p:attrNameLst>
                                      </p:cBhvr>
                                      <p:to>
                                        <p:strVal val="visible"/>
                                      </p:to>
                                    </p:set>
                                    <p:animEffect transition="in" filter="fade">
                                      <p:cBhvr>
                                        <p:cTn id="13" dur="500"/>
                                        <p:tgtEl>
                                          <p:spTgt spid="718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fade">
                                      <p:cBhvr>
                                        <p:cTn id="18" dur="500"/>
                                        <p:tgtEl>
                                          <p:spTgt spid="71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86"/>
                                        </p:tgtEl>
                                        <p:attrNameLst>
                                          <p:attrName>style.visibility</p:attrName>
                                        </p:attrNameLst>
                                      </p:cBhvr>
                                      <p:to>
                                        <p:strVal val="visible"/>
                                      </p:to>
                                    </p:set>
                                    <p:animEffect transition="in" filter="barn(inVertical)">
                                      <p:cBhvr>
                                        <p:cTn id="26" dur="500"/>
                                        <p:tgtEl>
                                          <p:spTgt spid="7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500"/>
                                        <p:tgtEl>
                                          <p:spTgt spid="71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187"/>
                                        </p:tgtEl>
                                        <p:attrNameLst>
                                          <p:attrName>style.visibility</p:attrName>
                                        </p:attrNameLst>
                                      </p:cBhvr>
                                      <p:to>
                                        <p:strVal val="visible"/>
                                      </p:to>
                                    </p:set>
                                    <p:animEffect transition="in" filter="barn(inVertical)">
                                      <p:cBhvr>
                                        <p:cTn id="39" dur="500"/>
                                        <p:tgtEl>
                                          <p:spTgt spid="718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173"/>
                                        </p:tgtEl>
                                        <p:attrNameLst>
                                          <p:attrName>style.visibility</p:attrName>
                                        </p:attrNameLst>
                                      </p:cBhvr>
                                      <p:to>
                                        <p:strVal val="visible"/>
                                      </p:to>
                                    </p:set>
                                    <p:animEffect transition="in" filter="fade">
                                      <p:cBhvr>
                                        <p:cTn id="44" dur="500"/>
                                        <p:tgtEl>
                                          <p:spTgt spid="71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89"/>
                                        </p:tgtEl>
                                        <p:attrNameLst>
                                          <p:attrName>style.visibility</p:attrName>
                                        </p:attrNameLst>
                                      </p:cBhvr>
                                      <p:to>
                                        <p:strVal val="visible"/>
                                      </p:to>
                                    </p:set>
                                    <p:animEffect transition="in" filter="barn(inVertical)">
                                      <p:cBhvr>
                                        <p:cTn id="52" dur="500"/>
                                        <p:tgtEl>
                                          <p:spTgt spid="71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4"/>
                                        </p:tgtEl>
                                        <p:attrNameLst>
                                          <p:attrName>style.visibility</p:attrName>
                                        </p:attrNameLst>
                                      </p:cBhvr>
                                      <p:to>
                                        <p:strVal val="visible"/>
                                      </p:to>
                                    </p:set>
                                    <p:animEffect transition="in" filter="fade">
                                      <p:cBhvr>
                                        <p:cTn id="57" dur="500"/>
                                        <p:tgtEl>
                                          <p:spTgt spid="71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188"/>
                                        </p:tgtEl>
                                        <p:attrNameLst>
                                          <p:attrName>style.visibility</p:attrName>
                                        </p:attrNameLst>
                                      </p:cBhvr>
                                      <p:to>
                                        <p:strVal val="visible"/>
                                      </p:to>
                                    </p:set>
                                    <p:animEffect transition="in" filter="barn(inVertical)">
                                      <p:cBhvr>
                                        <p:cTn id="65" dur="500"/>
                                        <p:tgtEl>
                                          <p:spTgt spid="718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171"/>
                                        </p:tgtEl>
                                        <p:attrNameLst>
                                          <p:attrName>style.visibility</p:attrName>
                                        </p:attrNameLst>
                                      </p:cBhvr>
                                      <p:to>
                                        <p:strVal val="visible"/>
                                      </p:to>
                                    </p:set>
                                    <p:animEffect transition="in" filter="fade">
                                      <p:cBhvr>
                                        <p:cTn id="70" dur="500"/>
                                        <p:tgtEl>
                                          <p:spTgt spid="71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190"/>
                                        </p:tgtEl>
                                        <p:attrNameLst>
                                          <p:attrName>style.visibility</p:attrName>
                                        </p:attrNameLst>
                                      </p:cBhvr>
                                      <p:to>
                                        <p:strVal val="visible"/>
                                      </p:to>
                                    </p:set>
                                    <p:animEffect transition="in" filter="barn(inVertical)">
                                      <p:cBhvr>
                                        <p:cTn id="78" dur="500"/>
                                        <p:tgtEl>
                                          <p:spTgt spid="719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170"/>
                                        </p:tgtEl>
                                        <p:attrNameLst>
                                          <p:attrName>style.visibility</p:attrName>
                                        </p:attrNameLst>
                                      </p:cBhvr>
                                      <p:to>
                                        <p:strVal val="visible"/>
                                      </p:to>
                                    </p:set>
                                    <p:animEffect transition="in" filter="fade">
                                      <p:cBhvr>
                                        <p:cTn id="83" dur="500"/>
                                        <p:tgtEl>
                                          <p:spTgt spid="71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192"/>
                                        </p:tgtEl>
                                        <p:attrNameLst>
                                          <p:attrName>style.visibility</p:attrName>
                                        </p:attrNameLst>
                                      </p:cBhvr>
                                      <p:to>
                                        <p:strVal val="visible"/>
                                      </p:to>
                                    </p:set>
                                    <p:animEffect transition="in" filter="barn(inVertical)">
                                      <p:cBhvr>
                                        <p:cTn id="91" dur="500"/>
                                        <p:tgtEl>
                                          <p:spTgt spid="719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172"/>
                                        </p:tgtEl>
                                        <p:attrNameLst>
                                          <p:attrName>style.visibility</p:attrName>
                                        </p:attrNameLst>
                                      </p:cBhvr>
                                      <p:to>
                                        <p:strVal val="visible"/>
                                      </p:to>
                                    </p:set>
                                    <p:animEffect transition="in" filter="fade">
                                      <p:cBhvr>
                                        <p:cTn id="96" dur="500"/>
                                        <p:tgtEl>
                                          <p:spTgt spid="71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7191"/>
                                        </p:tgtEl>
                                        <p:attrNameLst>
                                          <p:attrName>style.visibility</p:attrName>
                                        </p:attrNameLst>
                                      </p:cBhvr>
                                      <p:to>
                                        <p:strVal val="visible"/>
                                      </p:to>
                                    </p:set>
                                    <p:animEffect transition="in" filter="barn(inVertical)">
                                      <p:cBhvr>
                                        <p:cTn id="104"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7185" grpId="0"/>
      <p:bldP spid="7186" grpId="0"/>
      <p:bldP spid="7187" grpId="0"/>
      <p:bldP spid="7188" grpId="0"/>
      <p:bldP spid="7189" grpId="0"/>
      <p:bldP spid="7190" grpId="0"/>
      <p:bldP spid="7191" grpId="0"/>
      <p:bldP spid="7192" grpId="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32220"/>
            <a:ext cx="9144000" cy="6825783"/>
          </a:xfrm>
          <a:prstGeom prst="rect">
            <a:avLst/>
          </a:prstGeom>
        </p:spPr>
      </p:pic>
      <p:pic>
        <p:nvPicPr>
          <p:cNvPr id="54279"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976" y="2819419"/>
            <a:ext cx="8318007"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364" y="2819400"/>
            <a:ext cx="807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363" y="1832647"/>
            <a:ext cx="8077200" cy="212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28600"/>
            <a:ext cx="7911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3" y="2286003"/>
            <a:ext cx="20447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ext Box 13"/>
          <p:cNvSpPr txBox="1">
            <a:spLocks noChangeArrowheads="1"/>
          </p:cNvSpPr>
          <p:nvPr/>
        </p:nvSpPr>
        <p:spPr bwMode="auto">
          <a:xfrm>
            <a:off x="1981200" y="3505203"/>
            <a:ext cx="12954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solidFill>
                  <a:srgbClr val="FF0000"/>
                </a:solidFill>
                <a:latin typeface="Times New Roman" panose="02020603050405020304" pitchFamily="18" charset="0"/>
              </a:rPr>
              <a:t>4 </a:t>
            </a:r>
            <a:r>
              <a:rPr lang="en-US" altLang="en-US" b="1" dirty="0" err="1">
                <a:solidFill>
                  <a:srgbClr val="FF0000"/>
                </a:solidFill>
                <a:latin typeface="Times New Roman" panose="02020603050405020304" pitchFamily="18" charset="0"/>
              </a:rPr>
              <a:t>phần</a:t>
            </a:r>
            <a:endParaRPr lang="en-US" altLang="en-US" b="1" dirty="0">
              <a:solidFill>
                <a:srgbClr val="FF00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ox(out)">
                                      <p:cBhvr>
                                        <p:cTn id="7" dur="500"/>
                                        <p:tgtEl>
                                          <p:spTgt spid="542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85"/>
                                        </p:tgtEl>
                                        <p:attrNameLst>
                                          <p:attrName>style.visibility</p:attrName>
                                        </p:attrNameLst>
                                      </p:cBhvr>
                                      <p:to>
                                        <p:strVal val="visible"/>
                                      </p:to>
                                    </p:set>
                                    <p:animEffect transition="in" filter="barn(inVertical)">
                                      <p:cBhvr>
                                        <p:cTn id="12" dur="500"/>
                                        <p:tgtEl>
                                          <p:spTgt spid="542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wipe(left)">
                                      <p:cBhvr>
                                        <p:cTn id="17" dur="500"/>
                                        <p:tgtEl>
                                          <p:spTgt spid="542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wipe(left)">
                                      <p:cBhvr>
                                        <p:cTn id="22" dur="500"/>
                                        <p:tgtEl>
                                          <p:spTgt spid="542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wipe(left)">
                                      <p:cBhvr>
                                        <p:cTn id="27" dur="500"/>
                                        <p:tgtEl>
                                          <p:spTgt spid="542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279"/>
                                        </p:tgtEl>
                                        <p:attrNameLst>
                                          <p:attrName>style.visibility</p:attrName>
                                        </p:attrNameLst>
                                      </p:cBhvr>
                                      <p:to>
                                        <p:strVal val="visible"/>
                                      </p:to>
                                    </p:set>
                                    <p:animEffect transition="in" filter="wipe(left)">
                                      <p:cBhvr>
                                        <p:cTn id="3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áº¿t quáº£ hÃ¬nh áº£nh cho giÃ³ng ÄÃ¡nh giáº¡c bay ve tro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4468" y="3429018"/>
            <a:ext cx="4641632" cy="35147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3" y="3124200"/>
            <a:ext cx="4540468" cy="3733800"/>
          </a:xfrm>
          <a:prstGeom prst="rect">
            <a:avLst/>
          </a:prstGeom>
          <a:ln w="28575">
            <a:solidFill>
              <a:schemeClr val="tx1"/>
            </a:solidFill>
          </a:ln>
        </p:spPr>
      </p:pic>
      <p:sp>
        <p:nvSpPr>
          <p:cNvPr id="16" name="TextBox 15">
            <a:hlinkClick r:id="rId3" action="ppaction://hlinksldjump"/>
          </p:cNvPr>
          <p:cNvSpPr txBox="1"/>
          <p:nvPr/>
        </p:nvSpPr>
        <p:spPr>
          <a:xfrm>
            <a:off x="1524019" y="6324620"/>
            <a:ext cx="4403833" cy="538609"/>
          </a:xfrm>
          <a:prstGeom prst="rect">
            <a:avLst/>
          </a:prstGeom>
          <a:solidFill>
            <a:srgbClr val="7030A0"/>
          </a:solidFill>
          <a:ln w="28575">
            <a:solidFill>
              <a:schemeClr val="bg1"/>
            </a:solidFill>
          </a:ln>
        </p:spPr>
        <p:txBody>
          <a:bodyPr wrap="square" lIns="91412" tIns="45718" rIns="91412" bIns="45718"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được</a:t>
            </a:r>
            <a:r>
              <a:rPr lang="en-US" sz="2900" dirty="0">
                <a:solidFill>
                  <a:srgbClr val="FFFF00"/>
                </a:solidFill>
              </a:rPr>
              <a:t> </a:t>
            </a:r>
            <a:r>
              <a:rPr lang="en-US" sz="2900" dirty="0" err="1">
                <a:solidFill>
                  <a:srgbClr val="FFFF00"/>
                </a:solidFill>
              </a:rPr>
              <a:t>nuôi</a:t>
            </a:r>
            <a:r>
              <a:rPr lang="en-US" sz="2900" dirty="0">
                <a:solidFill>
                  <a:srgbClr val="FFFF00"/>
                </a:solidFill>
              </a:rPr>
              <a:t> </a:t>
            </a:r>
            <a:r>
              <a:rPr lang="en-US" sz="2900" dirty="0" err="1">
                <a:solidFill>
                  <a:srgbClr val="FFFF00"/>
                </a:solidFill>
              </a:rPr>
              <a:t>lớn</a:t>
            </a:r>
            <a:endParaRPr lang="en-US" sz="2900" dirty="0">
              <a:solidFill>
                <a:srgbClr val="FFFF00"/>
              </a:solidFill>
            </a:endParaRPr>
          </a:p>
        </p:txBody>
      </p:sp>
      <p:pic>
        <p:nvPicPr>
          <p:cNvPr id="10" name="Content Placeholder 3" descr="C:\Users\Administrator\Desktop\Anh thanh giong\20160921_101739.jpg"/>
          <p:cNvPicPr/>
          <p:nvPr/>
        </p:nvPicPr>
        <p:blipFill>
          <a:blip r:embed="rId4" cstate="print">
            <a:extLst>
              <a:ext uri="{28A0092B-C50C-407E-A947-70E740481C1C}">
                <a14:useLocalDpi xmlns:a14="http://schemas.microsoft.com/office/drawing/2010/main" val="0"/>
              </a:ext>
            </a:extLst>
          </a:blip>
          <a:srcRect/>
          <a:stretch>
            <a:fillRect/>
          </a:stretch>
        </p:blipFill>
        <p:spPr>
          <a:xfrm>
            <a:off x="1524000" y="-5209"/>
            <a:ext cx="4572000" cy="3429000"/>
          </a:xfrm>
          <a:prstGeom prst="rect">
            <a:avLst/>
          </a:prstGeom>
        </p:spPr>
      </p:pic>
      <p:sp>
        <p:nvSpPr>
          <p:cNvPr id="13" name="TextBox 12">
            <a:hlinkClick r:id="rId5" action="ppaction://hlinksldjump"/>
          </p:cNvPr>
          <p:cNvSpPr txBox="1"/>
          <p:nvPr/>
        </p:nvSpPr>
        <p:spPr>
          <a:xfrm>
            <a:off x="1592337" y="3042810"/>
            <a:ext cx="4403833" cy="538609"/>
          </a:xfrm>
          <a:prstGeom prst="rect">
            <a:avLst/>
          </a:prstGeom>
          <a:solidFill>
            <a:schemeClr val="accent2"/>
          </a:solidFill>
          <a:ln w="28575">
            <a:solidFill>
              <a:schemeClr val="bg2">
                <a:lumMod val="20000"/>
                <a:lumOff val="80000"/>
              </a:schemeClr>
            </a:solidFill>
          </a:ln>
        </p:spPr>
        <p:txBody>
          <a:bodyPr wrap="square" lIns="91412" tIns="45718" rIns="91412" bIns="45718" rtlCol="0">
            <a:spAutoFit/>
          </a:bodyPr>
          <a:lstStyle/>
          <a:p>
            <a:pPr algn="ctr"/>
            <a:r>
              <a:rPr lang="en-US" sz="2900" dirty="0" err="1">
                <a:solidFill>
                  <a:srgbClr val="FFFF00"/>
                </a:solidFill>
              </a:rPr>
              <a:t>Sự</a:t>
            </a:r>
            <a:r>
              <a:rPr lang="en-US" sz="2900" dirty="0">
                <a:solidFill>
                  <a:srgbClr val="FFFF00"/>
                </a:solidFill>
              </a:rPr>
              <a:t> </a:t>
            </a:r>
            <a:r>
              <a:rPr lang="en-US" sz="2900" dirty="0" err="1">
                <a:solidFill>
                  <a:srgbClr val="FFFF00"/>
                </a:solidFill>
              </a:rPr>
              <a:t>ra</a:t>
            </a:r>
            <a:r>
              <a:rPr lang="en-US" sz="2900" dirty="0">
                <a:solidFill>
                  <a:srgbClr val="FFFF00"/>
                </a:solidFill>
              </a:rPr>
              <a:t> </a:t>
            </a:r>
            <a:r>
              <a:rPr lang="en-US" sz="2900" dirty="0" err="1">
                <a:solidFill>
                  <a:srgbClr val="FFFF00"/>
                </a:solidFill>
              </a:rPr>
              <a:t>đời</a:t>
            </a:r>
            <a:r>
              <a:rPr lang="en-US" sz="2900" dirty="0">
                <a:solidFill>
                  <a:srgbClr val="FFFF00"/>
                </a:solidFill>
              </a:rPr>
              <a:t> </a:t>
            </a:r>
            <a:r>
              <a:rPr lang="en-US" sz="2900" dirty="0" err="1">
                <a:solidFill>
                  <a:srgbClr val="FFFF00"/>
                </a:solidFill>
              </a:rPr>
              <a:t>của</a:t>
            </a:r>
            <a:r>
              <a:rPr lang="en-US" sz="2900" dirty="0">
                <a:solidFill>
                  <a:srgbClr val="FFFF00"/>
                </a:solidFill>
              </a:rPr>
              <a:t> </a:t>
            </a:r>
            <a:r>
              <a:rPr lang="en-US" sz="2900" dirty="0" err="1">
                <a:solidFill>
                  <a:srgbClr val="FFFF00"/>
                </a:solidFill>
              </a:rPr>
              <a:t>Gióng</a:t>
            </a:r>
            <a:endParaRPr lang="en-US" sz="2900" dirty="0">
              <a:solidFill>
                <a:srgbClr val="FFFF00"/>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57200"/>
            <a:ext cx="4572000" cy="2971800"/>
          </a:xfrm>
          <a:prstGeom prst="rect">
            <a:avLst/>
          </a:prstGeom>
          <a:ln w="28575">
            <a:solidFill>
              <a:schemeClr val="tx1"/>
            </a:solidFill>
          </a:ln>
        </p:spPr>
      </p:pic>
      <p:sp>
        <p:nvSpPr>
          <p:cNvPr id="15" name="TextBox 14">
            <a:hlinkClick r:id="rId7" action="ppaction://hlinksldjump"/>
          </p:cNvPr>
          <p:cNvSpPr txBox="1"/>
          <p:nvPr/>
        </p:nvSpPr>
        <p:spPr>
          <a:xfrm>
            <a:off x="6261558" y="3042810"/>
            <a:ext cx="4403833" cy="538609"/>
          </a:xfrm>
          <a:prstGeom prst="rect">
            <a:avLst/>
          </a:prstGeom>
          <a:solidFill>
            <a:srgbClr val="C00000"/>
          </a:solidFill>
          <a:ln w="28575">
            <a:solidFill>
              <a:schemeClr val="bg1"/>
            </a:solidFill>
          </a:ln>
        </p:spPr>
        <p:txBody>
          <a:bodyPr wrap="square" lIns="91412" tIns="45718" rIns="91412" bIns="45718"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đòi</a:t>
            </a:r>
            <a:r>
              <a:rPr lang="en-US" sz="2900" dirty="0">
                <a:solidFill>
                  <a:srgbClr val="FFFF00"/>
                </a:solidFill>
              </a:rPr>
              <a:t> </a:t>
            </a:r>
            <a:r>
              <a:rPr lang="en-US" sz="2900" dirty="0" err="1">
                <a:solidFill>
                  <a:srgbClr val="FFFF00"/>
                </a:solidFill>
              </a:rPr>
              <a:t>đi</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endParaRPr lang="en-US" sz="2900" dirty="0">
              <a:solidFill>
                <a:srgbClr val="FFFF00"/>
              </a:solidFill>
            </a:endParaRPr>
          </a:p>
        </p:txBody>
      </p:sp>
      <p:sp>
        <p:nvSpPr>
          <p:cNvPr id="17" name="TextBox 16">
            <a:hlinkClick r:id="rId8" action="ppaction://hlinksldjump"/>
          </p:cNvPr>
          <p:cNvSpPr txBox="1"/>
          <p:nvPr/>
        </p:nvSpPr>
        <p:spPr>
          <a:xfrm>
            <a:off x="6183386" y="6324619"/>
            <a:ext cx="4403833" cy="546303"/>
          </a:xfrm>
          <a:prstGeom prst="rect">
            <a:avLst/>
          </a:prstGeom>
          <a:solidFill>
            <a:srgbClr val="00B050"/>
          </a:solidFill>
          <a:ln w="28575">
            <a:solidFill>
              <a:schemeClr val="bg1"/>
            </a:solidFill>
          </a:ln>
        </p:spPr>
        <p:txBody>
          <a:bodyPr wrap="square" lIns="91412" tIns="45718" rIns="91412" bIns="45718"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r>
              <a:rPr lang="en-US" sz="2900" dirty="0">
                <a:solidFill>
                  <a:srgbClr val="FFFF00"/>
                </a:solidFill>
              </a:rPr>
              <a:t>, </a:t>
            </a:r>
            <a:r>
              <a:rPr lang="en-US" sz="2900" dirty="0" err="1">
                <a:solidFill>
                  <a:srgbClr val="FFFF00"/>
                </a:solidFill>
              </a:rPr>
              <a:t>về</a:t>
            </a:r>
            <a:r>
              <a:rPr lang="en-US" sz="2900" dirty="0">
                <a:solidFill>
                  <a:srgbClr val="FFFF00"/>
                </a:solidFill>
              </a:rPr>
              <a:t> </a:t>
            </a:r>
            <a:r>
              <a:rPr lang="en-US" sz="2900" dirty="0" err="1">
                <a:solidFill>
                  <a:srgbClr val="FFFF00"/>
                </a:solidFill>
              </a:rPr>
              <a:t>trời</a:t>
            </a:r>
            <a:endParaRPr lang="en-US" sz="2900" dirty="0">
              <a:solidFill>
                <a:srgbClr val="FFFF00"/>
              </a:solidFill>
            </a:endParaRPr>
          </a:p>
        </p:txBody>
      </p:sp>
      <p:sp>
        <p:nvSpPr>
          <p:cNvPr id="2" name="TextBox 1"/>
          <p:cNvSpPr txBox="1"/>
          <p:nvPr/>
        </p:nvSpPr>
        <p:spPr>
          <a:xfrm>
            <a:off x="1524000" y="-76200"/>
            <a:ext cx="9144000" cy="1046439"/>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Tìm</a:t>
            </a:r>
            <a:r>
              <a:rPr lang="en-US" sz="3100" dirty="0">
                <a:solidFill>
                  <a:srgbClr val="FFFF00"/>
                </a:solidFill>
              </a:rPr>
              <a:t> </a:t>
            </a:r>
            <a:r>
              <a:rPr lang="en-US" sz="3100" dirty="0" err="1">
                <a:solidFill>
                  <a:srgbClr val="FFFF00"/>
                </a:solidFill>
              </a:rPr>
              <a:t>những</a:t>
            </a:r>
            <a:r>
              <a:rPr lang="en-US" sz="3100" dirty="0">
                <a:solidFill>
                  <a:srgbClr val="FFFF00"/>
                </a:solidFill>
              </a:rPr>
              <a:t> chi </a:t>
            </a:r>
            <a:r>
              <a:rPr lang="en-US" sz="3100" dirty="0" err="1">
                <a:solidFill>
                  <a:srgbClr val="FFFF00"/>
                </a:solidFill>
              </a:rPr>
              <a:t>tiết</a:t>
            </a:r>
            <a:r>
              <a:rPr lang="en-US" sz="3100" dirty="0">
                <a:solidFill>
                  <a:srgbClr val="FFFF00"/>
                </a:solidFill>
              </a:rPr>
              <a:t> </a:t>
            </a:r>
            <a:r>
              <a:rPr lang="en-US" sz="3100" dirty="0" err="1">
                <a:solidFill>
                  <a:srgbClr val="FFFF00"/>
                </a:solidFill>
              </a:rPr>
              <a:t>tưởng</a:t>
            </a:r>
            <a:r>
              <a:rPr lang="en-US" sz="3100" dirty="0">
                <a:solidFill>
                  <a:srgbClr val="FFFF00"/>
                </a:solidFill>
              </a:rPr>
              <a:t> </a:t>
            </a:r>
            <a:r>
              <a:rPr lang="en-US" sz="3100" dirty="0" err="1">
                <a:solidFill>
                  <a:srgbClr val="FFFF00"/>
                </a:solidFill>
              </a:rPr>
              <a:t>tượng</a:t>
            </a:r>
            <a:r>
              <a:rPr lang="en-US" sz="3100" dirty="0">
                <a:solidFill>
                  <a:srgbClr val="FFFF00"/>
                </a:solidFill>
              </a:rPr>
              <a:t> </a:t>
            </a:r>
            <a:r>
              <a:rPr lang="en-US" sz="3100" dirty="0" err="1">
                <a:solidFill>
                  <a:srgbClr val="FFFF00"/>
                </a:solidFill>
              </a:rPr>
              <a:t>kì</a:t>
            </a:r>
            <a:r>
              <a:rPr lang="en-US" sz="3100" dirty="0">
                <a:solidFill>
                  <a:srgbClr val="FFFF00"/>
                </a:solidFill>
              </a:rPr>
              <a:t> </a:t>
            </a:r>
            <a:r>
              <a:rPr lang="en-US" sz="3100" dirty="0" err="1">
                <a:solidFill>
                  <a:srgbClr val="FFFF00"/>
                </a:solidFill>
              </a:rPr>
              <a:t>ảo</a:t>
            </a:r>
            <a:r>
              <a:rPr lang="en-US" sz="3100" dirty="0">
                <a:solidFill>
                  <a:srgbClr val="FFFF00"/>
                </a:solidFill>
              </a:rPr>
              <a:t> qua </a:t>
            </a:r>
            <a:r>
              <a:rPr lang="en-US" sz="3100" dirty="0" err="1">
                <a:solidFill>
                  <a:srgbClr val="FFFF00"/>
                </a:solidFill>
              </a:rPr>
              <a:t>các</a:t>
            </a:r>
            <a:r>
              <a:rPr lang="en-US" sz="3100" dirty="0">
                <a:solidFill>
                  <a:srgbClr val="FFFF00"/>
                </a:solidFill>
              </a:rPr>
              <a:t> </a:t>
            </a:r>
            <a:r>
              <a:rPr lang="en-US" sz="3100" dirty="0" err="1">
                <a:solidFill>
                  <a:srgbClr val="FFFF00"/>
                </a:solidFill>
              </a:rPr>
              <a:t>phần</a:t>
            </a:r>
            <a:r>
              <a:rPr lang="en-US" sz="3100" dirty="0">
                <a:solidFill>
                  <a:srgbClr val="FFFF00"/>
                </a:solidFill>
              </a:rPr>
              <a:t>?</a:t>
            </a:r>
            <a:endParaRPr lang="en-US" sz="3100"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5" grpId="0" animBg="1"/>
      <p:bldP spid="17" grpId="0" animBg="1"/>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MMPROD_UIDATA" val="&lt;database version=&quot;10.0&quot;&gt;&lt;object type=&quot;1&quot; unique_id=&quot;10001&quot;&gt;&lt;object type=&quot;2&quot; unique_id=&quot;10260&quot;&gt;&lt;object type=&quot;3&quot; unique_id=&quot;10261&quot;&gt;&lt;property id=&quot;20148&quot; value=&quot;5&quot;/&gt;&lt;property id=&quot;20300&quot; value=&quot;Slide 1&quot;/&gt;&lt;property id=&quot;20307&quot; value=&quot;256&quot;/&gt;&lt;/object&gt;&lt;object type=&quot;3&quot; unique_id=&quot;10262&quot;&gt;&lt;property id=&quot;20148&quot; value=&quot;5&quot;/&gt;&lt;property id=&quot;20300&quot; value=&quot;Slide 2 - &amp;quot;Xem video và chia sẻ ý kiến cá nhân H: Cho biết nội dung của bài hát? Bài hát gợi cho em cảm xúc gì?           &amp;quot;&quot;/&gt;&lt;property id=&quot;20307&quot; value=&quot;324&quot;/&gt;&lt;/object&gt;&lt;object type=&quot;3&quot; unique_id=&quot;10263&quot;&gt;&lt;property id=&quot;20148&quot; value=&quot;5&quot;/&gt;&lt;property id=&quot;20300&quot; value=&quot;Slide 3&quot;/&gt;&lt;property id=&quot;20307&quot; value=&quot;343&quot;/&gt;&lt;/object&gt;&lt;object type=&quot;3&quot; unique_id=&quot;10264&quot;&gt;&lt;property id=&quot;20148&quot; value=&quot;5&quot;/&gt;&lt;property id=&quot;20300&quot; value=&quot;Slide 4&quot;/&gt;&lt;property id=&quot;20307&quot; value=&quot;297&quot;/&gt;&lt;/object&gt;&lt;object type=&quot;3&quot; unique_id=&quot;10265&quot;&gt;&lt;property id=&quot;20148&quot; value=&quot;5&quot;/&gt;&lt;property id=&quot;20300&quot; value=&quot;Slide 5&quot;/&gt;&lt;property id=&quot;20307&quot; value=&quot;298&quot;/&gt;&lt;/object&gt;&lt;object type=&quot;3&quot; unique_id=&quot;10266&quot;&gt;&lt;property id=&quot;20148&quot; value=&quot;5&quot;/&gt;&lt;property id=&quot;20300&quot; value=&quot;Slide 6&quot;/&gt;&lt;property id=&quot;20307&quot; value=&quot;293&quot;/&gt;&lt;/object&gt;&lt;object type=&quot;3&quot; unique_id=&quot;10267&quot;&gt;&lt;property id=&quot;20148&quot; value=&quot;5&quot;/&gt;&lt;property id=&quot;20300&quot; value=&quot;Slide 7&quot;/&gt;&lt;property id=&quot;20307&quot; value=&quot;302&quot;/&gt;&lt;/object&gt;&lt;object type=&quot;3&quot; unique_id=&quot;10268&quot;&gt;&lt;property id=&quot;20148&quot; value=&quot;5&quot;/&gt;&lt;property id=&quot;20300&quot; value=&quot;Slide 8&quot;/&gt;&lt;property id=&quot;20307&quot; value=&quot;303&quot;/&gt;&lt;/object&gt;&lt;object type=&quot;3&quot; unique_id=&quot;10269&quot;&gt;&lt;property id=&quot;20148&quot; value=&quot;5&quot;/&gt;&lt;property id=&quot;20300&quot; value=&quot;Slide 9&quot;/&gt;&lt;property id=&quot;20307&quot; value=&quot;344&quot;/&gt;&lt;/object&gt;&lt;object type=&quot;3&quot; unique_id=&quot;10270&quot;&gt;&lt;property id=&quot;20148&quot; value=&quot;5&quot;/&gt;&lt;property id=&quot;20300&quot; value=&quot;Slide 10 - &amp;quot;Hoạt động nhóm (7 phút)- Phiếu học tập số 1&amp;quot;&quot;/&gt;&lt;property id=&quot;20307&quot; value=&quot;326&quot;/&gt;&lt;/object&gt;&lt;object type=&quot;3&quot; unique_id=&quot;10271&quot;&gt;&lt;property id=&quot;20148&quot; value=&quot;5&quot;/&gt;&lt;property id=&quot;20300&quot; value=&quot;Slide 11&quot;/&gt;&lt;property id=&quot;20307&quot; value=&quot;304&quot;/&gt;&lt;/object&gt;&lt;object type=&quot;3&quot; unique_id=&quot;10272&quot;&gt;&lt;property id=&quot;20148&quot; value=&quot;5&quot;/&gt;&lt;property id=&quot;20300&quot; value=&quot;Slide 12&quot;/&gt;&lt;property id=&quot;20307&quot; value=&quot;317&quot;/&gt;&lt;/object&gt;&lt;object type=&quot;3&quot; unique_id=&quot;10273&quot;&gt;&lt;property id=&quot;20148&quot; value=&quot;5&quot;/&gt;&lt;property id=&quot;20300&quot; value=&quot;Slide 13&quot;/&gt;&lt;property id=&quot;20307&quot; value=&quot;305&quot;/&gt;&lt;/object&gt;&lt;object type=&quot;3&quot; unique_id=&quot;10274&quot;&gt;&lt;property id=&quot;20148&quot; value=&quot;5&quot;/&gt;&lt;property id=&quot;20300&quot; value=&quot;Slide 14 - &amp;quot;Hoạt động nhóm (7 phút)- Phiếu học tập số 1&amp;quot;&quot;/&gt;&lt;property id=&quot;20307&quot; value=&quot;327&quot;/&gt;&lt;/object&gt;&lt;object type=&quot;3&quot; unique_id=&quot;10275&quot;&gt;&lt;property id=&quot;20148&quot; value=&quot;5&quot;/&gt;&lt;property id=&quot;20300&quot; value=&quot;Slide 15 - &amp;quot;Hoạt động nhóm (7 phút)- Phiếu học tập số 2&amp;quot;&quot;/&gt;&lt;property id=&quot;20307&quot; value=&quot;328&quot;/&gt;&lt;/object&gt;&lt;object type=&quot;3&quot; unique_id=&quot;10276&quot;&gt;&lt;property id=&quot;20148&quot; value=&quot;5&quot;/&gt;&lt;property id=&quot;20300&quot; value=&quot;Slide 16&quot;/&gt;&lt;property id=&quot;20307&quot; value=&quot;276&quot;/&gt;&lt;/object&gt;&lt;object type=&quot;3&quot; unique_id=&quot;10277&quot;&gt;&lt;property id=&quot;20148&quot; value=&quot;5&quot;/&gt;&lt;property id=&quot;20300&quot; value=&quot;Slide 17&quot;/&gt;&lt;property id=&quot;20307&quot; value=&quot;309&quot;/&gt;&lt;/object&gt;&lt;object type=&quot;3&quot; unique_id=&quot;10278&quot;&gt;&lt;property id=&quot;20148&quot; value=&quot;5&quot;/&gt;&lt;property id=&quot;20300&quot; value=&quot;Slide 18&quot;/&gt;&lt;property id=&quot;20307&quot; value=&quot;310&quot;/&gt;&lt;/object&gt;&lt;object type=&quot;3&quot; unique_id=&quot;10279&quot;&gt;&lt;property id=&quot;20148&quot; value=&quot;5&quot;/&gt;&lt;property id=&quot;20300&quot; value=&quot;Slide 19 - &amp;quot;Hoạt động nhóm (7 phút)- Phiếu học tập số 2&amp;quot;&quot;/&gt;&lt;property id=&quot;20307&quot; value=&quot;329&quot;/&gt;&lt;/object&gt;&lt;object type=&quot;3&quot; unique_id=&quot;10280&quot;&gt;&lt;property id=&quot;20148&quot; value=&quot;5&quot;/&gt;&lt;property id=&quot;20300&quot; value=&quot;Slide 20&quot;/&gt;&lt;property id=&quot;20307&quot; value=&quot;312&quot;/&gt;&lt;/object&gt;&lt;object type=&quot;3&quot; unique_id=&quot;10281&quot;&gt;&lt;property id=&quot;20148&quot; value=&quot;5&quot;/&gt;&lt;property id=&quot;20300&quot; value=&quot;Slide 21&quot;/&gt;&lt;property id=&quot;20307&quot; value=&quot;313&quot;/&gt;&lt;/object&gt;&lt;object type=&quot;3&quot; unique_id=&quot;10282&quot;&gt;&lt;property id=&quot;20148&quot; value=&quot;5&quot;/&gt;&lt;property id=&quot;20300&quot; value=&quot;Slide 22&quot;/&gt;&lt;property id=&quot;20307&quot; value=&quot;315&quot;/&gt;&lt;/object&gt;&lt;object type=&quot;3&quot; unique_id=&quot;10283&quot;&gt;&lt;property id=&quot;20148&quot; value=&quot;5&quot;/&gt;&lt;property id=&quot;20300&quot; value=&quot;Slide 23 - &amp;quot;Bài tập 1/SGK/Tr 9 – Hoạt động cặp đôi&amp;quot;&quot;/&gt;&lt;property id=&quot;20307&quot; value=&quot;330&quot;/&gt;&lt;/object&gt;&lt;object type=&quot;3&quot; unique_id=&quot;10284&quot;&gt;&lt;property id=&quot;20148&quot; value=&quot;5&quot;/&gt;&lt;property id=&quot;20300&quot; value=&quot;Slide 24&quot;/&gt;&lt;property id=&quot;20307&quot; value=&quot;341&quot;/&gt;&lt;/object&gt;&lt;object type=&quot;3&quot; unique_id=&quot;10285&quot;&gt;&lt;property id=&quot;20148&quot; value=&quot;5&quot;/&gt;&lt;property id=&quot;20300&quot; value=&quot;Slide 25&quot;/&gt;&lt;property id=&quot;20307&quot; value=&quot;334&quot;/&gt;&lt;/object&gt;&lt;object type=&quot;3&quot; unique_id=&quot;10286&quot;&gt;&lt;property id=&quot;20148&quot; value=&quot;5&quot;/&gt;&lt;property id=&quot;20300&quot; value=&quot;Slide 26&quot;/&gt;&lt;property id=&quot;20307&quot; value=&quot;336&quot;/&gt;&lt;/object&gt;&lt;object type=&quot;3&quot; unique_id=&quot;10287&quot;&gt;&lt;property id=&quot;20148&quot; value=&quot;5&quot;/&gt;&lt;property id=&quot;20300&quot; value=&quot;Slide 27&quot;/&gt;&lt;property id=&quot;20307&quot; value=&quot;340&quot;/&gt;&lt;/object&gt;&lt;object type=&quot;3&quot; unique_id=&quot;10288&quot;&gt;&lt;property id=&quot;20148&quot; value=&quot;5&quot;/&gt;&lt;property id=&quot;20300&quot; value=&quot;Slide 28&quot;/&gt;&lt;property id=&quot;20307&quot; value=&quot;337&quot;/&gt;&lt;/object&gt;&lt;/object&gt;&lt;object type=&quot;8&quot; unique_id=&quot;10318&quot;&gt;&lt;/object&gt;&lt;/object&gt;&lt;/database&gt;"/>
  <p:tag name="MMPROD_NEXTUNIQUEID" val="10012"/>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32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32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8725</Words>
  <Application>WPS Presentation</Application>
  <PresentationFormat>Custom</PresentationFormat>
  <Paragraphs>699</Paragraphs>
  <Slides>35</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35</vt:i4>
      </vt:variant>
    </vt:vector>
  </HeadingPairs>
  <TitlesOfParts>
    <vt:vector size="48" baseType="lpstr">
      <vt:lpstr>Arial</vt:lpstr>
      <vt:lpstr>SimSun</vt:lpstr>
      <vt:lpstr>Wingdings</vt:lpstr>
      <vt:lpstr>Times New Roman</vt:lpstr>
      <vt:lpstr>.VnTime</vt:lpstr>
      <vt:lpstr>Segoe Print</vt:lpstr>
      <vt:lpstr>Microsoft YaHei</vt:lpstr>
      <vt:lpstr>Arial Unicode MS</vt:lpstr>
      <vt:lpstr>Calibri</vt:lpstr>
      <vt:lpstr>Arial</vt:lpstr>
      <vt:lpstr>Default Design</vt:lpstr>
      <vt:lpstr>1_Default Design</vt:lpstr>
      <vt:lpstr>2_Default Design</vt:lpstr>
      <vt:lpstr>PowerPoint 演示文稿</vt:lpstr>
      <vt:lpstr>Xem video và chia sẻ ý kiến cá nhân  Cho biết nội dung của bài hát? Bài hát gợi cho em cảm xúc gì?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Phiếu học tập số 2</vt:lpstr>
      <vt:lpstr>PowerPoint 演示文稿</vt:lpstr>
      <vt:lpstr>PowerPoint 演示文稿</vt:lpstr>
      <vt:lpstr>PowerPoint 演示文稿</vt:lpstr>
      <vt:lpstr> Phiếu học tập số 2</vt:lpstr>
      <vt:lpstr>PowerPoint 演示文稿</vt:lpstr>
      <vt:lpstr>PowerPoint 演示文稿</vt:lpstr>
      <vt:lpstr> Phiếu học tập số 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KHOI</dc:creator>
  <cp:lastModifiedBy>KimAnh</cp:lastModifiedBy>
  <cp:revision>258</cp:revision>
  <dcterms:created xsi:type="dcterms:W3CDTF">2011-07-24T03:56:00Z</dcterms:created>
  <dcterms:modified xsi:type="dcterms:W3CDTF">2010-12-31T18:27:15Z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9DBF3CA7FB56474AB4E9A93390CB1E25_13</vt:lpwstr>
  </property>
  <property fmtid="{D5CDD505-2E9C-101B-9397-08002B2CF9AE}" pid="3" name="KSOProductBuildVer">
    <vt:lpwstr>1033-12.2.0.13412</vt:lpwstr>
  </property>
</Properties>
</file>