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7.svg" ContentType="image/svg+xml"/>
  <Override PartName="/ppt/media/image29.svg" ContentType="image/svg+xml"/>
  <Override PartName="/ppt/media/image3.svg" ContentType="image/svg+xml"/>
  <Override PartName="/ppt/media/image32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59.svg" ContentType="image/svg+xml"/>
  <Override PartName="/ppt/media/image61.svg" ContentType="image/svg+xml"/>
  <Override PartName="/ppt/media/image63.svg" ContentType="image/svg+xml"/>
  <Override PartName="/ppt/media/image65.svg" ContentType="image/svg+xml"/>
  <Override PartName="/ppt/media/image67.svg" ContentType="image/svg+xml"/>
  <Override PartName="/ppt/media/image69.svg" ContentType="image/svg+xml"/>
  <Override PartName="/ppt/media/image7.svg" ContentType="image/svg+xml"/>
  <Override PartName="/ppt/media/image71.svg" ContentType="image/svg+xml"/>
  <Override PartName="/ppt/media/image73.svg" ContentType="image/svg+xml"/>
  <Override PartName="/ppt/media/image75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4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85" r:id="rId12"/>
    <p:sldId id="265" r:id="rId13"/>
    <p:sldId id="309" r:id="rId14"/>
    <p:sldId id="266" r:id="rId15"/>
    <p:sldId id="267" r:id="rId16"/>
    <p:sldId id="311" r:id="rId17"/>
    <p:sldId id="310" r:id="rId18"/>
    <p:sldId id="276" r:id="rId19"/>
    <p:sldId id="313" r:id="rId20"/>
    <p:sldId id="312" r:id="rId21"/>
    <p:sldId id="277" r:id="rId22"/>
    <p:sldId id="286" r:id="rId23"/>
    <p:sldId id="275" r:id="rId24"/>
    <p:sldId id="287" r:id="rId25"/>
    <p:sldId id="282" r:id="rId26"/>
    <p:sldId id="281" r:id="rId27"/>
    <p:sldId id="288" r:id="rId28"/>
    <p:sldId id="270" r:id="rId29"/>
    <p:sldId id="283" r:id="rId30"/>
    <p:sldId id="264" r:id="rId31"/>
  </p:sldIdLst>
  <p:sldSz cx="18288000" cy="10287000"/>
  <p:notesSz cx="6858000" cy="9144000"/>
  <p:embeddedFontLst>
    <p:embeddedFont>
      <p:font typeface="Roboto Condensed" panose="02000000000000000000" pitchFamily="2" charset="0"/>
      <p:regular r:id="rId35"/>
      <p:bold r:id="rId36"/>
      <p:italic r:id="rId37"/>
      <p:boldItalic r:id="rId38"/>
    </p:embeddedFont>
    <p:embeddedFont>
      <p:font typeface="Roboto Condensed Bold" panose="02000000000000000000"/>
      <p:bold r:id="rId39"/>
    </p:embeddedFont>
    <p:embeddedFont>
      <p:font typeface="Roboto Condensed" panose="02000000000000000000"/>
      <p:regular r:id="rId40"/>
      <p:bold r:id="rId41"/>
      <p:italic r:id="rId42"/>
      <p:boldItalic r:id="rId43"/>
    </p:embeddedFont>
    <p:embeddedFont>
      <p:font typeface="Calibri" panose="020F0502020204030204" charset="0"/>
      <p:regular r:id="rId44"/>
      <p:bold r:id="rId45"/>
      <p:italic r:id="rId46"/>
      <p:boldItalic r:id="rId47"/>
    </p:embeddedFont>
    <p:embeddedFont>
      <p:font typeface="Bodoni FLF" panose="02000606090000020003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433"/>
    <a:srgbClr val="C27C68"/>
    <a:srgbClr val="BA9478"/>
    <a:srgbClr val="CCA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739" y="6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font" Target="fonts/font14.fntdata"/><Relationship Id="rId47" Type="http://schemas.openxmlformats.org/officeDocument/2006/relationships/font" Target="fonts/font13.fntdata"/><Relationship Id="rId46" Type="http://schemas.openxmlformats.org/officeDocument/2006/relationships/font" Target="fonts/font12.fntdata"/><Relationship Id="rId45" Type="http://schemas.openxmlformats.org/officeDocument/2006/relationships/font" Target="fonts/font11.fntdata"/><Relationship Id="rId44" Type="http://schemas.openxmlformats.org/officeDocument/2006/relationships/font" Target="fonts/font10.fntdata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" Target="slides/slide2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Relationship Id="rId3" Type="http://schemas.openxmlformats.org/officeDocument/2006/relationships/image" Target="../media/image52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Relationship Id="rId3" Type="http://schemas.openxmlformats.org/officeDocument/2006/relationships/image" Target="../media/image52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png"/><Relationship Id="rId8" Type="http://schemas.openxmlformats.org/officeDocument/2006/relationships/image" Target="../media/image63.svg"/><Relationship Id="rId7" Type="http://schemas.openxmlformats.org/officeDocument/2006/relationships/image" Target="../media/image62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5.svg"/><Relationship Id="rId1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svg"/><Relationship Id="rId7" Type="http://schemas.openxmlformats.org/officeDocument/2006/relationships/image" Target="../media/image6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7.svg"/><Relationship Id="rId3" Type="http://schemas.openxmlformats.org/officeDocument/2006/relationships/image" Target="../media/image66.png"/><Relationship Id="rId2" Type="http://schemas.openxmlformats.org/officeDocument/2006/relationships/image" Target="../media/image49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75.svg"/><Relationship Id="rId13" Type="http://schemas.openxmlformats.org/officeDocument/2006/relationships/image" Target="../media/image74.png"/><Relationship Id="rId12" Type="http://schemas.openxmlformats.org/officeDocument/2006/relationships/image" Target="../media/image73.svg"/><Relationship Id="rId11" Type="http://schemas.openxmlformats.org/officeDocument/2006/relationships/image" Target="../media/image72.png"/><Relationship Id="rId10" Type="http://schemas.openxmlformats.org/officeDocument/2006/relationships/image" Target="../media/image71.svg"/><Relationship Id="rId1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svg"/><Relationship Id="rId7" Type="http://schemas.openxmlformats.org/officeDocument/2006/relationships/image" Target="../media/image6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7.svg"/><Relationship Id="rId3" Type="http://schemas.openxmlformats.org/officeDocument/2006/relationships/image" Target="../media/image66.png"/><Relationship Id="rId2" Type="http://schemas.openxmlformats.org/officeDocument/2006/relationships/image" Target="../media/image49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75.svg"/><Relationship Id="rId13" Type="http://schemas.openxmlformats.org/officeDocument/2006/relationships/image" Target="../media/image74.png"/><Relationship Id="rId12" Type="http://schemas.openxmlformats.org/officeDocument/2006/relationships/image" Target="../media/image73.svg"/><Relationship Id="rId11" Type="http://schemas.openxmlformats.org/officeDocument/2006/relationships/image" Target="../media/image72.png"/><Relationship Id="rId10" Type="http://schemas.openxmlformats.org/officeDocument/2006/relationships/image" Target="../media/image71.svg"/><Relationship Id="rId1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svg"/><Relationship Id="rId7" Type="http://schemas.openxmlformats.org/officeDocument/2006/relationships/image" Target="../media/image6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7.svg"/><Relationship Id="rId3" Type="http://schemas.openxmlformats.org/officeDocument/2006/relationships/image" Target="../media/image66.png"/><Relationship Id="rId2" Type="http://schemas.openxmlformats.org/officeDocument/2006/relationships/image" Target="../media/image49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75.svg"/><Relationship Id="rId13" Type="http://schemas.openxmlformats.org/officeDocument/2006/relationships/image" Target="../media/image74.png"/><Relationship Id="rId12" Type="http://schemas.openxmlformats.org/officeDocument/2006/relationships/image" Target="../media/image73.svg"/><Relationship Id="rId11" Type="http://schemas.openxmlformats.org/officeDocument/2006/relationships/image" Target="../media/image72.png"/><Relationship Id="rId10" Type="http://schemas.openxmlformats.org/officeDocument/2006/relationships/image" Target="../media/image71.svg"/><Relationship Id="rId1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svg"/><Relationship Id="rId7" Type="http://schemas.openxmlformats.org/officeDocument/2006/relationships/image" Target="../media/image6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7.svg"/><Relationship Id="rId3" Type="http://schemas.openxmlformats.org/officeDocument/2006/relationships/image" Target="../media/image66.png"/><Relationship Id="rId2" Type="http://schemas.openxmlformats.org/officeDocument/2006/relationships/image" Target="../media/image49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75.svg"/><Relationship Id="rId13" Type="http://schemas.openxmlformats.org/officeDocument/2006/relationships/image" Target="../media/image74.png"/><Relationship Id="rId12" Type="http://schemas.openxmlformats.org/officeDocument/2006/relationships/image" Target="../media/image73.svg"/><Relationship Id="rId11" Type="http://schemas.openxmlformats.org/officeDocument/2006/relationships/image" Target="../media/image72.png"/><Relationship Id="rId10" Type="http://schemas.openxmlformats.org/officeDocument/2006/relationships/image" Target="../media/image71.svg"/><Relationship Id="rId1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svg"/><Relationship Id="rId7" Type="http://schemas.openxmlformats.org/officeDocument/2006/relationships/image" Target="../media/image6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7.svg"/><Relationship Id="rId3" Type="http://schemas.openxmlformats.org/officeDocument/2006/relationships/image" Target="../media/image66.png"/><Relationship Id="rId2" Type="http://schemas.openxmlformats.org/officeDocument/2006/relationships/image" Target="../media/image49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75.svg"/><Relationship Id="rId13" Type="http://schemas.openxmlformats.org/officeDocument/2006/relationships/image" Target="../media/image74.png"/><Relationship Id="rId12" Type="http://schemas.openxmlformats.org/officeDocument/2006/relationships/image" Target="../media/image73.svg"/><Relationship Id="rId11" Type="http://schemas.openxmlformats.org/officeDocument/2006/relationships/image" Target="../media/image72.png"/><Relationship Id="rId10" Type="http://schemas.openxmlformats.org/officeDocument/2006/relationships/image" Target="../media/image71.svg"/><Relationship Id="rId1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5.svg"/><Relationship Id="rId7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svg"/><Relationship Id="rId7" Type="http://schemas.openxmlformats.org/officeDocument/2006/relationships/image" Target="../media/image6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7.svg"/><Relationship Id="rId3" Type="http://schemas.openxmlformats.org/officeDocument/2006/relationships/image" Target="../media/image66.png"/><Relationship Id="rId2" Type="http://schemas.openxmlformats.org/officeDocument/2006/relationships/image" Target="../media/image49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75.svg"/><Relationship Id="rId13" Type="http://schemas.openxmlformats.org/officeDocument/2006/relationships/image" Target="../media/image74.png"/><Relationship Id="rId12" Type="http://schemas.openxmlformats.org/officeDocument/2006/relationships/image" Target="../media/image73.svg"/><Relationship Id="rId11" Type="http://schemas.openxmlformats.org/officeDocument/2006/relationships/image" Target="../media/image72.png"/><Relationship Id="rId10" Type="http://schemas.openxmlformats.org/officeDocument/2006/relationships/image" Target="../media/image71.svg"/><Relationship Id="rId1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1.svg"/><Relationship Id="rId7" Type="http://schemas.openxmlformats.org/officeDocument/2006/relationships/image" Target="../media/image7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63.svg"/><Relationship Id="rId3" Type="http://schemas.openxmlformats.org/officeDocument/2006/relationships/image" Target="../media/image62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png"/><Relationship Id="rId8" Type="http://schemas.openxmlformats.org/officeDocument/2006/relationships/image" Target="../media/image47.svg"/><Relationship Id="rId7" Type="http://schemas.openxmlformats.org/officeDocument/2006/relationships/image" Target="../media/image46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82.svg"/><Relationship Id="rId3" Type="http://schemas.openxmlformats.org/officeDocument/2006/relationships/image" Target="../media/image81.png"/><Relationship Id="rId2" Type="http://schemas.openxmlformats.org/officeDocument/2006/relationships/image" Target="../media/image80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4.svg"/><Relationship Id="rId1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2.svg"/><Relationship Id="rId7" Type="http://schemas.openxmlformats.org/officeDocument/2006/relationships/image" Target="../media/image91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Relationship Id="rId3" Type="http://schemas.openxmlformats.org/officeDocument/2006/relationships/image" Target="../media/image87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Relationship Id="rId3" Type="http://schemas.openxmlformats.org/officeDocument/2006/relationships/image" Target="../media/image87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svg"/><Relationship Id="rId3" Type="http://schemas.openxmlformats.org/officeDocument/2006/relationships/image" Target="../media/image95.png"/><Relationship Id="rId2" Type="http://schemas.openxmlformats.org/officeDocument/2006/relationships/image" Target="../media/image94.svg"/><Relationship Id="rId1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5.svg"/><Relationship Id="rId7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svg"/><Relationship Id="rId8" Type="http://schemas.openxmlformats.org/officeDocument/2006/relationships/image" Target="../media/image28.png"/><Relationship Id="rId7" Type="http://schemas.openxmlformats.org/officeDocument/2006/relationships/image" Target="../media/image27.sv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microsoft.com/office/2007/relationships/media" Target="https://www.youtube.com/watch?v=Q2K8-MLzL0A" TargetMode="External"/><Relationship Id="rId1" Type="http://schemas.openxmlformats.org/officeDocument/2006/relationships/video" Target="https://www.youtube.com/watch?v=Q2K8-MLzL0A" TargetMode="Externa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svg"/><Relationship Id="rId7" Type="http://schemas.openxmlformats.org/officeDocument/2006/relationships/image" Target="../media/image37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0.svg"/><Relationship Id="rId1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15000"/>
          </a:blip>
          <a:srcRect l="2188" t="19626" b="2535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-5943600" y="6900396"/>
            <a:ext cx="8057715" cy="4116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817721" flipH="1" flipV="1">
            <a:off x="14565720" y="-2671152"/>
            <a:ext cx="7598202" cy="38819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33082">
            <a:off x="16116071" y="6269340"/>
            <a:ext cx="6936572" cy="100134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86600" y="3086100"/>
            <a:ext cx="4114800" cy="41148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87128" y="1344052"/>
            <a:ext cx="12920134" cy="34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30"/>
              </a:lnSpc>
            </a:pPr>
            <a:r>
              <a:rPr lang="en-US" sz="10645" dirty="0">
                <a:solidFill>
                  <a:srgbClr val="BA9478"/>
                </a:solidFill>
                <a:latin typeface="UTM Impact" panose="02040603050506020204" pitchFamily="18" charset="0"/>
              </a:rPr>
              <a:t>BÀI 7</a:t>
            </a:r>
            <a:endParaRPr lang="en-US" sz="10645" dirty="0">
              <a:solidFill>
                <a:srgbClr val="BA9478"/>
              </a:solidFill>
              <a:latin typeface="UTM Impact" panose="02040603050506020204" pitchFamily="18" charset="0"/>
            </a:endParaRPr>
          </a:p>
          <a:p>
            <a:pPr algn="ctr">
              <a:lnSpc>
                <a:spcPts val="13730"/>
              </a:lnSpc>
            </a:pPr>
            <a:r>
              <a:rPr lang="en-US" sz="10645" dirty="0">
                <a:solidFill>
                  <a:srgbClr val="652109"/>
                </a:solidFill>
                <a:latin typeface="UTM Impact" panose="02040603050506020204" pitchFamily="18" charset="0"/>
              </a:rPr>
              <a:t>TIN YÊU VÀ ƯỚC VỌNG</a:t>
            </a:r>
            <a:endParaRPr lang="en-US" sz="10645" dirty="0">
              <a:solidFill>
                <a:srgbClr val="652109"/>
              </a:solidFill>
              <a:latin typeface="UTM Impact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25780"/>
            <a:ext cx="18288000" cy="9761220"/>
          </a:xfrm>
          <a:custGeom>
            <a:avLst/>
            <a:gdLst/>
            <a:ahLst/>
            <a:cxnLst/>
            <a:rect l="l" t="t" r="r" b="b"/>
            <a:pathLst>
              <a:path w="18288000" h="9761220">
                <a:moveTo>
                  <a:pt x="0" y="0"/>
                </a:moveTo>
                <a:lnTo>
                  <a:pt x="18288000" y="0"/>
                </a:lnTo>
                <a:lnTo>
                  <a:pt x="18288000" y="9761220"/>
                </a:lnTo>
                <a:lnTo>
                  <a:pt x="0" y="976122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1756" y="1028700"/>
            <a:ext cx="16267544" cy="8229600"/>
            <a:chOff x="0" y="0"/>
            <a:chExt cx="42844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4456" cy="2167467"/>
            </a:xfrm>
            <a:custGeom>
              <a:avLst/>
              <a:gdLst/>
              <a:ahLst/>
              <a:cxnLst/>
              <a:rect l="l" t="t" r="r" b="b"/>
              <a:pathLst>
                <a:path w="4284456" h="2167467">
                  <a:moveTo>
                    <a:pt x="15705" y="0"/>
                  </a:moveTo>
                  <a:lnTo>
                    <a:pt x="4268751" y="0"/>
                  </a:lnTo>
                  <a:cubicBezTo>
                    <a:pt x="4272916" y="0"/>
                    <a:pt x="4276911" y="1655"/>
                    <a:pt x="4279856" y="4600"/>
                  </a:cubicBezTo>
                  <a:cubicBezTo>
                    <a:pt x="4282801" y="7545"/>
                    <a:pt x="4284456" y="11540"/>
                    <a:pt x="4284456" y="15705"/>
                  </a:cubicBezTo>
                  <a:lnTo>
                    <a:pt x="4284456" y="2151762"/>
                  </a:lnTo>
                  <a:cubicBezTo>
                    <a:pt x="4284456" y="2160435"/>
                    <a:pt x="4277425" y="2167467"/>
                    <a:pt x="4268751" y="2167467"/>
                  </a:cubicBezTo>
                  <a:lnTo>
                    <a:pt x="15705" y="2167467"/>
                  </a:lnTo>
                  <a:cubicBezTo>
                    <a:pt x="11540" y="2167467"/>
                    <a:pt x="7545" y="2165812"/>
                    <a:pt x="4600" y="2162867"/>
                  </a:cubicBezTo>
                  <a:cubicBezTo>
                    <a:pt x="1655" y="2159921"/>
                    <a:pt x="0" y="2155927"/>
                    <a:pt x="0" y="2151762"/>
                  </a:cubicBezTo>
                  <a:lnTo>
                    <a:pt x="0" y="15705"/>
                  </a:lnTo>
                  <a:cubicBezTo>
                    <a:pt x="0" y="11540"/>
                    <a:pt x="1655" y="7545"/>
                    <a:pt x="4600" y="4600"/>
                  </a:cubicBezTo>
                  <a:cubicBezTo>
                    <a:pt x="7545" y="1655"/>
                    <a:pt x="11540" y="0"/>
                    <a:pt x="15705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 w="76200">
              <a:solidFill>
                <a:srgbClr val="C78E5F">
                  <a:alpha val="6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70683" y="260271"/>
            <a:ext cx="2845113" cy="284511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B58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</a:p>
          </p:txBody>
        </p:sp>
      </p:grpSp>
      <p:sp>
        <p:nvSpPr>
          <p:cNvPr id="9" name="Freeform 9"/>
          <p:cNvSpPr/>
          <p:nvPr/>
        </p:nvSpPr>
        <p:spPr>
          <a:xfrm rot="-774267" flipH="1">
            <a:off x="1120349" y="1113861"/>
            <a:ext cx="5466727" cy="1769853"/>
          </a:xfrm>
          <a:custGeom>
            <a:avLst/>
            <a:gdLst/>
            <a:ahLst/>
            <a:cxnLst/>
            <a:rect l="l" t="t" r="r" b="b"/>
            <a:pathLst>
              <a:path w="5466727" h="1769853">
                <a:moveTo>
                  <a:pt x="5466726" y="0"/>
                </a:moveTo>
                <a:lnTo>
                  <a:pt x="0" y="0"/>
                </a:lnTo>
                <a:lnTo>
                  <a:pt x="0" y="1769853"/>
                </a:lnTo>
                <a:lnTo>
                  <a:pt x="5466726" y="1769853"/>
                </a:lnTo>
                <a:lnTo>
                  <a:pt x="546672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44015" y="4626610"/>
            <a:ext cx="13978890" cy="1846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dirty="0">
                <a:solidFill>
                  <a:srgbClr val="434E1E"/>
                </a:solidFill>
                <a:latin typeface="UTM Impact"/>
              </a:rPr>
              <a:t>II. KHÁM PHÁ VĂN BẢN</a:t>
            </a:r>
            <a:endParaRPr lang="en-US" sz="12000" dirty="0">
              <a:solidFill>
                <a:srgbClr val="434E1E"/>
              </a:solidFill>
              <a:latin typeface="UTM Impact"/>
            </a:endParaRPr>
          </a:p>
        </p:txBody>
      </p:sp>
      <p:sp>
        <p:nvSpPr>
          <p:cNvPr id="11" name="Freeform 11"/>
          <p:cNvSpPr/>
          <p:nvPr/>
        </p:nvSpPr>
        <p:spPr>
          <a:xfrm rot="61074">
            <a:off x="14861410" y="5582620"/>
            <a:ext cx="3700343" cy="5421747"/>
          </a:xfrm>
          <a:custGeom>
            <a:avLst/>
            <a:gdLst/>
            <a:ahLst/>
            <a:cxnLst/>
            <a:rect l="l" t="t" r="r" b="b"/>
            <a:pathLst>
              <a:path w="3700343" h="5421747">
                <a:moveTo>
                  <a:pt x="0" y="0"/>
                </a:moveTo>
                <a:lnTo>
                  <a:pt x="3700342" y="0"/>
                </a:lnTo>
                <a:lnTo>
                  <a:pt x="3700342" y="5421748"/>
                </a:lnTo>
                <a:lnTo>
                  <a:pt x="0" y="5421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1504490" y="7162351"/>
            <a:ext cx="7968035" cy="3874457"/>
          </a:xfrm>
          <a:custGeom>
            <a:avLst/>
            <a:gdLst/>
            <a:ahLst/>
            <a:cxnLst/>
            <a:rect l="l" t="t" r="r" b="b"/>
            <a:pathLst>
              <a:path w="7968035" h="3874457">
                <a:moveTo>
                  <a:pt x="7968035" y="0"/>
                </a:moveTo>
                <a:lnTo>
                  <a:pt x="0" y="0"/>
                </a:lnTo>
                <a:lnTo>
                  <a:pt x="0" y="3874457"/>
                </a:lnTo>
                <a:lnTo>
                  <a:pt x="7968035" y="3874457"/>
                </a:lnTo>
                <a:lnTo>
                  <a:pt x="796803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1074">
            <a:off x="13655582" y="8590354"/>
            <a:ext cx="2315922" cy="3393292"/>
          </a:xfrm>
          <a:custGeom>
            <a:avLst/>
            <a:gdLst/>
            <a:ahLst/>
            <a:cxnLst/>
            <a:rect l="l" t="t" r="r" b="b"/>
            <a:pathLst>
              <a:path w="2315922" h="3393292">
                <a:moveTo>
                  <a:pt x="0" y="0"/>
                </a:moveTo>
                <a:lnTo>
                  <a:pt x="2315922" y="0"/>
                </a:lnTo>
                <a:lnTo>
                  <a:pt x="2315922" y="3393292"/>
                </a:lnTo>
                <a:lnTo>
                  <a:pt x="0" y="33932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72361">
            <a:off x="-1474055" y="7339404"/>
            <a:ext cx="5055127" cy="5895192"/>
          </a:xfrm>
          <a:custGeom>
            <a:avLst/>
            <a:gdLst/>
            <a:ahLst/>
            <a:cxnLst/>
            <a:rect l="l" t="t" r="r" b="b"/>
            <a:pathLst>
              <a:path w="5055127" h="5895192">
                <a:moveTo>
                  <a:pt x="0" y="0"/>
                </a:moveTo>
                <a:lnTo>
                  <a:pt x="5055127" y="0"/>
                </a:lnTo>
                <a:lnTo>
                  <a:pt x="5055127" y="5895192"/>
                </a:lnTo>
                <a:lnTo>
                  <a:pt x="0" y="589519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707804">
            <a:off x="-1701618" y="-1180398"/>
            <a:ext cx="6866213" cy="4114800"/>
          </a:xfrm>
          <a:custGeom>
            <a:avLst/>
            <a:gdLst/>
            <a:ahLst/>
            <a:cxnLst/>
            <a:rect l="l" t="t" r="r" b="b"/>
            <a:pathLst>
              <a:path w="6866213" h="4114800">
                <a:moveTo>
                  <a:pt x="0" y="0"/>
                </a:moveTo>
                <a:lnTo>
                  <a:pt x="6866213" y="0"/>
                </a:lnTo>
                <a:lnTo>
                  <a:pt x="68662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338095">
            <a:off x="10974888" y="6888783"/>
            <a:ext cx="9718306" cy="5824009"/>
          </a:xfrm>
          <a:custGeom>
            <a:avLst/>
            <a:gdLst/>
            <a:ahLst/>
            <a:cxnLst/>
            <a:rect l="l" t="t" r="r" b="b"/>
            <a:pathLst>
              <a:path w="9718306" h="5824009">
                <a:moveTo>
                  <a:pt x="0" y="0"/>
                </a:moveTo>
                <a:lnTo>
                  <a:pt x="9718305" y="0"/>
                </a:lnTo>
                <a:lnTo>
                  <a:pt x="9718305" y="5824009"/>
                </a:lnTo>
                <a:lnTo>
                  <a:pt x="0" y="58240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417603">
            <a:off x="14613426" y="-1376386"/>
            <a:ext cx="5339237" cy="5723993"/>
          </a:xfrm>
          <a:custGeom>
            <a:avLst/>
            <a:gdLst/>
            <a:ahLst/>
            <a:cxnLst/>
            <a:rect l="l" t="t" r="r" b="b"/>
            <a:pathLst>
              <a:path w="5339237" h="5723993">
                <a:moveTo>
                  <a:pt x="0" y="0"/>
                </a:moveTo>
                <a:lnTo>
                  <a:pt x="5339236" y="0"/>
                </a:lnTo>
                <a:lnTo>
                  <a:pt x="5339236" y="5723994"/>
                </a:lnTo>
                <a:lnTo>
                  <a:pt x="0" y="572399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alphaModFix amt="5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-14059" y="337691"/>
            <a:ext cx="1830205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95"/>
              </a:lnSpc>
            </a:pPr>
            <a:r>
              <a:rPr lang="en-US" sz="60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1. </a:t>
            </a:r>
            <a:r>
              <a:rPr lang="en-US" sz="60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Đặc</a:t>
            </a:r>
            <a:r>
              <a:rPr lang="en-US" sz="60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điểm</a:t>
            </a:r>
            <a:r>
              <a:rPr lang="en-US" sz="60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thể</a:t>
            </a:r>
            <a:r>
              <a:rPr lang="en-US" sz="60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thơ</a:t>
            </a:r>
            <a:r>
              <a:rPr lang="en-US" sz="60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bài</a:t>
            </a:r>
            <a:r>
              <a:rPr lang="en-US" sz="60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thơ</a:t>
            </a:r>
            <a:r>
              <a:rPr lang="en-US" sz="60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6000" b="1" i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en-US" sz="6000" b="1" i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6000" b="1" i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chí</a:t>
            </a:r>
            <a:endParaRPr lang="en-US" sz="6000" b="1" i="1" dirty="0">
              <a:solidFill>
                <a:srgbClr val="503433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303376" y="7824399"/>
            <a:ext cx="17677509" cy="7366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3200" kern="100" dirty="0">
                <a:solidFill>
                  <a:srgbClr val="002060"/>
                </a:solidFill>
                <a:effectLst/>
                <a:latin typeface="UTM Impact"/>
                <a:ea typeface="Calibri" panose="020F0502020204030204" charset="0"/>
                <a:cs typeface="Times New Roman" panose="02020603050405020304" pitchFamily="18" charset="0"/>
              </a:rPr>
              <a:t>GỌI TÊN THỂ THƠ: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do</a:t>
            </a:r>
            <a:endParaRPr lang="en-US" sz="3600" b="1" kern="100" dirty="0">
              <a:solidFill>
                <a:srgbClr val="002060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304800" y="8703795"/>
            <a:ext cx="17676085" cy="136961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3200" kern="100" dirty="0">
                <a:solidFill>
                  <a:srgbClr val="002060"/>
                </a:solidFill>
                <a:effectLst/>
                <a:latin typeface="UTM Impact"/>
                <a:ea typeface="Calibri" panose="020F0502020204030204" charset="0"/>
                <a:cs typeface="Times New Roman" panose="02020603050405020304" pitchFamily="18" charset="0"/>
              </a:rPr>
              <a:t>NHẬN XÉT CHUNG VỀ HÌNH THỨC CỦA THỂ THƠ: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phóng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khoáng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linh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bó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buộc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bởi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luật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…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sắc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thái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3600" b="1" kern="100" dirty="0">
              <a:solidFill>
                <a:srgbClr val="002060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104900"/>
            <a:ext cx="17678400" cy="6438133"/>
            <a:chOff x="304800" y="1104900"/>
            <a:chExt cx="17678400" cy="6438133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304800" y="2329982"/>
              <a:ext cx="3944180" cy="5213051"/>
            </a:xfrm>
            <a:prstGeom prst="roundRect">
              <a:avLst>
                <a:gd name="adj" fmla="val 8188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3600" kern="100" dirty="0">
                  <a:solidFill>
                    <a:srgbClr val="002060"/>
                  </a:solidFill>
                  <a:effectLst/>
                  <a:latin typeface="UTM Impact"/>
                  <a:ea typeface="Roboto Condensed" panose="02000000000000000000" pitchFamily="2" charset="0"/>
                  <a:cs typeface="Times New Roman" panose="02020603050405020304" pitchFamily="18" charset="0"/>
                </a:rPr>
                <a:t>SỐ TIẾNG TRONG DÒNG</a:t>
              </a:r>
              <a:endParaRPr lang="en-US" sz="3600" kern="100" dirty="0">
                <a:latin typeface="UTM Impact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36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Kh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ông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bằng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nhau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giữa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dòng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thơ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(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dòng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1: 7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tiếng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dòng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2: 8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tiếng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dòng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7: 2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tiếng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)</a:t>
              </a:r>
              <a:r>
                <a:rPr lang="en-US" sz="14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 </a:t>
              </a:r>
              <a:endParaRPr lang="en-US" sz="1600" b="1" kern="100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1400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 </a:t>
              </a:r>
              <a:endParaRPr lang="en-US" sz="1400" kern="1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4895484" y="2342697"/>
              <a:ext cx="3480022" cy="5200336"/>
            </a:xfrm>
            <a:prstGeom prst="roundRect">
              <a:avLst>
                <a:gd name="adj" fmla="val 6237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3600" kern="100" dirty="0">
                  <a:solidFill>
                    <a:srgbClr val="002060"/>
                  </a:solidFill>
                  <a:effectLst/>
                  <a:latin typeface="UTM Impact"/>
                  <a:ea typeface="Calibri" panose="020F0502020204030204" charset="0"/>
                  <a:cs typeface="Times New Roman" panose="02020603050405020304" pitchFamily="18" charset="0"/>
                </a:rPr>
                <a:t>SỐ DÒNG TRONG KHỔ</a:t>
              </a:r>
              <a:endParaRPr lang="en-US" sz="3600" kern="100" dirty="0">
                <a:solidFill>
                  <a:srgbClr val="002060"/>
                </a:solidFill>
                <a:effectLst/>
                <a:latin typeface="UTM Impact"/>
                <a:ea typeface="Calibri" panose="020F050202020403020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đều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nhau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(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khổ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thứ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nhất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: 19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câu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khổ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cuối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: 3 </a:t>
              </a:r>
              <a:r>
                <a:rPr lang="en-US" sz="36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câu</a:t>
              </a:r>
              <a:r>
                <a:rPr lang="en-US" sz="3600" b="1" kern="100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)</a:t>
              </a:r>
              <a:endParaRPr lang="en-US" sz="3600" b="1" kern="1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8589381" y="2329981"/>
              <a:ext cx="4297268" cy="5213047"/>
            </a:xfrm>
            <a:prstGeom prst="roundRect">
              <a:avLst>
                <a:gd name="adj" fmla="val 6200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3600" kern="100" dirty="0">
                  <a:solidFill>
                    <a:srgbClr val="002060"/>
                  </a:solidFill>
                  <a:effectLst/>
                  <a:latin typeface="UTM Impact"/>
                  <a:ea typeface="Calibri" panose="020F0502020204030204" charset="0"/>
                  <a:cs typeface="Times New Roman" panose="02020603050405020304" pitchFamily="18" charset="0"/>
                </a:rPr>
                <a:t>VẦN </a:t>
              </a:r>
              <a:r>
                <a:rPr lang="en-US" sz="3600" kern="1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charset="0"/>
                  <a:cs typeface="Times New Roman" panose="02020603050405020304" pitchFamily="18" charset="0"/>
                </a:rPr>
                <a:t>–</a:t>
              </a:r>
              <a:r>
                <a:rPr lang="en-US" sz="3600" kern="100" dirty="0">
                  <a:solidFill>
                    <a:srgbClr val="002060"/>
                  </a:solidFill>
                  <a:effectLst/>
                  <a:latin typeface="UTM Impact"/>
                  <a:ea typeface="Calibri" panose="020F0502020204030204" charset="0"/>
                  <a:cs typeface="Times New Roman" panose="02020603050405020304" pitchFamily="18" charset="0"/>
                </a:rPr>
                <a:t> NHỊP</a:t>
              </a:r>
              <a:endParaRPr lang="en-US" sz="3600" kern="1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600"/>
                </a:spcAft>
              </a:pPr>
              <a:r>
                <a:rPr lang="en-US" sz="3500" b="1" dirty="0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- </a:t>
              </a:r>
              <a:r>
                <a:rPr lang="en-US" sz="3500" b="1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G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ieo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vần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chân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vần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liền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  </a:t>
              </a:r>
              <a:r>
                <a:rPr lang="en-US" sz="3500" b="1" i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(</a:t>
              </a:r>
              <a:r>
                <a:rPr lang="en-US" sz="3500" b="1" i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đá</a:t>
              </a:r>
              <a:r>
                <a:rPr lang="en-US" sz="3500" b="1" i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- </a:t>
              </a:r>
              <a:r>
                <a:rPr lang="en-US" sz="3500" b="1" i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lạ</a:t>
              </a:r>
              <a:r>
                <a:rPr lang="en-US" sz="3500" b="1" i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US" sz="3500" b="1" i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nhau</a:t>
              </a:r>
              <a:r>
                <a:rPr lang="en-US" sz="3500" b="1" i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- </a:t>
              </a:r>
              <a:r>
                <a:rPr lang="en-US" sz="3500" b="1" i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đầu</a:t>
              </a:r>
              <a:r>
                <a:rPr lang="en-US" sz="3500" b="1" i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US" sz="3500" b="1" i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kỉ</a:t>
              </a:r>
              <a:r>
                <a:rPr lang="en-US" sz="3500" b="1" i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- </a:t>
              </a:r>
              <a:r>
                <a:rPr lang="en-US" sz="3500" b="1" i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chí</a:t>
              </a:r>
              <a:r>
                <a:rPr lang="en-US" sz="3500" b="1" i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…)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vần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chân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-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vần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lưng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500" b="1" i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(</a:t>
              </a:r>
              <a:r>
                <a:rPr lang="en-US" sz="3500" b="1" i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vai</a:t>
              </a:r>
              <a:r>
                <a:rPr lang="en-US" sz="3500" b="1" i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- </a:t>
              </a:r>
              <a:r>
                <a:rPr lang="en-US" sz="3500" b="1" i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vài</a:t>
              </a:r>
              <a:r>
                <a:rPr lang="en-US" sz="3500" b="1" i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)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...</a:t>
              </a:r>
              <a:endParaRPr lang="en-US" sz="3500" b="1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600"/>
                </a:spcAft>
              </a:pP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-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Ngắt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pháp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linh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hoạt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có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dòng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nhịp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3/4, 2/2, 2/4, 4/3…</a:t>
              </a:r>
              <a:endParaRPr lang="en-US" sz="3500" b="1" kern="100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13127612" y="2329982"/>
              <a:ext cx="4855588" cy="5213045"/>
            </a:xfrm>
            <a:prstGeom prst="roundRect">
              <a:avLst>
                <a:gd name="adj" fmla="val 5141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3600" kern="100" dirty="0">
                  <a:solidFill>
                    <a:srgbClr val="002060"/>
                  </a:solidFill>
                  <a:effectLst/>
                  <a:latin typeface="UTM Impact"/>
                  <a:ea typeface="Calibri" panose="020F0502020204030204" charset="0"/>
                  <a:cs typeface="Times New Roman" panose="02020603050405020304" pitchFamily="18" charset="0"/>
                </a:rPr>
                <a:t>MẠCH CẢM XÚC</a:t>
              </a:r>
              <a:endParaRPr lang="en-US" sz="3600" kern="100" dirty="0">
                <a:solidFill>
                  <a:srgbClr val="002060"/>
                </a:solidFill>
                <a:effectLst/>
                <a:latin typeface="UTM Impact"/>
                <a:ea typeface="Calibri" panose="020F050202020403020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4000" b="1" kern="100" dirty="0" err="1">
                  <a:solidFill>
                    <a:srgbClr val="00206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ừ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suy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nghĩ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về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cơ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sở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thành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tình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chí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nhà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thơ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thể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hiện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niềm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xúc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trước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hiện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sức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mạnh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tình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chí</a:t>
              </a:r>
              <a:r>
                <a:rPr lang="en-US" sz="4000" b="1" kern="100" dirty="0">
                  <a:solidFill>
                    <a:srgbClr val="00206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.</a:t>
              </a:r>
              <a:endParaRPr lang="en-US" sz="4000" b="1" kern="100" dirty="0">
                <a:solidFill>
                  <a:srgbClr val="00206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endParaRPr lang="en-US" sz="3600" kern="100" dirty="0">
                <a:solidFill>
                  <a:srgbClr val="002060"/>
                </a:solidFill>
                <a:effectLst/>
                <a:latin typeface="UTM Impact"/>
                <a:ea typeface="Calibri" panose="020F050202020403020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endParaRPr lang="en-US" sz="3600" kern="1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26482" y="1104900"/>
              <a:ext cx="14150549" cy="1225082"/>
              <a:chOff x="2226482" y="1104900"/>
              <a:chExt cx="14150549" cy="1225082"/>
            </a:xfrm>
          </p:grpSpPr>
          <p:sp>
            <p:nvSpPr>
              <p:cNvPr id="9" name="Rectangle: Rounded Corners 8"/>
              <p:cNvSpPr/>
              <p:nvPr/>
            </p:nvSpPr>
            <p:spPr>
              <a:xfrm>
                <a:off x="5813621" y="1104900"/>
                <a:ext cx="5358999" cy="728879"/>
              </a:xfrm>
              <a:prstGeom prst="round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500" kern="100" dirty="0">
                    <a:solidFill>
                      <a:srgbClr val="002060"/>
                    </a:solidFill>
                    <a:effectLst/>
                    <a:latin typeface="UTM Impact"/>
                    <a:ea typeface="Calibri" panose="020F0502020204030204" charset="0"/>
                    <a:cs typeface="Times New Roman" panose="02020603050405020304" pitchFamily="18" charset="0"/>
                  </a:rPr>
                  <a:t>ĐẶC ĐIỂM THỂ THƠ</a:t>
                </a:r>
                <a:endParaRPr lang="en-US" sz="3500" kern="100" dirty="0">
                  <a:effectLst/>
                  <a:latin typeface="Times New Roman" panose="02020603050405020304" pitchFamily="18" charset="0"/>
                  <a:ea typeface="Calibri" panose="020F050202020403020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2226482" y="1478076"/>
                <a:ext cx="3587139" cy="851906"/>
                <a:chOff x="0" y="0"/>
                <a:chExt cx="1530927" cy="464128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0" y="6928"/>
                  <a:ext cx="1530927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0" y="0"/>
                  <a:ext cx="0" cy="46412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 flipH="1">
                <a:off x="11172975" y="1478076"/>
                <a:ext cx="5204056" cy="851906"/>
                <a:chOff x="0" y="0"/>
                <a:chExt cx="1530927" cy="464128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0" y="6928"/>
                  <a:ext cx="1530927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0" y="0"/>
                  <a:ext cx="0" cy="46412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Arrow Connector 17"/>
              <p:cNvCxnSpPr/>
              <p:nvPr/>
            </p:nvCxnSpPr>
            <p:spPr>
              <a:xfrm>
                <a:off x="6624996" y="1834096"/>
                <a:ext cx="0" cy="49558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10425656" y="1834096"/>
                <a:ext cx="0" cy="49558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230798">
            <a:off x="13529319" y="-1542313"/>
            <a:ext cx="7459962" cy="4470623"/>
          </a:xfrm>
          <a:custGeom>
            <a:avLst/>
            <a:gdLst/>
            <a:ahLst/>
            <a:cxnLst/>
            <a:rect l="l" t="t" r="r" b="b"/>
            <a:pathLst>
              <a:path w="7459962" h="4470623">
                <a:moveTo>
                  <a:pt x="0" y="0"/>
                </a:moveTo>
                <a:lnTo>
                  <a:pt x="7459962" y="0"/>
                </a:lnTo>
                <a:lnTo>
                  <a:pt x="7459962" y="4470623"/>
                </a:lnTo>
                <a:lnTo>
                  <a:pt x="0" y="447062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05930" y="8244029"/>
            <a:ext cx="4476630" cy="4085942"/>
          </a:xfrm>
          <a:custGeom>
            <a:avLst/>
            <a:gdLst/>
            <a:ahLst/>
            <a:cxnLst/>
            <a:rect l="l" t="t" r="r" b="b"/>
            <a:pathLst>
              <a:path w="4476630" h="4085942">
                <a:moveTo>
                  <a:pt x="0" y="0"/>
                </a:moveTo>
                <a:lnTo>
                  <a:pt x="4476630" y="0"/>
                </a:lnTo>
                <a:lnTo>
                  <a:pt x="4476630" y="4085942"/>
                </a:lnTo>
                <a:lnTo>
                  <a:pt x="0" y="40859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095760">
            <a:off x="-871806" y="7912536"/>
            <a:ext cx="3275778" cy="3475627"/>
          </a:xfrm>
          <a:custGeom>
            <a:avLst/>
            <a:gdLst/>
            <a:ahLst/>
            <a:cxnLst/>
            <a:rect l="l" t="t" r="r" b="b"/>
            <a:pathLst>
              <a:path w="3275778" h="3475627">
                <a:moveTo>
                  <a:pt x="0" y="0"/>
                </a:moveTo>
                <a:lnTo>
                  <a:pt x="3275779" y="0"/>
                </a:lnTo>
                <a:lnTo>
                  <a:pt x="3275779" y="3475627"/>
                </a:lnTo>
                <a:lnTo>
                  <a:pt x="0" y="34756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/>
          <p:cNvSpPr txBox="1"/>
          <p:nvPr/>
        </p:nvSpPr>
        <p:spPr>
          <a:xfrm>
            <a:off x="304511" y="495612"/>
            <a:ext cx="12398828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sở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chí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7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1257300"/>
          <a:ext cx="17602200" cy="71234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08310"/>
                <a:gridCol w="4356100"/>
                <a:gridCol w="2637790"/>
              </a:tblGrid>
              <a:tr h="8407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kern="100" dirty="0">
                          <a:solidFill>
                            <a:srgbClr val="00206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YÊU CẦU</a:t>
                      </a:r>
                      <a:endParaRPr lang="en-US" sz="3100" b="1" kern="100" dirty="0">
                        <a:solidFill>
                          <a:srgbClr val="00206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kern="100" dirty="0">
                          <a:solidFill>
                            <a:srgbClr val="00206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TRẢ LỜI</a:t>
                      </a:r>
                      <a:endParaRPr lang="en-US" sz="3100" b="1" kern="100" dirty="0">
                        <a:solidFill>
                          <a:srgbClr val="00206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kern="100" dirty="0">
                          <a:solidFill>
                            <a:srgbClr val="00206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ĐIỂM CHUNG CỦA NGƯỜI LÍNH</a:t>
                      </a:r>
                      <a:endParaRPr lang="en-US" sz="3100" b="1" kern="100" dirty="0">
                        <a:solidFill>
                          <a:srgbClr val="00206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 anchor="ctr"/>
                </a:tc>
              </a:tr>
              <a:tr h="11512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sỏi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ai?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3200" b="1" kern="100" dirty="0">
                        <a:solidFill>
                          <a:srgbClr val="7030A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4000" b="1" kern="100" dirty="0">
                        <a:solidFill>
                          <a:srgbClr val="7030A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 anchor="ctr"/>
                </a:tc>
              </a:tr>
              <a:tr h="18370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ra BPTT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BPTT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3200" b="1" kern="100" dirty="0">
                        <a:solidFill>
                          <a:srgbClr val="7030A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 vMerge="1">
                  <a:tcPr marL="67440" marR="67440" marT="0" marB="0"/>
                </a:tc>
              </a:tr>
              <a:tr h="12166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rét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3200" i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200" b="1" kern="1200" dirty="0">
                        <a:solidFill>
                          <a:srgbClr val="7030A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 marL="67440" marR="67440" marT="0" marB="0"/>
                </a:tc>
                <a:tc vMerge="1">
                  <a:tcPr marL="67440" marR="67440" marT="0" marB="0"/>
                </a:tc>
              </a:tr>
              <a:tr h="1501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sz="3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3600" b="1" kern="100" dirty="0">
                        <a:solidFill>
                          <a:srgbClr val="7030A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 anchor="ctr"/>
                </a:tc>
                <a:tc vMerge="1">
                  <a:tcPr marL="67440" marR="6744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230798">
            <a:off x="13529319" y="-1542313"/>
            <a:ext cx="7459962" cy="4470623"/>
          </a:xfrm>
          <a:custGeom>
            <a:avLst/>
            <a:gdLst/>
            <a:ahLst/>
            <a:cxnLst/>
            <a:rect l="l" t="t" r="r" b="b"/>
            <a:pathLst>
              <a:path w="7459962" h="4470623">
                <a:moveTo>
                  <a:pt x="0" y="0"/>
                </a:moveTo>
                <a:lnTo>
                  <a:pt x="7459962" y="0"/>
                </a:lnTo>
                <a:lnTo>
                  <a:pt x="7459962" y="4470623"/>
                </a:lnTo>
                <a:lnTo>
                  <a:pt x="0" y="447062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05930" y="8244029"/>
            <a:ext cx="4476630" cy="4085942"/>
          </a:xfrm>
          <a:custGeom>
            <a:avLst/>
            <a:gdLst/>
            <a:ahLst/>
            <a:cxnLst/>
            <a:rect l="l" t="t" r="r" b="b"/>
            <a:pathLst>
              <a:path w="4476630" h="4085942">
                <a:moveTo>
                  <a:pt x="0" y="0"/>
                </a:moveTo>
                <a:lnTo>
                  <a:pt x="4476630" y="0"/>
                </a:lnTo>
                <a:lnTo>
                  <a:pt x="4476630" y="4085942"/>
                </a:lnTo>
                <a:lnTo>
                  <a:pt x="0" y="40859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095760">
            <a:off x="-871806" y="7912536"/>
            <a:ext cx="3275778" cy="3475627"/>
          </a:xfrm>
          <a:custGeom>
            <a:avLst/>
            <a:gdLst/>
            <a:ahLst/>
            <a:cxnLst/>
            <a:rect l="l" t="t" r="r" b="b"/>
            <a:pathLst>
              <a:path w="3275778" h="3475627">
                <a:moveTo>
                  <a:pt x="0" y="0"/>
                </a:moveTo>
                <a:lnTo>
                  <a:pt x="3275779" y="0"/>
                </a:lnTo>
                <a:lnTo>
                  <a:pt x="3275779" y="3475627"/>
                </a:lnTo>
                <a:lnTo>
                  <a:pt x="0" y="34756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266700"/>
          <a:ext cx="18028920" cy="98926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76620"/>
                <a:gridCol w="8373110"/>
                <a:gridCol w="3679190"/>
              </a:tblGrid>
              <a:tr h="10191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kern="100" dirty="0">
                          <a:solidFill>
                            <a:srgbClr val="00206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YÊU CẦU</a:t>
                      </a:r>
                      <a:endParaRPr lang="en-US" sz="3100" b="1" kern="100" dirty="0">
                        <a:solidFill>
                          <a:srgbClr val="00206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kern="100" dirty="0">
                          <a:solidFill>
                            <a:srgbClr val="00206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TRẢ LỜI</a:t>
                      </a:r>
                      <a:endParaRPr lang="en-US" sz="3100" b="1" kern="100" dirty="0">
                        <a:solidFill>
                          <a:srgbClr val="00206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kern="100" dirty="0">
                          <a:solidFill>
                            <a:srgbClr val="00206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ĐIỂM CHUNG CỦA NGƯỜI LÍNH</a:t>
                      </a:r>
                      <a:endParaRPr lang="en-US" sz="3100" b="1" kern="100" dirty="0">
                        <a:solidFill>
                          <a:srgbClr val="00206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 anchor="ctr"/>
                </a:tc>
              </a:tr>
              <a:tr h="22669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nước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mặn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đồng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chua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đất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cày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lên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sỏi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đá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gợi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cho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em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đến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ai?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Hoàn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cảnh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sống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như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thế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nào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?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Họ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đến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đâu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?</a:t>
                      </a:r>
                      <a:endParaRPr lang="en-US" sz="3100" kern="100" dirty="0">
                        <a:solidFill>
                          <a:srgbClr val="0070C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người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nông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dân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nghèo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đến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từ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vùng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đồng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bằng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trung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du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miền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núi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đất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đai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nhiễm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phèn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nhiễm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mặn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khô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cằn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sỏi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đá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…</a:t>
                      </a:r>
                      <a:endParaRPr lang="en-US" sz="3200" b="1" kern="100" dirty="0">
                        <a:solidFill>
                          <a:srgbClr val="7030A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40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Họ</a:t>
                      </a:r>
                      <a:r>
                        <a:rPr lang="en-US" sz="40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là</a:t>
                      </a:r>
                      <a:r>
                        <a:rPr lang="en-US" sz="40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những</a:t>
                      </a:r>
                      <a:r>
                        <a:rPr lang="en-US" sz="40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người</a:t>
                      </a:r>
                      <a:r>
                        <a:rPr lang="en-US" sz="40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nông</a:t>
                      </a:r>
                      <a:r>
                        <a:rPr lang="en-US" sz="40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dân</a:t>
                      </a:r>
                      <a:r>
                        <a:rPr lang="en-US" sz="40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nghèo</a:t>
                      </a:r>
                      <a:r>
                        <a:rPr lang="en-US" sz="40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, </a:t>
                      </a:r>
                      <a:r>
                        <a:rPr lang="en-US" sz="40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cùng</a:t>
                      </a:r>
                      <a:r>
                        <a:rPr lang="en-US" sz="40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chung</a:t>
                      </a:r>
                      <a:r>
                        <a:rPr lang="en-US" sz="40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lí</a:t>
                      </a:r>
                      <a:r>
                        <a:rPr lang="en-US" sz="40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tưởng</a:t>
                      </a:r>
                      <a:r>
                        <a:rPr lang="en-US" sz="40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, chia </a:t>
                      </a:r>
                      <a:r>
                        <a:rPr lang="en-US" sz="40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sẻ</a:t>
                      </a:r>
                      <a:r>
                        <a:rPr lang="en-US" sz="40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cùng</a:t>
                      </a:r>
                      <a:r>
                        <a:rPr lang="en-US" sz="40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nhau</a:t>
                      </a:r>
                      <a:endParaRPr lang="en-US" sz="4000" b="1" kern="100" dirty="0">
                        <a:solidFill>
                          <a:srgbClr val="7030A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 anchor="ctr"/>
                </a:tc>
              </a:tr>
              <a:tr h="31737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Hình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ảnh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“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súng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”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“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đầu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”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tượng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trưng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cho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điều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gì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?</a:t>
                      </a:r>
                      <a:endParaRPr lang="en-US" sz="3100" kern="100" dirty="0">
                        <a:solidFill>
                          <a:srgbClr val="0070C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Chỉ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ra BPTT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tác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dụng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BPTT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trong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“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Súng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bên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súng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đầu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sát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bên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đầu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”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3100" kern="100" dirty="0">
                        <a:solidFill>
                          <a:srgbClr val="0070C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- </a:t>
                      </a:r>
                      <a:r>
                        <a:rPr lang="en-US" sz="3200" b="1" i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Súng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tượng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trưng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cho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nhiệm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vụ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chiến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đấu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, </a:t>
                      </a:r>
                      <a:r>
                        <a:rPr lang="en-US" sz="3200" b="1" i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đầu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tượng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trưng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cho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lí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tưởng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.</a:t>
                      </a:r>
                      <a:endParaRPr lang="en-US" sz="3200" b="1" kern="1200" dirty="0">
                        <a:solidFill>
                          <a:srgbClr val="7030A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-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Họ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sát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cánh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bên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nhau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để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đánh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đuổi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thực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dân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Pháp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giải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phóng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dân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tộc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.</a:t>
                      </a:r>
                      <a:endParaRPr lang="en-US" sz="3200" b="1" kern="100" dirty="0">
                        <a:solidFill>
                          <a:srgbClr val="7030A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 vMerge="1">
                  <a:tcPr marL="67440" marR="67440" marT="0" marB="0"/>
                </a:tc>
              </a:tr>
              <a:tr h="1813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“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đêm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rét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”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“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chung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chăn</a:t>
                      </a:r>
                      <a:r>
                        <a:rPr lang="en-US" sz="31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”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ẩn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dụ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cho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điều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gì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?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Chỉ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ra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tác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dụng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ẩn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dụ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3100" kern="100" dirty="0">
                        <a:solidFill>
                          <a:srgbClr val="0070C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i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đêm</a:t>
                      </a:r>
                      <a:r>
                        <a:rPr lang="en-US" sz="3200" b="1" i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rét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và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chung</a:t>
                      </a:r>
                      <a:r>
                        <a:rPr lang="en-US" sz="3200" b="1" i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chăn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vừa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hiện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thực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vừa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là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ẩn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dụ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cho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đồng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cam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cộng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khổ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, chia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ngọt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sẻ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bùi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để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hoàn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thành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nhiệm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vụ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.</a:t>
                      </a:r>
                      <a:endParaRPr lang="en-US" sz="3200" b="1" kern="1200" dirty="0">
                        <a:solidFill>
                          <a:srgbClr val="7030A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 marL="67440" marR="67440" marT="0" marB="0"/>
                </a:tc>
                <a:tc vMerge="1">
                  <a:tcPr marL="67440" marR="67440" marT="0" marB="0"/>
                </a:tc>
              </a:tr>
              <a:tr h="16192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Khái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quát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quá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trình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hình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tình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cảm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lính</a:t>
                      </a:r>
                      <a:r>
                        <a:rPr lang="en-US" sz="3100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3100" kern="100" dirty="0">
                        <a:solidFill>
                          <a:srgbClr val="0070C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xa</a:t>
                      </a:r>
                      <a:r>
                        <a:rPr lang="en-US" sz="36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lạ</a:t>
                      </a:r>
                      <a:r>
                        <a:rPr lang="en-US" sz="36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-&gt; </a:t>
                      </a:r>
                      <a:r>
                        <a:rPr lang="en-US" sz="36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quen</a:t>
                      </a:r>
                      <a:r>
                        <a:rPr lang="en-US" sz="36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nhau</a:t>
                      </a:r>
                      <a:r>
                        <a:rPr lang="en-US" sz="36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-&gt; tri </a:t>
                      </a:r>
                      <a:r>
                        <a:rPr lang="en-US" sz="36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kỉ</a:t>
                      </a:r>
                      <a:r>
                        <a:rPr lang="en-US" sz="36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-&gt; </a:t>
                      </a:r>
                      <a:r>
                        <a:rPr lang="en-US" sz="36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đồng</a:t>
                      </a:r>
                      <a:r>
                        <a:rPr lang="en-US" sz="36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chí</a:t>
                      </a:r>
                      <a:r>
                        <a:rPr lang="en-US" sz="3600" b="1" kern="1200" dirty="0">
                          <a:solidFill>
                            <a:srgbClr val="7030A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. </a:t>
                      </a:r>
                      <a:endParaRPr lang="en-US" sz="3600" b="1" kern="100" dirty="0">
                        <a:solidFill>
                          <a:srgbClr val="7030A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 anchor="ctr"/>
                </a:tc>
                <a:tc vMerge="1">
                  <a:tcPr marL="67440" marR="6744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33503">
            <a:off x="-3764009" y="-2848696"/>
            <a:ext cx="7077506" cy="5697392"/>
          </a:xfrm>
          <a:custGeom>
            <a:avLst/>
            <a:gdLst/>
            <a:ahLst/>
            <a:cxnLst/>
            <a:rect l="l" t="t" r="r" b="b"/>
            <a:pathLst>
              <a:path w="7077506" h="5697392">
                <a:moveTo>
                  <a:pt x="0" y="0"/>
                </a:moveTo>
                <a:lnTo>
                  <a:pt x="7077506" y="0"/>
                </a:lnTo>
                <a:lnTo>
                  <a:pt x="7077506" y="5697393"/>
                </a:lnTo>
                <a:lnTo>
                  <a:pt x="0" y="569739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053594">
            <a:off x="-1645220" y="7338494"/>
            <a:ext cx="4666366" cy="5134675"/>
          </a:xfrm>
          <a:custGeom>
            <a:avLst/>
            <a:gdLst/>
            <a:ahLst/>
            <a:cxnLst/>
            <a:rect l="l" t="t" r="r" b="b"/>
            <a:pathLst>
              <a:path w="4666366" h="5134675">
                <a:moveTo>
                  <a:pt x="0" y="0"/>
                </a:moveTo>
                <a:lnTo>
                  <a:pt x="4666366" y="0"/>
                </a:lnTo>
                <a:lnTo>
                  <a:pt x="4666366" y="5134676"/>
                </a:lnTo>
                <a:lnTo>
                  <a:pt x="0" y="51346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46818">
            <a:off x="15404247" y="7143681"/>
            <a:ext cx="7142361" cy="6519028"/>
          </a:xfrm>
          <a:custGeom>
            <a:avLst/>
            <a:gdLst/>
            <a:ahLst/>
            <a:cxnLst/>
            <a:rect l="l" t="t" r="r" b="b"/>
            <a:pathLst>
              <a:path w="7142361" h="6519028">
                <a:moveTo>
                  <a:pt x="0" y="0"/>
                </a:moveTo>
                <a:lnTo>
                  <a:pt x="7142361" y="0"/>
                </a:lnTo>
                <a:lnTo>
                  <a:pt x="7142361" y="6519028"/>
                </a:lnTo>
                <a:lnTo>
                  <a:pt x="0" y="6519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016629">
            <a:off x="16040204" y="-1038285"/>
            <a:ext cx="2756251" cy="2397938"/>
          </a:xfrm>
          <a:custGeom>
            <a:avLst/>
            <a:gdLst/>
            <a:ahLst/>
            <a:cxnLst/>
            <a:rect l="l" t="t" r="r" b="b"/>
            <a:pathLst>
              <a:path w="2756251" h="2397938">
                <a:moveTo>
                  <a:pt x="0" y="0"/>
                </a:moveTo>
                <a:lnTo>
                  <a:pt x="2756250" y="0"/>
                </a:lnTo>
                <a:lnTo>
                  <a:pt x="2756250" y="2397938"/>
                </a:lnTo>
                <a:lnTo>
                  <a:pt x="0" y="23979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84527">
            <a:off x="17661685" y="986123"/>
            <a:ext cx="1378125" cy="1198969"/>
          </a:xfrm>
          <a:custGeom>
            <a:avLst/>
            <a:gdLst/>
            <a:ahLst/>
            <a:cxnLst/>
            <a:rect l="l" t="t" r="r" b="b"/>
            <a:pathLst>
              <a:path w="1378125" h="1198969">
                <a:moveTo>
                  <a:pt x="0" y="0"/>
                </a:moveTo>
                <a:lnTo>
                  <a:pt x="1378125" y="0"/>
                </a:lnTo>
                <a:lnTo>
                  <a:pt x="1378125" y="1198969"/>
                </a:lnTo>
                <a:lnTo>
                  <a:pt x="0" y="11989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/>
          <p:cNvGrpSpPr/>
          <p:nvPr/>
        </p:nvGrpSpPr>
        <p:grpSpPr>
          <a:xfrm>
            <a:off x="5371719" y="1239002"/>
            <a:ext cx="7544561" cy="2094603"/>
            <a:chOff x="5029200" y="133470"/>
            <a:chExt cx="7544561" cy="3016181"/>
          </a:xfrm>
        </p:grpSpPr>
        <p:pic>
          <p:nvPicPr>
            <p:cNvPr id="11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029200" y="133470"/>
              <a:ext cx="7544561" cy="301618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64996" y="1355901"/>
              <a:ext cx="6298404" cy="10193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600"/>
                </a:spcAft>
              </a:pPr>
              <a:r>
                <a:rPr lang="en-US" sz="4000" b="1" kern="100" dirty="0">
                  <a:solidFill>
                    <a:srgbClr val="503433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4000" b="1" kern="100" dirty="0" err="1">
                  <a:solidFill>
                    <a:srgbClr val="503433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Câu</a:t>
              </a:r>
              <a:r>
                <a:rPr lang="en-US" sz="4000" b="1" kern="100" dirty="0">
                  <a:solidFill>
                    <a:srgbClr val="503433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503433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thơ</a:t>
              </a:r>
              <a:r>
                <a:rPr lang="en-US" sz="4000" b="1" kern="100" dirty="0">
                  <a:solidFill>
                    <a:srgbClr val="503433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503433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thứ</a:t>
              </a:r>
              <a:r>
                <a:rPr lang="en-US" sz="4000" b="1" kern="100" dirty="0">
                  <a:solidFill>
                    <a:srgbClr val="503433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rgbClr val="503433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bảy</a:t>
              </a:r>
              <a:r>
                <a:rPr lang="en-US" sz="4000" b="1" kern="100" dirty="0">
                  <a:solidFill>
                    <a:srgbClr val="503433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000" b="1" i="1" kern="100" dirty="0" err="1">
                  <a:solidFill>
                    <a:srgbClr val="503433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1" kern="100" dirty="0">
                  <a:solidFill>
                    <a:srgbClr val="503433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kern="100" dirty="0" err="1">
                  <a:solidFill>
                    <a:srgbClr val="503433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chí</a:t>
              </a:r>
              <a:r>
                <a:rPr lang="en-US" sz="4000" b="1" i="1" kern="100" dirty="0">
                  <a:solidFill>
                    <a:srgbClr val="503433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!</a:t>
              </a:r>
              <a:endParaRPr lang="en-US" sz="4000" b="1" i="1" kern="100" dirty="0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7376" y="3049785"/>
            <a:ext cx="6350553" cy="5122283"/>
            <a:chOff x="5029200" y="133470"/>
            <a:chExt cx="7544561" cy="3016181"/>
          </a:xfrm>
        </p:grpSpPr>
        <p:pic>
          <p:nvPicPr>
            <p:cNvPr id="16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029200" y="133470"/>
              <a:ext cx="7544561" cy="301618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602822" y="626686"/>
              <a:ext cx="6298404" cy="16626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600"/>
                </a:spcAft>
              </a:pPr>
              <a:r>
                <a:rPr lang="en-US" sz="4000" b="1" kern="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+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thức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câu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thơ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chỉ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hai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tiếng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(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cũng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nhan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đề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bài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thơ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),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khép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ý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thơ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của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đoạn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trên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va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̀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mơ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̉ ra ý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thơ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phần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tiếp</a:t>
              </a:r>
              <a:r>
                <a:rPr lang="en-US" sz="4000" b="1" kern="10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0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rPr>
                <a:t>theo.</a:t>
              </a:r>
              <a:endParaRPr lang="en-US" sz="4000" b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892070" y="3333605"/>
            <a:ext cx="6350553" cy="5122282"/>
            <a:chOff x="5029199" y="133470"/>
            <a:chExt cx="7544561" cy="2634739"/>
          </a:xfrm>
        </p:grpSpPr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5029199" y="133470"/>
              <a:ext cx="7544561" cy="26347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743360" y="552413"/>
              <a:ext cx="6298404" cy="16626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+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Nội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dung: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là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sự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phát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hiện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một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tình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cảm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thiêng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liêng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mới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được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hình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tình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đồng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chí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(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đọc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thể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hiện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được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cảm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xúc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bất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ngờ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)</a:t>
              </a:r>
              <a:endParaRPr lang="en-US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46823">
            <a:off x="-3645090" y="2413729"/>
            <a:ext cx="6459601" cy="3871125"/>
          </a:xfrm>
          <a:custGeom>
            <a:avLst/>
            <a:gdLst/>
            <a:ahLst/>
            <a:cxnLst/>
            <a:rect l="l" t="t" r="r" b="b"/>
            <a:pathLst>
              <a:path w="6459601" h="3871125">
                <a:moveTo>
                  <a:pt x="0" y="0"/>
                </a:moveTo>
                <a:lnTo>
                  <a:pt x="6459601" y="0"/>
                </a:lnTo>
                <a:lnTo>
                  <a:pt x="6459601" y="3871124"/>
                </a:lnTo>
                <a:lnTo>
                  <a:pt x="0" y="387112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42810" y="2355482"/>
            <a:ext cx="2260305" cy="1791292"/>
          </a:xfrm>
          <a:custGeom>
            <a:avLst/>
            <a:gdLst/>
            <a:ahLst/>
            <a:cxnLst/>
            <a:rect l="l" t="t" r="r" b="b"/>
            <a:pathLst>
              <a:path w="2260305" h="1791292">
                <a:moveTo>
                  <a:pt x="0" y="0"/>
                </a:moveTo>
                <a:lnTo>
                  <a:pt x="2260305" y="0"/>
                </a:lnTo>
                <a:lnTo>
                  <a:pt x="2260305" y="1791292"/>
                </a:lnTo>
                <a:lnTo>
                  <a:pt x="0" y="1791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016629">
            <a:off x="16847111" y="-1833450"/>
            <a:ext cx="3277179" cy="2851145"/>
          </a:xfrm>
          <a:custGeom>
            <a:avLst/>
            <a:gdLst/>
            <a:ahLst/>
            <a:cxnLst/>
            <a:rect l="l" t="t" r="r" b="b"/>
            <a:pathLst>
              <a:path w="3277179" h="2851145">
                <a:moveTo>
                  <a:pt x="0" y="0"/>
                </a:moveTo>
                <a:lnTo>
                  <a:pt x="3277178" y="0"/>
                </a:lnTo>
                <a:lnTo>
                  <a:pt x="3277178" y="2851145"/>
                </a:lnTo>
                <a:lnTo>
                  <a:pt x="0" y="2851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84527">
            <a:off x="17850691" y="491309"/>
            <a:ext cx="1638589" cy="1425573"/>
          </a:xfrm>
          <a:custGeom>
            <a:avLst/>
            <a:gdLst/>
            <a:ahLst/>
            <a:cxnLst/>
            <a:rect l="l" t="t" r="r" b="b"/>
            <a:pathLst>
              <a:path w="1638589" h="1425573">
                <a:moveTo>
                  <a:pt x="0" y="0"/>
                </a:moveTo>
                <a:lnTo>
                  <a:pt x="1638589" y="0"/>
                </a:lnTo>
                <a:lnTo>
                  <a:pt x="1638589" y="1425573"/>
                </a:lnTo>
                <a:lnTo>
                  <a:pt x="0" y="1425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75316" y="7318475"/>
            <a:ext cx="4356310" cy="5937050"/>
          </a:xfrm>
          <a:custGeom>
            <a:avLst/>
            <a:gdLst/>
            <a:ahLst/>
            <a:cxnLst/>
            <a:rect l="l" t="t" r="r" b="b"/>
            <a:pathLst>
              <a:path w="4356310" h="5937050">
                <a:moveTo>
                  <a:pt x="0" y="0"/>
                </a:moveTo>
                <a:lnTo>
                  <a:pt x="4356310" y="0"/>
                </a:lnTo>
                <a:lnTo>
                  <a:pt x="4356310" y="5937050"/>
                </a:lnTo>
                <a:lnTo>
                  <a:pt x="0" y="59370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>
              <a:alphaModFix amt="3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4698280">
            <a:off x="-836616" y="8158195"/>
            <a:ext cx="3502723" cy="4114800"/>
          </a:xfrm>
          <a:custGeom>
            <a:avLst/>
            <a:gdLst/>
            <a:ahLst/>
            <a:cxnLst/>
            <a:rect l="l" t="t" r="r" b="b"/>
            <a:pathLst>
              <a:path w="3502723" h="4114800">
                <a:moveTo>
                  <a:pt x="0" y="0"/>
                </a:moveTo>
                <a:lnTo>
                  <a:pt x="3502724" y="0"/>
                </a:lnTo>
                <a:lnTo>
                  <a:pt x="35027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556186" y="3963105"/>
            <a:ext cx="829971" cy="905722"/>
          </a:xfrm>
          <a:custGeom>
            <a:avLst/>
            <a:gdLst/>
            <a:ahLst/>
            <a:cxnLst/>
            <a:rect l="l" t="t" r="r" b="b"/>
            <a:pathLst>
              <a:path w="829971" h="905722">
                <a:moveTo>
                  <a:pt x="0" y="0"/>
                </a:moveTo>
                <a:lnTo>
                  <a:pt x="829971" y="0"/>
                </a:lnTo>
                <a:lnTo>
                  <a:pt x="829971" y="905722"/>
                </a:lnTo>
                <a:lnTo>
                  <a:pt x="0" y="9057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750752" y="3963105"/>
            <a:ext cx="1132153" cy="905722"/>
          </a:xfrm>
          <a:custGeom>
            <a:avLst/>
            <a:gdLst/>
            <a:ahLst/>
            <a:cxnLst/>
            <a:rect l="l" t="t" r="r" b="b"/>
            <a:pathLst>
              <a:path w="1132153" h="905722">
                <a:moveTo>
                  <a:pt x="0" y="0"/>
                </a:moveTo>
                <a:lnTo>
                  <a:pt x="1132153" y="0"/>
                </a:lnTo>
                <a:lnTo>
                  <a:pt x="1132153" y="905722"/>
                </a:lnTo>
                <a:lnTo>
                  <a:pt x="0" y="9057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374297" y="6180878"/>
            <a:ext cx="1885062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Bodoni FLF" panose="02000606090000020003"/>
              </a:rPr>
              <a:t>TITLE</a:t>
            </a:r>
            <a:endParaRPr lang="en-US" sz="4500">
              <a:solidFill>
                <a:srgbClr val="FFFFFF"/>
              </a:solidFill>
              <a:latin typeface="Bodoni FLF" panose="02000606090000020003"/>
            </a:endParaRPr>
          </a:p>
        </p:txBody>
      </p:sp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321027" y="893599"/>
          <a:ext cx="17648504" cy="826225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51304"/>
                <a:gridCol w="3886200"/>
                <a:gridCol w="7398874"/>
                <a:gridCol w="4412126"/>
              </a:tblGrid>
              <a:tr h="609600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34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- 10 </a:t>
                      </a:r>
                      <a:r>
                        <a:rPr lang="en-GB" sz="34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dòng</a:t>
                      </a:r>
                      <a:r>
                        <a:rPr lang="en-GB" sz="34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GB" sz="34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thơ</a:t>
                      </a:r>
                      <a:r>
                        <a:rPr lang="en-GB" sz="34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GB" sz="34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đầu</a:t>
                      </a:r>
                      <a:endParaRPr lang="en-US" sz="3400" b="1" dirty="0">
                        <a:solidFill>
                          <a:srgbClr val="503433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3400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4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4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</a:tr>
              <a:tr h="701040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912223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1404257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en-US" sz="34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</a:tr>
              <a:tr h="1404257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 vMerge="1">
                  <a:tcPr/>
                </a:tc>
                <a:tc vMerge="1">
                  <a:tcPr/>
                </a:tc>
              </a:tr>
              <a:tr h="361406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 vMerge="1">
                  <a:tcPr/>
                </a:tc>
                <a:tc vMerge="1">
                  <a:tcPr/>
                </a:tc>
              </a:tr>
              <a:tr h="1404257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34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4084"/>
            <a:ext cx="11440884" cy="614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3.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Biểu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hiện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tình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chí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(13 </a:t>
            </a:r>
            <a:r>
              <a:rPr lang="en-GB" sz="34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dòng</a:t>
            </a: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cuối</a:t>
            </a: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en-US" sz="3400" b="1" dirty="0">
              <a:solidFill>
                <a:srgbClr val="503433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46823">
            <a:off x="-3645090" y="2413729"/>
            <a:ext cx="6459601" cy="3871125"/>
          </a:xfrm>
          <a:custGeom>
            <a:avLst/>
            <a:gdLst/>
            <a:ahLst/>
            <a:cxnLst/>
            <a:rect l="l" t="t" r="r" b="b"/>
            <a:pathLst>
              <a:path w="6459601" h="3871125">
                <a:moveTo>
                  <a:pt x="0" y="0"/>
                </a:moveTo>
                <a:lnTo>
                  <a:pt x="6459601" y="0"/>
                </a:lnTo>
                <a:lnTo>
                  <a:pt x="6459601" y="3871124"/>
                </a:lnTo>
                <a:lnTo>
                  <a:pt x="0" y="387112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42810" y="2355482"/>
            <a:ext cx="2260305" cy="1791292"/>
          </a:xfrm>
          <a:custGeom>
            <a:avLst/>
            <a:gdLst/>
            <a:ahLst/>
            <a:cxnLst/>
            <a:rect l="l" t="t" r="r" b="b"/>
            <a:pathLst>
              <a:path w="2260305" h="1791292">
                <a:moveTo>
                  <a:pt x="0" y="0"/>
                </a:moveTo>
                <a:lnTo>
                  <a:pt x="2260305" y="0"/>
                </a:lnTo>
                <a:lnTo>
                  <a:pt x="2260305" y="1791292"/>
                </a:lnTo>
                <a:lnTo>
                  <a:pt x="0" y="1791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016629">
            <a:off x="16847111" y="-1833450"/>
            <a:ext cx="3277179" cy="2851145"/>
          </a:xfrm>
          <a:custGeom>
            <a:avLst/>
            <a:gdLst/>
            <a:ahLst/>
            <a:cxnLst/>
            <a:rect l="l" t="t" r="r" b="b"/>
            <a:pathLst>
              <a:path w="3277179" h="2851145">
                <a:moveTo>
                  <a:pt x="0" y="0"/>
                </a:moveTo>
                <a:lnTo>
                  <a:pt x="3277178" y="0"/>
                </a:lnTo>
                <a:lnTo>
                  <a:pt x="3277178" y="2851145"/>
                </a:lnTo>
                <a:lnTo>
                  <a:pt x="0" y="2851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84527">
            <a:off x="17850691" y="491309"/>
            <a:ext cx="1638589" cy="1425573"/>
          </a:xfrm>
          <a:custGeom>
            <a:avLst/>
            <a:gdLst/>
            <a:ahLst/>
            <a:cxnLst/>
            <a:rect l="l" t="t" r="r" b="b"/>
            <a:pathLst>
              <a:path w="1638589" h="1425573">
                <a:moveTo>
                  <a:pt x="0" y="0"/>
                </a:moveTo>
                <a:lnTo>
                  <a:pt x="1638589" y="0"/>
                </a:lnTo>
                <a:lnTo>
                  <a:pt x="1638589" y="1425573"/>
                </a:lnTo>
                <a:lnTo>
                  <a:pt x="0" y="1425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75316" y="7318475"/>
            <a:ext cx="4356310" cy="5937050"/>
          </a:xfrm>
          <a:custGeom>
            <a:avLst/>
            <a:gdLst/>
            <a:ahLst/>
            <a:cxnLst/>
            <a:rect l="l" t="t" r="r" b="b"/>
            <a:pathLst>
              <a:path w="4356310" h="5937050">
                <a:moveTo>
                  <a:pt x="0" y="0"/>
                </a:moveTo>
                <a:lnTo>
                  <a:pt x="4356310" y="0"/>
                </a:lnTo>
                <a:lnTo>
                  <a:pt x="4356310" y="5937050"/>
                </a:lnTo>
                <a:lnTo>
                  <a:pt x="0" y="59370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>
              <a:alphaModFix amt="3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4698280">
            <a:off x="-836616" y="8158195"/>
            <a:ext cx="3502723" cy="4114800"/>
          </a:xfrm>
          <a:custGeom>
            <a:avLst/>
            <a:gdLst/>
            <a:ahLst/>
            <a:cxnLst/>
            <a:rect l="l" t="t" r="r" b="b"/>
            <a:pathLst>
              <a:path w="3502723" h="4114800">
                <a:moveTo>
                  <a:pt x="0" y="0"/>
                </a:moveTo>
                <a:lnTo>
                  <a:pt x="3502724" y="0"/>
                </a:lnTo>
                <a:lnTo>
                  <a:pt x="35027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556186" y="3963105"/>
            <a:ext cx="829971" cy="905722"/>
          </a:xfrm>
          <a:custGeom>
            <a:avLst/>
            <a:gdLst/>
            <a:ahLst/>
            <a:cxnLst/>
            <a:rect l="l" t="t" r="r" b="b"/>
            <a:pathLst>
              <a:path w="829971" h="905722">
                <a:moveTo>
                  <a:pt x="0" y="0"/>
                </a:moveTo>
                <a:lnTo>
                  <a:pt x="829971" y="0"/>
                </a:lnTo>
                <a:lnTo>
                  <a:pt x="829971" y="905722"/>
                </a:lnTo>
                <a:lnTo>
                  <a:pt x="0" y="9057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750752" y="3963105"/>
            <a:ext cx="1132153" cy="905722"/>
          </a:xfrm>
          <a:custGeom>
            <a:avLst/>
            <a:gdLst/>
            <a:ahLst/>
            <a:cxnLst/>
            <a:rect l="l" t="t" r="r" b="b"/>
            <a:pathLst>
              <a:path w="1132153" h="905722">
                <a:moveTo>
                  <a:pt x="0" y="0"/>
                </a:moveTo>
                <a:lnTo>
                  <a:pt x="1132153" y="0"/>
                </a:lnTo>
                <a:lnTo>
                  <a:pt x="1132153" y="905722"/>
                </a:lnTo>
                <a:lnTo>
                  <a:pt x="0" y="9057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374297" y="6180878"/>
            <a:ext cx="1885062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Bodoni FLF" panose="02000606090000020003"/>
              </a:rPr>
              <a:t>TITLE</a:t>
            </a:r>
            <a:endParaRPr lang="en-US" sz="4500">
              <a:solidFill>
                <a:srgbClr val="FFFFFF"/>
              </a:solidFill>
              <a:latin typeface="Bodoni FLF" panose="02000606090000020003"/>
            </a:endParaRPr>
          </a:p>
        </p:txBody>
      </p:sp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321027" y="893599"/>
          <a:ext cx="17648504" cy="826225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51304"/>
                <a:gridCol w="3886200"/>
                <a:gridCol w="7398874"/>
                <a:gridCol w="4412126"/>
              </a:tblGrid>
              <a:tr h="609600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34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- 10 </a:t>
                      </a:r>
                      <a:r>
                        <a:rPr lang="en-GB" sz="34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dòng</a:t>
                      </a:r>
                      <a:r>
                        <a:rPr lang="en-GB" sz="34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GB" sz="34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thơ</a:t>
                      </a:r>
                      <a:r>
                        <a:rPr lang="en-GB" sz="34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GB" sz="34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đầu</a:t>
                      </a:r>
                      <a:endParaRPr lang="en-US" sz="3400" b="1" dirty="0">
                        <a:solidFill>
                          <a:srgbClr val="503433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ruộng</a:t>
                      </a:r>
                      <a:r>
                        <a:rPr lang="en-US" sz="34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nương</a:t>
                      </a:r>
                      <a:r>
                        <a:rPr lang="en-US" sz="34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gian</a:t>
                      </a:r>
                      <a:r>
                        <a:rPr lang="en-US" sz="34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nhà</a:t>
                      </a:r>
                      <a:r>
                        <a:rPr lang="en-US" sz="34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endParaRPr lang="en-US" sz="3400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4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4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</a:tr>
              <a:tr h="701040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mặc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kệ</a:t>
                      </a:r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912223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giếng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nước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gốc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đa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1404257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cơn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ớn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lạnh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sốt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run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trán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ướt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mồ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hôi</a:t>
                      </a:r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en-US" sz="34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</a:tr>
              <a:tr h="1404257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áo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rách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vai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quần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vá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chân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không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giày</a:t>
                      </a:r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 vMerge="1">
                  <a:tcPr/>
                </a:tc>
                <a:tc vMerge="1">
                  <a:tcPr/>
                </a:tc>
              </a:tr>
              <a:tr h="361406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buốt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giá</a:t>
                      </a:r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 vMerge="1">
                  <a:tcPr/>
                </a:tc>
                <a:tc vMerge="1">
                  <a:tcPr/>
                </a:tc>
              </a:tr>
              <a:tr h="1404257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miệng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cười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tay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nắm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lấy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bàn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tay</a:t>
                      </a:r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34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4084"/>
            <a:ext cx="11440884" cy="614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3.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Biểu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hiện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tình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chí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(13 </a:t>
            </a:r>
            <a:r>
              <a:rPr lang="en-GB" sz="34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dòng</a:t>
            </a: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cuối</a:t>
            </a: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en-US" sz="3400" b="1" dirty="0">
              <a:solidFill>
                <a:srgbClr val="503433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46823">
            <a:off x="-3645090" y="2413729"/>
            <a:ext cx="6459601" cy="3871125"/>
          </a:xfrm>
          <a:custGeom>
            <a:avLst/>
            <a:gdLst/>
            <a:ahLst/>
            <a:cxnLst/>
            <a:rect l="l" t="t" r="r" b="b"/>
            <a:pathLst>
              <a:path w="6459601" h="3871125">
                <a:moveTo>
                  <a:pt x="0" y="0"/>
                </a:moveTo>
                <a:lnTo>
                  <a:pt x="6459601" y="0"/>
                </a:lnTo>
                <a:lnTo>
                  <a:pt x="6459601" y="3871124"/>
                </a:lnTo>
                <a:lnTo>
                  <a:pt x="0" y="387112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42810" y="2355482"/>
            <a:ext cx="2260305" cy="1791292"/>
          </a:xfrm>
          <a:custGeom>
            <a:avLst/>
            <a:gdLst/>
            <a:ahLst/>
            <a:cxnLst/>
            <a:rect l="l" t="t" r="r" b="b"/>
            <a:pathLst>
              <a:path w="2260305" h="1791292">
                <a:moveTo>
                  <a:pt x="0" y="0"/>
                </a:moveTo>
                <a:lnTo>
                  <a:pt x="2260305" y="0"/>
                </a:lnTo>
                <a:lnTo>
                  <a:pt x="2260305" y="1791292"/>
                </a:lnTo>
                <a:lnTo>
                  <a:pt x="0" y="1791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016629">
            <a:off x="16847111" y="-1833450"/>
            <a:ext cx="3277179" cy="2851145"/>
          </a:xfrm>
          <a:custGeom>
            <a:avLst/>
            <a:gdLst/>
            <a:ahLst/>
            <a:cxnLst/>
            <a:rect l="l" t="t" r="r" b="b"/>
            <a:pathLst>
              <a:path w="3277179" h="2851145">
                <a:moveTo>
                  <a:pt x="0" y="0"/>
                </a:moveTo>
                <a:lnTo>
                  <a:pt x="3277178" y="0"/>
                </a:lnTo>
                <a:lnTo>
                  <a:pt x="3277178" y="2851145"/>
                </a:lnTo>
                <a:lnTo>
                  <a:pt x="0" y="2851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84527">
            <a:off x="17850691" y="491309"/>
            <a:ext cx="1638589" cy="1425573"/>
          </a:xfrm>
          <a:custGeom>
            <a:avLst/>
            <a:gdLst/>
            <a:ahLst/>
            <a:cxnLst/>
            <a:rect l="l" t="t" r="r" b="b"/>
            <a:pathLst>
              <a:path w="1638589" h="1425573">
                <a:moveTo>
                  <a:pt x="0" y="0"/>
                </a:moveTo>
                <a:lnTo>
                  <a:pt x="1638589" y="0"/>
                </a:lnTo>
                <a:lnTo>
                  <a:pt x="1638589" y="1425573"/>
                </a:lnTo>
                <a:lnTo>
                  <a:pt x="0" y="1425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75316" y="7318475"/>
            <a:ext cx="4356310" cy="5937050"/>
          </a:xfrm>
          <a:custGeom>
            <a:avLst/>
            <a:gdLst/>
            <a:ahLst/>
            <a:cxnLst/>
            <a:rect l="l" t="t" r="r" b="b"/>
            <a:pathLst>
              <a:path w="4356310" h="5937050">
                <a:moveTo>
                  <a:pt x="0" y="0"/>
                </a:moveTo>
                <a:lnTo>
                  <a:pt x="4356310" y="0"/>
                </a:lnTo>
                <a:lnTo>
                  <a:pt x="4356310" y="5937050"/>
                </a:lnTo>
                <a:lnTo>
                  <a:pt x="0" y="59370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>
              <a:alphaModFix amt="3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4698280">
            <a:off x="-836616" y="8158195"/>
            <a:ext cx="3502723" cy="4114800"/>
          </a:xfrm>
          <a:custGeom>
            <a:avLst/>
            <a:gdLst/>
            <a:ahLst/>
            <a:cxnLst/>
            <a:rect l="l" t="t" r="r" b="b"/>
            <a:pathLst>
              <a:path w="3502723" h="4114800">
                <a:moveTo>
                  <a:pt x="0" y="0"/>
                </a:moveTo>
                <a:lnTo>
                  <a:pt x="3502724" y="0"/>
                </a:lnTo>
                <a:lnTo>
                  <a:pt x="35027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556186" y="3963105"/>
            <a:ext cx="829971" cy="905722"/>
          </a:xfrm>
          <a:custGeom>
            <a:avLst/>
            <a:gdLst/>
            <a:ahLst/>
            <a:cxnLst/>
            <a:rect l="l" t="t" r="r" b="b"/>
            <a:pathLst>
              <a:path w="829971" h="905722">
                <a:moveTo>
                  <a:pt x="0" y="0"/>
                </a:moveTo>
                <a:lnTo>
                  <a:pt x="829971" y="0"/>
                </a:lnTo>
                <a:lnTo>
                  <a:pt x="829971" y="905722"/>
                </a:lnTo>
                <a:lnTo>
                  <a:pt x="0" y="9057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750752" y="3963105"/>
            <a:ext cx="1132153" cy="905722"/>
          </a:xfrm>
          <a:custGeom>
            <a:avLst/>
            <a:gdLst/>
            <a:ahLst/>
            <a:cxnLst/>
            <a:rect l="l" t="t" r="r" b="b"/>
            <a:pathLst>
              <a:path w="1132153" h="905722">
                <a:moveTo>
                  <a:pt x="0" y="0"/>
                </a:moveTo>
                <a:lnTo>
                  <a:pt x="1132153" y="0"/>
                </a:lnTo>
                <a:lnTo>
                  <a:pt x="1132153" y="905722"/>
                </a:lnTo>
                <a:lnTo>
                  <a:pt x="0" y="9057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374297" y="6180878"/>
            <a:ext cx="1885062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Bodoni FLF" panose="02000606090000020003"/>
              </a:rPr>
              <a:t>TITLE</a:t>
            </a:r>
            <a:endParaRPr lang="en-US" sz="4500">
              <a:solidFill>
                <a:srgbClr val="FFFFFF"/>
              </a:solidFill>
              <a:latin typeface="Bodoni FLF" panose="02000606090000020003"/>
            </a:endParaRPr>
          </a:p>
        </p:txBody>
      </p:sp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321027" y="893599"/>
          <a:ext cx="17648504" cy="826225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51304"/>
                <a:gridCol w="3886200"/>
                <a:gridCol w="7398874"/>
                <a:gridCol w="4412126"/>
              </a:tblGrid>
              <a:tr h="609600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34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- 10 </a:t>
                      </a:r>
                      <a:r>
                        <a:rPr lang="en-GB" sz="34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dòng</a:t>
                      </a:r>
                      <a:r>
                        <a:rPr lang="en-GB" sz="34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GB" sz="34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thơ</a:t>
                      </a:r>
                      <a:r>
                        <a:rPr lang="en-GB" sz="34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GB" sz="34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đầu</a:t>
                      </a:r>
                      <a:endParaRPr lang="en-US" sz="3400" b="1" dirty="0">
                        <a:solidFill>
                          <a:srgbClr val="503433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ruộng</a:t>
                      </a:r>
                      <a:r>
                        <a:rPr lang="en-US" sz="34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nương</a:t>
                      </a:r>
                      <a:r>
                        <a:rPr lang="en-US" sz="34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gian</a:t>
                      </a:r>
                      <a:r>
                        <a:rPr lang="en-US" sz="34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nhà</a:t>
                      </a:r>
                      <a:r>
                        <a:rPr lang="en-US" sz="34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endParaRPr lang="en-US" sz="3400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tài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sản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quý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nông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dân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34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Chia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sẻ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cảnh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ngộ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thấu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hiểu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tâm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tư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nỗi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lòng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nhau</a:t>
                      </a:r>
                      <a:r>
                        <a:rPr lang="en-US" sz="3400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34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</a:tr>
              <a:tr h="701040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mặc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kệ</a:t>
                      </a:r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thể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hiện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quyết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tâm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ra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đi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vì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nghĩa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lớn</a:t>
                      </a: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912223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giếng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nước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gốc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đa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Phép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tu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hoán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dụ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hoá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nhớ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làm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nổi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bật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nổi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nhớ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quê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hương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lính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1404257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cơn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ớn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lạnh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sốt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run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trán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ướt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mồ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hôi</a:t>
                      </a:r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lính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đối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mặt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với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nhiều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khó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khăn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gian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khổ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bệnh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tật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thiếu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thốn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chất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thời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tiết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(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buốt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giá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=&gt;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Đồng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cam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cộng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khổ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sẻ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chia </a:t>
                      </a: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r>
                        <a:rPr lang="en-US" sz="34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=&gt; </a:t>
                      </a:r>
                      <a:r>
                        <a:rPr lang="en-US" sz="34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Miêu</a:t>
                      </a:r>
                      <a:r>
                        <a:rPr lang="en-US" sz="34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tả</a:t>
                      </a:r>
                      <a:r>
                        <a:rPr lang="en-US" sz="34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chân</a:t>
                      </a:r>
                      <a:r>
                        <a:rPr lang="en-US" sz="34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thực</a:t>
                      </a:r>
                      <a:r>
                        <a:rPr lang="en-US" sz="34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(</a:t>
                      </a:r>
                      <a:r>
                        <a:rPr lang="en-US" sz="34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tả</a:t>
                      </a:r>
                      <a:r>
                        <a:rPr lang="en-US" sz="34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thực</a:t>
                      </a:r>
                      <a:r>
                        <a:rPr lang="en-US" sz="34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3400" b="1" dirty="0">
                        <a:solidFill>
                          <a:srgbClr val="503433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34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</a:tr>
              <a:tr h="1404257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áo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rách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vai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quần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vá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chân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không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giày</a:t>
                      </a:r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 vMerge="1">
                  <a:tcPr/>
                </a:tc>
                <a:tc vMerge="1">
                  <a:tcPr/>
                </a:tc>
              </a:tr>
              <a:tr h="361406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buốt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giá</a:t>
                      </a:r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 vMerge="1">
                  <a:tcPr/>
                </a:tc>
                <a:tc vMerge="1">
                  <a:tcPr/>
                </a:tc>
              </a:tr>
              <a:tr h="1404257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miệng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cười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tay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nắm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lấy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bàn</a:t>
                      </a:r>
                      <a:r>
                        <a:rPr lang="en-US" sz="34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tay</a:t>
                      </a:r>
                      <a:endParaRPr lang="en-US" sz="34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Bằng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tinh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thần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lạc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quan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sự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sẻ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chia,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những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lính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đã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vượt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qua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khó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khăn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gian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khổ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thiếu</a:t>
                      </a:r>
                      <a:r>
                        <a:rPr lang="en-US" sz="3400" b="1" kern="1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thốn</a:t>
                      </a:r>
                      <a:endParaRPr lang="en-US" sz="34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4084"/>
            <a:ext cx="11440884" cy="614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3.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Biểu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hiện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tình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chí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(13 </a:t>
            </a:r>
            <a:r>
              <a:rPr lang="en-GB" sz="34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dòng</a:t>
            </a: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cuối</a:t>
            </a: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en-US" sz="3400" b="1" dirty="0">
              <a:solidFill>
                <a:srgbClr val="503433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46823">
            <a:off x="-3645090" y="2413729"/>
            <a:ext cx="6459601" cy="3871125"/>
          </a:xfrm>
          <a:custGeom>
            <a:avLst/>
            <a:gdLst/>
            <a:ahLst/>
            <a:cxnLst/>
            <a:rect l="l" t="t" r="r" b="b"/>
            <a:pathLst>
              <a:path w="6459601" h="3871125">
                <a:moveTo>
                  <a:pt x="0" y="0"/>
                </a:moveTo>
                <a:lnTo>
                  <a:pt x="6459601" y="0"/>
                </a:lnTo>
                <a:lnTo>
                  <a:pt x="6459601" y="3871124"/>
                </a:lnTo>
                <a:lnTo>
                  <a:pt x="0" y="387112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42810" y="2355482"/>
            <a:ext cx="2260305" cy="1791292"/>
          </a:xfrm>
          <a:custGeom>
            <a:avLst/>
            <a:gdLst/>
            <a:ahLst/>
            <a:cxnLst/>
            <a:rect l="l" t="t" r="r" b="b"/>
            <a:pathLst>
              <a:path w="2260305" h="1791292">
                <a:moveTo>
                  <a:pt x="0" y="0"/>
                </a:moveTo>
                <a:lnTo>
                  <a:pt x="2260305" y="0"/>
                </a:lnTo>
                <a:lnTo>
                  <a:pt x="2260305" y="1791292"/>
                </a:lnTo>
                <a:lnTo>
                  <a:pt x="0" y="1791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016629">
            <a:off x="16114882" y="-745935"/>
            <a:ext cx="3277179" cy="2851145"/>
          </a:xfrm>
          <a:custGeom>
            <a:avLst/>
            <a:gdLst/>
            <a:ahLst/>
            <a:cxnLst/>
            <a:rect l="l" t="t" r="r" b="b"/>
            <a:pathLst>
              <a:path w="3277179" h="2851145">
                <a:moveTo>
                  <a:pt x="0" y="0"/>
                </a:moveTo>
                <a:lnTo>
                  <a:pt x="3277178" y="0"/>
                </a:lnTo>
                <a:lnTo>
                  <a:pt x="3277178" y="2851145"/>
                </a:lnTo>
                <a:lnTo>
                  <a:pt x="0" y="2851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84527">
            <a:off x="17595410" y="1656525"/>
            <a:ext cx="1638589" cy="1425573"/>
          </a:xfrm>
          <a:custGeom>
            <a:avLst/>
            <a:gdLst/>
            <a:ahLst/>
            <a:cxnLst/>
            <a:rect l="l" t="t" r="r" b="b"/>
            <a:pathLst>
              <a:path w="1638589" h="1425573">
                <a:moveTo>
                  <a:pt x="0" y="0"/>
                </a:moveTo>
                <a:lnTo>
                  <a:pt x="1638589" y="0"/>
                </a:lnTo>
                <a:lnTo>
                  <a:pt x="1638589" y="1425573"/>
                </a:lnTo>
                <a:lnTo>
                  <a:pt x="0" y="1425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46981" y="4360736"/>
            <a:ext cx="4356310" cy="5937050"/>
          </a:xfrm>
          <a:custGeom>
            <a:avLst/>
            <a:gdLst/>
            <a:ahLst/>
            <a:cxnLst/>
            <a:rect l="l" t="t" r="r" b="b"/>
            <a:pathLst>
              <a:path w="4356310" h="5937050">
                <a:moveTo>
                  <a:pt x="0" y="0"/>
                </a:moveTo>
                <a:lnTo>
                  <a:pt x="4356310" y="0"/>
                </a:lnTo>
                <a:lnTo>
                  <a:pt x="4356310" y="5937050"/>
                </a:lnTo>
                <a:lnTo>
                  <a:pt x="0" y="59370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>
              <a:alphaModFix amt="2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4698280">
            <a:off x="-836616" y="8158195"/>
            <a:ext cx="3502723" cy="4114800"/>
          </a:xfrm>
          <a:custGeom>
            <a:avLst/>
            <a:gdLst/>
            <a:ahLst/>
            <a:cxnLst/>
            <a:rect l="l" t="t" r="r" b="b"/>
            <a:pathLst>
              <a:path w="3502723" h="4114800">
                <a:moveTo>
                  <a:pt x="0" y="0"/>
                </a:moveTo>
                <a:lnTo>
                  <a:pt x="3502724" y="0"/>
                </a:lnTo>
                <a:lnTo>
                  <a:pt x="35027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556186" y="3963105"/>
            <a:ext cx="829971" cy="905722"/>
          </a:xfrm>
          <a:custGeom>
            <a:avLst/>
            <a:gdLst/>
            <a:ahLst/>
            <a:cxnLst/>
            <a:rect l="l" t="t" r="r" b="b"/>
            <a:pathLst>
              <a:path w="829971" h="905722">
                <a:moveTo>
                  <a:pt x="0" y="0"/>
                </a:moveTo>
                <a:lnTo>
                  <a:pt x="829971" y="0"/>
                </a:lnTo>
                <a:lnTo>
                  <a:pt x="829971" y="905722"/>
                </a:lnTo>
                <a:lnTo>
                  <a:pt x="0" y="9057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750752" y="3963105"/>
            <a:ext cx="1132153" cy="905722"/>
          </a:xfrm>
          <a:custGeom>
            <a:avLst/>
            <a:gdLst/>
            <a:ahLst/>
            <a:cxnLst/>
            <a:rect l="l" t="t" r="r" b="b"/>
            <a:pathLst>
              <a:path w="1132153" h="905722">
                <a:moveTo>
                  <a:pt x="0" y="0"/>
                </a:moveTo>
                <a:lnTo>
                  <a:pt x="1132153" y="0"/>
                </a:lnTo>
                <a:lnTo>
                  <a:pt x="1132153" y="905722"/>
                </a:lnTo>
                <a:lnTo>
                  <a:pt x="0" y="9057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104967" y="1202379"/>
          <a:ext cx="17648504" cy="7894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51304"/>
                <a:gridCol w="3886200"/>
                <a:gridCol w="7398874"/>
                <a:gridCol w="4412126"/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50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- 3 </a:t>
                      </a:r>
                      <a:r>
                        <a:rPr lang="en-GB" sz="50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dòng</a:t>
                      </a:r>
                      <a:r>
                        <a:rPr lang="en-GB" sz="50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GB" sz="50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thơ</a:t>
                      </a:r>
                      <a:r>
                        <a:rPr lang="en-GB" sz="50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GB" sz="50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cuối</a:t>
                      </a:r>
                      <a:endParaRPr lang="en-US" sz="5000" b="1" dirty="0">
                        <a:solidFill>
                          <a:srgbClr val="503433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5000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0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just"/>
                      <a:endParaRPr lang="en-US" sz="50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/>
                </a:tc>
              </a:tr>
              <a:tr h="701040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50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0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912223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50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0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4135"/>
            <a:ext cx="1629156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5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r>
              <a:rPr lang="en-GB" sz="5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GB" sz="5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Biểu</a:t>
            </a:r>
            <a:r>
              <a:rPr lang="en-GB" sz="5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5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hiện</a:t>
            </a:r>
            <a:r>
              <a:rPr lang="en-GB" sz="5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5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GB" sz="5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5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tình</a:t>
            </a:r>
            <a:r>
              <a:rPr lang="en-GB" sz="5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5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en-GB" sz="5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5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chí</a:t>
            </a:r>
            <a:r>
              <a:rPr lang="en-GB" sz="5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5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(13 </a:t>
            </a:r>
            <a:r>
              <a:rPr lang="en-GB" sz="54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dòng</a:t>
            </a:r>
            <a:r>
              <a:rPr lang="en-GB" sz="5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cuối</a:t>
            </a:r>
            <a:r>
              <a:rPr lang="en-GB" sz="5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en-US" sz="5400" b="1" dirty="0">
              <a:solidFill>
                <a:srgbClr val="503433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46823">
            <a:off x="-3645090" y="2413729"/>
            <a:ext cx="6459601" cy="3871125"/>
          </a:xfrm>
          <a:custGeom>
            <a:avLst/>
            <a:gdLst/>
            <a:ahLst/>
            <a:cxnLst/>
            <a:rect l="l" t="t" r="r" b="b"/>
            <a:pathLst>
              <a:path w="6459601" h="3871125">
                <a:moveTo>
                  <a:pt x="0" y="0"/>
                </a:moveTo>
                <a:lnTo>
                  <a:pt x="6459601" y="0"/>
                </a:lnTo>
                <a:lnTo>
                  <a:pt x="6459601" y="3871124"/>
                </a:lnTo>
                <a:lnTo>
                  <a:pt x="0" y="387112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42810" y="2355482"/>
            <a:ext cx="2260305" cy="1791292"/>
          </a:xfrm>
          <a:custGeom>
            <a:avLst/>
            <a:gdLst/>
            <a:ahLst/>
            <a:cxnLst/>
            <a:rect l="l" t="t" r="r" b="b"/>
            <a:pathLst>
              <a:path w="2260305" h="1791292">
                <a:moveTo>
                  <a:pt x="0" y="0"/>
                </a:moveTo>
                <a:lnTo>
                  <a:pt x="2260305" y="0"/>
                </a:lnTo>
                <a:lnTo>
                  <a:pt x="2260305" y="1791292"/>
                </a:lnTo>
                <a:lnTo>
                  <a:pt x="0" y="1791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016629">
            <a:off x="16114882" y="-745935"/>
            <a:ext cx="3277179" cy="2851145"/>
          </a:xfrm>
          <a:custGeom>
            <a:avLst/>
            <a:gdLst/>
            <a:ahLst/>
            <a:cxnLst/>
            <a:rect l="l" t="t" r="r" b="b"/>
            <a:pathLst>
              <a:path w="3277179" h="2851145">
                <a:moveTo>
                  <a:pt x="0" y="0"/>
                </a:moveTo>
                <a:lnTo>
                  <a:pt x="3277178" y="0"/>
                </a:lnTo>
                <a:lnTo>
                  <a:pt x="3277178" y="2851145"/>
                </a:lnTo>
                <a:lnTo>
                  <a:pt x="0" y="2851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84527">
            <a:off x="17595410" y="1656525"/>
            <a:ext cx="1638589" cy="1425573"/>
          </a:xfrm>
          <a:custGeom>
            <a:avLst/>
            <a:gdLst/>
            <a:ahLst/>
            <a:cxnLst/>
            <a:rect l="l" t="t" r="r" b="b"/>
            <a:pathLst>
              <a:path w="1638589" h="1425573">
                <a:moveTo>
                  <a:pt x="0" y="0"/>
                </a:moveTo>
                <a:lnTo>
                  <a:pt x="1638589" y="0"/>
                </a:lnTo>
                <a:lnTo>
                  <a:pt x="1638589" y="1425573"/>
                </a:lnTo>
                <a:lnTo>
                  <a:pt x="0" y="1425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46981" y="4360736"/>
            <a:ext cx="4356310" cy="5937050"/>
          </a:xfrm>
          <a:custGeom>
            <a:avLst/>
            <a:gdLst/>
            <a:ahLst/>
            <a:cxnLst/>
            <a:rect l="l" t="t" r="r" b="b"/>
            <a:pathLst>
              <a:path w="4356310" h="5937050">
                <a:moveTo>
                  <a:pt x="0" y="0"/>
                </a:moveTo>
                <a:lnTo>
                  <a:pt x="4356310" y="0"/>
                </a:lnTo>
                <a:lnTo>
                  <a:pt x="4356310" y="5937050"/>
                </a:lnTo>
                <a:lnTo>
                  <a:pt x="0" y="59370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>
              <a:alphaModFix amt="2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4698280">
            <a:off x="-836616" y="8158195"/>
            <a:ext cx="3502723" cy="4114800"/>
          </a:xfrm>
          <a:custGeom>
            <a:avLst/>
            <a:gdLst/>
            <a:ahLst/>
            <a:cxnLst/>
            <a:rect l="l" t="t" r="r" b="b"/>
            <a:pathLst>
              <a:path w="3502723" h="4114800">
                <a:moveTo>
                  <a:pt x="0" y="0"/>
                </a:moveTo>
                <a:lnTo>
                  <a:pt x="3502724" y="0"/>
                </a:lnTo>
                <a:lnTo>
                  <a:pt x="35027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556186" y="3963105"/>
            <a:ext cx="829971" cy="905722"/>
          </a:xfrm>
          <a:custGeom>
            <a:avLst/>
            <a:gdLst/>
            <a:ahLst/>
            <a:cxnLst/>
            <a:rect l="l" t="t" r="r" b="b"/>
            <a:pathLst>
              <a:path w="829971" h="905722">
                <a:moveTo>
                  <a:pt x="0" y="0"/>
                </a:moveTo>
                <a:lnTo>
                  <a:pt x="829971" y="0"/>
                </a:lnTo>
                <a:lnTo>
                  <a:pt x="829971" y="905722"/>
                </a:lnTo>
                <a:lnTo>
                  <a:pt x="0" y="9057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750752" y="3963105"/>
            <a:ext cx="1132153" cy="905722"/>
          </a:xfrm>
          <a:custGeom>
            <a:avLst/>
            <a:gdLst/>
            <a:ahLst/>
            <a:cxnLst/>
            <a:rect l="l" t="t" r="r" b="b"/>
            <a:pathLst>
              <a:path w="1132153" h="905722">
                <a:moveTo>
                  <a:pt x="0" y="0"/>
                </a:moveTo>
                <a:lnTo>
                  <a:pt x="1132153" y="0"/>
                </a:lnTo>
                <a:lnTo>
                  <a:pt x="1132153" y="905722"/>
                </a:lnTo>
                <a:lnTo>
                  <a:pt x="0" y="9057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104967" y="1202379"/>
          <a:ext cx="17648504" cy="7894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51304"/>
                <a:gridCol w="3886200"/>
                <a:gridCol w="7398874"/>
                <a:gridCol w="4412126"/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50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- 3 </a:t>
                      </a:r>
                      <a:r>
                        <a:rPr lang="en-GB" sz="50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dòng</a:t>
                      </a:r>
                      <a:r>
                        <a:rPr lang="en-GB" sz="50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GB" sz="50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thơ</a:t>
                      </a:r>
                      <a:r>
                        <a:rPr lang="en-GB" sz="50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GB" sz="50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cuối</a:t>
                      </a:r>
                      <a:endParaRPr lang="en-US" sz="5000" b="1" dirty="0">
                        <a:solidFill>
                          <a:srgbClr val="503433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50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đêm</a:t>
                      </a:r>
                      <a:r>
                        <a:rPr lang="en-US" sz="50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50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rừng</a:t>
                      </a:r>
                      <a:r>
                        <a:rPr lang="en-US" sz="50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50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hoang</a:t>
                      </a:r>
                      <a:r>
                        <a:rPr lang="en-US" sz="50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50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sương</a:t>
                      </a:r>
                      <a:r>
                        <a:rPr lang="en-US" sz="50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50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muối</a:t>
                      </a:r>
                      <a:endParaRPr lang="en-US" sz="5000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0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just"/>
                      <a:endParaRPr lang="en-US" sz="50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/>
                </a:tc>
              </a:tr>
              <a:tr h="701040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50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đứng</a:t>
                      </a:r>
                      <a:r>
                        <a:rPr lang="en-US" sz="50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50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cạnh</a:t>
                      </a:r>
                      <a:r>
                        <a:rPr lang="en-US" sz="50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50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bên</a:t>
                      </a:r>
                      <a:r>
                        <a:rPr lang="en-US" sz="50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50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nhau</a:t>
                      </a:r>
                      <a:endParaRPr lang="en-US" sz="50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0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912223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50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súng</a:t>
                      </a:r>
                      <a:r>
                        <a:rPr lang="en-US" sz="50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- </a:t>
                      </a:r>
                      <a:r>
                        <a:rPr lang="en-US" sz="50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trăng</a:t>
                      </a:r>
                      <a:endParaRPr lang="en-US" sz="50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50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4135"/>
            <a:ext cx="1629156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5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3. </a:t>
            </a:r>
            <a:r>
              <a:rPr lang="en-GB" sz="5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Biểu</a:t>
            </a:r>
            <a:r>
              <a:rPr lang="en-GB" sz="5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5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hiện</a:t>
            </a:r>
            <a:r>
              <a:rPr lang="en-GB" sz="5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5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GB" sz="5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5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tình</a:t>
            </a:r>
            <a:r>
              <a:rPr lang="en-GB" sz="5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5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en-GB" sz="5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5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chí</a:t>
            </a:r>
            <a:r>
              <a:rPr lang="en-GB" sz="5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(13 </a:t>
            </a:r>
            <a:r>
              <a:rPr lang="en-GB" sz="54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dòng</a:t>
            </a:r>
            <a:r>
              <a:rPr lang="en-GB" sz="5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cuối</a:t>
            </a:r>
            <a:r>
              <a:rPr lang="en-GB" sz="5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en-US" sz="5400" b="1" dirty="0">
              <a:solidFill>
                <a:srgbClr val="503433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25780"/>
            <a:ext cx="18288000" cy="9761220"/>
          </a:xfrm>
          <a:custGeom>
            <a:avLst/>
            <a:gdLst/>
            <a:ahLst/>
            <a:cxnLst/>
            <a:rect l="l" t="t" r="r" b="b"/>
            <a:pathLst>
              <a:path w="18288000" h="9761220">
                <a:moveTo>
                  <a:pt x="0" y="0"/>
                </a:moveTo>
                <a:lnTo>
                  <a:pt x="18288000" y="0"/>
                </a:lnTo>
                <a:lnTo>
                  <a:pt x="18288000" y="9761220"/>
                </a:lnTo>
                <a:lnTo>
                  <a:pt x="0" y="976122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1756" y="1028700"/>
            <a:ext cx="16267544" cy="8229600"/>
            <a:chOff x="0" y="0"/>
            <a:chExt cx="42844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4456" cy="2167467"/>
            </a:xfrm>
            <a:custGeom>
              <a:avLst/>
              <a:gdLst/>
              <a:ahLst/>
              <a:cxnLst/>
              <a:rect l="l" t="t" r="r" b="b"/>
              <a:pathLst>
                <a:path w="4284456" h="2167467">
                  <a:moveTo>
                    <a:pt x="15705" y="0"/>
                  </a:moveTo>
                  <a:lnTo>
                    <a:pt x="4268751" y="0"/>
                  </a:lnTo>
                  <a:cubicBezTo>
                    <a:pt x="4272916" y="0"/>
                    <a:pt x="4276911" y="1655"/>
                    <a:pt x="4279856" y="4600"/>
                  </a:cubicBezTo>
                  <a:cubicBezTo>
                    <a:pt x="4282801" y="7545"/>
                    <a:pt x="4284456" y="11540"/>
                    <a:pt x="4284456" y="15705"/>
                  </a:cubicBezTo>
                  <a:lnTo>
                    <a:pt x="4284456" y="2151762"/>
                  </a:lnTo>
                  <a:cubicBezTo>
                    <a:pt x="4284456" y="2160435"/>
                    <a:pt x="4277425" y="2167467"/>
                    <a:pt x="4268751" y="2167467"/>
                  </a:cubicBezTo>
                  <a:lnTo>
                    <a:pt x="15705" y="2167467"/>
                  </a:lnTo>
                  <a:cubicBezTo>
                    <a:pt x="11540" y="2167467"/>
                    <a:pt x="7545" y="2165812"/>
                    <a:pt x="4600" y="2162867"/>
                  </a:cubicBezTo>
                  <a:cubicBezTo>
                    <a:pt x="1655" y="2159921"/>
                    <a:pt x="0" y="2155927"/>
                    <a:pt x="0" y="2151762"/>
                  </a:cubicBezTo>
                  <a:lnTo>
                    <a:pt x="0" y="15705"/>
                  </a:lnTo>
                  <a:cubicBezTo>
                    <a:pt x="0" y="11540"/>
                    <a:pt x="1655" y="7545"/>
                    <a:pt x="4600" y="4600"/>
                  </a:cubicBezTo>
                  <a:cubicBezTo>
                    <a:pt x="7545" y="1655"/>
                    <a:pt x="11540" y="0"/>
                    <a:pt x="15705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 w="76200">
              <a:solidFill>
                <a:srgbClr val="C78E5F">
                  <a:alpha val="6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70683" y="260271"/>
            <a:ext cx="2845113" cy="284511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B58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</a:p>
          </p:txBody>
        </p:sp>
      </p:grpSp>
      <p:sp>
        <p:nvSpPr>
          <p:cNvPr id="9" name="Freeform 9"/>
          <p:cNvSpPr/>
          <p:nvPr/>
        </p:nvSpPr>
        <p:spPr>
          <a:xfrm rot="-774267" flipH="1">
            <a:off x="1120349" y="1113861"/>
            <a:ext cx="5466727" cy="1769853"/>
          </a:xfrm>
          <a:custGeom>
            <a:avLst/>
            <a:gdLst/>
            <a:ahLst/>
            <a:cxnLst/>
            <a:rect l="l" t="t" r="r" b="b"/>
            <a:pathLst>
              <a:path w="5466727" h="1769853">
                <a:moveTo>
                  <a:pt x="5466726" y="0"/>
                </a:moveTo>
                <a:lnTo>
                  <a:pt x="0" y="0"/>
                </a:lnTo>
                <a:lnTo>
                  <a:pt x="0" y="1769853"/>
                </a:lnTo>
                <a:lnTo>
                  <a:pt x="5466726" y="1769853"/>
                </a:lnTo>
                <a:lnTo>
                  <a:pt x="546672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61074">
            <a:off x="14861410" y="5582620"/>
            <a:ext cx="3700343" cy="5421747"/>
          </a:xfrm>
          <a:custGeom>
            <a:avLst/>
            <a:gdLst/>
            <a:ahLst/>
            <a:cxnLst/>
            <a:rect l="l" t="t" r="r" b="b"/>
            <a:pathLst>
              <a:path w="3700343" h="5421747">
                <a:moveTo>
                  <a:pt x="0" y="0"/>
                </a:moveTo>
                <a:lnTo>
                  <a:pt x="3700342" y="0"/>
                </a:lnTo>
                <a:lnTo>
                  <a:pt x="3700342" y="5421748"/>
                </a:lnTo>
                <a:lnTo>
                  <a:pt x="0" y="5421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1504490" y="7162351"/>
            <a:ext cx="7968035" cy="3874457"/>
          </a:xfrm>
          <a:custGeom>
            <a:avLst/>
            <a:gdLst/>
            <a:ahLst/>
            <a:cxnLst/>
            <a:rect l="l" t="t" r="r" b="b"/>
            <a:pathLst>
              <a:path w="7968035" h="3874457">
                <a:moveTo>
                  <a:pt x="7968035" y="0"/>
                </a:moveTo>
                <a:lnTo>
                  <a:pt x="0" y="0"/>
                </a:lnTo>
                <a:lnTo>
                  <a:pt x="0" y="3874457"/>
                </a:lnTo>
                <a:lnTo>
                  <a:pt x="7968035" y="3874457"/>
                </a:lnTo>
                <a:lnTo>
                  <a:pt x="796803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1074">
            <a:off x="13655582" y="8590354"/>
            <a:ext cx="2315922" cy="3393292"/>
          </a:xfrm>
          <a:custGeom>
            <a:avLst/>
            <a:gdLst/>
            <a:ahLst/>
            <a:cxnLst/>
            <a:rect l="l" t="t" r="r" b="b"/>
            <a:pathLst>
              <a:path w="2315922" h="3393292">
                <a:moveTo>
                  <a:pt x="0" y="0"/>
                </a:moveTo>
                <a:lnTo>
                  <a:pt x="2315922" y="0"/>
                </a:lnTo>
                <a:lnTo>
                  <a:pt x="2315922" y="3393292"/>
                </a:lnTo>
                <a:lnTo>
                  <a:pt x="0" y="3393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46823">
            <a:off x="-3645090" y="2413729"/>
            <a:ext cx="6459601" cy="3871125"/>
          </a:xfrm>
          <a:custGeom>
            <a:avLst/>
            <a:gdLst/>
            <a:ahLst/>
            <a:cxnLst/>
            <a:rect l="l" t="t" r="r" b="b"/>
            <a:pathLst>
              <a:path w="6459601" h="3871125">
                <a:moveTo>
                  <a:pt x="0" y="0"/>
                </a:moveTo>
                <a:lnTo>
                  <a:pt x="6459601" y="0"/>
                </a:lnTo>
                <a:lnTo>
                  <a:pt x="6459601" y="3871124"/>
                </a:lnTo>
                <a:lnTo>
                  <a:pt x="0" y="387112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42810" y="2355482"/>
            <a:ext cx="2260305" cy="1791292"/>
          </a:xfrm>
          <a:custGeom>
            <a:avLst/>
            <a:gdLst/>
            <a:ahLst/>
            <a:cxnLst/>
            <a:rect l="l" t="t" r="r" b="b"/>
            <a:pathLst>
              <a:path w="2260305" h="1791292">
                <a:moveTo>
                  <a:pt x="0" y="0"/>
                </a:moveTo>
                <a:lnTo>
                  <a:pt x="2260305" y="0"/>
                </a:lnTo>
                <a:lnTo>
                  <a:pt x="2260305" y="1791292"/>
                </a:lnTo>
                <a:lnTo>
                  <a:pt x="0" y="1791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016629">
            <a:off x="16114882" y="-745935"/>
            <a:ext cx="3277179" cy="2851145"/>
          </a:xfrm>
          <a:custGeom>
            <a:avLst/>
            <a:gdLst/>
            <a:ahLst/>
            <a:cxnLst/>
            <a:rect l="l" t="t" r="r" b="b"/>
            <a:pathLst>
              <a:path w="3277179" h="2851145">
                <a:moveTo>
                  <a:pt x="0" y="0"/>
                </a:moveTo>
                <a:lnTo>
                  <a:pt x="3277178" y="0"/>
                </a:lnTo>
                <a:lnTo>
                  <a:pt x="3277178" y="2851145"/>
                </a:lnTo>
                <a:lnTo>
                  <a:pt x="0" y="2851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84527">
            <a:off x="17595410" y="1656525"/>
            <a:ext cx="1638589" cy="1425573"/>
          </a:xfrm>
          <a:custGeom>
            <a:avLst/>
            <a:gdLst/>
            <a:ahLst/>
            <a:cxnLst/>
            <a:rect l="l" t="t" r="r" b="b"/>
            <a:pathLst>
              <a:path w="1638589" h="1425573">
                <a:moveTo>
                  <a:pt x="0" y="0"/>
                </a:moveTo>
                <a:lnTo>
                  <a:pt x="1638589" y="0"/>
                </a:lnTo>
                <a:lnTo>
                  <a:pt x="1638589" y="1425573"/>
                </a:lnTo>
                <a:lnTo>
                  <a:pt x="0" y="1425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46981" y="4360736"/>
            <a:ext cx="4356310" cy="5937050"/>
          </a:xfrm>
          <a:custGeom>
            <a:avLst/>
            <a:gdLst/>
            <a:ahLst/>
            <a:cxnLst/>
            <a:rect l="l" t="t" r="r" b="b"/>
            <a:pathLst>
              <a:path w="4356310" h="5937050">
                <a:moveTo>
                  <a:pt x="0" y="0"/>
                </a:moveTo>
                <a:lnTo>
                  <a:pt x="4356310" y="0"/>
                </a:lnTo>
                <a:lnTo>
                  <a:pt x="4356310" y="5937050"/>
                </a:lnTo>
                <a:lnTo>
                  <a:pt x="0" y="59370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>
              <a:alphaModFix amt="2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4698280">
            <a:off x="-836616" y="8158195"/>
            <a:ext cx="3502723" cy="4114800"/>
          </a:xfrm>
          <a:custGeom>
            <a:avLst/>
            <a:gdLst/>
            <a:ahLst/>
            <a:cxnLst/>
            <a:rect l="l" t="t" r="r" b="b"/>
            <a:pathLst>
              <a:path w="3502723" h="4114800">
                <a:moveTo>
                  <a:pt x="0" y="0"/>
                </a:moveTo>
                <a:lnTo>
                  <a:pt x="3502724" y="0"/>
                </a:lnTo>
                <a:lnTo>
                  <a:pt x="35027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556186" y="3963105"/>
            <a:ext cx="829971" cy="905722"/>
          </a:xfrm>
          <a:custGeom>
            <a:avLst/>
            <a:gdLst/>
            <a:ahLst/>
            <a:cxnLst/>
            <a:rect l="l" t="t" r="r" b="b"/>
            <a:pathLst>
              <a:path w="829971" h="905722">
                <a:moveTo>
                  <a:pt x="0" y="0"/>
                </a:moveTo>
                <a:lnTo>
                  <a:pt x="829971" y="0"/>
                </a:lnTo>
                <a:lnTo>
                  <a:pt x="829971" y="905722"/>
                </a:lnTo>
                <a:lnTo>
                  <a:pt x="0" y="9057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750752" y="3963105"/>
            <a:ext cx="1132153" cy="905722"/>
          </a:xfrm>
          <a:custGeom>
            <a:avLst/>
            <a:gdLst/>
            <a:ahLst/>
            <a:cxnLst/>
            <a:rect l="l" t="t" r="r" b="b"/>
            <a:pathLst>
              <a:path w="1132153" h="905722">
                <a:moveTo>
                  <a:pt x="0" y="0"/>
                </a:moveTo>
                <a:lnTo>
                  <a:pt x="1132153" y="0"/>
                </a:lnTo>
                <a:lnTo>
                  <a:pt x="1132153" y="905722"/>
                </a:lnTo>
                <a:lnTo>
                  <a:pt x="0" y="9057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104967" y="1202379"/>
          <a:ext cx="17648504" cy="7894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51304"/>
                <a:gridCol w="3886200"/>
                <a:gridCol w="7398874"/>
                <a:gridCol w="4412126"/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50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- 3 </a:t>
                      </a:r>
                      <a:r>
                        <a:rPr lang="en-GB" sz="50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dòng</a:t>
                      </a:r>
                      <a:r>
                        <a:rPr lang="en-GB" sz="50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GB" sz="50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thơ</a:t>
                      </a:r>
                      <a:r>
                        <a:rPr lang="en-GB" sz="5000" b="1" dirty="0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GB" sz="5000" b="1" dirty="0" err="1">
                          <a:solidFill>
                            <a:srgbClr val="503433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cuối</a:t>
                      </a:r>
                      <a:endParaRPr lang="en-US" sz="5000" b="1" dirty="0">
                        <a:solidFill>
                          <a:srgbClr val="503433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50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đêm</a:t>
                      </a:r>
                      <a:r>
                        <a:rPr lang="en-US" sz="50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50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rừng</a:t>
                      </a:r>
                      <a:r>
                        <a:rPr lang="en-US" sz="50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50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hoang</a:t>
                      </a:r>
                      <a:r>
                        <a:rPr lang="en-US" sz="50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50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sương</a:t>
                      </a:r>
                      <a:r>
                        <a:rPr lang="en-US" sz="5000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5000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muối</a:t>
                      </a:r>
                      <a:endParaRPr lang="en-US" sz="5000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Người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lính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phải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đối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mặt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với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cảnh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rừng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đêm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hoang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vắng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sương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lạnh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nguy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hiểm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  <a:endParaRPr lang="en-US" sz="50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=&gt;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Hình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ảnh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lãng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mạn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mộng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mơ</a:t>
                      </a:r>
                      <a:endParaRPr lang="en-US" sz="5000" b="1" kern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  <a:p>
                      <a:pPr algn="just"/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=&gt;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Dù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trong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hoàn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cảnh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nào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thì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người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lính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vẫn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kề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vai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sát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cánh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để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hoàn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thành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nhiệm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vụ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  <a:endParaRPr lang="en-US" sz="50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/>
                </a:tc>
              </a:tr>
              <a:tr h="701040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50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đứng</a:t>
                      </a:r>
                      <a:r>
                        <a:rPr lang="en-US" sz="50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50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cạnh</a:t>
                      </a:r>
                      <a:r>
                        <a:rPr lang="en-US" sz="50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50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bên</a:t>
                      </a:r>
                      <a:r>
                        <a:rPr lang="en-US" sz="50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50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nhau</a:t>
                      </a:r>
                      <a:endParaRPr lang="en-US" sz="50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Luôn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kề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vai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sát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cánh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bên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nhau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;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tâm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hồn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bay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bổng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  <a:endParaRPr lang="en-US" sz="50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912223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50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súng</a:t>
                      </a:r>
                      <a:r>
                        <a:rPr lang="en-US" sz="5000" b="1" i="1" kern="100" dirty="0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- </a:t>
                      </a:r>
                      <a:r>
                        <a:rPr lang="en-US" sz="5000" b="1" i="1" kern="100" dirty="0" err="1">
                          <a:solidFill>
                            <a:srgbClr val="0070C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trăng</a:t>
                      </a:r>
                      <a:endParaRPr lang="en-US" sz="5000" b="1" i="1" dirty="0">
                        <a:solidFill>
                          <a:srgbClr val="0070C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Biểu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tượng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vẻ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đẹp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tâm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hồn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người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lính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: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vừa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là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chiến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sĩ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vừa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là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thi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sĩ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vừa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thực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tế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nhưng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cũng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rất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đỗi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mộng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mơ</a:t>
                      </a:r>
                      <a:r>
                        <a:rPr lang="en-US" sz="50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  <a:endParaRPr lang="en-US" sz="50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4084"/>
            <a:ext cx="11440884" cy="614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3.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Biểu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hiện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tình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en-GB" sz="3400" b="1" u="sng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u="sng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chí</a:t>
            </a: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(13 </a:t>
            </a:r>
            <a:r>
              <a:rPr lang="en-GB" sz="34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dòng</a:t>
            </a: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400" b="1" dirty="0" err="1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cuối</a:t>
            </a:r>
            <a:r>
              <a:rPr lang="en-GB" sz="3400" b="1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en-US" sz="3400" b="1" dirty="0">
              <a:solidFill>
                <a:srgbClr val="503433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25780"/>
            <a:ext cx="18288000" cy="9761220"/>
          </a:xfrm>
          <a:custGeom>
            <a:avLst/>
            <a:gdLst/>
            <a:ahLst/>
            <a:cxnLst/>
            <a:rect l="l" t="t" r="r" b="b"/>
            <a:pathLst>
              <a:path w="18288000" h="9761220">
                <a:moveTo>
                  <a:pt x="0" y="0"/>
                </a:moveTo>
                <a:lnTo>
                  <a:pt x="18288000" y="0"/>
                </a:lnTo>
                <a:lnTo>
                  <a:pt x="18288000" y="9761220"/>
                </a:lnTo>
                <a:lnTo>
                  <a:pt x="0" y="976122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1756" y="1028700"/>
            <a:ext cx="16267544" cy="8229600"/>
            <a:chOff x="0" y="0"/>
            <a:chExt cx="42844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4456" cy="2167467"/>
            </a:xfrm>
            <a:custGeom>
              <a:avLst/>
              <a:gdLst/>
              <a:ahLst/>
              <a:cxnLst/>
              <a:rect l="l" t="t" r="r" b="b"/>
              <a:pathLst>
                <a:path w="4284456" h="2167467">
                  <a:moveTo>
                    <a:pt x="15705" y="0"/>
                  </a:moveTo>
                  <a:lnTo>
                    <a:pt x="4268751" y="0"/>
                  </a:lnTo>
                  <a:cubicBezTo>
                    <a:pt x="4272916" y="0"/>
                    <a:pt x="4276911" y="1655"/>
                    <a:pt x="4279856" y="4600"/>
                  </a:cubicBezTo>
                  <a:cubicBezTo>
                    <a:pt x="4282801" y="7545"/>
                    <a:pt x="4284456" y="11540"/>
                    <a:pt x="4284456" y="15705"/>
                  </a:cubicBezTo>
                  <a:lnTo>
                    <a:pt x="4284456" y="2151762"/>
                  </a:lnTo>
                  <a:cubicBezTo>
                    <a:pt x="4284456" y="2160435"/>
                    <a:pt x="4277425" y="2167467"/>
                    <a:pt x="4268751" y="2167467"/>
                  </a:cubicBezTo>
                  <a:lnTo>
                    <a:pt x="15705" y="2167467"/>
                  </a:lnTo>
                  <a:cubicBezTo>
                    <a:pt x="11540" y="2167467"/>
                    <a:pt x="7545" y="2165812"/>
                    <a:pt x="4600" y="2162867"/>
                  </a:cubicBezTo>
                  <a:cubicBezTo>
                    <a:pt x="1655" y="2159921"/>
                    <a:pt x="0" y="2155927"/>
                    <a:pt x="0" y="2151762"/>
                  </a:cubicBezTo>
                  <a:lnTo>
                    <a:pt x="0" y="15705"/>
                  </a:lnTo>
                  <a:cubicBezTo>
                    <a:pt x="0" y="11540"/>
                    <a:pt x="1655" y="7545"/>
                    <a:pt x="4600" y="4600"/>
                  </a:cubicBezTo>
                  <a:cubicBezTo>
                    <a:pt x="7545" y="1655"/>
                    <a:pt x="11540" y="0"/>
                    <a:pt x="15705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 w="76200">
              <a:solidFill>
                <a:srgbClr val="C78E5F">
                  <a:alpha val="6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70683" y="260271"/>
            <a:ext cx="2845113" cy="284511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B58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</a:p>
          </p:txBody>
        </p:sp>
      </p:grpSp>
      <p:sp>
        <p:nvSpPr>
          <p:cNvPr id="9" name="Freeform 9"/>
          <p:cNvSpPr/>
          <p:nvPr/>
        </p:nvSpPr>
        <p:spPr>
          <a:xfrm rot="-774267" flipH="1">
            <a:off x="1120349" y="1113861"/>
            <a:ext cx="5466727" cy="1769853"/>
          </a:xfrm>
          <a:custGeom>
            <a:avLst/>
            <a:gdLst/>
            <a:ahLst/>
            <a:cxnLst/>
            <a:rect l="l" t="t" r="r" b="b"/>
            <a:pathLst>
              <a:path w="5466727" h="1769853">
                <a:moveTo>
                  <a:pt x="5466726" y="0"/>
                </a:moveTo>
                <a:lnTo>
                  <a:pt x="0" y="0"/>
                </a:lnTo>
                <a:lnTo>
                  <a:pt x="0" y="1769853"/>
                </a:lnTo>
                <a:lnTo>
                  <a:pt x="5466726" y="1769853"/>
                </a:lnTo>
                <a:lnTo>
                  <a:pt x="546672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64702" y="4626849"/>
            <a:ext cx="129585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dirty="0">
                <a:solidFill>
                  <a:srgbClr val="434E1E"/>
                </a:solidFill>
                <a:latin typeface="UTM Impact"/>
              </a:rPr>
              <a:t>III. TỔNG KẾT</a:t>
            </a:r>
            <a:endParaRPr lang="en-US" sz="12000" dirty="0">
              <a:solidFill>
                <a:srgbClr val="434E1E"/>
              </a:solidFill>
              <a:latin typeface="UTM Impact"/>
            </a:endParaRPr>
          </a:p>
        </p:txBody>
      </p:sp>
      <p:sp>
        <p:nvSpPr>
          <p:cNvPr id="11" name="Freeform 11"/>
          <p:cNvSpPr/>
          <p:nvPr/>
        </p:nvSpPr>
        <p:spPr>
          <a:xfrm rot="61074">
            <a:off x="14861410" y="5582620"/>
            <a:ext cx="3700343" cy="5421747"/>
          </a:xfrm>
          <a:custGeom>
            <a:avLst/>
            <a:gdLst/>
            <a:ahLst/>
            <a:cxnLst/>
            <a:rect l="l" t="t" r="r" b="b"/>
            <a:pathLst>
              <a:path w="3700343" h="5421747">
                <a:moveTo>
                  <a:pt x="0" y="0"/>
                </a:moveTo>
                <a:lnTo>
                  <a:pt x="3700342" y="0"/>
                </a:lnTo>
                <a:lnTo>
                  <a:pt x="3700342" y="5421748"/>
                </a:lnTo>
                <a:lnTo>
                  <a:pt x="0" y="5421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1504490" y="7162351"/>
            <a:ext cx="7968035" cy="3874457"/>
          </a:xfrm>
          <a:custGeom>
            <a:avLst/>
            <a:gdLst/>
            <a:ahLst/>
            <a:cxnLst/>
            <a:rect l="l" t="t" r="r" b="b"/>
            <a:pathLst>
              <a:path w="7968035" h="3874457">
                <a:moveTo>
                  <a:pt x="7968035" y="0"/>
                </a:moveTo>
                <a:lnTo>
                  <a:pt x="0" y="0"/>
                </a:lnTo>
                <a:lnTo>
                  <a:pt x="0" y="3874457"/>
                </a:lnTo>
                <a:lnTo>
                  <a:pt x="7968035" y="3874457"/>
                </a:lnTo>
                <a:lnTo>
                  <a:pt x="796803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1074">
            <a:off x="13655582" y="8590354"/>
            <a:ext cx="2315922" cy="3393292"/>
          </a:xfrm>
          <a:custGeom>
            <a:avLst/>
            <a:gdLst/>
            <a:ahLst/>
            <a:cxnLst/>
            <a:rect l="l" t="t" r="r" b="b"/>
            <a:pathLst>
              <a:path w="2315922" h="3393292">
                <a:moveTo>
                  <a:pt x="0" y="0"/>
                </a:moveTo>
                <a:lnTo>
                  <a:pt x="2315922" y="0"/>
                </a:lnTo>
                <a:lnTo>
                  <a:pt x="2315922" y="3393292"/>
                </a:lnTo>
                <a:lnTo>
                  <a:pt x="0" y="33932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46823">
            <a:off x="-3645090" y="2413729"/>
            <a:ext cx="6459601" cy="3871125"/>
          </a:xfrm>
          <a:custGeom>
            <a:avLst/>
            <a:gdLst/>
            <a:ahLst/>
            <a:cxnLst/>
            <a:rect l="l" t="t" r="r" b="b"/>
            <a:pathLst>
              <a:path w="6459601" h="3871125">
                <a:moveTo>
                  <a:pt x="0" y="0"/>
                </a:moveTo>
                <a:lnTo>
                  <a:pt x="6459601" y="0"/>
                </a:lnTo>
                <a:lnTo>
                  <a:pt x="6459601" y="3871124"/>
                </a:lnTo>
                <a:lnTo>
                  <a:pt x="0" y="387112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016629">
            <a:off x="16038683" y="-1098522"/>
            <a:ext cx="3277179" cy="2851145"/>
          </a:xfrm>
          <a:custGeom>
            <a:avLst/>
            <a:gdLst/>
            <a:ahLst/>
            <a:cxnLst/>
            <a:rect l="l" t="t" r="r" b="b"/>
            <a:pathLst>
              <a:path w="3277179" h="2851145">
                <a:moveTo>
                  <a:pt x="0" y="0"/>
                </a:moveTo>
                <a:lnTo>
                  <a:pt x="3277178" y="0"/>
                </a:lnTo>
                <a:lnTo>
                  <a:pt x="3277178" y="2851145"/>
                </a:lnTo>
                <a:lnTo>
                  <a:pt x="0" y="2851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84527">
            <a:off x="17468706" y="974505"/>
            <a:ext cx="1638589" cy="1425573"/>
          </a:xfrm>
          <a:custGeom>
            <a:avLst/>
            <a:gdLst/>
            <a:ahLst/>
            <a:cxnLst/>
            <a:rect l="l" t="t" r="r" b="b"/>
            <a:pathLst>
              <a:path w="1638589" h="1425573">
                <a:moveTo>
                  <a:pt x="0" y="0"/>
                </a:moveTo>
                <a:lnTo>
                  <a:pt x="1638589" y="0"/>
                </a:lnTo>
                <a:lnTo>
                  <a:pt x="1638589" y="1425573"/>
                </a:lnTo>
                <a:lnTo>
                  <a:pt x="0" y="14255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5822">
            <a:off x="15239608" y="7087779"/>
            <a:ext cx="4325550" cy="4589443"/>
          </a:xfrm>
          <a:custGeom>
            <a:avLst/>
            <a:gdLst/>
            <a:ahLst/>
            <a:cxnLst/>
            <a:rect l="l" t="t" r="r" b="b"/>
            <a:pathLst>
              <a:path w="4325550" h="4589443">
                <a:moveTo>
                  <a:pt x="0" y="0"/>
                </a:moveTo>
                <a:lnTo>
                  <a:pt x="4325550" y="0"/>
                </a:lnTo>
                <a:lnTo>
                  <a:pt x="4325550" y="4589443"/>
                </a:lnTo>
                <a:lnTo>
                  <a:pt x="0" y="4589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698280">
            <a:off x="-722662" y="8490366"/>
            <a:ext cx="3502723" cy="4114800"/>
          </a:xfrm>
          <a:custGeom>
            <a:avLst/>
            <a:gdLst/>
            <a:ahLst/>
            <a:cxnLst/>
            <a:rect l="l" t="t" r="r" b="b"/>
            <a:pathLst>
              <a:path w="3502723" h="4114800">
                <a:moveTo>
                  <a:pt x="0" y="0"/>
                </a:moveTo>
                <a:lnTo>
                  <a:pt x="3502724" y="0"/>
                </a:lnTo>
                <a:lnTo>
                  <a:pt x="35027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304801" y="327050"/>
            <a:ext cx="16820486" cy="9710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6000" b="1" kern="100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</a:t>
            </a:r>
            <a:r>
              <a:rPr lang="en-US" sz="6000" b="1" kern="100" dirty="0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Cảm</a:t>
            </a:r>
            <a:r>
              <a:rPr lang="en-US" sz="6000" b="1" kern="100" dirty="0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hứng</a:t>
            </a:r>
            <a:r>
              <a:rPr lang="en-US" sz="6000" b="1" kern="100" dirty="0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chủ</a:t>
            </a:r>
            <a:r>
              <a:rPr lang="en-US" sz="6000" b="1" kern="100" dirty="0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đạo</a:t>
            </a:r>
            <a:r>
              <a:rPr lang="en-US" sz="6000" b="1" kern="100" dirty="0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  <a:endParaRPr lang="en-US" sz="6000" b="1" kern="100" dirty="0">
              <a:solidFill>
                <a:srgbClr val="C27C68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Ngợi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ca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tình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đồng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chí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đồng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đội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tinh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thần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yêu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nước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dũng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cảm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vượt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lên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mọi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thiếu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thốn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gian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khổ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hiểm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nguy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của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những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người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lính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là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cảm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hứng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chủ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đạo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của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bài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thơ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en-US" sz="6000" b="1" kern="100" dirty="0">
              <a:solidFill>
                <a:srgbClr val="C27C68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6000" b="1" kern="100" dirty="0">
                <a:solidFill>
                  <a:srgbClr val="503433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</a:t>
            </a:r>
            <a:r>
              <a:rPr lang="en-US" sz="6000" b="1" kern="100" dirty="0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Nghệ</a:t>
            </a:r>
            <a:r>
              <a:rPr lang="en-US" sz="6000" b="1" kern="100" dirty="0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thuật</a:t>
            </a:r>
            <a:r>
              <a:rPr lang="en-US" sz="6000" b="1" kern="100" dirty="0">
                <a:solidFill>
                  <a:srgbClr val="50343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  <a:endParaRPr lang="en-US" sz="6000" b="1" kern="100" dirty="0">
              <a:solidFill>
                <a:srgbClr val="503433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+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Sử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dụng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hình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ảnh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hiện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thực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kết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hợp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lãng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mạn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en-US" sz="6000" b="1" kern="100" dirty="0">
              <a:solidFill>
                <a:srgbClr val="C27C68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+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Các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biện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pháp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tư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ẩn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dụ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hoán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dụ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điệp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ngữ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được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sử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dụng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hiệu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kern="100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quả</a:t>
            </a:r>
            <a:r>
              <a:rPr lang="en-US" sz="6000" b="1" kern="100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en-US" sz="6000" b="1" kern="100" dirty="0">
              <a:solidFill>
                <a:srgbClr val="C27C68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n-US" sz="6000" b="1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+ </a:t>
            </a:r>
            <a:r>
              <a:rPr lang="en-US" sz="6000" b="1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Ngôn</a:t>
            </a:r>
            <a:r>
              <a:rPr lang="en-US" sz="6000" b="1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ngữ</a:t>
            </a:r>
            <a:r>
              <a:rPr lang="en-US" sz="6000" b="1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linh</a:t>
            </a:r>
            <a:r>
              <a:rPr lang="en-US" sz="6000" b="1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hoạt</a:t>
            </a:r>
            <a:r>
              <a:rPr lang="en-US" sz="6000" b="1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6000" b="1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bình</a:t>
            </a:r>
            <a:r>
              <a:rPr lang="en-US" sz="6000" b="1" dirty="0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27C68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dị</a:t>
            </a:r>
            <a:endParaRPr lang="en-US" sz="6000" b="1" dirty="0">
              <a:solidFill>
                <a:srgbClr val="C27C68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25780"/>
            <a:ext cx="18288000" cy="9761220"/>
          </a:xfrm>
          <a:custGeom>
            <a:avLst/>
            <a:gdLst/>
            <a:ahLst/>
            <a:cxnLst/>
            <a:rect l="l" t="t" r="r" b="b"/>
            <a:pathLst>
              <a:path w="18288000" h="9761220">
                <a:moveTo>
                  <a:pt x="0" y="0"/>
                </a:moveTo>
                <a:lnTo>
                  <a:pt x="18288000" y="0"/>
                </a:lnTo>
                <a:lnTo>
                  <a:pt x="18288000" y="9761220"/>
                </a:lnTo>
                <a:lnTo>
                  <a:pt x="0" y="976122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1756" y="1028700"/>
            <a:ext cx="16267544" cy="8229600"/>
            <a:chOff x="0" y="0"/>
            <a:chExt cx="42844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4456" cy="2167467"/>
            </a:xfrm>
            <a:custGeom>
              <a:avLst/>
              <a:gdLst/>
              <a:ahLst/>
              <a:cxnLst/>
              <a:rect l="l" t="t" r="r" b="b"/>
              <a:pathLst>
                <a:path w="4284456" h="2167467">
                  <a:moveTo>
                    <a:pt x="15705" y="0"/>
                  </a:moveTo>
                  <a:lnTo>
                    <a:pt x="4268751" y="0"/>
                  </a:lnTo>
                  <a:cubicBezTo>
                    <a:pt x="4272916" y="0"/>
                    <a:pt x="4276911" y="1655"/>
                    <a:pt x="4279856" y="4600"/>
                  </a:cubicBezTo>
                  <a:cubicBezTo>
                    <a:pt x="4282801" y="7545"/>
                    <a:pt x="4284456" y="11540"/>
                    <a:pt x="4284456" y="15705"/>
                  </a:cubicBezTo>
                  <a:lnTo>
                    <a:pt x="4284456" y="2151762"/>
                  </a:lnTo>
                  <a:cubicBezTo>
                    <a:pt x="4284456" y="2160435"/>
                    <a:pt x="4277425" y="2167467"/>
                    <a:pt x="4268751" y="2167467"/>
                  </a:cubicBezTo>
                  <a:lnTo>
                    <a:pt x="15705" y="2167467"/>
                  </a:lnTo>
                  <a:cubicBezTo>
                    <a:pt x="11540" y="2167467"/>
                    <a:pt x="7545" y="2165812"/>
                    <a:pt x="4600" y="2162867"/>
                  </a:cubicBezTo>
                  <a:cubicBezTo>
                    <a:pt x="1655" y="2159921"/>
                    <a:pt x="0" y="2155927"/>
                    <a:pt x="0" y="2151762"/>
                  </a:cubicBezTo>
                  <a:lnTo>
                    <a:pt x="0" y="15705"/>
                  </a:lnTo>
                  <a:cubicBezTo>
                    <a:pt x="0" y="11540"/>
                    <a:pt x="1655" y="7545"/>
                    <a:pt x="4600" y="4600"/>
                  </a:cubicBezTo>
                  <a:cubicBezTo>
                    <a:pt x="7545" y="1655"/>
                    <a:pt x="11540" y="0"/>
                    <a:pt x="15705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 w="76200">
              <a:solidFill>
                <a:srgbClr val="C78E5F">
                  <a:alpha val="6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70683" y="260271"/>
            <a:ext cx="2845113" cy="284511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B58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</a:p>
          </p:txBody>
        </p:sp>
      </p:grpSp>
      <p:sp>
        <p:nvSpPr>
          <p:cNvPr id="9" name="Freeform 9"/>
          <p:cNvSpPr/>
          <p:nvPr/>
        </p:nvSpPr>
        <p:spPr>
          <a:xfrm rot="-774267" flipH="1">
            <a:off x="1120349" y="1113861"/>
            <a:ext cx="5466727" cy="1769853"/>
          </a:xfrm>
          <a:custGeom>
            <a:avLst/>
            <a:gdLst/>
            <a:ahLst/>
            <a:cxnLst/>
            <a:rect l="l" t="t" r="r" b="b"/>
            <a:pathLst>
              <a:path w="5466727" h="1769853">
                <a:moveTo>
                  <a:pt x="5466726" y="0"/>
                </a:moveTo>
                <a:lnTo>
                  <a:pt x="0" y="0"/>
                </a:lnTo>
                <a:lnTo>
                  <a:pt x="0" y="1769853"/>
                </a:lnTo>
                <a:lnTo>
                  <a:pt x="5466726" y="1769853"/>
                </a:lnTo>
                <a:lnTo>
                  <a:pt x="546672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64702" y="4626849"/>
            <a:ext cx="129585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dirty="0">
                <a:solidFill>
                  <a:srgbClr val="434E1E"/>
                </a:solidFill>
                <a:latin typeface="UTM Impact"/>
              </a:rPr>
              <a:t>IV. TỔNG KẾT</a:t>
            </a:r>
            <a:endParaRPr lang="en-US" sz="12000" dirty="0">
              <a:solidFill>
                <a:srgbClr val="434E1E"/>
              </a:solidFill>
              <a:latin typeface="UTM Impact"/>
            </a:endParaRPr>
          </a:p>
        </p:txBody>
      </p:sp>
      <p:sp>
        <p:nvSpPr>
          <p:cNvPr id="11" name="Freeform 11"/>
          <p:cNvSpPr/>
          <p:nvPr/>
        </p:nvSpPr>
        <p:spPr>
          <a:xfrm rot="61074">
            <a:off x="14861410" y="5582620"/>
            <a:ext cx="3700343" cy="5421747"/>
          </a:xfrm>
          <a:custGeom>
            <a:avLst/>
            <a:gdLst/>
            <a:ahLst/>
            <a:cxnLst/>
            <a:rect l="l" t="t" r="r" b="b"/>
            <a:pathLst>
              <a:path w="3700343" h="5421747">
                <a:moveTo>
                  <a:pt x="0" y="0"/>
                </a:moveTo>
                <a:lnTo>
                  <a:pt x="3700342" y="0"/>
                </a:lnTo>
                <a:lnTo>
                  <a:pt x="3700342" y="5421748"/>
                </a:lnTo>
                <a:lnTo>
                  <a:pt x="0" y="5421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1504490" y="7162351"/>
            <a:ext cx="7968035" cy="3874457"/>
          </a:xfrm>
          <a:custGeom>
            <a:avLst/>
            <a:gdLst/>
            <a:ahLst/>
            <a:cxnLst/>
            <a:rect l="l" t="t" r="r" b="b"/>
            <a:pathLst>
              <a:path w="7968035" h="3874457">
                <a:moveTo>
                  <a:pt x="7968035" y="0"/>
                </a:moveTo>
                <a:lnTo>
                  <a:pt x="0" y="0"/>
                </a:lnTo>
                <a:lnTo>
                  <a:pt x="0" y="3874457"/>
                </a:lnTo>
                <a:lnTo>
                  <a:pt x="7968035" y="3874457"/>
                </a:lnTo>
                <a:lnTo>
                  <a:pt x="796803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1074">
            <a:off x="13655582" y="8590354"/>
            <a:ext cx="2315922" cy="3393292"/>
          </a:xfrm>
          <a:custGeom>
            <a:avLst/>
            <a:gdLst/>
            <a:ahLst/>
            <a:cxnLst/>
            <a:rect l="l" t="t" r="r" b="b"/>
            <a:pathLst>
              <a:path w="2315922" h="3393292">
                <a:moveTo>
                  <a:pt x="0" y="0"/>
                </a:moveTo>
                <a:lnTo>
                  <a:pt x="2315922" y="0"/>
                </a:lnTo>
                <a:lnTo>
                  <a:pt x="2315922" y="3393292"/>
                </a:lnTo>
                <a:lnTo>
                  <a:pt x="0" y="33932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33085" y="1028700"/>
            <a:ext cx="11192194" cy="10741993"/>
          </a:xfrm>
          <a:custGeom>
            <a:avLst/>
            <a:gdLst/>
            <a:ahLst/>
            <a:cxnLst/>
            <a:rect l="l" t="t" r="r" b="b"/>
            <a:pathLst>
              <a:path w="11192194" h="10741993">
                <a:moveTo>
                  <a:pt x="0" y="0"/>
                </a:moveTo>
                <a:lnTo>
                  <a:pt x="11192194" y="0"/>
                </a:lnTo>
                <a:lnTo>
                  <a:pt x="11192194" y="10741993"/>
                </a:lnTo>
                <a:lnTo>
                  <a:pt x="0" y="1074199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7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1993" y="6849100"/>
            <a:ext cx="5843125" cy="2677214"/>
            <a:chOff x="0" y="0"/>
            <a:chExt cx="7790833" cy="35696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90833" cy="3569618"/>
            </a:xfrm>
            <a:custGeom>
              <a:avLst/>
              <a:gdLst/>
              <a:ahLst/>
              <a:cxnLst/>
              <a:rect l="l" t="t" r="r" b="b"/>
              <a:pathLst>
                <a:path w="7790833" h="3569618">
                  <a:moveTo>
                    <a:pt x="0" y="0"/>
                  </a:moveTo>
                  <a:lnTo>
                    <a:pt x="7790833" y="0"/>
                  </a:lnTo>
                  <a:lnTo>
                    <a:pt x="7790833" y="3569618"/>
                  </a:lnTo>
                  <a:lnTo>
                    <a:pt x="0" y="3569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515727" y="774959"/>
              <a:ext cx="4408074" cy="2019699"/>
            </a:xfrm>
            <a:custGeom>
              <a:avLst/>
              <a:gdLst/>
              <a:ahLst/>
              <a:cxnLst/>
              <a:rect l="l" t="t" r="r" b="b"/>
              <a:pathLst>
                <a:path w="4408074" h="2019699">
                  <a:moveTo>
                    <a:pt x="0" y="0"/>
                  </a:moveTo>
                  <a:lnTo>
                    <a:pt x="4408074" y="0"/>
                  </a:lnTo>
                  <a:lnTo>
                    <a:pt x="4408074" y="2019700"/>
                  </a:lnTo>
                  <a:lnTo>
                    <a:pt x="0" y="2019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238308" y="1289982"/>
            <a:ext cx="3622348" cy="1659694"/>
            <a:chOff x="0" y="0"/>
            <a:chExt cx="4829797" cy="22129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29797" cy="2212925"/>
            </a:xfrm>
            <a:custGeom>
              <a:avLst/>
              <a:gdLst/>
              <a:ahLst/>
              <a:cxnLst/>
              <a:rect l="l" t="t" r="r" b="b"/>
              <a:pathLst>
                <a:path w="4829797" h="2212925">
                  <a:moveTo>
                    <a:pt x="0" y="0"/>
                  </a:moveTo>
                  <a:lnTo>
                    <a:pt x="4829797" y="0"/>
                  </a:lnTo>
                  <a:lnTo>
                    <a:pt x="4829797" y="2212925"/>
                  </a:lnTo>
                  <a:lnTo>
                    <a:pt x="0" y="2212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39649" y="480423"/>
              <a:ext cx="2732712" cy="1252079"/>
            </a:xfrm>
            <a:custGeom>
              <a:avLst/>
              <a:gdLst/>
              <a:ahLst/>
              <a:cxnLst/>
              <a:rect l="l" t="t" r="r" b="b"/>
              <a:pathLst>
                <a:path w="2732712" h="1252079">
                  <a:moveTo>
                    <a:pt x="0" y="0"/>
                  </a:moveTo>
                  <a:lnTo>
                    <a:pt x="2732712" y="0"/>
                  </a:lnTo>
                  <a:lnTo>
                    <a:pt x="2732712" y="1252079"/>
                  </a:lnTo>
                  <a:lnTo>
                    <a:pt x="0" y="1252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612303" y="0"/>
            <a:ext cx="2605367" cy="1193732"/>
            <a:chOff x="0" y="0"/>
            <a:chExt cx="3473823" cy="15916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73823" cy="1591642"/>
            </a:xfrm>
            <a:custGeom>
              <a:avLst/>
              <a:gdLst/>
              <a:ahLst/>
              <a:cxnLst/>
              <a:rect l="l" t="t" r="r" b="b"/>
              <a:pathLst>
                <a:path w="3473823" h="1591642">
                  <a:moveTo>
                    <a:pt x="0" y="0"/>
                  </a:moveTo>
                  <a:lnTo>
                    <a:pt x="3473823" y="0"/>
                  </a:lnTo>
                  <a:lnTo>
                    <a:pt x="3473823" y="1591642"/>
                  </a:lnTo>
                  <a:lnTo>
                    <a:pt x="0" y="1591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75841" y="345543"/>
              <a:ext cx="1965498" cy="900556"/>
            </a:xfrm>
            <a:custGeom>
              <a:avLst/>
              <a:gdLst/>
              <a:ahLst/>
              <a:cxnLst/>
              <a:rect l="l" t="t" r="r" b="b"/>
              <a:pathLst>
                <a:path w="1965498" h="900556">
                  <a:moveTo>
                    <a:pt x="0" y="0"/>
                  </a:moveTo>
                  <a:lnTo>
                    <a:pt x="1965498" y="0"/>
                  </a:lnTo>
                  <a:lnTo>
                    <a:pt x="1965498" y="900556"/>
                  </a:lnTo>
                  <a:lnTo>
                    <a:pt x="0" y="900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1028700" y="1028700"/>
          <a:ext cx="16230600" cy="8097765"/>
        </p:xfrm>
        <a:graphic>
          <a:graphicData uri="http://schemas.openxmlformats.org/drawingml/2006/table">
            <a:tbl>
              <a:tblPr/>
              <a:tblGrid>
                <a:gridCol w="5369973"/>
                <a:gridCol w="5031327"/>
                <a:gridCol w="5829300"/>
              </a:tblGrid>
              <a:tr h="1926620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Em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đã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biết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những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gì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về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anh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bộ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đội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thời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kháng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chiến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chống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Pháp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?</a:t>
                      </a:r>
                      <a:endParaRPr lang="en-US" sz="40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Em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muốn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biết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thêm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điều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gì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về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anh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bộ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đội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thời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kháng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chiến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chống </a:t>
                      </a:r>
                      <a:r>
                        <a:rPr lang="en-US" sz="4000" b="1" dirty="0" err="1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Pháp</a:t>
                      </a:r>
                      <a:r>
                        <a:rPr lang="en-US" sz="4000" b="1" dirty="0">
                          <a:solidFill>
                            <a:srgbClr val="0E83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?</a:t>
                      </a:r>
                      <a:endParaRPr lang="en-US" sz="40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Em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đã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biết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thêm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điều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gì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về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anh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bộ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đội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thời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kháng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chiến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chống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Pháp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sau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khi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học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xong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bài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thơ</a:t>
                      </a:r>
                      <a:r>
                        <a:rPr lang="en-US" sz="4000" b="1" dirty="0">
                          <a:solidFill>
                            <a:srgbClr val="30646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?</a:t>
                      </a:r>
                      <a:endParaRPr lang="en-US" sz="40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</a:tr>
              <a:tr h="83271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(Ghi vào trước khi học)  </a:t>
                      </a:r>
                      <a:endParaRPr lang="en-US" sz="400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(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Ghi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vào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trước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khi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học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)</a:t>
                      </a:r>
                      <a:endParaRPr lang="en-US" sz="40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 (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Ghi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vào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sau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khi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học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)  </a:t>
                      </a:r>
                      <a:endParaRPr lang="en-US" sz="40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173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endParaRPr lang="en-US" sz="400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endParaRPr lang="en-US" sz="40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endParaRPr lang="en-US" sz="40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79725">
            <a:off x="-2320653" y="-1402705"/>
            <a:ext cx="4887495" cy="4114800"/>
          </a:xfrm>
          <a:custGeom>
            <a:avLst/>
            <a:gdLst/>
            <a:ahLst/>
            <a:cxnLst/>
            <a:rect l="l" t="t" r="r" b="b"/>
            <a:pathLst>
              <a:path w="4887495" h="4114800">
                <a:moveTo>
                  <a:pt x="0" y="0"/>
                </a:moveTo>
                <a:lnTo>
                  <a:pt x="4887495" y="0"/>
                </a:lnTo>
                <a:lnTo>
                  <a:pt x="48874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80102" y="6812923"/>
            <a:ext cx="5358396" cy="4890754"/>
          </a:xfrm>
          <a:custGeom>
            <a:avLst/>
            <a:gdLst/>
            <a:ahLst/>
            <a:cxnLst/>
            <a:rect l="l" t="t" r="r" b="b"/>
            <a:pathLst>
              <a:path w="5358396" h="4890754">
                <a:moveTo>
                  <a:pt x="0" y="0"/>
                </a:moveTo>
                <a:lnTo>
                  <a:pt x="5358396" y="0"/>
                </a:lnTo>
                <a:lnTo>
                  <a:pt x="5358396" y="4890754"/>
                </a:lnTo>
                <a:lnTo>
                  <a:pt x="0" y="48907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318558">
            <a:off x="15276264" y="7932873"/>
            <a:ext cx="3955002" cy="2370163"/>
          </a:xfrm>
          <a:custGeom>
            <a:avLst/>
            <a:gdLst/>
            <a:ahLst/>
            <a:cxnLst/>
            <a:rect l="l" t="t" r="r" b="b"/>
            <a:pathLst>
              <a:path w="3955002" h="2370163">
                <a:moveTo>
                  <a:pt x="0" y="0"/>
                </a:moveTo>
                <a:lnTo>
                  <a:pt x="3955002" y="0"/>
                </a:lnTo>
                <a:lnTo>
                  <a:pt x="3955002" y="2370163"/>
                </a:lnTo>
                <a:lnTo>
                  <a:pt x="0" y="23701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592318">
            <a:off x="16243650" y="-1370040"/>
            <a:ext cx="3916180" cy="4566973"/>
          </a:xfrm>
          <a:custGeom>
            <a:avLst/>
            <a:gdLst/>
            <a:ahLst/>
            <a:cxnLst/>
            <a:rect l="l" t="t" r="r" b="b"/>
            <a:pathLst>
              <a:path w="3916180" h="4566973">
                <a:moveTo>
                  <a:pt x="0" y="0"/>
                </a:moveTo>
                <a:lnTo>
                  <a:pt x="3916180" y="0"/>
                </a:lnTo>
                <a:lnTo>
                  <a:pt x="3916180" y="4566974"/>
                </a:lnTo>
                <a:lnTo>
                  <a:pt x="0" y="4566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38400" y="1028700"/>
            <a:ext cx="14097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Yêu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cầu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thực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hiện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ở </a:t>
            </a:r>
            <a:r>
              <a:rPr lang="en-US" sz="4000" b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nhà</a:t>
            </a:r>
            <a:r>
              <a:rPr lang="en-US" sz="40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):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Viết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đoạn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văn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7 – 10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câu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trình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bày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cảm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nghĩ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của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em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về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tình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đồng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chí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được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thể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hiện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trong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bài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thơ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Đồng</a:t>
            </a:r>
            <a:r>
              <a:rPr lang="en-US" sz="4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chí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của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Chính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Hữu</a:t>
            </a:r>
            <a:r>
              <a:rPr lang="en-US" sz="4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en-US" sz="4000" dirty="0">
              <a:solidFill>
                <a:srgbClr val="503433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86200" y="5143499"/>
          <a:ext cx="8922096" cy="31089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3519256"/>
                <a:gridCol w="540284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400" b="1" kern="100" dirty="0">
                          <a:effectLst/>
                        </a:rPr>
                        <a:t>Câu </a:t>
                      </a:r>
                      <a:r>
                        <a:rPr lang="en-US" sz="3400" b="1" kern="100" dirty="0" err="1">
                          <a:effectLst/>
                        </a:rPr>
                        <a:t>mở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đoạn</a:t>
                      </a:r>
                      <a:endParaRPr lang="en-US" sz="34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400" b="1" kern="100" dirty="0">
                          <a:effectLst/>
                        </a:rPr>
                        <a:t>(1 - 2 </a:t>
                      </a:r>
                      <a:r>
                        <a:rPr lang="en-US" sz="3400" b="1" kern="100" dirty="0" err="1">
                          <a:effectLst/>
                        </a:rPr>
                        <a:t>câu</a:t>
                      </a:r>
                      <a:r>
                        <a:rPr lang="en-US" sz="3400" b="1" kern="100" dirty="0">
                          <a:effectLst/>
                        </a:rPr>
                        <a:t>)</a:t>
                      </a: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3400" b="1" kern="100" dirty="0" err="1">
                          <a:effectLst/>
                        </a:rPr>
                        <a:t>Giới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thiệu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tác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giả</a:t>
                      </a:r>
                      <a:r>
                        <a:rPr lang="en-US" sz="3400" b="1" kern="100" dirty="0">
                          <a:effectLst/>
                        </a:rPr>
                        <a:t>, </a:t>
                      </a:r>
                      <a:r>
                        <a:rPr lang="en-US" sz="3400" b="1" kern="100" dirty="0" err="1">
                          <a:effectLst/>
                        </a:rPr>
                        <a:t>tác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phẩm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và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yêu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cầu</a:t>
                      </a: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400" b="1" kern="100" dirty="0" err="1">
                          <a:effectLst/>
                        </a:rPr>
                        <a:t>Thân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đoạn</a:t>
                      </a:r>
                      <a:endParaRPr lang="en-US" sz="34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400" b="1" kern="100" dirty="0">
                          <a:effectLst/>
                        </a:rPr>
                        <a:t>(7 - 8 </a:t>
                      </a:r>
                      <a:r>
                        <a:rPr lang="en-US" sz="3400" b="1" kern="100" dirty="0" err="1">
                          <a:effectLst/>
                        </a:rPr>
                        <a:t>câu</a:t>
                      </a:r>
                      <a:r>
                        <a:rPr lang="en-US" sz="3400" b="1" kern="100" dirty="0">
                          <a:effectLst/>
                        </a:rPr>
                        <a:t>)</a:t>
                      </a: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3400" b="1" kern="100" dirty="0" err="1">
                          <a:effectLst/>
                        </a:rPr>
                        <a:t>Trình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bày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được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cảm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nghĩ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về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tình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đồng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chí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đồng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đội</a:t>
                      </a:r>
                      <a:r>
                        <a:rPr lang="en-US" sz="3400" b="1" kern="100" dirty="0">
                          <a:effectLst/>
                        </a:rPr>
                        <a:t>.</a:t>
                      </a: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400" b="1" kern="100" dirty="0" err="1">
                          <a:effectLst/>
                        </a:rPr>
                        <a:t>Kết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đoạn</a:t>
                      </a:r>
                      <a:endParaRPr lang="en-US" sz="34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400" b="1" kern="100" dirty="0">
                          <a:effectLst/>
                        </a:rPr>
                        <a:t>(1 </a:t>
                      </a:r>
                      <a:r>
                        <a:rPr lang="en-US" sz="3400" b="1" kern="100" dirty="0" err="1">
                          <a:effectLst/>
                        </a:rPr>
                        <a:t>câu</a:t>
                      </a:r>
                      <a:r>
                        <a:rPr lang="en-US" sz="3400" b="1" kern="100" dirty="0">
                          <a:effectLst/>
                        </a:rPr>
                        <a:t>)</a:t>
                      </a: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3400" b="1" kern="100" dirty="0" err="1">
                          <a:effectLst/>
                        </a:rPr>
                        <a:t>Khái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quát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lại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cảm</a:t>
                      </a:r>
                      <a:r>
                        <a:rPr lang="en-US" sz="3400" b="1" kern="100" dirty="0">
                          <a:effectLst/>
                        </a:rPr>
                        <a:t> </a:t>
                      </a:r>
                      <a:r>
                        <a:rPr lang="en-US" sz="3400" b="1" kern="100" dirty="0" err="1">
                          <a:effectLst/>
                        </a:rPr>
                        <a:t>nghĩ</a:t>
                      </a:r>
                      <a:endParaRPr lang="en-US" sz="3400" b="1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38544" y="3393365"/>
            <a:ext cx="7562215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300" kern="1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 </a:t>
            </a:r>
            <a:r>
              <a:rPr lang="en-US" sz="3300" kern="1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Hình</a:t>
            </a:r>
            <a:r>
              <a:rPr lang="en-US" sz="3300" kern="1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thức</a:t>
            </a:r>
            <a:r>
              <a:rPr lang="en-US" sz="3300" kern="1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</a:t>
            </a:r>
            <a:r>
              <a:rPr lang="en-US" sz="3300" kern="1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khoảng</a:t>
            </a:r>
            <a:r>
              <a:rPr lang="en-US" sz="3300" kern="1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7 – 10 </a:t>
            </a:r>
            <a:r>
              <a:rPr lang="en-US" sz="3300" kern="1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câu</a:t>
            </a:r>
            <a:r>
              <a:rPr lang="en-US" sz="3300" kern="1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lang="en-US" sz="3300" kern="1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300" kern="1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 </a:t>
            </a:r>
            <a:r>
              <a:rPr lang="en-US" sz="3300" kern="1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Nội</a:t>
            </a:r>
            <a:r>
              <a:rPr lang="en-US" sz="3300" kern="1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dung: </a:t>
            </a:r>
            <a:endParaRPr lang="en-US" sz="3300" kern="1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39303" y="3393365"/>
            <a:ext cx="7562215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300" kern="1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 </a:t>
            </a:r>
            <a:r>
              <a:rPr lang="en-US" sz="3300" kern="1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Thời</a:t>
            </a:r>
            <a:r>
              <a:rPr lang="en-US" sz="3300" kern="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gian</a:t>
            </a:r>
            <a:r>
              <a:rPr lang="en-US" sz="3300" kern="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nộp</a:t>
            </a:r>
            <a:r>
              <a:rPr lang="en-US" sz="3300" kern="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bài</a:t>
            </a:r>
            <a:r>
              <a:rPr lang="en-US" sz="3300" kern="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  <a:endParaRPr lang="en-US" sz="3300" kern="1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300" kern="1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 </a:t>
            </a:r>
            <a:r>
              <a:rPr lang="en-US" sz="3300" kern="10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</a:t>
            </a:r>
            <a:r>
              <a:rPr lang="en-US" sz="3300" kern="1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ách</a:t>
            </a:r>
            <a:r>
              <a:rPr lang="en-US" sz="3300" kern="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nộp</a:t>
            </a:r>
            <a:r>
              <a:rPr lang="en-US" sz="3300" kern="1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bài</a:t>
            </a:r>
            <a:r>
              <a:rPr lang="en-US" sz="3300" kern="1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</a:t>
            </a:r>
            <a:endParaRPr lang="en-US" sz="3300" kern="1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" name="Freeform 5"/>
          <p:cNvSpPr/>
          <p:nvPr/>
        </p:nvSpPr>
        <p:spPr>
          <a:xfrm>
            <a:off x="-376654" y="6296230"/>
            <a:ext cx="3952264" cy="4037100"/>
          </a:xfrm>
          <a:custGeom>
            <a:avLst/>
            <a:gdLst/>
            <a:ahLst/>
            <a:cxnLst/>
            <a:rect l="l" t="t" r="r" b="b"/>
            <a:pathLst>
              <a:path w="6004246" h="6142451">
                <a:moveTo>
                  <a:pt x="0" y="0"/>
                </a:moveTo>
                <a:lnTo>
                  <a:pt x="6004245" y="0"/>
                </a:lnTo>
                <a:lnTo>
                  <a:pt x="6004245" y="6142451"/>
                </a:lnTo>
                <a:lnTo>
                  <a:pt x="0" y="61424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25780"/>
            <a:ext cx="18288000" cy="9761220"/>
          </a:xfrm>
          <a:custGeom>
            <a:avLst/>
            <a:gdLst/>
            <a:ahLst/>
            <a:cxnLst/>
            <a:rect l="l" t="t" r="r" b="b"/>
            <a:pathLst>
              <a:path w="18288000" h="9761220">
                <a:moveTo>
                  <a:pt x="0" y="0"/>
                </a:moveTo>
                <a:lnTo>
                  <a:pt x="18288000" y="0"/>
                </a:lnTo>
                <a:lnTo>
                  <a:pt x="18288000" y="9761220"/>
                </a:lnTo>
                <a:lnTo>
                  <a:pt x="0" y="976122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1756" y="1028700"/>
            <a:ext cx="16267544" cy="8229600"/>
            <a:chOff x="0" y="0"/>
            <a:chExt cx="42844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4456" cy="2167467"/>
            </a:xfrm>
            <a:custGeom>
              <a:avLst/>
              <a:gdLst/>
              <a:ahLst/>
              <a:cxnLst/>
              <a:rect l="l" t="t" r="r" b="b"/>
              <a:pathLst>
                <a:path w="4284456" h="2167467">
                  <a:moveTo>
                    <a:pt x="15705" y="0"/>
                  </a:moveTo>
                  <a:lnTo>
                    <a:pt x="4268751" y="0"/>
                  </a:lnTo>
                  <a:cubicBezTo>
                    <a:pt x="4272916" y="0"/>
                    <a:pt x="4276911" y="1655"/>
                    <a:pt x="4279856" y="4600"/>
                  </a:cubicBezTo>
                  <a:cubicBezTo>
                    <a:pt x="4282801" y="7545"/>
                    <a:pt x="4284456" y="11540"/>
                    <a:pt x="4284456" y="15705"/>
                  </a:cubicBezTo>
                  <a:lnTo>
                    <a:pt x="4284456" y="2151762"/>
                  </a:lnTo>
                  <a:cubicBezTo>
                    <a:pt x="4284456" y="2160435"/>
                    <a:pt x="4277425" y="2167467"/>
                    <a:pt x="4268751" y="2167467"/>
                  </a:cubicBezTo>
                  <a:lnTo>
                    <a:pt x="15705" y="2167467"/>
                  </a:lnTo>
                  <a:cubicBezTo>
                    <a:pt x="11540" y="2167467"/>
                    <a:pt x="7545" y="2165812"/>
                    <a:pt x="4600" y="2162867"/>
                  </a:cubicBezTo>
                  <a:cubicBezTo>
                    <a:pt x="1655" y="2159921"/>
                    <a:pt x="0" y="2155927"/>
                    <a:pt x="0" y="2151762"/>
                  </a:cubicBezTo>
                  <a:lnTo>
                    <a:pt x="0" y="15705"/>
                  </a:lnTo>
                  <a:cubicBezTo>
                    <a:pt x="0" y="11540"/>
                    <a:pt x="1655" y="7545"/>
                    <a:pt x="4600" y="4600"/>
                  </a:cubicBezTo>
                  <a:cubicBezTo>
                    <a:pt x="7545" y="1655"/>
                    <a:pt x="11540" y="0"/>
                    <a:pt x="15705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 w="76200">
              <a:solidFill>
                <a:srgbClr val="C78E5F">
                  <a:alpha val="6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70683" y="260271"/>
            <a:ext cx="2845113" cy="284511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B58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</a:p>
          </p:txBody>
        </p:sp>
      </p:grpSp>
      <p:sp>
        <p:nvSpPr>
          <p:cNvPr id="9" name="Freeform 9"/>
          <p:cNvSpPr/>
          <p:nvPr/>
        </p:nvSpPr>
        <p:spPr>
          <a:xfrm rot="-774267" flipH="1">
            <a:off x="1120349" y="1113861"/>
            <a:ext cx="5466727" cy="1769853"/>
          </a:xfrm>
          <a:custGeom>
            <a:avLst/>
            <a:gdLst/>
            <a:ahLst/>
            <a:cxnLst/>
            <a:rect l="l" t="t" r="r" b="b"/>
            <a:pathLst>
              <a:path w="5466727" h="1769853">
                <a:moveTo>
                  <a:pt x="5466726" y="0"/>
                </a:moveTo>
                <a:lnTo>
                  <a:pt x="0" y="0"/>
                </a:lnTo>
                <a:lnTo>
                  <a:pt x="0" y="1769853"/>
                </a:lnTo>
                <a:lnTo>
                  <a:pt x="5466726" y="1769853"/>
                </a:lnTo>
                <a:lnTo>
                  <a:pt x="546672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64702" y="4626849"/>
            <a:ext cx="129585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dirty="0">
                <a:solidFill>
                  <a:srgbClr val="434E1E"/>
                </a:solidFill>
                <a:latin typeface="UTM Impact"/>
              </a:rPr>
              <a:t>V. VẬN DỤNG</a:t>
            </a:r>
            <a:endParaRPr lang="en-US" sz="12000" dirty="0">
              <a:solidFill>
                <a:srgbClr val="434E1E"/>
              </a:solidFill>
              <a:latin typeface="UTM Impact"/>
            </a:endParaRPr>
          </a:p>
        </p:txBody>
      </p:sp>
      <p:sp>
        <p:nvSpPr>
          <p:cNvPr id="11" name="Freeform 11"/>
          <p:cNvSpPr/>
          <p:nvPr/>
        </p:nvSpPr>
        <p:spPr>
          <a:xfrm rot="61074">
            <a:off x="14861410" y="5582620"/>
            <a:ext cx="3700343" cy="5421747"/>
          </a:xfrm>
          <a:custGeom>
            <a:avLst/>
            <a:gdLst/>
            <a:ahLst/>
            <a:cxnLst/>
            <a:rect l="l" t="t" r="r" b="b"/>
            <a:pathLst>
              <a:path w="3700343" h="5421747">
                <a:moveTo>
                  <a:pt x="0" y="0"/>
                </a:moveTo>
                <a:lnTo>
                  <a:pt x="3700342" y="0"/>
                </a:lnTo>
                <a:lnTo>
                  <a:pt x="3700342" y="5421748"/>
                </a:lnTo>
                <a:lnTo>
                  <a:pt x="0" y="5421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1504490" y="7162351"/>
            <a:ext cx="7968035" cy="3874457"/>
          </a:xfrm>
          <a:custGeom>
            <a:avLst/>
            <a:gdLst/>
            <a:ahLst/>
            <a:cxnLst/>
            <a:rect l="l" t="t" r="r" b="b"/>
            <a:pathLst>
              <a:path w="7968035" h="3874457">
                <a:moveTo>
                  <a:pt x="7968035" y="0"/>
                </a:moveTo>
                <a:lnTo>
                  <a:pt x="0" y="0"/>
                </a:lnTo>
                <a:lnTo>
                  <a:pt x="0" y="3874457"/>
                </a:lnTo>
                <a:lnTo>
                  <a:pt x="7968035" y="3874457"/>
                </a:lnTo>
                <a:lnTo>
                  <a:pt x="796803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1074">
            <a:off x="13655582" y="8590354"/>
            <a:ext cx="2315922" cy="3393292"/>
          </a:xfrm>
          <a:custGeom>
            <a:avLst/>
            <a:gdLst/>
            <a:ahLst/>
            <a:cxnLst/>
            <a:rect l="l" t="t" r="r" b="b"/>
            <a:pathLst>
              <a:path w="2315922" h="3393292">
                <a:moveTo>
                  <a:pt x="0" y="0"/>
                </a:moveTo>
                <a:lnTo>
                  <a:pt x="2315922" y="0"/>
                </a:lnTo>
                <a:lnTo>
                  <a:pt x="2315922" y="3393292"/>
                </a:lnTo>
                <a:lnTo>
                  <a:pt x="0" y="33932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467613">
            <a:off x="13270581" y="-7246402"/>
            <a:ext cx="13804181" cy="12599452"/>
          </a:xfrm>
          <a:custGeom>
            <a:avLst/>
            <a:gdLst/>
            <a:ahLst/>
            <a:cxnLst/>
            <a:rect l="l" t="t" r="r" b="b"/>
            <a:pathLst>
              <a:path w="13804181" h="12599452">
                <a:moveTo>
                  <a:pt x="0" y="0"/>
                </a:moveTo>
                <a:lnTo>
                  <a:pt x="13804181" y="0"/>
                </a:lnTo>
                <a:lnTo>
                  <a:pt x="13804181" y="12599452"/>
                </a:lnTo>
                <a:lnTo>
                  <a:pt x="0" y="1259945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003737">
            <a:off x="3393632" y="-3217661"/>
            <a:ext cx="4681467" cy="3768581"/>
          </a:xfrm>
          <a:custGeom>
            <a:avLst/>
            <a:gdLst/>
            <a:ahLst/>
            <a:cxnLst/>
            <a:rect l="l" t="t" r="r" b="b"/>
            <a:pathLst>
              <a:path w="4681467" h="3768581">
                <a:moveTo>
                  <a:pt x="0" y="0"/>
                </a:moveTo>
                <a:lnTo>
                  <a:pt x="4681467" y="0"/>
                </a:lnTo>
                <a:lnTo>
                  <a:pt x="4681467" y="3768580"/>
                </a:lnTo>
                <a:lnTo>
                  <a:pt x="0" y="37685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539622">
            <a:off x="13005604" y="8305135"/>
            <a:ext cx="11731300" cy="9297055"/>
          </a:xfrm>
          <a:custGeom>
            <a:avLst/>
            <a:gdLst/>
            <a:ahLst/>
            <a:cxnLst/>
            <a:rect l="l" t="t" r="r" b="b"/>
            <a:pathLst>
              <a:path w="11731300" h="9297055">
                <a:moveTo>
                  <a:pt x="0" y="0"/>
                </a:moveTo>
                <a:lnTo>
                  <a:pt x="11731299" y="0"/>
                </a:lnTo>
                <a:lnTo>
                  <a:pt x="11731299" y="9297055"/>
                </a:lnTo>
                <a:lnTo>
                  <a:pt x="0" y="9297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447800" y="952501"/>
            <a:ext cx="17165390" cy="8336934"/>
          </a:xfrm>
          <a:custGeom>
            <a:avLst/>
            <a:gdLst/>
            <a:ahLst/>
            <a:cxnLst/>
            <a:rect l="l" t="t" r="r" b="b"/>
            <a:pathLst>
              <a:path w="2566097" h="1231727">
                <a:moveTo>
                  <a:pt x="0" y="0"/>
                </a:moveTo>
                <a:lnTo>
                  <a:pt x="2566097" y="0"/>
                </a:lnTo>
                <a:lnTo>
                  <a:pt x="2566097" y="1231726"/>
                </a:lnTo>
                <a:lnTo>
                  <a:pt x="0" y="12317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16568" y="2442760"/>
            <a:ext cx="12987199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500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Hoàn </a:t>
            </a:r>
            <a:r>
              <a:rPr lang="en-US" sz="4500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thành</a:t>
            </a:r>
            <a:r>
              <a:rPr lang="en-US" sz="4500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nội</a:t>
            </a:r>
            <a:r>
              <a:rPr lang="en-US" sz="4500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dung </a:t>
            </a:r>
            <a:r>
              <a:rPr lang="en-US" sz="4500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đọc</a:t>
            </a:r>
            <a:r>
              <a:rPr lang="en-US" sz="4500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hiểu</a:t>
            </a:r>
            <a:r>
              <a:rPr lang="en-US" sz="4500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sau</a:t>
            </a:r>
            <a:r>
              <a:rPr lang="en-US" sz="4500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  <a:endParaRPr lang="en-US" sz="4500" kern="1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indent="1821815" algn="just">
              <a:spcAft>
                <a:spcPts val="600"/>
              </a:spcAft>
            </a:pP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[…]</a:t>
            </a:r>
            <a:endParaRPr lang="en-US" sz="4500" kern="1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indent="1821815" algn="just">
              <a:spcAft>
                <a:spcPts val="600"/>
              </a:spcAft>
            </a:pP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Ôi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Tổ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quốc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ta, ta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yêu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như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máu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thịt</a:t>
            </a:r>
            <a:endParaRPr lang="en-US" sz="4500" kern="1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indent="1821815" algn="just">
              <a:spcAft>
                <a:spcPts val="600"/>
              </a:spcAft>
            </a:pP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Như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mẹ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cha ta,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như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vợ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như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chồng</a:t>
            </a:r>
            <a:endParaRPr lang="en-US" sz="4500" kern="1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indent="1821815" algn="just">
              <a:spcAft>
                <a:spcPts val="600"/>
              </a:spcAft>
            </a:pP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Ôi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Tổ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quốc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nếu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cần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ta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chết</a:t>
            </a:r>
            <a:endParaRPr lang="en-US" sz="4500" kern="1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indent="1821815" algn="just">
              <a:spcAft>
                <a:spcPts val="600"/>
              </a:spcAft>
            </a:pP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Cho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mỗi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ngôi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nhà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ngọn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núi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con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sông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…</a:t>
            </a:r>
            <a:endParaRPr lang="en-US" sz="4500" kern="1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indent="2811780" algn="just">
              <a:spcAft>
                <a:spcPts val="600"/>
              </a:spcAft>
            </a:pPr>
            <a:r>
              <a:rPr lang="en-US" sz="4500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	(</a:t>
            </a:r>
            <a:r>
              <a:rPr lang="en-US" sz="4500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Chế</a:t>
            </a:r>
            <a:r>
              <a:rPr lang="en-US" sz="4500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Lan Viên, 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Sao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chiến</a:t>
            </a:r>
            <a:r>
              <a:rPr lang="en-US" sz="4500" i="1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500" i="1" kern="1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thắng</a:t>
            </a:r>
            <a:r>
              <a:rPr lang="en-US" sz="4500" kern="1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  <a:endParaRPr lang="en-US" sz="4500" kern="1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467613">
            <a:off x="12483078" y="-6299726"/>
            <a:ext cx="13804181" cy="12599452"/>
          </a:xfrm>
          <a:custGeom>
            <a:avLst/>
            <a:gdLst/>
            <a:ahLst/>
            <a:cxnLst/>
            <a:rect l="l" t="t" r="r" b="b"/>
            <a:pathLst>
              <a:path w="13804181" h="12599452">
                <a:moveTo>
                  <a:pt x="0" y="0"/>
                </a:moveTo>
                <a:lnTo>
                  <a:pt x="13804181" y="0"/>
                </a:lnTo>
                <a:lnTo>
                  <a:pt x="13804181" y="12599452"/>
                </a:lnTo>
                <a:lnTo>
                  <a:pt x="0" y="1259945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003737">
            <a:off x="3393632" y="-3217661"/>
            <a:ext cx="4681467" cy="3768581"/>
          </a:xfrm>
          <a:custGeom>
            <a:avLst/>
            <a:gdLst/>
            <a:ahLst/>
            <a:cxnLst/>
            <a:rect l="l" t="t" r="r" b="b"/>
            <a:pathLst>
              <a:path w="4681467" h="3768581">
                <a:moveTo>
                  <a:pt x="0" y="0"/>
                </a:moveTo>
                <a:lnTo>
                  <a:pt x="4681467" y="0"/>
                </a:lnTo>
                <a:lnTo>
                  <a:pt x="4681467" y="3768580"/>
                </a:lnTo>
                <a:lnTo>
                  <a:pt x="0" y="37685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539622">
            <a:off x="4528614" y="8450490"/>
            <a:ext cx="11731300" cy="9297055"/>
          </a:xfrm>
          <a:custGeom>
            <a:avLst/>
            <a:gdLst/>
            <a:ahLst/>
            <a:cxnLst/>
            <a:rect l="l" t="t" r="r" b="b"/>
            <a:pathLst>
              <a:path w="11731300" h="9297055">
                <a:moveTo>
                  <a:pt x="0" y="0"/>
                </a:moveTo>
                <a:lnTo>
                  <a:pt x="11731299" y="0"/>
                </a:lnTo>
                <a:lnTo>
                  <a:pt x="11731299" y="9297055"/>
                </a:lnTo>
                <a:lnTo>
                  <a:pt x="0" y="9297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8245" y="1005518"/>
          <a:ext cx="16992600" cy="82550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936955"/>
                <a:gridCol w="10055645"/>
              </a:tblGrid>
              <a:tr h="990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Số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tiếng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trong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mỗi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dòng</a:t>
                      </a:r>
                      <a:endParaRPr lang="en-US" sz="5000" kern="100" dirty="0">
                        <a:solidFill>
                          <a:srgbClr val="5034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US" sz="5000" kern="1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0" marR="0" marT="0" marB="0" anchor="ctr"/>
                </a:tc>
              </a:tr>
              <a:tr h="990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Vần</a:t>
                      </a:r>
                      <a:endParaRPr lang="en-US" sz="5000" kern="100" dirty="0">
                        <a:solidFill>
                          <a:srgbClr val="5034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US" sz="50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Nhịp</a:t>
                      </a:r>
                      <a:endParaRPr lang="en-US" sz="5000" kern="100" dirty="0">
                        <a:solidFill>
                          <a:srgbClr val="5034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US" sz="50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0" marR="0" marT="0" marB="0" anchor="ctr"/>
                </a:tc>
              </a:tr>
              <a:tr h="7452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Thể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thơ</a:t>
                      </a:r>
                      <a:endParaRPr lang="en-US" sz="5000" kern="100" dirty="0">
                        <a:solidFill>
                          <a:srgbClr val="5034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US" sz="50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0" marR="0" marT="0" marB="0" anchor="ctr"/>
                </a:tc>
              </a:tr>
              <a:tr h="7452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Đề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tài</a:t>
                      </a:r>
                      <a:endParaRPr lang="en-US" sz="5000" kern="100" dirty="0">
                        <a:solidFill>
                          <a:srgbClr val="5034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50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7217" marR="67217" marT="0" marB="0"/>
                </a:tc>
              </a:tr>
              <a:tr h="9144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Tình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cảm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của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tác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giả</a:t>
                      </a:r>
                      <a:endParaRPr lang="en-US" sz="5000" kern="100" dirty="0">
                        <a:solidFill>
                          <a:srgbClr val="5034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50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7217" marR="67217" marT="0" marB="0"/>
                </a:tc>
              </a:tr>
              <a:tr h="20275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BPTT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nào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được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sử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dung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và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tác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kern="100" dirty="0" err="1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dụng</a:t>
                      </a:r>
                      <a:r>
                        <a:rPr lang="en-US" sz="5000" kern="100" dirty="0">
                          <a:solidFill>
                            <a:srgbClr val="503433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?</a:t>
                      </a:r>
                      <a:endParaRPr lang="en-US" sz="5000" kern="100" dirty="0">
                        <a:solidFill>
                          <a:srgbClr val="503433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5000" kern="1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7217" marR="6721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72400" y="6682186"/>
            <a:ext cx="14388840" cy="6618866"/>
          </a:xfrm>
          <a:custGeom>
            <a:avLst/>
            <a:gdLst/>
            <a:ahLst/>
            <a:cxnLst/>
            <a:rect l="l" t="t" r="r" b="b"/>
            <a:pathLst>
              <a:path w="14388840" h="6618866">
                <a:moveTo>
                  <a:pt x="0" y="0"/>
                </a:moveTo>
                <a:lnTo>
                  <a:pt x="14388840" y="0"/>
                </a:lnTo>
                <a:lnTo>
                  <a:pt x="14388840" y="6618866"/>
                </a:lnTo>
                <a:lnTo>
                  <a:pt x="0" y="661886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6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180609" y="-2777005"/>
            <a:ext cx="14388840" cy="6618866"/>
          </a:xfrm>
          <a:custGeom>
            <a:avLst/>
            <a:gdLst/>
            <a:ahLst/>
            <a:cxnLst/>
            <a:rect l="l" t="t" r="r" b="b"/>
            <a:pathLst>
              <a:path w="14388840" h="6618866">
                <a:moveTo>
                  <a:pt x="0" y="0"/>
                </a:moveTo>
                <a:lnTo>
                  <a:pt x="14388840" y="0"/>
                </a:lnTo>
                <a:lnTo>
                  <a:pt x="14388840" y="6618866"/>
                </a:lnTo>
                <a:lnTo>
                  <a:pt x="0" y="661886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6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50403">
            <a:off x="10611531" y="7136777"/>
            <a:ext cx="9304626" cy="9441964"/>
          </a:xfrm>
          <a:custGeom>
            <a:avLst/>
            <a:gdLst/>
            <a:ahLst/>
            <a:cxnLst/>
            <a:rect l="l" t="t" r="r" b="b"/>
            <a:pathLst>
              <a:path w="9304626" h="9441964">
                <a:moveTo>
                  <a:pt x="0" y="0"/>
                </a:moveTo>
                <a:lnTo>
                  <a:pt x="9304626" y="0"/>
                </a:lnTo>
                <a:lnTo>
                  <a:pt x="9304626" y="9441964"/>
                </a:lnTo>
                <a:lnTo>
                  <a:pt x="0" y="9441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350403">
            <a:off x="-3361397" y="-4983583"/>
            <a:ext cx="9304626" cy="9441964"/>
          </a:xfrm>
          <a:custGeom>
            <a:avLst/>
            <a:gdLst/>
            <a:ahLst/>
            <a:cxnLst/>
            <a:rect l="l" t="t" r="r" b="b"/>
            <a:pathLst>
              <a:path w="9304626" h="9441964">
                <a:moveTo>
                  <a:pt x="0" y="0"/>
                </a:moveTo>
                <a:lnTo>
                  <a:pt x="9304626" y="0"/>
                </a:lnTo>
                <a:lnTo>
                  <a:pt x="9304626" y="9441964"/>
                </a:lnTo>
                <a:lnTo>
                  <a:pt x="0" y="9441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66723" y="6915100"/>
            <a:ext cx="2712822" cy="2343200"/>
          </a:xfrm>
          <a:custGeom>
            <a:avLst/>
            <a:gdLst/>
            <a:ahLst/>
            <a:cxnLst/>
            <a:rect l="l" t="t" r="r" b="b"/>
            <a:pathLst>
              <a:path w="2712822" h="2343200">
                <a:moveTo>
                  <a:pt x="0" y="0"/>
                </a:moveTo>
                <a:lnTo>
                  <a:pt x="2712822" y="0"/>
                </a:lnTo>
                <a:lnTo>
                  <a:pt x="2712822" y="2343200"/>
                </a:lnTo>
                <a:lnTo>
                  <a:pt x="0" y="2343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699999">
            <a:off x="13907433" y="882688"/>
            <a:ext cx="2712822" cy="2343200"/>
          </a:xfrm>
          <a:custGeom>
            <a:avLst/>
            <a:gdLst/>
            <a:ahLst/>
            <a:cxnLst/>
            <a:rect l="l" t="t" r="r" b="b"/>
            <a:pathLst>
              <a:path w="2712822" h="2343200">
                <a:moveTo>
                  <a:pt x="0" y="0"/>
                </a:moveTo>
                <a:lnTo>
                  <a:pt x="2712822" y="0"/>
                </a:lnTo>
                <a:lnTo>
                  <a:pt x="2712822" y="2343200"/>
                </a:lnTo>
                <a:lnTo>
                  <a:pt x="0" y="2343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377101">
            <a:off x="2796492" y="1711341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953601" y="5"/>
            <a:ext cx="8713725" cy="10289235"/>
            <a:chOff x="0" y="0"/>
            <a:chExt cx="21042033" cy="24846598"/>
          </a:xfrm>
        </p:grpSpPr>
        <p:sp>
          <p:nvSpPr>
            <p:cNvPr id="4" name="Freeform 4"/>
            <p:cNvSpPr/>
            <p:nvPr/>
          </p:nvSpPr>
          <p:spPr>
            <a:xfrm>
              <a:off x="-658495" y="0"/>
              <a:ext cx="21700490" cy="24846662"/>
            </a:xfrm>
            <a:custGeom>
              <a:avLst/>
              <a:gdLst/>
              <a:ahLst/>
              <a:cxnLst/>
              <a:rect l="l" t="t" r="r" b="b"/>
              <a:pathLst>
                <a:path w="21700490" h="24846662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3"/>
              <a:stretch>
                <a:fillRect l="-32000" r="-32000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18119518" flipH="1">
            <a:off x="12236524" y="6342876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4">
              <a:alphaModFix amt="7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65433" y="946396"/>
            <a:ext cx="857867" cy="85786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51318" y="2226096"/>
            <a:ext cx="604566" cy="60456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76408" y="681913"/>
            <a:ext cx="637633" cy="63763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>
              <a:solidFill>
                <a:srgbClr val="FDB034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0" y="4087130"/>
            <a:ext cx="7294933" cy="1054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7125" dirty="0">
                <a:solidFill>
                  <a:srgbClr val="361813"/>
                </a:solidFill>
                <a:latin typeface="UTM Impact"/>
              </a:rPr>
              <a:t>Văn </a:t>
            </a:r>
            <a:r>
              <a:rPr lang="en-US" sz="7125" dirty="0" err="1">
                <a:solidFill>
                  <a:srgbClr val="361813"/>
                </a:solidFill>
                <a:latin typeface="UTM Impact"/>
              </a:rPr>
              <a:t>bản</a:t>
            </a:r>
            <a:r>
              <a:rPr lang="en-US" sz="7125" dirty="0">
                <a:solidFill>
                  <a:srgbClr val="361813"/>
                </a:solidFill>
                <a:latin typeface="UTM Impact"/>
              </a:rPr>
              <a:t> 1</a:t>
            </a:r>
            <a:endParaRPr lang="en-US" sz="7125" dirty="0">
              <a:solidFill>
                <a:srgbClr val="361813"/>
              </a:solidFill>
              <a:latin typeface="UTM Impac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3866" y="5314128"/>
            <a:ext cx="7052734" cy="1544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55"/>
              </a:lnSpc>
            </a:pPr>
            <a:r>
              <a:rPr lang="en-US" sz="10400" dirty="0">
                <a:solidFill>
                  <a:srgbClr val="0E8388"/>
                </a:solidFill>
                <a:latin typeface="UTM Impact"/>
              </a:rPr>
              <a:t>ĐỒNG CHÍ</a:t>
            </a:r>
            <a:endParaRPr lang="en-US" sz="10400" dirty="0">
              <a:solidFill>
                <a:srgbClr val="0E8388"/>
              </a:solidFill>
              <a:latin typeface="UTM Impac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59277" y="7036558"/>
            <a:ext cx="4780894" cy="81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5"/>
              </a:lnSpc>
            </a:pPr>
            <a:r>
              <a:rPr lang="en-US" sz="5600" spc="240" dirty="0">
                <a:solidFill>
                  <a:srgbClr val="000000"/>
                </a:solidFill>
                <a:latin typeface="UTM Impact"/>
              </a:rPr>
              <a:t>- </a:t>
            </a:r>
            <a:r>
              <a:rPr lang="en-US" sz="5600" spc="240" dirty="0" err="1">
                <a:solidFill>
                  <a:srgbClr val="000000"/>
                </a:solidFill>
                <a:latin typeface="UTM Impact"/>
              </a:rPr>
              <a:t>Chính</a:t>
            </a:r>
            <a:r>
              <a:rPr lang="en-US" sz="5600" spc="240" dirty="0">
                <a:solidFill>
                  <a:srgbClr val="000000"/>
                </a:solidFill>
                <a:latin typeface="UTM Impact"/>
              </a:rPr>
              <a:t> </a:t>
            </a:r>
            <a:r>
              <a:rPr lang="en-US" sz="5600" spc="240" dirty="0" err="1">
                <a:solidFill>
                  <a:srgbClr val="000000"/>
                </a:solidFill>
                <a:latin typeface="UTM Impact"/>
              </a:rPr>
              <a:t>Hữu</a:t>
            </a:r>
            <a:r>
              <a:rPr lang="en-US" sz="5600" spc="240" dirty="0">
                <a:solidFill>
                  <a:srgbClr val="000000"/>
                </a:solidFill>
                <a:latin typeface="UTM Impact"/>
              </a:rPr>
              <a:t> -</a:t>
            </a:r>
            <a:endParaRPr lang="en-US" sz="5600" spc="240" dirty="0">
              <a:solidFill>
                <a:srgbClr val="000000"/>
              </a:solidFill>
              <a:latin typeface="UTM Impact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3866" y="59205"/>
            <a:ext cx="956044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BA9478"/>
                </a:solidFill>
                <a:latin typeface="UTM Impact" panose="02040603050506020204" pitchFamily="18" charset="0"/>
              </a:rPr>
              <a:t>BÀI 7</a:t>
            </a:r>
            <a:endParaRPr lang="en-US" sz="7200" dirty="0">
              <a:solidFill>
                <a:srgbClr val="BA9478"/>
              </a:solidFill>
              <a:latin typeface="UTM Impact" panose="02040603050506020204" pitchFamily="18" charset="0"/>
            </a:endParaRPr>
          </a:p>
          <a:p>
            <a:pPr algn="ctr"/>
            <a:r>
              <a:rPr lang="en-US" sz="7200" dirty="0">
                <a:solidFill>
                  <a:srgbClr val="652109"/>
                </a:solidFill>
                <a:latin typeface="UTM Impact" panose="02040603050506020204" pitchFamily="18" charset="0"/>
              </a:rPr>
              <a:t>TIN YÊU VÀ ƯỚC VỌNG</a:t>
            </a:r>
            <a:endParaRPr lang="en-US" sz="7200" dirty="0">
              <a:solidFill>
                <a:srgbClr val="652109"/>
              </a:solidFill>
              <a:latin typeface="UTM Impact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25780"/>
            <a:ext cx="18288000" cy="9761220"/>
          </a:xfrm>
          <a:custGeom>
            <a:avLst/>
            <a:gdLst/>
            <a:ahLst/>
            <a:cxnLst/>
            <a:rect l="l" t="t" r="r" b="b"/>
            <a:pathLst>
              <a:path w="18288000" h="9761220">
                <a:moveTo>
                  <a:pt x="0" y="0"/>
                </a:moveTo>
                <a:lnTo>
                  <a:pt x="18288000" y="0"/>
                </a:lnTo>
                <a:lnTo>
                  <a:pt x="18288000" y="9761220"/>
                </a:lnTo>
                <a:lnTo>
                  <a:pt x="0" y="976122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1756" y="1028700"/>
            <a:ext cx="16267544" cy="8229600"/>
            <a:chOff x="0" y="0"/>
            <a:chExt cx="42844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4456" cy="2167467"/>
            </a:xfrm>
            <a:custGeom>
              <a:avLst/>
              <a:gdLst/>
              <a:ahLst/>
              <a:cxnLst/>
              <a:rect l="l" t="t" r="r" b="b"/>
              <a:pathLst>
                <a:path w="4284456" h="2167467">
                  <a:moveTo>
                    <a:pt x="15705" y="0"/>
                  </a:moveTo>
                  <a:lnTo>
                    <a:pt x="4268751" y="0"/>
                  </a:lnTo>
                  <a:cubicBezTo>
                    <a:pt x="4272916" y="0"/>
                    <a:pt x="4276911" y="1655"/>
                    <a:pt x="4279856" y="4600"/>
                  </a:cubicBezTo>
                  <a:cubicBezTo>
                    <a:pt x="4282801" y="7545"/>
                    <a:pt x="4284456" y="11540"/>
                    <a:pt x="4284456" y="15705"/>
                  </a:cubicBezTo>
                  <a:lnTo>
                    <a:pt x="4284456" y="2151762"/>
                  </a:lnTo>
                  <a:cubicBezTo>
                    <a:pt x="4284456" y="2160435"/>
                    <a:pt x="4277425" y="2167467"/>
                    <a:pt x="4268751" y="2167467"/>
                  </a:cubicBezTo>
                  <a:lnTo>
                    <a:pt x="15705" y="2167467"/>
                  </a:lnTo>
                  <a:cubicBezTo>
                    <a:pt x="11540" y="2167467"/>
                    <a:pt x="7545" y="2165812"/>
                    <a:pt x="4600" y="2162867"/>
                  </a:cubicBezTo>
                  <a:cubicBezTo>
                    <a:pt x="1655" y="2159921"/>
                    <a:pt x="0" y="2155927"/>
                    <a:pt x="0" y="2151762"/>
                  </a:cubicBezTo>
                  <a:lnTo>
                    <a:pt x="0" y="15705"/>
                  </a:lnTo>
                  <a:cubicBezTo>
                    <a:pt x="0" y="11540"/>
                    <a:pt x="1655" y="7545"/>
                    <a:pt x="4600" y="4600"/>
                  </a:cubicBezTo>
                  <a:cubicBezTo>
                    <a:pt x="7545" y="1655"/>
                    <a:pt x="11540" y="0"/>
                    <a:pt x="15705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 w="76200">
              <a:solidFill>
                <a:srgbClr val="C78E5F">
                  <a:alpha val="6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70683" y="260271"/>
            <a:ext cx="2845113" cy="284511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B58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</a:p>
          </p:txBody>
        </p:sp>
      </p:grpSp>
      <p:sp>
        <p:nvSpPr>
          <p:cNvPr id="9" name="Freeform 9"/>
          <p:cNvSpPr/>
          <p:nvPr/>
        </p:nvSpPr>
        <p:spPr>
          <a:xfrm rot="-774267" flipH="1">
            <a:off x="1120349" y="1113861"/>
            <a:ext cx="5466727" cy="1769853"/>
          </a:xfrm>
          <a:custGeom>
            <a:avLst/>
            <a:gdLst/>
            <a:ahLst/>
            <a:cxnLst/>
            <a:rect l="l" t="t" r="r" b="b"/>
            <a:pathLst>
              <a:path w="5466727" h="1769853">
                <a:moveTo>
                  <a:pt x="5466726" y="0"/>
                </a:moveTo>
                <a:lnTo>
                  <a:pt x="0" y="0"/>
                </a:lnTo>
                <a:lnTo>
                  <a:pt x="0" y="1769853"/>
                </a:lnTo>
                <a:lnTo>
                  <a:pt x="5466726" y="1769853"/>
                </a:lnTo>
                <a:lnTo>
                  <a:pt x="546672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42867" y="4487075"/>
            <a:ext cx="12165322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dirty="0">
                <a:solidFill>
                  <a:srgbClr val="434E1E"/>
                </a:solidFill>
                <a:latin typeface="UTM Impact"/>
              </a:rPr>
              <a:t>I. TÌM HIỂU CHUNG</a:t>
            </a:r>
            <a:endParaRPr lang="en-US" sz="12000" dirty="0">
              <a:solidFill>
                <a:srgbClr val="434E1E"/>
              </a:solidFill>
              <a:latin typeface="UTM Impact"/>
            </a:endParaRPr>
          </a:p>
        </p:txBody>
      </p:sp>
      <p:sp>
        <p:nvSpPr>
          <p:cNvPr id="11" name="Freeform 11"/>
          <p:cNvSpPr/>
          <p:nvPr/>
        </p:nvSpPr>
        <p:spPr>
          <a:xfrm rot="61074">
            <a:off x="14861410" y="5582620"/>
            <a:ext cx="3700343" cy="5421747"/>
          </a:xfrm>
          <a:custGeom>
            <a:avLst/>
            <a:gdLst/>
            <a:ahLst/>
            <a:cxnLst/>
            <a:rect l="l" t="t" r="r" b="b"/>
            <a:pathLst>
              <a:path w="3700343" h="5421747">
                <a:moveTo>
                  <a:pt x="0" y="0"/>
                </a:moveTo>
                <a:lnTo>
                  <a:pt x="3700342" y="0"/>
                </a:lnTo>
                <a:lnTo>
                  <a:pt x="3700342" y="5421748"/>
                </a:lnTo>
                <a:lnTo>
                  <a:pt x="0" y="5421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1504490" y="7162351"/>
            <a:ext cx="7968035" cy="3874457"/>
          </a:xfrm>
          <a:custGeom>
            <a:avLst/>
            <a:gdLst/>
            <a:ahLst/>
            <a:cxnLst/>
            <a:rect l="l" t="t" r="r" b="b"/>
            <a:pathLst>
              <a:path w="7968035" h="3874457">
                <a:moveTo>
                  <a:pt x="7968035" y="0"/>
                </a:moveTo>
                <a:lnTo>
                  <a:pt x="0" y="0"/>
                </a:lnTo>
                <a:lnTo>
                  <a:pt x="0" y="3874457"/>
                </a:lnTo>
                <a:lnTo>
                  <a:pt x="7968035" y="3874457"/>
                </a:lnTo>
                <a:lnTo>
                  <a:pt x="796803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1074">
            <a:off x="13655582" y="8590354"/>
            <a:ext cx="2315922" cy="3393292"/>
          </a:xfrm>
          <a:custGeom>
            <a:avLst/>
            <a:gdLst/>
            <a:ahLst/>
            <a:cxnLst/>
            <a:rect l="l" t="t" r="r" b="b"/>
            <a:pathLst>
              <a:path w="2315922" h="3393292">
                <a:moveTo>
                  <a:pt x="0" y="0"/>
                </a:moveTo>
                <a:lnTo>
                  <a:pt x="2315922" y="0"/>
                </a:lnTo>
                <a:lnTo>
                  <a:pt x="2315922" y="3393292"/>
                </a:lnTo>
                <a:lnTo>
                  <a:pt x="0" y="3393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97081" y="-1683899"/>
            <a:ext cx="1738946" cy="3529226"/>
          </a:xfrm>
          <a:custGeom>
            <a:avLst/>
            <a:gdLst/>
            <a:ahLst/>
            <a:cxnLst/>
            <a:rect l="l" t="t" r="r" b="b"/>
            <a:pathLst>
              <a:path w="1738946" h="3529226">
                <a:moveTo>
                  <a:pt x="0" y="0"/>
                </a:moveTo>
                <a:lnTo>
                  <a:pt x="1738946" y="0"/>
                </a:lnTo>
                <a:lnTo>
                  <a:pt x="1738946" y="3529226"/>
                </a:lnTo>
                <a:lnTo>
                  <a:pt x="0" y="352922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290461" flipH="1">
            <a:off x="14178557" y="5649072"/>
            <a:ext cx="4519426" cy="6033214"/>
          </a:xfrm>
          <a:custGeom>
            <a:avLst/>
            <a:gdLst/>
            <a:ahLst/>
            <a:cxnLst/>
            <a:rect l="l" t="t" r="r" b="b"/>
            <a:pathLst>
              <a:path w="4519426" h="6033214">
                <a:moveTo>
                  <a:pt x="4519426" y="0"/>
                </a:moveTo>
                <a:lnTo>
                  <a:pt x="0" y="0"/>
                </a:lnTo>
                <a:lnTo>
                  <a:pt x="0" y="6033215"/>
                </a:lnTo>
                <a:lnTo>
                  <a:pt x="4519426" y="6033215"/>
                </a:lnTo>
                <a:lnTo>
                  <a:pt x="451942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807091">
            <a:off x="-3830034" y="-3350858"/>
            <a:ext cx="12910191" cy="6430855"/>
          </a:xfrm>
          <a:custGeom>
            <a:avLst/>
            <a:gdLst/>
            <a:ahLst/>
            <a:cxnLst/>
            <a:rect l="l" t="t" r="r" b="b"/>
            <a:pathLst>
              <a:path w="9337564" h="6753036">
                <a:moveTo>
                  <a:pt x="0" y="0"/>
                </a:moveTo>
                <a:lnTo>
                  <a:pt x="9337564" y="0"/>
                </a:lnTo>
                <a:lnTo>
                  <a:pt x="9337564" y="6753036"/>
                </a:lnTo>
                <a:lnTo>
                  <a:pt x="0" y="67530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36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34311" y="7200900"/>
            <a:ext cx="5327831" cy="939636"/>
          </a:xfrm>
          <a:custGeom>
            <a:avLst/>
            <a:gdLst/>
            <a:ahLst/>
            <a:cxnLst/>
            <a:rect l="l" t="t" r="r" b="b"/>
            <a:pathLst>
              <a:path w="5327831" h="939636">
                <a:moveTo>
                  <a:pt x="0" y="0"/>
                </a:moveTo>
                <a:lnTo>
                  <a:pt x="5327830" y="0"/>
                </a:lnTo>
                <a:lnTo>
                  <a:pt x="5327830" y="939636"/>
                </a:lnTo>
                <a:lnTo>
                  <a:pt x="0" y="9396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020088">
            <a:off x="4210082" y="-730595"/>
            <a:ext cx="5143500" cy="4114800"/>
          </a:xfrm>
          <a:custGeom>
            <a:avLst/>
            <a:gdLst/>
            <a:ahLst/>
            <a:cxnLst/>
            <a:rect l="l" t="t" r="r" b="b"/>
            <a:pathLst>
              <a:path w="5143500" h="4114800">
                <a:moveTo>
                  <a:pt x="0" y="0"/>
                </a:moveTo>
                <a:lnTo>
                  <a:pt x="5143500" y="0"/>
                </a:lnTo>
                <a:lnTo>
                  <a:pt x="5143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347579" y="1600200"/>
          <a:ext cx="17483221" cy="8496300"/>
        </p:xfrm>
        <a:graphic>
          <a:graphicData uri="http://schemas.openxmlformats.org/drawingml/2006/table">
            <a:tbl>
              <a:tblPr/>
              <a:tblGrid>
                <a:gridCol w="12889363"/>
                <a:gridCol w="2052570"/>
                <a:gridCol w="2541288"/>
              </a:tblGrid>
              <a:tr h="1416050"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5000" b="1" dirty="0">
                          <a:solidFill>
                            <a:srgbClr val="0E1A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TIÊU CHÍ</a:t>
                      </a:r>
                      <a:endParaRPr lang="en-US" sz="50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5000" b="1">
                          <a:solidFill>
                            <a:srgbClr val="0E1A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CÓ</a:t>
                      </a:r>
                      <a:endParaRPr lang="en-US" sz="5000" b="1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5000" b="1">
                          <a:solidFill>
                            <a:srgbClr val="0E1A88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KHÔNG</a:t>
                      </a:r>
                      <a:endParaRPr lang="en-US" sz="5000" b="1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 algn="just">
                        <a:lnSpc>
                          <a:spcPts val="5600"/>
                        </a:lnSpc>
                        <a:defRPr/>
                      </a:pP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Đọc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trôi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chảy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không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bỏ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từ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thêm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từ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  <a:endParaRPr lang="en-US" sz="50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endParaRPr lang="en-US" sz="5000" b="1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endParaRPr lang="en-US" sz="50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075">
                <a:tc>
                  <a:txBody>
                    <a:bodyPr/>
                    <a:lstStyle/>
                    <a:p>
                      <a:pPr algn="just">
                        <a:lnSpc>
                          <a:spcPts val="5600"/>
                        </a:lnSpc>
                        <a:defRPr/>
                      </a:pP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Đọc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to,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rõ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bảo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đảm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trong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không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gian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lớp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học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cả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lớp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cùng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nghe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5000" b="1" dirty="0" err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được</a:t>
                      </a:r>
                      <a:r>
                        <a:rPr lang="en-US" sz="5000" b="1" dirty="0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  <a:endParaRPr lang="en-US" sz="50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endParaRPr lang="en-US" sz="50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endParaRPr lang="en-US" sz="50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 algn="just">
                        <a:lnSpc>
                          <a:spcPts val="5600"/>
                        </a:lnSpc>
                        <a:defRPr/>
                      </a:pPr>
                      <a:r>
                        <a:rPr lang="en-US" sz="5000" b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Tốc độ đọc phù hợp.</a:t>
                      </a:r>
                      <a:endParaRPr lang="en-US" sz="5000" b="1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endParaRPr lang="en-US" sz="5000" b="1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endParaRPr lang="en-US" sz="50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075">
                <a:tc>
                  <a:txBody>
                    <a:bodyPr/>
                    <a:lstStyle/>
                    <a:p>
                      <a:pPr algn="just">
                        <a:lnSpc>
                          <a:spcPts val="5600"/>
                        </a:lnSpc>
                        <a:defRPr/>
                      </a:pPr>
                      <a:r>
                        <a:rPr lang="en-US" sz="5000" b="1">
                          <a:solidFill>
                            <a:srgbClr val="434E1E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Sử dụng giọng điệu khác nhau để thể hiện được cảm xúc của nhân vật trữ tình.  </a:t>
                      </a:r>
                      <a:endParaRPr lang="en-US" sz="5000" b="1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endParaRPr lang="en-US" sz="5000" b="1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endParaRPr lang="en-US" sz="50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181281" y="441755"/>
            <a:ext cx="12856474" cy="89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8000" dirty="0" err="1">
                <a:solidFill>
                  <a:schemeClr val="bg1"/>
                </a:solidFill>
                <a:latin typeface="UTM Impact"/>
              </a:rPr>
              <a:t>Đọc</a:t>
            </a:r>
            <a:r>
              <a:rPr lang="en-US" sz="8000" dirty="0">
                <a:solidFill>
                  <a:schemeClr val="bg1"/>
                </a:solidFill>
                <a:latin typeface="UTM Impact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UTM Impact"/>
              </a:rPr>
              <a:t>văn</a:t>
            </a:r>
            <a:r>
              <a:rPr lang="en-US" sz="8000" dirty="0">
                <a:solidFill>
                  <a:schemeClr val="bg1"/>
                </a:solidFill>
                <a:latin typeface="UTM Impact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UTM Impact"/>
              </a:rPr>
              <a:t>bản</a:t>
            </a:r>
            <a:endParaRPr lang="en-US" sz="8000" dirty="0">
              <a:solidFill>
                <a:schemeClr val="bg1"/>
              </a:solidFill>
              <a:latin typeface="UTM 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34914" y="300889"/>
            <a:ext cx="17135053" cy="96384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39773" y="-3131046"/>
            <a:ext cx="21273969" cy="16859620"/>
          </a:xfrm>
          <a:custGeom>
            <a:avLst/>
            <a:gdLst/>
            <a:ahLst/>
            <a:cxnLst/>
            <a:rect l="l" t="t" r="r" b="b"/>
            <a:pathLst>
              <a:path w="21273969" h="16859620">
                <a:moveTo>
                  <a:pt x="0" y="0"/>
                </a:moveTo>
                <a:lnTo>
                  <a:pt x="21273969" y="0"/>
                </a:lnTo>
                <a:lnTo>
                  <a:pt x="21273969" y="16859620"/>
                </a:lnTo>
                <a:lnTo>
                  <a:pt x="0" y="1685962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>
              <a:alphaModFix amt="22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331919" y="-571500"/>
            <a:ext cx="5450725" cy="5246370"/>
            <a:chOff x="30480" y="591820"/>
            <a:chExt cx="12736830" cy="12259310"/>
          </a:xfrm>
        </p:grpSpPr>
        <p:sp>
          <p:nvSpPr>
            <p:cNvPr id="4" name="Freeform 4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3"/>
              <a:stretch>
                <a:fillRect l="-243" t="-27530" r="243" b="-17261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18641" y="5062083"/>
            <a:ext cx="6262198" cy="6027420"/>
            <a:chOff x="30480" y="591820"/>
            <a:chExt cx="12736830" cy="12259310"/>
          </a:xfrm>
        </p:grpSpPr>
        <p:sp>
          <p:nvSpPr>
            <p:cNvPr id="6" name="Freeform 6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l="-243" t="-27258" r="243" b="-16990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3726887" y="8117392"/>
            <a:ext cx="8604192" cy="6818822"/>
          </a:xfrm>
          <a:custGeom>
            <a:avLst/>
            <a:gdLst/>
            <a:ahLst/>
            <a:cxnLst/>
            <a:rect l="l" t="t" r="r" b="b"/>
            <a:pathLst>
              <a:path w="8604192" h="6818822">
                <a:moveTo>
                  <a:pt x="0" y="0"/>
                </a:moveTo>
                <a:lnTo>
                  <a:pt x="8604192" y="0"/>
                </a:lnTo>
                <a:lnTo>
                  <a:pt x="8604192" y="6818822"/>
                </a:lnTo>
                <a:lnTo>
                  <a:pt x="0" y="6818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75727" y="-2328863"/>
            <a:ext cx="4428845" cy="4114800"/>
          </a:xfrm>
          <a:custGeom>
            <a:avLst/>
            <a:gdLst/>
            <a:ahLst/>
            <a:cxnLst/>
            <a:rect l="l" t="t" r="r" b="b"/>
            <a:pathLst>
              <a:path w="4428845" h="4114800">
                <a:moveTo>
                  <a:pt x="0" y="0"/>
                </a:moveTo>
                <a:lnTo>
                  <a:pt x="4428845" y="0"/>
                </a:lnTo>
                <a:lnTo>
                  <a:pt x="44288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1646" y="1605141"/>
            <a:ext cx="12565629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Chính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Hữu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(1926 – 2007),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tên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thật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là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Trần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Đình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Đắc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quê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ở Hà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Tĩnh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en-US" sz="5000" b="1" spc="105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>
              <a:lnSpc>
                <a:spcPts val="7000"/>
              </a:lnSpc>
            </a:pP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Ông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tham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gia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hai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cuộc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kháng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chiến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chống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Pháp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và</a:t>
            </a:r>
            <a:r>
              <a:rPr lang="en-US" sz="5000" b="1" spc="105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chống </a:t>
            </a:r>
            <a:r>
              <a:rPr lang="en-US" sz="5000" b="1" spc="105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Mĩ</a:t>
            </a:r>
            <a:endParaRPr lang="en-US" sz="5000" b="1" spc="105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Freeform 10"/>
          <p:cNvSpPr/>
          <p:nvPr/>
        </p:nvSpPr>
        <p:spPr>
          <a:xfrm rot="3114697" flipH="1">
            <a:off x="-790045" y="-651455"/>
            <a:ext cx="2123380" cy="2834610"/>
          </a:xfrm>
          <a:custGeom>
            <a:avLst/>
            <a:gdLst/>
            <a:ahLst/>
            <a:cxnLst/>
            <a:rect l="l" t="t" r="r" b="b"/>
            <a:pathLst>
              <a:path w="2123380" h="2834610">
                <a:moveTo>
                  <a:pt x="2123380" y="0"/>
                </a:moveTo>
                <a:lnTo>
                  <a:pt x="0" y="0"/>
                </a:lnTo>
                <a:lnTo>
                  <a:pt x="0" y="2834609"/>
                </a:lnTo>
                <a:lnTo>
                  <a:pt x="2123380" y="2834609"/>
                </a:lnTo>
                <a:lnTo>
                  <a:pt x="212338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554460" y="6054781"/>
            <a:ext cx="11474523" cy="327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00"/>
              </a:lnSpc>
              <a:spcBef>
                <a:spcPct val="0"/>
              </a:spcBef>
            </a:pP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Đề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tài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người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lính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và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chiến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tranh</a:t>
            </a:r>
            <a:endParaRPr lang="en-US" sz="5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>
              <a:lnSpc>
                <a:spcPts val="6500"/>
              </a:lnSpc>
              <a:spcBef>
                <a:spcPct val="0"/>
              </a:spcBef>
            </a:pP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Đặc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điểm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thơ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người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lính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hiện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lên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giản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dị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với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tình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yêu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quê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hương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đất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nước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đồng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đội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sâu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nặng</a:t>
            </a:r>
            <a:r>
              <a:rPr lang="en-US" sz="5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  <a:endParaRPr lang="en-US" sz="5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223" y="312052"/>
            <a:ext cx="12856474" cy="89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8000" dirty="0">
                <a:solidFill>
                  <a:srgbClr val="0E1A88"/>
                </a:solidFill>
                <a:latin typeface="UTM Impact"/>
              </a:rPr>
              <a:t>1. </a:t>
            </a:r>
            <a:r>
              <a:rPr lang="en-US" sz="8000" dirty="0" err="1">
                <a:solidFill>
                  <a:srgbClr val="0E1A88"/>
                </a:solidFill>
                <a:latin typeface="UTM Impact"/>
              </a:rPr>
              <a:t>Tác</a:t>
            </a:r>
            <a:r>
              <a:rPr lang="en-US" sz="8000" dirty="0">
                <a:solidFill>
                  <a:srgbClr val="0E1A88"/>
                </a:solidFill>
                <a:latin typeface="UTM Impact"/>
              </a:rPr>
              <a:t> </a:t>
            </a:r>
            <a:r>
              <a:rPr lang="en-US" sz="8000" dirty="0" err="1">
                <a:solidFill>
                  <a:srgbClr val="0E1A88"/>
                </a:solidFill>
                <a:latin typeface="UTM Impact"/>
              </a:rPr>
              <a:t>giả</a:t>
            </a:r>
            <a:endParaRPr lang="en-US" sz="8000" dirty="0">
              <a:solidFill>
                <a:srgbClr val="0E1A88"/>
              </a:solidFill>
              <a:latin typeface="UTM 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60" r="6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213173">
            <a:off x="-3599792" y="3493167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0" y="0"/>
                </a:moveTo>
                <a:lnTo>
                  <a:pt x="5334291" y="0"/>
                </a:lnTo>
                <a:lnTo>
                  <a:pt x="5334291" y="7160122"/>
                </a:lnTo>
                <a:lnTo>
                  <a:pt x="0" y="7160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836568" flipH="1">
            <a:off x="14354810" y="340287"/>
            <a:ext cx="5934833" cy="9327832"/>
          </a:xfrm>
          <a:custGeom>
            <a:avLst/>
            <a:gdLst/>
            <a:ahLst/>
            <a:cxnLst/>
            <a:rect l="l" t="t" r="r" b="b"/>
            <a:pathLst>
              <a:path w="5934833" h="9327832">
                <a:moveTo>
                  <a:pt x="5934833" y="0"/>
                </a:moveTo>
                <a:lnTo>
                  <a:pt x="0" y="0"/>
                </a:lnTo>
                <a:lnTo>
                  <a:pt x="0" y="9327832"/>
                </a:lnTo>
                <a:lnTo>
                  <a:pt x="5934833" y="9327832"/>
                </a:lnTo>
                <a:lnTo>
                  <a:pt x="593483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12"/>
          <p:cNvSpPr txBox="1"/>
          <p:nvPr/>
        </p:nvSpPr>
        <p:spPr>
          <a:xfrm>
            <a:off x="214421" y="569426"/>
            <a:ext cx="12856474" cy="89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8000" dirty="0">
                <a:solidFill>
                  <a:srgbClr val="0E1A88"/>
                </a:solidFill>
                <a:latin typeface="UTM Impact"/>
              </a:rPr>
              <a:t>2. </a:t>
            </a:r>
            <a:r>
              <a:rPr lang="en-US" sz="8000" dirty="0" err="1">
                <a:solidFill>
                  <a:srgbClr val="0E1A88"/>
                </a:solidFill>
                <a:latin typeface="UTM Impact"/>
              </a:rPr>
              <a:t>Tác</a:t>
            </a:r>
            <a:r>
              <a:rPr lang="en-US" sz="8000" dirty="0">
                <a:solidFill>
                  <a:srgbClr val="0E1A88"/>
                </a:solidFill>
                <a:latin typeface="UTM Impact"/>
              </a:rPr>
              <a:t> </a:t>
            </a:r>
            <a:r>
              <a:rPr lang="en-US" sz="8000" dirty="0" err="1">
                <a:solidFill>
                  <a:srgbClr val="0E1A88"/>
                </a:solidFill>
                <a:latin typeface="UTM Impact"/>
              </a:rPr>
              <a:t>phẩm</a:t>
            </a:r>
            <a:endParaRPr lang="en-US" sz="8000" dirty="0">
              <a:solidFill>
                <a:srgbClr val="0E1A88"/>
              </a:solidFill>
              <a:latin typeface="UTM Impact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1601">
            <a:off x="15474116" y="8125526"/>
            <a:ext cx="1061210" cy="1124597"/>
          </a:xfrm>
          <a:prstGeom prst="rect">
            <a:avLst/>
          </a:prstGeom>
        </p:spPr>
      </p:pic>
      <p:sp>
        <p:nvSpPr>
          <p:cNvPr id="23" name="Freeform 11"/>
          <p:cNvSpPr/>
          <p:nvPr/>
        </p:nvSpPr>
        <p:spPr>
          <a:xfrm>
            <a:off x="8773884" y="5582164"/>
            <a:ext cx="6770915" cy="4217075"/>
          </a:xfrm>
          <a:custGeom>
            <a:avLst/>
            <a:gdLst/>
            <a:ahLst/>
            <a:cxnLst/>
            <a:rect l="l" t="t" r="r" b="b"/>
            <a:pathLst>
              <a:path w="1718532" h="1318888">
                <a:moveTo>
                  <a:pt x="60511" y="0"/>
                </a:moveTo>
                <a:lnTo>
                  <a:pt x="1658021" y="0"/>
                </a:lnTo>
                <a:cubicBezTo>
                  <a:pt x="1691441" y="0"/>
                  <a:pt x="1718532" y="27092"/>
                  <a:pt x="1718532" y="60511"/>
                </a:cubicBezTo>
                <a:lnTo>
                  <a:pt x="1718532" y="1258377"/>
                </a:lnTo>
                <a:cubicBezTo>
                  <a:pt x="1718532" y="1291796"/>
                  <a:pt x="1691441" y="1318888"/>
                  <a:pt x="1658021" y="1318888"/>
                </a:cubicBezTo>
                <a:lnTo>
                  <a:pt x="60511" y="1318888"/>
                </a:lnTo>
                <a:cubicBezTo>
                  <a:pt x="27092" y="1318888"/>
                  <a:pt x="0" y="1291796"/>
                  <a:pt x="0" y="1258377"/>
                </a:cubicBezTo>
                <a:lnTo>
                  <a:pt x="0" y="60511"/>
                </a:lnTo>
                <a:cubicBezTo>
                  <a:pt x="0" y="27092"/>
                  <a:pt x="27092" y="0"/>
                  <a:pt x="60511" y="0"/>
                </a:cubicBezTo>
                <a:close/>
              </a:path>
            </a:pathLst>
          </a:custGeom>
          <a:solidFill>
            <a:srgbClr val="FFF9F1"/>
          </a:solidFill>
        </p:spPr>
      </p:sp>
      <p:sp>
        <p:nvSpPr>
          <p:cNvPr id="24" name="TextBox 12"/>
          <p:cNvSpPr txBox="1"/>
          <p:nvPr/>
        </p:nvSpPr>
        <p:spPr>
          <a:xfrm>
            <a:off x="8773885" y="6488880"/>
            <a:ext cx="6770914" cy="2927629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just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Bảy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câu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thơ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đầu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cơ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sở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hình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thành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tình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chí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Mười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câu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tiếp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biểu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hiện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và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sức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mạnh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tình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chí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25" name="Group 17"/>
          <p:cNvGrpSpPr/>
          <p:nvPr/>
        </p:nvGrpSpPr>
        <p:grpSpPr>
          <a:xfrm>
            <a:off x="9733305" y="4871496"/>
            <a:ext cx="4839393" cy="1164026"/>
            <a:chOff x="0" y="-9525"/>
            <a:chExt cx="812800" cy="306575"/>
          </a:xfrm>
        </p:grpSpPr>
        <p:sp>
          <p:nvSpPr>
            <p:cNvPr id="26" name="Freeform 18"/>
            <p:cNvSpPr/>
            <p:nvPr/>
          </p:nvSpPr>
          <p:spPr>
            <a:xfrm>
              <a:off x="0" y="0"/>
              <a:ext cx="812800" cy="286186"/>
            </a:xfrm>
            <a:custGeom>
              <a:avLst/>
              <a:gdLst/>
              <a:ahLst/>
              <a:cxnLst/>
              <a:rect l="l" t="t" r="r" b="b"/>
              <a:pathLst>
                <a:path w="812800" h="286186">
                  <a:moveTo>
                    <a:pt x="0" y="0"/>
                  </a:moveTo>
                  <a:lnTo>
                    <a:pt x="812800" y="0"/>
                  </a:lnTo>
                  <a:lnTo>
                    <a:pt x="812800" y="286186"/>
                  </a:lnTo>
                  <a:lnTo>
                    <a:pt x="0" y="286186"/>
                  </a:lnTo>
                  <a:close/>
                </a:path>
              </a:pathLst>
            </a:custGeom>
            <a:solidFill>
              <a:srgbClr val="FCC12D"/>
            </a:solidFill>
          </p:spPr>
        </p:sp>
        <p:sp>
          <p:nvSpPr>
            <p:cNvPr id="27" name="TextBox 19"/>
            <p:cNvSpPr txBox="1"/>
            <p:nvPr/>
          </p:nvSpPr>
          <p:spPr>
            <a:xfrm>
              <a:off x="0" y="-9525"/>
              <a:ext cx="812800" cy="306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0"/>
                </a:lnSpc>
              </a:pPr>
              <a:r>
                <a:rPr lang="en-US" sz="3400" dirty="0">
                  <a:solidFill>
                    <a:srgbClr val="454B85"/>
                  </a:solidFill>
                  <a:latin typeface="Roboto Condensed Bold" panose="02000000000000000000"/>
                </a:rPr>
                <a:t>BỐ CỤC</a:t>
              </a:r>
              <a:endParaRPr lang="en-US" sz="3400" dirty="0">
                <a:solidFill>
                  <a:srgbClr val="454B85"/>
                </a:solidFill>
                <a:latin typeface="Roboto Condensed Bold" panose="02000000000000000000"/>
              </a:endParaRPr>
            </a:p>
          </p:txBody>
        </p:sp>
      </p:grpSp>
      <p:sp>
        <p:nvSpPr>
          <p:cNvPr id="28" name="Freeform 21"/>
          <p:cNvSpPr/>
          <p:nvPr/>
        </p:nvSpPr>
        <p:spPr>
          <a:xfrm>
            <a:off x="1464648" y="2669449"/>
            <a:ext cx="6558561" cy="5289691"/>
          </a:xfrm>
          <a:custGeom>
            <a:avLst/>
            <a:gdLst/>
            <a:ahLst/>
            <a:cxnLst/>
            <a:rect l="l" t="t" r="r" b="b"/>
            <a:pathLst>
              <a:path w="2206614" h="1202647">
                <a:moveTo>
                  <a:pt x="47127" y="0"/>
                </a:moveTo>
                <a:lnTo>
                  <a:pt x="2159487" y="0"/>
                </a:lnTo>
                <a:cubicBezTo>
                  <a:pt x="2185514" y="0"/>
                  <a:pt x="2206614" y="21099"/>
                  <a:pt x="2206614" y="47127"/>
                </a:cubicBezTo>
                <a:lnTo>
                  <a:pt x="2206614" y="1155520"/>
                </a:lnTo>
                <a:cubicBezTo>
                  <a:pt x="2206614" y="1181547"/>
                  <a:pt x="2185514" y="1202647"/>
                  <a:pt x="2159487" y="1202647"/>
                </a:cubicBezTo>
                <a:lnTo>
                  <a:pt x="47127" y="1202647"/>
                </a:lnTo>
                <a:cubicBezTo>
                  <a:pt x="21099" y="1202647"/>
                  <a:pt x="0" y="1181547"/>
                  <a:pt x="0" y="1155520"/>
                </a:cubicBezTo>
                <a:lnTo>
                  <a:pt x="0" y="47127"/>
                </a:lnTo>
                <a:cubicBezTo>
                  <a:pt x="0" y="21099"/>
                  <a:pt x="21099" y="0"/>
                  <a:pt x="47127" y="0"/>
                </a:cubicBezTo>
                <a:close/>
              </a:path>
            </a:pathLst>
          </a:custGeom>
          <a:solidFill>
            <a:srgbClr val="FFF9F1"/>
          </a:solidFill>
        </p:spPr>
      </p:sp>
      <p:sp>
        <p:nvSpPr>
          <p:cNvPr id="29" name="TextBox 22"/>
          <p:cNvSpPr txBox="1"/>
          <p:nvPr/>
        </p:nvSpPr>
        <p:spPr>
          <a:xfrm>
            <a:off x="1371600" y="3135625"/>
            <a:ext cx="6651609" cy="4823515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1948,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bại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tiến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giặc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3"/>
          <p:cNvGrpSpPr/>
          <p:nvPr/>
        </p:nvGrpSpPr>
        <p:grpSpPr>
          <a:xfrm>
            <a:off x="1860407" y="1714500"/>
            <a:ext cx="5697058" cy="1620575"/>
            <a:chOff x="0" y="-76200"/>
            <a:chExt cx="1500460" cy="426818"/>
          </a:xfrm>
        </p:grpSpPr>
        <p:sp>
          <p:nvSpPr>
            <p:cNvPr id="31" name="Freeform 24"/>
            <p:cNvSpPr/>
            <p:nvPr/>
          </p:nvSpPr>
          <p:spPr>
            <a:xfrm>
              <a:off x="0" y="0"/>
              <a:ext cx="1500460" cy="298088"/>
            </a:xfrm>
            <a:custGeom>
              <a:avLst/>
              <a:gdLst/>
              <a:ahLst/>
              <a:cxnLst/>
              <a:rect l="l" t="t" r="r" b="b"/>
              <a:pathLst>
                <a:path w="1500460" h="350618">
                  <a:moveTo>
                    <a:pt x="0" y="0"/>
                  </a:moveTo>
                  <a:lnTo>
                    <a:pt x="1500460" y="0"/>
                  </a:lnTo>
                  <a:lnTo>
                    <a:pt x="1500460" y="350618"/>
                  </a:lnTo>
                  <a:lnTo>
                    <a:pt x="0" y="350618"/>
                  </a:lnTo>
                  <a:close/>
                </a:path>
              </a:pathLst>
            </a:custGeom>
            <a:solidFill>
              <a:srgbClr val="FCC12D"/>
            </a:solidFill>
          </p:spPr>
        </p:sp>
        <p:sp>
          <p:nvSpPr>
            <p:cNvPr id="32" name="TextBox 25"/>
            <p:cNvSpPr txBox="1"/>
            <p:nvPr/>
          </p:nvSpPr>
          <p:spPr>
            <a:xfrm>
              <a:off x="0" y="-76200"/>
              <a:ext cx="1500460" cy="426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60"/>
                </a:lnSpc>
              </a:pPr>
              <a:r>
                <a:rPr lang="en-US" sz="3400" dirty="0">
                  <a:solidFill>
                    <a:srgbClr val="454B85"/>
                  </a:solidFill>
                  <a:latin typeface="Roboto Condensed Bold" panose="02000000000000000000"/>
                </a:rPr>
                <a:t>HOÀN CẢNH SÁNG TÁC</a:t>
              </a:r>
              <a:endParaRPr lang="en-US" sz="3400" dirty="0">
                <a:solidFill>
                  <a:srgbClr val="454B85"/>
                </a:solidFill>
                <a:latin typeface="Roboto Condensed Bold" panose="0200000000000000000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60" r="6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2726566">
            <a:off x="-3037472" y="6143887"/>
            <a:ext cx="5334291" cy="7160122"/>
          </a:xfrm>
          <a:custGeom>
            <a:avLst/>
            <a:gdLst/>
            <a:ahLst/>
            <a:cxnLst/>
            <a:rect l="l" t="t" r="r" b="b"/>
            <a:pathLst>
              <a:path w="5334291" h="7160122">
                <a:moveTo>
                  <a:pt x="0" y="0"/>
                </a:moveTo>
                <a:lnTo>
                  <a:pt x="5334291" y="0"/>
                </a:lnTo>
                <a:lnTo>
                  <a:pt x="5334291" y="7160122"/>
                </a:lnTo>
                <a:lnTo>
                  <a:pt x="0" y="7160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326622" flipH="1">
            <a:off x="14207958" y="479584"/>
            <a:ext cx="5934833" cy="9327832"/>
          </a:xfrm>
          <a:custGeom>
            <a:avLst/>
            <a:gdLst/>
            <a:ahLst/>
            <a:cxnLst/>
            <a:rect l="l" t="t" r="r" b="b"/>
            <a:pathLst>
              <a:path w="5934833" h="9327832">
                <a:moveTo>
                  <a:pt x="5934833" y="0"/>
                </a:moveTo>
                <a:lnTo>
                  <a:pt x="0" y="0"/>
                </a:lnTo>
                <a:lnTo>
                  <a:pt x="0" y="9327832"/>
                </a:lnTo>
                <a:lnTo>
                  <a:pt x="5934833" y="9327832"/>
                </a:lnTo>
                <a:lnTo>
                  <a:pt x="593483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12"/>
          <p:cNvSpPr txBox="1"/>
          <p:nvPr/>
        </p:nvSpPr>
        <p:spPr>
          <a:xfrm>
            <a:off x="179252" y="454699"/>
            <a:ext cx="12856474" cy="89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8000" dirty="0">
                <a:solidFill>
                  <a:srgbClr val="0E1A88"/>
                </a:solidFill>
                <a:latin typeface="UTM Impact"/>
              </a:rPr>
              <a:t>2. </a:t>
            </a:r>
            <a:r>
              <a:rPr lang="en-US" sz="8000" dirty="0" err="1">
                <a:solidFill>
                  <a:srgbClr val="0E1A88"/>
                </a:solidFill>
                <a:latin typeface="UTM Impact"/>
              </a:rPr>
              <a:t>Tác</a:t>
            </a:r>
            <a:r>
              <a:rPr lang="en-US" sz="8000" dirty="0">
                <a:solidFill>
                  <a:srgbClr val="0E1A88"/>
                </a:solidFill>
                <a:latin typeface="UTM Impact"/>
              </a:rPr>
              <a:t> </a:t>
            </a:r>
            <a:r>
              <a:rPr lang="en-US" sz="8000" dirty="0" err="1">
                <a:solidFill>
                  <a:srgbClr val="0E1A88"/>
                </a:solidFill>
                <a:latin typeface="UTM Impact"/>
              </a:rPr>
              <a:t>phẩm</a:t>
            </a:r>
            <a:endParaRPr lang="en-US" sz="8000" dirty="0">
              <a:solidFill>
                <a:srgbClr val="0E1A88"/>
              </a:solidFill>
              <a:latin typeface="UTM Impact"/>
            </a:endParaRPr>
          </a:p>
        </p:txBody>
      </p:sp>
      <p:grpSp>
        <p:nvGrpSpPr>
          <p:cNvPr id="21" name="Group 7"/>
          <p:cNvGrpSpPr/>
          <p:nvPr/>
        </p:nvGrpSpPr>
        <p:grpSpPr>
          <a:xfrm>
            <a:off x="978895" y="2446371"/>
            <a:ext cx="4050305" cy="4068460"/>
            <a:chOff x="1813" y="0"/>
            <a:chExt cx="809173" cy="812800"/>
          </a:xfrm>
        </p:grpSpPr>
        <p:sp>
          <p:nvSpPr>
            <p:cNvPr id="33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9F1"/>
            </a:solidFill>
          </p:spPr>
        </p:sp>
        <p:sp>
          <p:nvSpPr>
            <p:cNvPr id="34" name="TextBox 9"/>
            <p:cNvSpPr txBox="1"/>
            <p:nvPr/>
          </p:nvSpPr>
          <p:spPr>
            <a:xfrm>
              <a:off x="70153" y="182099"/>
              <a:ext cx="701044" cy="5104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200"/>
                </a:lnSpc>
              </a:pP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Người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lính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(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hoặc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Chiến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tranh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)</a:t>
              </a:r>
              <a:endParaRPr lang="en-US" sz="3400" dirty="0">
                <a:solidFill>
                  <a:srgbClr val="454B85"/>
                </a:solidFill>
                <a:latin typeface="Roboto Condensed" panose="02000000000000000000"/>
              </a:endParaRPr>
            </a:p>
          </p:txBody>
        </p:sp>
      </p:grpSp>
      <p:grpSp>
        <p:nvGrpSpPr>
          <p:cNvPr id="35" name="Group 10"/>
          <p:cNvGrpSpPr/>
          <p:nvPr/>
        </p:nvGrpSpPr>
        <p:grpSpPr>
          <a:xfrm>
            <a:off x="1790960" y="1866900"/>
            <a:ext cx="2479986" cy="1174073"/>
            <a:chOff x="0" y="-9525"/>
            <a:chExt cx="653165" cy="309221"/>
          </a:xfrm>
        </p:grpSpPr>
        <p:sp>
          <p:nvSpPr>
            <p:cNvPr id="36" name="Freeform 11"/>
            <p:cNvSpPr/>
            <p:nvPr/>
          </p:nvSpPr>
          <p:spPr>
            <a:xfrm>
              <a:off x="0" y="0"/>
              <a:ext cx="638994" cy="286186"/>
            </a:xfrm>
            <a:custGeom>
              <a:avLst/>
              <a:gdLst/>
              <a:ahLst/>
              <a:cxnLst/>
              <a:rect l="l" t="t" r="r" b="b"/>
              <a:pathLst>
                <a:path w="638994" h="286186">
                  <a:moveTo>
                    <a:pt x="0" y="0"/>
                  </a:moveTo>
                  <a:lnTo>
                    <a:pt x="638994" y="0"/>
                  </a:lnTo>
                  <a:lnTo>
                    <a:pt x="638994" y="286186"/>
                  </a:lnTo>
                  <a:lnTo>
                    <a:pt x="0" y="286186"/>
                  </a:lnTo>
                  <a:close/>
                </a:path>
              </a:pathLst>
            </a:custGeom>
            <a:solidFill>
              <a:srgbClr val="FCC12D"/>
            </a:solidFill>
          </p:spPr>
        </p:sp>
        <p:sp>
          <p:nvSpPr>
            <p:cNvPr id="37" name="TextBox 12"/>
            <p:cNvSpPr txBox="1"/>
            <p:nvPr/>
          </p:nvSpPr>
          <p:spPr>
            <a:xfrm>
              <a:off x="0" y="-9525"/>
              <a:ext cx="653165" cy="309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0"/>
                </a:lnSpc>
              </a:pPr>
              <a:r>
                <a:rPr lang="en-GB" sz="3400" dirty="0">
                  <a:solidFill>
                    <a:srgbClr val="454B85"/>
                  </a:solidFill>
                  <a:latin typeface="Roboto Condensed Bold" panose="02000000000000000000"/>
                </a:rPr>
                <a:t>ĐỀ TÀI</a:t>
              </a:r>
              <a:endParaRPr lang="en-US" sz="3400" dirty="0">
                <a:solidFill>
                  <a:srgbClr val="454B85"/>
                </a:solidFill>
                <a:latin typeface="Roboto Condensed Bold" panose="02000000000000000000"/>
              </a:endParaRPr>
            </a:p>
          </p:txBody>
        </p:sp>
      </p:grpSp>
      <p:grpSp>
        <p:nvGrpSpPr>
          <p:cNvPr id="42" name="Group 26"/>
          <p:cNvGrpSpPr/>
          <p:nvPr/>
        </p:nvGrpSpPr>
        <p:grpSpPr>
          <a:xfrm rot="166951">
            <a:off x="8919509" y="2395580"/>
            <a:ext cx="3894574" cy="3403205"/>
            <a:chOff x="9228" y="0"/>
            <a:chExt cx="917936" cy="922051"/>
          </a:xfrm>
        </p:grpSpPr>
        <p:sp>
          <p:nvSpPr>
            <p:cNvPr id="43" name="Freeform 27"/>
            <p:cNvSpPr/>
            <p:nvPr/>
          </p:nvSpPr>
          <p:spPr>
            <a:xfrm>
              <a:off x="9228" y="0"/>
              <a:ext cx="917936" cy="922051"/>
            </a:xfrm>
            <a:custGeom>
              <a:avLst/>
              <a:gdLst/>
              <a:ahLst/>
              <a:cxnLst/>
              <a:rect l="l" t="t" r="r" b="b"/>
              <a:pathLst>
                <a:path w="917936" h="922051">
                  <a:moveTo>
                    <a:pt x="458968" y="0"/>
                  </a:moveTo>
                  <a:cubicBezTo>
                    <a:pt x="712781" y="1135"/>
                    <a:pt x="917937" y="207210"/>
                    <a:pt x="917937" y="461025"/>
                  </a:cubicBezTo>
                  <a:cubicBezTo>
                    <a:pt x="917937" y="714840"/>
                    <a:pt x="712781" y="920916"/>
                    <a:pt x="458968" y="922051"/>
                  </a:cubicBezTo>
                  <a:cubicBezTo>
                    <a:pt x="205156" y="920916"/>
                    <a:pt x="0" y="714840"/>
                    <a:pt x="0" y="461025"/>
                  </a:cubicBezTo>
                  <a:cubicBezTo>
                    <a:pt x="0" y="207210"/>
                    <a:pt x="205156" y="1135"/>
                    <a:pt x="458968" y="0"/>
                  </a:cubicBezTo>
                  <a:close/>
                </a:path>
              </a:pathLst>
            </a:custGeom>
            <a:solidFill>
              <a:srgbClr val="FFF9F1"/>
            </a:solidFill>
          </p:spPr>
        </p:sp>
        <p:sp>
          <p:nvSpPr>
            <p:cNvPr id="44" name="TextBox 28"/>
            <p:cNvSpPr txBox="1"/>
            <p:nvPr/>
          </p:nvSpPr>
          <p:spPr>
            <a:xfrm>
              <a:off x="159114" y="171459"/>
              <a:ext cx="630469" cy="63453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200"/>
                </a:lnSpc>
              </a:pP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Người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lính</a:t>
              </a:r>
              <a:endParaRPr lang="en-US" sz="3400" dirty="0">
                <a:solidFill>
                  <a:srgbClr val="454B85"/>
                </a:solidFill>
                <a:latin typeface="Roboto Condensed" panose="02000000000000000000"/>
              </a:endParaRPr>
            </a:p>
          </p:txBody>
        </p:sp>
      </p:grpSp>
      <p:grpSp>
        <p:nvGrpSpPr>
          <p:cNvPr id="45" name="Group 29"/>
          <p:cNvGrpSpPr/>
          <p:nvPr/>
        </p:nvGrpSpPr>
        <p:grpSpPr>
          <a:xfrm rot="166951">
            <a:off x="9868821" y="1677990"/>
            <a:ext cx="2426180" cy="1240477"/>
            <a:chOff x="0" y="-9525"/>
            <a:chExt cx="638994" cy="326710"/>
          </a:xfrm>
        </p:grpSpPr>
        <p:sp>
          <p:nvSpPr>
            <p:cNvPr id="46" name="Freeform 30"/>
            <p:cNvSpPr/>
            <p:nvPr/>
          </p:nvSpPr>
          <p:spPr>
            <a:xfrm>
              <a:off x="0" y="0"/>
              <a:ext cx="638994" cy="286186"/>
            </a:xfrm>
            <a:custGeom>
              <a:avLst/>
              <a:gdLst/>
              <a:ahLst/>
              <a:cxnLst/>
              <a:rect l="l" t="t" r="r" b="b"/>
              <a:pathLst>
                <a:path w="638994" h="286186">
                  <a:moveTo>
                    <a:pt x="0" y="0"/>
                  </a:moveTo>
                  <a:lnTo>
                    <a:pt x="638994" y="0"/>
                  </a:lnTo>
                  <a:lnTo>
                    <a:pt x="638994" y="286186"/>
                  </a:lnTo>
                  <a:lnTo>
                    <a:pt x="0" y="286186"/>
                  </a:lnTo>
                  <a:close/>
                </a:path>
              </a:pathLst>
            </a:custGeom>
            <a:solidFill>
              <a:srgbClr val="FCC12D"/>
            </a:solidFill>
          </p:spPr>
        </p:sp>
        <p:sp>
          <p:nvSpPr>
            <p:cNvPr id="47" name="TextBox 31"/>
            <p:cNvSpPr txBox="1"/>
            <p:nvPr/>
          </p:nvSpPr>
          <p:spPr>
            <a:xfrm>
              <a:off x="0" y="-9525"/>
              <a:ext cx="631706" cy="32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0"/>
                </a:lnSpc>
              </a:pPr>
              <a:r>
                <a:rPr lang="en-GB" sz="3400" dirty="0">
                  <a:solidFill>
                    <a:srgbClr val="454B85"/>
                  </a:solidFill>
                  <a:latin typeface="Roboto Condensed Bold" panose="02000000000000000000"/>
                </a:rPr>
                <a:t>N</a:t>
              </a:r>
              <a:r>
                <a:rPr lang="en-US" sz="3400" dirty="0">
                  <a:solidFill>
                    <a:srgbClr val="454B85"/>
                  </a:solidFill>
                  <a:latin typeface="Roboto Condensed Bold" panose="02000000000000000000"/>
                </a:rPr>
                <a:t>HÂN VẬT TRỮ TÌNH</a:t>
              </a:r>
              <a:endParaRPr lang="en-US" sz="3400" dirty="0">
                <a:solidFill>
                  <a:srgbClr val="454B85"/>
                </a:solidFill>
                <a:latin typeface="Roboto Condensed Bold" panose="02000000000000000000"/>
              </a:endParaRPr>
            </a:p>
          </p:txBody>
        </p:sp>
      </p:grpSp>
      <p:grpSp>
        <p:nvGrpSpPr>
          <p:cNvPr id="48" name="Group 32"/>
          <p:cNvGrpSpPr/>
          <p:nvPr/>
        </p:nvGrpSpPr>
        <p:grpSpPr>
          <a:xfrm>
            <a:off x="12877800" y="5407783"/>
            <a:ext cx="4122497" cy="4140975"/>
            <a:chOff x="1813" y="0"/>
            <a:chExt cx="809173" cy="812800"/>
          </a:xfrm>
        </p:grpSpPr>
        <p:sp>
          <p:nvSpPr>
            <p:cNvPr id="49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9F1"/>
            </a:solidFill>
          </p:spPr>
        </p:sp>
        <p:sp>
          <p:nvSpPr>
            <p:cNvPr id="50" name="TextBox 34"/>
            <p:cNvSpPr txBox="1"/>
            <p:nvPr/>
          </p:nvSpPr>
          <p:spPr>
            <a:xfrm>
              <a:off x="76200" y="113740"/>
              <a:ext cx="634320" cy="62286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200"/>
                </a:lnSpc>
              </a:pP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Những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người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đồng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chí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,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đồng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đội</a:t>
              </a:r>
              <a:endParaRPr lang="en-US" sz="3400" dirty="0">
                <a:solidFill>
                  <a:srgbClr val="454B85"/>
                </a:solidFill>
                <a:latin typeface="Roboto Condensed" panose="02000000000000000000"/>
              </a:endParaRPr>
            </a:p>
          </p:txBody>
        </p:sp>
      </p:grpSp>
      <p:grpSp>
        <p:nvGrpSpPr>
          <p:cNvPr id="51" name="Group 35"/>
          <p:cNvGrpSpPr/>
          <p:nvPr/>
        </p:nvGrpSpPr>
        <p:grpSpPr>
          <a:xfrm>
            <a:off x="13668663" y="4828312"/>
            <a:ext cx="2426180" cy="1122777"/>
            <a:chOff x="0" y="-9525"/>
            <a:chExt cx="638994" cy="295711"/>
          </a:xfrm>
        </p:grpSpPr>
        <p:sp>
          <p:nvSpPr>
            <p:cNvPr id="52" name="Freeform 36"/>
            <p:cNvSpPr/>
            <p:nvPr/>
          </p:nvSpPr>
          <p:spPr>
            <a:xfrm>
              <a:off x="0" y="0"/>
              <a:ext cx="638994" cy="286186"/>
            </a:xfrm>
            <a:custGeom>
              <a:avLst/>
              <a:gdLst/>
              <a:ahLst/>
              <a:cxnLst/>
              <a:rect l="l" t="t" r="r" b="b"/>
              <a:pathLst>
                <a:path w="638994" h="286186">
                  <a:moveTo>
                    <a:pt x="0" y="0"/>
                  </a:moveTo>
                  <a:lnTo>
                    <a:pt x="638994" y="0"/>
                  </a:lnTo>
                  <a:lnTo>
                    <a:pt x="638994" y="286186"/>
                  </a:lnTo>
                  <a:lnTo>
                    <a:pt x="0" y="286186"/>
                  </a:lnTo>
                  <a:close/>
                </a:path>
              </a:pathLst>
            </a:custGeom>
            <a:solidFill>
              <a:srgbClr val="FCC12D"/>
            </a:solidFill>
          </p:spPr>
        </p:sp>
        <p:sp>
          <p:nvSpPr>
            <p:cNvPr id="53" name="TextBox 37"/>
            <p:cNvSpPr txBox="1"/>
            <p:nvPr/>
          </p:nvSpPr>
          <p:spPr>
            <a:xfrm>
              <a:off x="0" y="-9525"/>
              <a:ext cx="638994" cy="295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0"/>
                </a:lnSpc>
              </a:pPr>
              <a:r>
                <a:rPr lang="en-GB" sz="3400" dirty="0">
                  <a:solidFill>
                    <a:srgbClr val="454B85"/>
                  </a:solidFill>
                  <a:latin typeface="Roboto Condensed Bold" panose="02000000000000000000"/>
                </a:rPr>
                <a:t>Đ</a:t>
              </a:r>
              <a:r>
                <a:rPr lang="en-US" sz="3400" dirty="0">
                  <a:solidFill>
                    <a:srgbClr val="454B85"/>
                  </a:solidFill>
                  <a:latin typeface="Roboto Condensed Bold" panose="02000000000000000000"/>
                </a:rPr>
                <a:t>ỐI TƯỢNG TRỮ TÌNH</a:t>
              </a:r>
              <a:endParaRPr lang="en-US" sz="3400" dirty="0">
                <a:solidFill>
                  <a:srgbClr val="454B85"/>
                </a:solidFill>
                <a:latin typeface="Roboto Condensed Bold" panose="02000000000000000000"/>
              </a:endParaRPr>
            </a:p>
          </p:txBody>
        </p:sp>
      </p:grpSp>
      <p:grpSp>
        <p:nvGrpSpPr>
          <p:cNvPr id="55" name="Group 20"/>
          <p:cNvGrpSpPr/>
          <p:nvPr/>
        </p:nvGrpSpPr>
        <p:grpSpPr>
          <a:xfrm rot="-281941">
            <a:off x="4786217" y="5185439"/>
            <a:ext cx="4632180" cy="4652943"/>
            <a:chOff x="1813" y="0"/>
            <a:chExt cx="809173" cy="812800"/>
          </a:xfrm>
        </p:grpSpPr>
        <p:sp>
          <p:nvSpPr>
            <p:cNvPr id="56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9F1"/>
            </a:solidFill>
          </p:spPr>
        </p:sp>
        <p:sp>
          <p:nvSpPr>
            <p:cNvPr id="57" name="TextBox 22"/>
            <p:cNvSpPr txBox="1"/>
            <p:nvPr/>
          </p:nvSpPr>
          <p:spPr>
            <a:xfrm>
              <a:off x="76200" y="91616"/>
              <a:ext cx="669026" cy="64498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200"/>
                </a:lnSpc>
              </a:pP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Cảm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xúc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của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nhà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thơ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trước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tình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đồng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chí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,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đồng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đội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của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những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người</a:t>
              </a:r>
              <a:r>
                <a:rPr lang="en-US" sz="3400" dirty="0">
                  <a:solidFill>
                    <a:srgbClr val="454B85"/>
                  </a:solidFill>
                  <a:latin typeface="Roboto Condensed" panose="02000000000000000000"/>
                </a:rPr>
                <a:t> </a:t>
              </a:r>
              <a:r>
                <a:rPr lang="en-US" sz="3400" dirty="0" err="1">
                  <a:solidFill>
                    <a:srgbClr val="454B85"/>
                  </a:solidFill>
                  <a:latin typeface="Roboto Condensed" panose="02000000000000000000"/>
                </a:rPr>
                <a:t>lính</a:t>
              </a:r>
              <a:endParaRPr lang="en-US" sz="3400" dirty="0">
                <a:solidFill>
                  <a:srgbClr val="454B85"/>
                </a:solidFill>
                <a:latin typeface="Roboto Condensed" panose="02000000000000000000"/>
              </a:endParaRPr>
            </a:p>
          </p:txBody>
        </p:sp>
      </p:grpSp>
      <p:grpSp>
        <p:nvGrpSpPr>
          <p:cNvPr id="39" name="Group 23"/>
          <p:cNvGrpSpPr/>
          <p:nvPr/>
        </p:nvGrpSpPr>
        <p:grpSpPr>
          <a:xfrm rot="-281941">
            <a:off x="5716976" y="4770703"/>
            <a:ext cx="2457068" cy="1290174"/>
            <a:chOff x="0" y="-9525"/>
            <a:chExt cx="647129" cy="339799"/>
          </a:xfrm>
        </p:grpSpPr>
        <p:sp>
          <p:nvSpPr>
            <p:cNvPr id="40" name="Freeform 24"/>
            <p:cNvSpPr/>
            <p:nvPr/>
          </p:nvSpPr>
          <p:spPr>
            <a:xfrm>
              <a:off x="0" y="0"/>
              <a:ext cx="638994" cy="286186"/>
            </a:xfrm>
            <a:custGeom>
              <a:avLst/>
              <a:gdLst/>
              <a:ahLst/>
              <a:cxnLst/>
              <a:rect l="l" t="t" r="r" b="b"/>
              <a:pathLst>
                <a:path w="638994" h="286186">
                  <a:moveTo>
                    <a:pt x="0" y="0"/>
                  </a:moveTo>
                  <a:lnTo>
                    <a:pt x="638994" y="0"/>
                  </a:lnTo>
                  <a:lnTo>
                    <a:pt x="638994" y="286186"/>
                  </a:lnTo>
                  <a:lnTo>
                    <a:pt x="0" y="286186"/>
                  </a:lnTo>
                  <a:close/>
                </a:path>
              </a:pathLst>
            </a:custGeom>
            <a:solidFill>
              <a:srgbClr val="FCC12D"/>
            </a:solidFill>
          </p:spPr>
        </p:sp>
        <p:sp>
          <p:nvSpPr>
            <p:cNvPr id="41" name="TextBox 25"/>
            <p:cNvSpPr txBox="1"/>
            <p:nvPr/>
          </p:nvSpPr>
          <p:spPr>
            <a:xfrm>
              <a:off x="0" y="-9525"/>
              <a:ext cx="647129" cy="339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0"/>
                </a:lnSpc>
              </a:pPr>
              <a:r>
                <a:rPr lang="en-US" sz="3400" dirty="0">
                  <a:solidFill>
                    <a:srgbClr val="454B85"/>
                  </a:solidFill>
                  <a:latin typeface="Roboto Condensed Bold" panose="02000000000000000000"/>
                </a:rPr>
                <a:t>CHỦ ĐỀ</a:t>
              </a:r>
              <a:endParaRPr lang="en-US" sz="3400" dirty="0">
                <a:solidFill>
                  <a:srgbClr val="454B85"/>
                </a:solidFill>
                <a:latin typeface="Roboto Condensed Bold" panose="0200000000000000000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7771</Words>
  <Application>WPS Presentation</Application>
  <PresentationFormat>Custom</PresentationFormat>
  <Paragraphs>387</Paragraphs>
  <Slides>29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SimSun</vt:lpstr>
      <vt:lpstr>Wingdings</vt:lpstr>
      <vt:lpstr>UTM Impact</vt:lpstr>
      <vt:lpstr>Impact</vt:lpstr>
      <vt:lpstr>Roboto Condensed</vt:lpstr>
      <vt:lpstr>UTM Impact</vt:lpstr>
      <vt:lpstr>Roboto Condensed Bold</vt:lpstr>
      <vt:lpstr>Times New Roman</vt:lpstr>
      <vt:lpstr>Roboto Condensed</vt:lpstr>
      <vt:lpstr>Microsoft YaHei</vt:lpstr>
      <vt:lpstr>Arial Unicode MS</vt:lpstr>
      <vt:lpstr>Calibri</vt:lpstr>
      <vt:lpstr>Bodoni FLF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KHBD Dong chi (Ngu van 8)</dc:title>
  <dc:creator/>
  <cp:lastModifiedBy>asus</cp:lastModifiedBy>
  <cp:revision>36</cp:revision>
  <dcterms:created xsi:type="dcterms:W3CDTF">2006-08-16T00:00:00Z</dcterms:created>
  <dcterms:modified xsi:type="dcterms:W3CDTF">2024-02-19T01:40:22Z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21CE973666394BB794031BD99890F4BC_13</vt:lpwstr>
  </property>
  <property fmtid="{D5CDD505-2E9C-101B-9397-08002B2CF9AE}" pid="3" name="KSOProductBuildVer">
    <vt:lpwstr>1033-12.2.0.13431</vt:lpwstr>
  </property>
</Properties>
</file>