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826" r:id="rId1"/>
  </p:sldMasterIdLst>
  <p:notesMasterIdLst>
    <p:notesMasterId r:id="rId19"/>
  </p:notesMasterIdLst>
  <p:sldIdLst>
    <p:sldId id="256" r:id="rId2"/>
    <p:sldId id="257" r:id="rId3"/>
    <p:sldId id="259" r:id="rId4"/>
    <p:sldId id="261" r:id="rId5"/>
    <p:sldId id="268" r:id="rId6"/>
    <p:sldId id="263" r:id="rId7"/>
    <p:sldId id="295" r:id="rId8"/>
    <p:sldId id="296" r:id="rId9"/>
    <p:sldId id="264" r:id="rId10"/>
    <p:sldId id="297" r:id="rId11"/>
    <p:sldId id="298" r:id="rId12"/>
    <p:sldId id="270" r:id="rId13"/>
    <p:sldId id="262" r:id="rId14"/>
    <p:sldId id="299" r:id="rId15"/>
    <p:sldId id="300" r:id="rId16"/>
    <p:sldId id="277" r:id="rId17"/>
    <p:sldId id="278" r:id="rId18"/>
  </p:sldIdLst>
  <p:sldSz cx="9144000" cy="5143500" type="screen16x9"/>
  <p:notesSz cx="6858000" cy="9144000"/>
  <p:embeddedFontLst>
    <p:embeddedFont>
      <p:font typeface="Montserrat" panose="00000500000000000000" pitchFamily="2" charset="0"/>
      <p:regular r:id="rId20"/>
      <p:bold r:id="rId21"/>
      <p:italic r:id="rId22"/>
      <p:boldItalic r:id="rId23"/>
    </p:embeddedFont>
    <p:embeddedFont>
      <p:font typeface="Oxygen Light" panose="02000303000000000000" pitchFamily="2" charset="0"/>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904424-68CA-41A6-A126-53E7637C615E}">
  <a:tblStyle styleId="{92904424-68CA-41A6-A126-53E7637C615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C46FDA9-4502-4ACE-B86A-E214F7153ED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4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28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058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49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66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6CFBF9-33A7-4323-B2E2-EB8705B532C2}"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7152619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CFBF9-33A7-4323-B2E2-EB8705B532C2}"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7572069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CFBF9-33A7-4323-B2E2-EB8705B532C2}"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924332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95850" y="2906213"/>
            <a:ext cx="6154500" cy="1188000"/>
          </a:xfrm>
          <a:prstGeom prst="rect">
            <a:avLst/>
          </a:prstGeom>
        </p:spPr>
        <p:txBody>
          <a:bodyPr spcFirstLastPara="1" wrap="square" lIns="91425" tIns="91425" rIns="91425" bIns="91425" anchor="b" anchorCtr="0">
            <a:noAutofit/>
          </a:bodyPr>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a:endParaRPr/>
          </a:p>
        </p:txBody>
      </p:sp>
    </p:spTree>
    <p:extLst>
      <p:ext uri="{BB962C8B-B14F-4D97-AF65-F5344CB8AC3E}">
        <p14:creationId xmlns:p14="http://schemas.microsoft.com/office/powerpoint/2010/main" val="1055904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 Gold">
  <p:cSld name="Title + 2 columns - Gold">
    <p:bg>
      <p:bgPr>
        <a:solidFill>
          <a:schemeClr val="accent3"/>
        </a:solidFill>
        <a:effectLst/>
      </p:bgPr>
    </p:bg>
    <p:spTree>
      <p:nvGrpSpPr>
        <p:cNvPr id="1" name="Shape 67"/>
        <p:cNvGrpSpPr/>
        <p:nvPr/>
      </p:nvGrpSpPr>
      <p:grpSpPr>
        <a:xfrm>
          <a:off x="0" y="0"/>
          <a:ext cx="0" cy="0"/>
          <a:chOff x="0" y="0"/>
          <a:chExt cx="0" cy="0"/>
        </a:xfrm>
      </p:grpSpPr>
      <p:sp>
        <p:nvSpPr>
          <p:cNvPr id="69" name="Google Shape;69;p14"/>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0" name="Google Shape;70;p14"/>
          <p:cNvSpPr txBox="1">
            <a:spLocks noGrp="1"/>
          </p:cNvSpPr>
          <p:nvPr>
            <p:ph type="body" idx="1"/>
          </p:nvPr>
        </p:nvSpPr>
        <p:spPr>
          <a:xfrm>
            <a:off x="457200" y="1852210"/>
            <a:ext cx="3561000" cy="3073800"/>
          </a:xfrm>
          <a:prstGeom prst="rect">
            <a:avLst/>
          </a:prstGeom>
        </p:spPr>
        <p:txBody>
          <a:bodyPr spcFirstLastPara="1" wrap="square" lIns="91425" tIns="91425" rIns="91425" bIns="91425" anchor="t" anchorCtr="0">
            <a:noAutofit/>
          </a:bodyPr>
          <a:lstStyle>
            <a:lvl1pPr marL="457200" lvl="0" indent="-342900" rtl="0">
              <a:lnSpc>
                <a:spcPct val="115000"/>
              </a:lnSpc>
              <a:spcBef>
                <a:spcPts val="600"/>
              </a:spcBef>
              <a:spcAft>
                <a:spcPts val="0"/>
              </a:spcAft>
              <a:buSzPts val="1800"/>
              <a:buChar char="○"/>
              <a:defRPr sz="18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sz="1800"/>
            </a:lvl4pPr>
            <a:lvl5pPr marL="2286000" lvl="4" indent="-342900" rtl="0">
              <a:lnSpc>
                <a:spcPct val="115000"/>
              </a:lnSpc>
              <a:spcBef>
                <a:spcPts val="0"/>
              </a:spcBef>
              <a:spcAft>
                <a:spcPts val="0"/>
              </a:spcAft>
              <a:buSzPts val="1800"/>
              <a:buChar char="○"/>
              <a:defRPr sz="1800"/>
            </a:lvl5pPr>
            <a:lvl6pPr marL="2743200" lvl="5" indent="-342900" rtl="0">
              <a:lnSpc>
                <a:spcPct val="115000"/>
              </a:lnSpc>
              <a:spcBef>
                <a:spcPts val="0"/>
              </a:spcBef>
              <a:spcAft>
                <a:spcPts val="0"/>
              </a:spcAft>
              <a:buSzPts val="1800"/>
              <a:buChar char="■"/>
              <a:defRPr sz="1800"/>
            </a:lvl6pPr>
            <a:lvl7pPr marL="3200400" lvl="6" indent="-342900" rtl="0">
              <a:lnSpc>
                <a:spcPct val="115000"/>
              </a:lnSpc>
              <a:spcBef>
                <a:spcPts val="0"/>
              </a:spcBef>
              <a:spcAft>
                <a:spcPts val="0"/>
              </a:spcAft>
              <a:buSzPts val="1800"/>
              <a:buChar char="●"/>
              <a:defRPr sz="1800"/>
            </a:lvl7pPr>
            <a:lvl8pPr marL="3657600" lvl="7" indent="-342900" rtl="0">
              <a:lnSpc>
                <a:spcPct val="115000"/>
              </a:lnSpc>
              <a:spcBef>
                <a:spcPts val="0"/>
              </a:spcBef>
              <a:spcAft>
                <a:spcPts val="0"/>
              </a:spcAft>
              <a:buSzPts val="1800"/>
              <a:buChar char="○"/>
              <a:defRPr sz="1800"/>
            </a:lvl8pPr>
            <a:lvl9pPr marL="4114800" lvl="8" indent="-342900" rtl="0">
              <a:lnSpc>
                <a:spcPct val="115000"/>
              </a:lnSpc>
              <a:spcBef>
                <a:spcPts val="0"/>
              </a:spcBef>
              <a:spcAft>
                <a:spcPts val="0"/>
              </a:spcAft>
              <a:buSzPts val="1800"/>
              <a:buChar char="■"/>
              <a:defRPr sz="1800"/>
            </a:lvl9pPr>
          </a:lstStyle>
          <a:p>
            <a:endParaRPr/>
          </a:p>
        </p:txBody>
      </p:sp>
      <p:sp>
        <p:nvSpPr>
          <p:cNvPr id="71" name="Google Shape;71;p14"/>
          <p:cNvSpPr txBox="1">
            <a:spLocks noGrp="1"/>
          </p:cNvSpPr>
          <p:nvPr>
            <p:ph type="body" idx="2"/>
          </p:nvPr>
        </p:nvSpPr>
        <p:spPr>
          <a:xfrm>
            <a:off x="5131069" y="1852125"/>
            <a:ext cx="3600000" cy="3073800"/>
          </a:xfrm>
          <a:prstGeom prst="rect">
            <a:avLst/>
          </a:prstGeom>
        </p:spPr>
        <p:txBody>
          <a:bodyPr spcFirstLastPara="1" wrap="square" lIns="91425" tIns="91425" rIns="91425" bIns="91425" anchor="t" anchorCtr="0">
            <a:noAutofit/>
          </a:bodyPr>
          <a:lstStyle>
            <a:lvl1pPr marL="457200" lvl="0" indent="-342900" rtl="0">
              <a:lnSpc>
                <a:spcPct val="115000"/>
              </a:lnSpc>
              <a:spcBef>
                <a:spcPts val="600"/>
              </a:spcBef>
              <a:spcAft>
                <a:spcPts val="0"/>
              </a:spcAft>
              <a:buSzPts val="1800"/>
              <a:buChar char="○"/>
              <a:defRPr sz="18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sz="1800"/>
            </a:lvl4pPr>
            <a:lvl5pPr marL="2286000" lvl="4" indent="-342900" rtl="0">
              <a:lnSpc>
                <a:spcPct val="115000"/>
              </a:lnSpc>
              <a:spcBef>
                <a:spcPts val="0"/>
              </a:spcBef>
              <a:spcAft>
                <a:spcPts val="0"/>
              </a:spcAft>
              <a:buSzPts val="1800"/>
              <a:buChar char="○"/>
              <a:defRPr sz="1800"/>
            </a:lvl5pPr>
            <a:lvl6pPr marL="2743200" lvl="5" indent="-342900" rtl="0">
              <a:lnSpc>
                <a:spcPct val="115000"/>
              </a:lnSpc>
              <a:spcBef>
                <a:spcPts val="0"/>
              </a:spcBef>
              <a:spcAft>
                <a:spcPts val="0"/>
              </a:spcAft>
              <a:buSzPts val="1800"/>
              <a:buChar char="■"/>
              <a:defRPr sz="1800"/>
            </a:lvl6pPr>
            <a:lvl7pPr marL="3200400" lvl="6" indent="-342900" rtl="0">
              <a:lnSpc>
                <a:spcPct val="115000"/>
              </a:lnSpc>
              <a:spcBef>
                <a:spcPts val="0"/>
              </a:spcBef>
              <a:spcAft>
                <a:spcPts val="0"/>
              </a:spcAft>
              <a:buSzPts val="1800"/>
              <a:buChar char="●"/>
              <a:defRPr sz="1800"/>
            </a:lvl7pPr>
            <a:lvl8pPr marL="3657600" lvl="7" indent="-342900" rtl="0">
              <a:lnSpc>
                <a:spcPct val="115000"/>
              </a:lnSpc>
              <a:spcBef>
                <a:spcPts val="0"/>
              </a:spcBef>
              <a:spcAft>
                <a:spcPts val="0"/>
              </a:spcAft>
              <a:buSzPts val="1800"/>
              <a:buChar char="○"/>
              <a:defRPr sz="1800"/>
            </a:lvl8pPr>
            <a:lvl9pPr marL="4114800" lvl="8" indent="-342900" rtl="0">
              <a:lnSpc>
                <a:spcPct val="115000"/>
              </a:lnSpc>
              <a:spcBef>
                <a:spcPts val="0"/>
              </a:spcBef>
              <a:spcAft>
                <a:spcPts val="0"/>
              </a:spcAft>
              <a:buSzPts val="1800"/>
              <a:buChar char="■"/>
              <a:defRPr sz="1800"/>
            </a:lvl9pPr>
          </a:lstStyle>
          <a:p>
            <a:endParaRPr/>
          </a:p>
        </p:txBody>
      </p:sp>
      <p:sp>
        <p:nvSpPr>
          <p:cNvPr id="72" name="Google Shape;72;p14"/>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70190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 Teal">
  <p:cSld name="Subtitle - Teal">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634075" y="1735744"/>
            <a:ext cx="60093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634075" y="3646444"/>
            <a:ext cx="6093600" cy="8193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a:endParaRPr/>
          </a:p>
        </p:txBody>
      </p:sp>
      <p:sp>
        <p:nvSpPr>
          <p:cNvPr id="16" name="Google Shape;16;p3"/>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63981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6" name="Google Shape;36;p7"/>
          <p:cNvSpPr txBox="1">
            <a:spLocks noGrp="1"/>
          </p:cNvSpPr>
          <p:nvPr>
            <p:ph type="body" idx="1"/>
          </p:nvPr>
        </p:nvSpPr>
        <p:spPr>
          <a:xfrm>
            <a:off x="561950" y="1880794"/>
            <a:ext cx="8020200" cy="2815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38" name="Google Shape;38;p7"/>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52887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 Gold">
  <p:cSld name="Title only - Gold">
    <p:bg>
      <p:bgPr>
        <a:solidFill>
          <a:schemeClr val="accent3"/>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57200" y="428569"/>
            <a:ext cx="8229600" cy="57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83" name="Google Shape;83;p16"/>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8521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1" name="Google Shape;41;p8"/>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2" name="Google Shape;42;p8"/>
          <p:cNvSpPr txBox="1">
            <a:spLocks noGrp="1"/>
          </p:cNvSpPr>
          <p:nvPr>
            <p:ph type="body" idx="1"/>
          </p:nvPr>
        </p:nvSpPr>
        <p:spPr>
          <a:xfrm>
            <a:off x="457200" y="1852210"/>
            <a:ext cx="3561000" cy="3073800"/>
          </a:xfrm>
          <a:prstGeom prst="rect">
            <a:avLst/>
          </a:prstGeom>
        </p:spPr>
        <p:txBody>
          <a:bodyPr spcFirstLastPara="1" wrap="square" lIns="91425" tIns="91425" rIns="91425" bIns="91425" anchor="t" anchorCtr="0">
            <a:noAutofit/>
          </a:bodyPr>
          <a:lstStyle>
            <a:lvl1pPr marL="457200" lvl="0" indent="-342900">
              <a:lnSpc>
                <a:spcPct val="115000"/>
              </a:lnSpc>
              <a:spcBef>
                <a:spcPts val="600"/>
              </a:spcBef>
              <a:spcAft>
                <a:spcPts val="0"/>
              </a:spcAft>
              <a:buSzPts val="1800"/>
              <a:buChar char="○"/>
              <a:defRPr sz="1800"/>
            </a:lvl1pPr>
            <a:lvl2pPr marL="914400" lvl="1" indent="-342900">
              <a:lnSpc>
                <a:spcPct val="115000"/>
              </a:lnSpc>
              <a:spcBef>
                <a:spcPts val="0"/>
              </a:spcBef>
              <a:spcAft>
                <a:spcPts val="0"/>
              </a:spcAft>
              <a:buSzPts val="1800"/>
              <a:buChar char="●"/>
              <a:defRPr sz="1800"/>
            </a:lvl2pPr>
            <a:lvl3pPr marL="1371600" lvl="2" indent="-342900">
              <a:lnSpc>
                <a:spcPct val="115000"/>
              </a:lnSpc>
              <a:spcBef>
                <a:spcPts val="0"/>
              </a:spcBef>
              <a:spcAft>
                <a:spcPts val="0"/>
              </a:spcAft>
              <a:buSzPts val="1800"/>
              <a:buChar char="■"/>
              <a:defRPr sz="1800"/>
            </a:lvl3pPr>
            <a:lvl4pPr marL="1828800" lvl="3" indent="-342900">
              <a:lnSpc>
                <a:spcPct val="115000"/>
              </a:lnSpc>
              <a:spcBef>
                <a:spcPts val="0"/>
              </a:spcBef>
              <a:spcAft>
                <a:spcPts val="0"/>
              </a:spcAft>
              <a:buSzPts val="1800"/>
              <a:buChar char="●"/>
              <a:defRPr sz="1800"/>
            </a:lvl4pPr>
            <a:lvl5pPr marL="2286000" lvl="4" indent="-342900">
              <a:lnSpc>
                <a:spcPct val="115000"/>
              </a:lnSpc>
              <a:spcBef>
                <a:spcPts val="0"/>
              </a:spcBef>
              <a:spcAft>
                <a:spcPts val="0"/>
              </a:spcAft>
              <a:buSzPts val="1800"/>
              <a:buChar char="○"/>
              <a:defRPr sz="1800"/>
            </a:lvl5pPr>
            <a:lvl6pPr marL="2743200" lvl="5" indent="-342900">
              <a:lnSpc>
                <a:spcPct val="115000"/>
              </a:lnSpc>
              <a:spcBef>
                <a:spcPts val="0"/>
              </a:spcBef>
              <a:spcAft>
                <a:spcPts val="0"/>
              </a:spcAft>
              <a:buSzPts val="1800"/>
              <a:buChar char="■"/>
              <a:defRPr sz="1800"/>
            </a:lvl6pPr>
            <a:lvl7pPr marL="3200400" lvl="6" indent="-342900">
              <a:lnSpc>
                <a:spcPct val="115000"/>
              </a:lnSpc>
              <a:spcBef>
                <a:spcPts val="0"/>
              </a:spcBef>
              <a:spcAft>
                <a:spcPts val="0"/>
              </a:spcAft>
              <a:buSzPts val="1800"/>
              <a:buChar char="●"/>
              <a:defRPr sz="1800"/>
            </a:lvl7pPr>
            <a:lvl8pPr marL="3657600" lvl="7" indent="-342900">
              <a:lnSpc>
                <a:spcPct val="115000"/>
              </a:lnSpc>
              <a:spcBef>
                <a:spcPts val="0"/>
              </a:spcBef>
              <a:spcAft>
                <a:spcPts val="0"/>
              </a:spcAft>
              <a:buSzPts val="1800"/>
              <a:buChar char="○"/>
              <a:defRPr sz="1800"/>
            </a:lvl8pPr>
            <a:lvl9pPr marL="4114800" lvl="8" indent="-342900">
              <a:lnSpc>
                <a:spcPct val="115000"/>
              </a:lnSpc>
              <a:spcBef>
                <a:spcPts val="0"/>
              </a:spcBef>
              <a:spcAft>
                <a:spcPts val="0"/>
              </a:spcAft>
              <a:buSzPts val="1800"/>
              <a:buChar char="■"/>
              <a:defRPr sz="1800"/>
            </a:lvl9pPr>
          </a:lstStyle>
          <a:p>
            <a:endParaRPr/>
          </a:p>
        </p:txBody>
      </p:sp>
      <p:sp>
        <p:nvSpPr>
          <p:cNvPr id="43" name="Google Shape;43;p8"/>
          <p:cNvSpPr txBox="1">
            <a:spLocks noGrp="1"/>
          </p:cNvSpPr>
          <p:nvPr>
            <p:ph type="body" idx="2"/>
          </p:nvPr>
        </p:nvSpPr>
        <p:spPr>
          <a:xfrm>
            <a:off x="5131069" y="1852125"/>
            <a:ext cx="3600000" cy="3073800"/>
          </a:xfrm>
          <a:prstGeom prst="rect">
            <a:avLst/>
          </a:prstGeom>
        </p:spPr>
        <p:txBody>
          <a:bodyPr spcFirstLastPara="1" wrap="square" lIns="91425" tIns="91425" rIns="91425" bIns="91425" anchor="t" anchorCtr="0">
            <a:noAutofit/>
          </a:bodyPr>
          <a:lstStyle>
            <a:lvl1pPr marL="457200" lvl="0" indent="-342900">
              <a:lnSpc>
                <a:spcPct val="115000"/>
              </a:lnSpc>
              <a:spcBef>
                <a:spcPts val="600"/>
              </a:spcBef>
              <a:spcAft>
                <a:spcPts val="0"/>
              </a:spcAft>
              <a:buSzPts val="1800"/>
              <a:buChar char="○"/>
              <a:defRPr sz="1800"/>
            </a:lvl1pPr>
            <a:lvl2pPr marL="914400" lvl="1" indent="-342900">
              <a:lnSpc>
                <a:spcPct val="115000"/>
              </a:lnSpc>
              <a:spcBef>
                <a:spcPts val="0"/>
              </a:spcBef>
              <a:spcAft>
                <a:spcPts val="0"/>
              </a:spcAft>
              <a:buSzPts val="1800"/>
              <a:buChar char="●"/>
              <a:defRPr sz="1800"/>
            </a:lvl2pPr>
            <a:lvl3pPr marL="1371600" lvl="2" indent="-342900">
              <a:lnSpc>
                <a:spcPct val="115000"/>
              </a:lnSpc>
              <a:spcBef>
                <a:spcPts val="0"/>
              </a:spcBef>
              <a:spcAft>
                <a:spcPts val="0"/>
              </a:spcAft>
              <a:buSzPts val="1800"/>
              <a:buChar char="■"/>
              <a:defRPr sz="1800"/>
            </a:lvl3pPr>
            <a:lvl4pPr marL="1828800" lvl="3" indent="-342900">
              <a:lnSpc>
                <a:spcPct val="115000"/>
              </a:lnSpc>
              <a:spcBef>
                <a:spcPts val="0"/>
              </a:spcBef>
              <a:spcAft>
                <a:spcPts val="0"/>
              </a:spcAft>
              <a:buSzPts val="1800"/>
              <a:buChar char="●"/>
              <a:defRPr sz="1800"/>
            </a:lvl4pPr>
            <a:lvl5pPr marL="2286000" lvl="4" indent="-342900">
              <a:lnSpc>
                <a:spcPct val="115000"/>
              </a:lnSpc>
              <a:spcBef>
                <a:spcPts val="0"/>
              </a:spcBef>
              <a:spcAft>
                <a:spcPts val="0"/>
              </a:spcAft>
              <a:buSzPts val="1800"/>
              <a:buChar char="○"/>
              <a:defRPr sz="1800"/>
            </a:lvl5pPr>
            <a:lvl6pPr marL="2743200" lvl="5" indent="-342900">
              <a:lnSpc>
                <a:spcPct val="115000"/>
              </a:lnSpc>
              <a:spcBef>
                <a:spcPts val="0"/>
              </a:spcBef>
              <a:spcAft>
                <a:spcPts val="0"/>
              </a:spcAft>
              <a:buSzPts val="1800"/>
              <a:buChar char="■"/>
              <a:defRPr sz="1800"/>
            </a:lvl6pPr>
            <a:lvl7pPr marL="3200400" lvl="6" indent="-342900">
              <a:lnSpc>
                <a:spcPct val="115000"/>
              </a:lnSpc>
              <a:spcBef>
                <a:spcPts val="0"/>
              </a:spcBef>
              <a:spcAft>
                <a:spcPts val="0"/>
              </a:spcAft>
              <a:buSzPts val="1800"/>
              <a:buChar char="●"/>
              <a:defRPr sz="1800"/>
            </a:lvl7pPr>
            <a:lvl8pPr marL="3657600" lvl="7" indent="-342900">
              <a:lnSpc>
                <a:spcPct val="115000"/>
              </a:lnSpc>
              <a:spcBef>
                <a:spcPts val="0"/>
              </a:spcBef>
              <a:spcAft>
                <a:spcPts val="0"/>
              </a:spcAft>
              <a:buSzPts val="1800"/>
              <a:buChar char="○"/>
              <a:defRPr sz="1800"/>
            </a:lvl8pPr>
            <a:lvl9pPr marL="4114800" lvl="8" indent="-342900">
              <a:lnSpc>
                <a:spcPct val="115000"/>
              </a:lnSpc>
              <a:spcBef>
                <a:spcPts val="0"/>
              </a:spcBef>
              <a:spcAft>
                <a:spcPts val="0"/>
              </a:spcAft>
              <a:buSzPts val="1800"/>
              <a:buChar char="■"/>
              <a:defRPr sz="1800"/>
            </a:lvl9pPr>
          </a:lstStyle>
          <a:p>
            <a:endParaRPr/>
          </a:p>
        </p:txBody>
      </p:sp>
      <p:sp>
        <p:nvSpPr>
          <p:cNvPr id="44" name="Google Shape;44;p8"/>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75470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7" name="Google Shape;47;p9"/>
          <p:cNvSpPr txBox="1">
            <a:spLocks noGrp="1"/>
          </p:cNvSpPr>
          <p:nvPr>
            <p:ph type="body" idx="1"/>
          </p:nvPr>
        </p:nvSpPr>
        <p:spPr>
          <a:xfrm>
            <a:off x="397575" y="1846388"/>
            <a:ext cx="2691000" cy="2838300"/>
          </a:xfrm>
          <a:prstGeom prst="rect">
            <a:avLst/>
          </a:prstGeom>
        </p:spPr>
        <p:txBody>
          <a:bodyPr spcFirstLastPara="1" wrap="square" lIns="91425" tIns="91425" rIns="91425" bIns="91425" anchor="t" anchorCtr="0">
            <a:noAutofit/>
          </a:bodyPr>
          <a:lstStyle>
            <a:lvl1pPr marL="457200" lvl="0" indent="-330200" rtl="0">
              <a:lnSpc>
                <a:spcPct val="115000"/>
              </a:lnSpc>
              <a:spcBef>
                <a:spcPts val="600"/>
              </a:spcBef>
              <a:spcAft>
                <a:spcPts val="0"/>
              </a:spcAft>
              <a:buSzPts val="1600"/>
              <a:buChar char="○"/>
              <a:defRPr sz="1600"/>
            </a:lvl1pPr>
            <a:lvl2pPr marL="914400" lvl="1" indent="-330200" rtl="0">
              <a:lnSpc>
                <a:spcPct val="115000"/>
              </a:lnSpc>
              <a:spcBef>
                <a:spcPts val="0"/>
              </a:spcBef>
              <a:spcAft>
                <a:spcPts val="0"/>
              </a:spcAft>
              <a:buSzPts val="1600"/>
              <a:buChar char="●"/>
              <a:defRPr sz="1600"/>
            </a:lvl2pPr>
            <a:lvl3pPr marL="1371600" lvl="2" indent="-330200" rtl="0">
              <a:lnSpc>
                <a:spcPct val="115000"/>
              </a:lnSpc>
              <a:spcBef>
                <a:spcPts val="0"/>
              </a:spcBef>
              <a:spcAft>
                <a:spcPts val="0"/>
              </a:spcAft>
              <a:buSzPts val="1600"/>
              <a:buChar char="■"/>
              <a:defRPr sz="1600"/>
            </a:lvl3pPr>
            <a:lvl4pPr marL="1828800" lvl="3" indent="-330200" rtl="0">
              <a:lnSpc>
                <a:spcPct val="115000"/>
              </a:lnSpc>
              <a:spcBef>
                <a:spcPts val="0"/>
              </a:spcBef>
              <a:spcAft>
                <a:spcPts val="0"/>
              </a:spcAft>
              <a:buSzPts val="1600"/>
              <a:buChar char="●"/>
              <a:defRPr sz="1600"/>
            </a:lvl4pPr>
            <a:lvl5pPr marL="2286000" lvl="4" indent="-330200" rtl="0">
              <a:lnSpc>
                <a:spcPct val="115000"/>
              </a:lnSpc>
              <a:spcBef>
                <a:spcPts val="0"/>
              </a:spcBef>
              <a:spcAft>
                <a:spcPts val="0"/>
              </a:spcAft>
              <a:buSzPts val="1600"/>
              <a:buChar char="○"/>
              <a:defRPr sz="1600"/>
            </a:lvl5pPr>
            <a:lvl6pPr marL="2743200" lvl="5" indent="-330200" rtl="0">
              <a:lnSpc>
                <a:spcPct val="115000"/>
              </a:lnSpc>
              <a:spcBef>
                <a:spcPts val="0"/>
              </a:spcBef>
              <a:spcAft>
                <a:spcPts val="0"/>
              </a:spcAft>
              <a:buSzPts val="1600"/>
              <a:buChar char="■"/>
              <a:defRPr sz="1600"/>
            </a:lvl6pPr>
            <a:lvl7pPr marL="3200400" lvl="6" indent="-330200" rtl="0">
              <a:lnSpc>
                <a:spcPct val="115000"/>
              </a:lnSpc>
              <a:spcBef>
                <a:spcPts val="0"/>
              </a:spcBef>
              <a:spcAft>
                <a:spcPts val="0"/>
              </a:spcAft>
              <a:buSzPts val="1600"/>
              <a:buChar char="●"/>
              <a:defRPr sz="1600"/>
            </a:lvl7pPr>
            <a:lvl8pPr marL="3657600" lvl="7" indent="-330200" rtl="0">
              <a:lnSpc>
                <a:spcPct val="115000"/>
              </a:lnSpc>
              <a:spcBef>
                <a:spcPts val="0"/>
              </a:spcBef>
              <a:spcAft>
                <a:spcPts val="0"/>
              </a:spcAft>
              <a:buSzPts val="1600"/>
              <a:buChar char="○"/>
              <a:defRPr sz="1600"/>
            </a:lvl8pPr>
            <a:lvl9pPr marL="4114800" lvl="8" indent="-330200" rtl="0">
              <a:lnSpc>
                <a:spcPct val="115000"/>
              </a:lnSpc>
              <a:spcBef>
                <a:spcPts val="0"/>
              </a:spcBef>
              <a:spcAft>
                <a:spcPts val="0"/>
              </a:spcAft>
              <a:buSzPts val="1600"/>
              <a:buChar char="■"/>
              <a:defRPr sz="1600"/>
            </a:lvl9pPr>
          </a:lstStyle>
          <a:p>
            <a:endParaRPr/>
          </a:p>
        </p:txBody>
      </p:sp>
      <p:sp>
        <p:nvSpPr>
          <p:cNvPr id="48" name="Google Shape;48;p9"/>
          <p:cNvSpPr txBox="1">
            <a:spLocks noGrp="1"/>
          </p:cNvSpPr>
          <p:nvPr>
            <p:ph type="body" idx="2"/>
          </p:nvPr>
        </p:nvSpPr>
        <p:spPr>
          <a:xfrm>
            <a:off x="3226491" y="1846388"/>
            <a:ext cx="2691000" cy="2838300"/>
          </a:xfrm>
          <a:prstGeom prst="rect">
            <a:avLst/>
          </a:prstGeom>
        </p:spPr>
        <p:txBody>
          <a:bodyPr spcFirstLastPara="1" wrap="square" lIns="91425" tIns="91425" rIns="91425" bIns="91425" anchor="t" anchorCtr="0">
            <a:noAutofit/>
          </a:bodyPr>
          <a:lstStyle>
            <a:lvl1pPr marL="457200" lvl="0" indent="-330200" rtl="0">
              <a:lnSpc>
                <a:spcPct val="115000"/>
              </a:lnSpc>
              <a:spcBef>
                <a:spcPts val="600"/>
              </a:spcBef>
              <a:spcAft>
                <a:spcPts val="0"/>
              </a:spcAft>
              <a:buSzPts val="1600"/>
              <a:buChar char="○"/>
              <a:defRPr sz="1600"/>
            </a:lvl1pPr>
            <a:lvl2pPr marL="914400" lvl="1" indent="-330200" rtl="0">
              <a:lnSpc>
                <a:spcPct val="115000"/>
              </a:lnSpc>
              <a:spcBef>
                <a:spcPts val="0"/>
              </a:spcBef>
              <a:spcAft>
                <a:spcPts val="0"/>
              </a:spcAft>
              <a:buSzPts val="1600"/>
              <a:buChar char="●"/>
              <a:defRPr sz="1600"/>
            </a:lvl2pPr>
            <a:lvl3pPr marL="1371600" lvl="2" indent="-330200" rtl="0">
              <a:lnSpc>
                <a:spcPct val="115000"/>
              </a:lnSpc>
              <a:spcBef>
                <a:spcPts val="0"/>
              </a:spcBef>
              <a:spcAft>
                <a:spcPts val="0"/>
              </a:spcAft>
              <a:buSzPts val="1600"/>
              <a:buChar char="■"/>
              <a:defRPr sz="1600"/>
            </a:lvl3pPr>
            <a:lvl4pPr marL="1828800" lvl="3" indent="-330200" rtl="0">
              <a:lnSpc>
                <a:spcPct val="115000"/>
              </a:lnSpc>
              <a:spcBef>
                <a:spcPts val="0"/>
              </a:spcBef>
              <a:spcAft>
                <a:spcPts val="0"/>
              </a:spcAft>
              <a:buSzPts val="1600"/>
              <a:buChar char="●"/>
              <a:defRPr sz="1600"/>
            </a:lvl4pPr>
            <a:lvl5pPr marL="2286000" lvl="4" indent="-330200" rtl="0">
              <a:lnSpc>
                <a:spcPct val="115000"/>
              </a:lnSpc>
              <a:spcBef>
                <a:spcPts val="0"/>
              </a:spcBef>
              <a:spcAft>
                <a:spcPts val="0"/>
              </a:spcAft>
              <a:buSzPts val="1600"/>
              <a:buChar char="○"/>
              <a:defRPr sz="1600"/>
            </a:lvl5pPr>
            <a:lvl6pPr marL="2743200" lvl="5" indent="-330200" rtl="0">
              <a:lnSpc>
                <a:spcPct val="115000"/>
              </a:lnSpc>
              <a:spcBef>
                <a:spcPts val="0"/>
              </a:spcBef>
              <a:spcAft>
                <a:spcPts val="0"/>
              </a:spcAft>
              <a:buSzPts val="1600"/>
              <a:buChar char="■"/>
              <a:defRPr sz="1600"/>
            </a:lvl6pPr>
            <a:lvl7pPr marL="3200400" lvl="6" indent="-330200" rtl="0">
              <a:lnSpc>
                <a:spcPct val="115000"/>
              </a:lnSpc>
              <a:spcBef>
                <a:spcPts val="0"/>
              </a:spcBef>
              <a:spcAft>
                <a:spcPts val="0"/>
              </a:spcAft>
              <a:buSzPts val="1600"/>
              <a:buChar char="●"/>
              <a:defRPr sz="1600"/>
            </a:lvl7pPr>
            <a:lvl8pPr marL="3657600" lvl="7" indent="-330200" rtl="0">
              <a:lnSpc>
                <a:spcPct val="115000"/>
              </a:lnSpc>
              <a:spcBef>
                <a:spcPts val="0"/>
              </a:spcBef>
              <a:spcAft>
                <a:spcPts val="0"/>
              </a:spcAft>
              <a:buSzPts val="1600"/>
              <a:buChar char="○"/>
              <a:defRPr sz="1600"/>
            </a:lvl8pPr>
            <a:lvl9pPr marL="4114800" lvl="8" indent="-330200" rtl="0">
              <a:lnSpc>
                <a:spcPct val="115000"/>
              </a:lnSpc>
              <a:spcBef>
                <a:spcPts val="0"/>
              </a:spcBef>
              <a:spcAft>
                <a:spcPts val="0"/>
              </a:spcAft>
              <a:buSzPts val="1600"/>
              <a:buChar char="■"/>
              <a:defRPr sz="1600"/>
            </a:lvl9pPr>
          </a:lstStyle>
          <a:p>
            <a:endParaRPr/>
          </a:p>
        </p:txBody>
      </p:sp>
      <p:sp>
        <p:nvSpPr>
          <p:cNvPr id="49" name="Google Shape;49;p9"/>
          <p:cNvSpPr txBox="1">
            <a:spLocks noGrp="1"/>
          </p:cNvSpPr>
          <p:nvPr>
            <p:ph type="body" idx="3"/>
          </p:nvPr>
        </p:nvSpPr>
        <p:spPr>
          <a:xfrm>
            <a:off x="6055408" y="1846388"/>
            <a:ext cx="2691000" cy="2838300"/>
          </a:xfrm>
          <a:prstGeom prst="rect">
            <a:avLst/>
          </a:prstGeom>
        </p:spPr>
        <p:txBody>
          <a:bodyPr spcFirstLastPara="1" wrap="square" lIns="91425" tIns="91425" rIns="91425" bIns="91425" anchor="t" anchorCtr="0">
            <a:noAutofit/>
          </a:bodyPr>
          <a:lstStyle>
            <a:lvl1pPr marL="457200" lvl="0" indent="-330200" rtl="0">
              <a:lnSpc>
                <a:spcPct val="115000"/>
              </a:lnSpc>
              <a:spcBef>
                <a:spcPts val="600"/>
              </a:spcBef>
              <a:spcAft>
                <a:spcPts val="0"/>
              </a:spcAft>
              <a:buSzPts val="1600"/>
              <a:buChar char="○"/>
              <a:defRPr sz="1600"/>
            </a:lvl1pPr>
            <a:lvl2pPr marL="914400" lvl="1" indent="-330200" rtl="0">
              <a:lnSpc>
                <a:spcPct val="115000"/>
              </a:lnSpc>
              <a:spcBef>
                <a:spcPts val="0"/>
              </a:spcBef>
              <a:spcAft>
                <a:spcPts val="0"/>
              </a:spcAft>
              <a:buSzPts val="1600"/>
              <a:buChar char="●"/>
              <a:defRPr sz="1600"/>
            </a:lvl2pPr>
            <a:lvl3pPr marL="1371600" lvl="2" indent="-330200" rtl="0">
              <a:lnSpc>
                <a:spcPct val="115000"/>
              </a:lnSpc>
              <a:spcBef>
                <a:spcPts val="0"/>
              </a:spcBef>
              <a:spcAft>
                <a:spcPts val="0"/>
              </a:spcAft>
              <a:buSzPts val="1600"/>
              <a:buChar char="■"/>
              <a:defRPr sz="1600"/>
            </a:lvl3pPr>
            <a:lvl4pPr marL="1828800" lvl="3" indent="-330200" rtl="0">
              <a:lnSpc>
                <a:spcPct val="115000"/>
              </a:lnSpc>
              <a:spcBef>
                <a:spcPts val="0"/>
              </a:spcBef>
              <a:spcAft>
                <a:spcPts val="0"/>
              </a:spcAft>
              <a:buSzPts val="1600"/>
              <a:buChar char="●"/>
              <a:defRPr sz="1600"/>
            </a:lvl4pPr>
            <a:lvl5pPr marL="2286000" lvl="4" indent="-330200" rtl="0">
              <a:lnSpc>
                <a:spcPct val="115000"/>
              </a:lnSpc>
              <a:spcBef>
                <a:spcPts val="0"/>
              </a:spcBef>
              <a:spcAft>
                <a:spcPts val="0"/>
              </a:spcAft>
              <a:buSzPts val="1600"/>
              <a:buChar char="○"/>
              <a:defRPr sz="1600"/>
            </a:lvl5pPr>
            <a:lvl6pPr marL="2743200" lvl="5" indent="-330200" rtl="0">
              <a:lnSpc>
                <a:spcPct val="115000"/>
              </a:lnSpc>
              <a:spcBef>
                <a:spcPts val="0"/>
              </a:spcBef>
              <a:spcAft>
                <a:spcPts val="0"/>
              </a:spcAft>
              <a:buSzPts val="1600"/>
              <a:buChar char="■"/>
              <a:defRPr sz="1600"/>
            </a:lvl6pPr>
            <a:lvl7pPr marL="3200400" lvl="6" indent="-330200" rtl="0">
              <a:lnSpc>
                <a:spcPct val="115000"/>
              </a:lnSpc>
              <a:spcBef>
                <a:spcPts val="0"/>
              </a:spcBef>
              <a:spcAft>
                <a:spcPts val="0"/>
              </a:spcAft>
              <a:buSzPts val="1600"/>
              <a:buChar char="●"/>
              <a:defRPr sz="1600"/>
            </a:lvl7pPr>
            <a:lvl8pPr marL="3657600" lvl="7" indent="-330200" rtl="0">
              <a:lnSpc>
                <a:spcPct val="115000"/>
              </a:lnSpc>
              <a:spcBef>
                <a:spcPts val="0"/>
              </a:spcBef>
              <a:spcAft>
                <a:spcPts val="0"/>
              </a:spcAft>
              <a:buSzPts val="1600"/>
              <a:buChar char="○"/>
              <a:defRPr sz="1600"/>
            </a:lvl8pPr>
            <a:lvl9pPr marL="4114800" lvl="8" indent="-330200" rtl="0">
              <a:lnSpc>
                <a:spcPct val="115000"/>
              </a:lnSpc>
              <a:spcBef>
                <a:spcPts val="0"/>
              </a:spcBef>
              <a:spcAft>
                <a:spcPts val="0"/>
              </a:spcAft>
              <a:buSzPts val="1600"/>
              <a:buChar char="■"/>
              <a:defRPr sz="1600"/>
            </a:lvl9pPr>
          </a:lstStyle>
          <a:p>
            <a:endParaRPr/>
          </a:p>
        </p:txBody>
      </p:sp>
      <p:sp>
        <p:nvSpPr>
          <p:cNvPr id="50" name="Google Shape;50;p9"/>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96568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 Gold">
  <p:cSld name="Blank - Gold">
    <p:bg>
      <p:bgPr>
        <a:solidFill>
          <a:schemeClr val="accent3"/>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8672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CFBF9-33A7-4323-B2E2-EB8705B532C2}"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567573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FBF9-33A7-4323-B2E2-EB8705B532C2}"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4294146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6CFBF9-33A7-4323-B2E2-EB8705B532C2}"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87359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6CFBF9-33A7-4323-B2E2-EB8705B532C2}" type="datetimeFigureOut">
              <a:rPr lang="en-US" smtClean="0"/>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863230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6CFBF9-33A7-4323-B2E2-EB8705B532C2}" type="datetimeFigureOut">
              <a:rPr lang="en-US" smtClean="0"/>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8600597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CFBF9-33A7-4323-B2E2-EB8705B532C2}" type="datetimeFigureOut">
              <a:rPr lang="en-US" smtClean="0"/>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549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6CFBF9-33A7-4323-B2E2-EB8705B532C2}"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862364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6CFBF9-33A7-4323-B2E2-EB8705B532C2}"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239889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F56CFBF9-33A7-4323-B2E2-EB8705B532C2}" type="datetimeFigureOut">
              <a:rPr lang="en-US" smtClean="0"/>
              <a:t>9/13/2024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4430319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ctrTitle"/>
          </p:nvPr>
        </p:nvSpPr>
        <p:spPr>
          <a:xfrm>
            <a:off x="385011" y="837282"/>
            <a:ext cx="8480793" cy="1364497"/>
          </a:xfrm>
          <a:prstGeom prst="rect">
            <a:avLst/>
          </a:prstGeom>
        </p:spPr>
        <p:txBody>
          <a:bodyPr spcFirstLastPara="1" wrap="square" lIns="91425" tIns="91425" rIns="91425" bIns="91425" anchor="b" anchorCtr="0">
            <a:noAutofit/>
          </a:bodyPr>
          <a:lstStyle/>
          <a:p>
            <a:pPr marL="0" lvl="0" indent="0" algn="ctr" rtl="0">
              <a:buNone/>
            </a:pPr>
            <a:r>
              <a:rPr lang="en-US" sz="3600" i="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a:t>
            </a:r>
            <a:r>
              <a:rPr lang="en-US" sz="3600" i="1" dirty="0">
                <a:ln w="6600">
                  <a:solidFill>
                    <a:schemeClr val="accent2"/>
                  </a:solidFill>
                  <a:prstDash val="solid"/>
                </a:ln>
                <a:solidFill>
                  <a:srgbClr val="FFFFFF"/>
                </a:solidFill>
                <a:effectLst>
                  <a:outerShdw dist="38100" dir="2700000" algn="tl" rotWithShape="0">
                    <a:schemeClr val="accent2"/>
                  </a:outerShdw>
                </a:effectLst>
                <a:latin typeface="+mn-lt"/>
              </a:rPr>
              <a:t> 4</a:t>
            </a:r>
            <a:br>
              <a:rPr lang="en-US" sz="3600" dirty="0">
                <a:ln w="6600">
                  <a:solidFill>
                    <a:schemeClr val="accent2"/>
                  </a:solidFill>
                  <a:prstDash val="solid"/>
                </a:ln>
                <a:solidFill>
                  <a:srgbClr val="FFFFFF"/>
                </a:solidFill>
                <a:effectLst>
                  <a:outerShdw dist="38100" dir="2700000" algn="tl" rotWithShape="0">
                    <a:schemeClr val="accent2"/>
                  </a:outerShdw>
                </a:effectLst>
                <a:latin typeface="+mn-lt"/>
              </a:rPr>
            </a:br>
            <a:r>
              <a:rPr lang="en-US" sz="3600" dirty="0">
                <a:ln w="6600">
                  <a:solidFill>
                    <a:schemeClr val="accent2"/>
                  </a:solidFill>
                  <a:prstDash val="solid"/>
                </a:ln>
                <a:solidFill>
                  <a:srgbClr val="FFFFFF"/>
                </a:solidFill>
                <a:effectLst>
                  <a:outerShdw dist="38100" dir="2700000" algn="tl" rotWithShape="0">
                    <a:schemeClr val="accent2"/>
                  </a:outerShdw>
                </a:effectLst>
                <a:latin typeface="+mn-lt"/>
              </a:rPr>
              <a:t>SỬ DỤNG KÍNH HIỂN VI QUANG HỌC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Rectangle 3"/>
          <p:cNvSpPr/>
          <p:nvPr/>
        </p:nvSpPr>
        <p:spPr>
          <a:xfrm>
            <a:off x="2898470" y="300691"/>
            <a:ext cx="3580129" cy="461665"/>
          </a:xfrm>
          <a:prstGeom prst="rect">
            <a:avLst/>
          </a:prstGeom>
          <a:noFill/>
        </p:spPr>
        <p:txBody>
          <a:bodyPr wrap="square">
            <a:spAutoFit/>
          </a:bodyPr>
          <a:lstStyle/>
          <a:p>
            <a:pPr algn="just"/>
            <a:r>
              <a:rPr lang="en-US" sz="2400" b="1">
                <a:solidFill>
                  <a:schemeClr val="bg1"/>
                </a:solidFill>
              </a:rPr>
              <a:t>HOẠT ĐỘNG NHÓM</a:t>
            </a:r>
          </a:p>
        </p:txBody>
      </p:sp>
      <p:sp>
        <p:nvSpPr>
          <p:cNvPr id="5" name="Rectangle 4"/>
          <p:cNvSpPr/>
          <p:nvPr/>
        </p:nvSpPr>
        <p:spPr>
          <a:xfrm>
            <a:off x="329863" y="1202457"/>
            <a:ext cx="4751590" cy="31423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35000"/>
              </a:lnSpc>
              <a:spcBef>
                <a:spcPts val="600"/>
              </a:spcBef>
              <a:spcAft>
                <a:spcPts val="600"/>
              </a:spcAft>
            </a:pPr>
            <a:r>
              <a:rPr lang="en-GB" sz="2200" b="1">
                <a:solidFill>
                  <a:schemeClr val="tx1"/>
                </a:solidFill>
                <a:latin typeface="+mn-lt"/>
                <a:ea typeface="Calibri" panose="020F0502020204030204" pitchFamily="34" charset="0"/>
              </a:rPr>
              <a:t>Nhiệm vụ: </a:t>
            </a:r>
            <a:r>
              <a:rPr lang="en-GB" sz="2200">
                <a:solidFill>
                  <a:schemeClr val="tx1"/>
                </a:solidFill>
                <a:latin typeface="+mn-lt"/>
                <a:ea typeface="Calibri" panose="020F0502020204030204" pitchFamily="34" charset="0"/>
              </a:rPr>
              <a:t>Quan sát tế bào lá cây bằng kính hiển vi quang học</a:t>
            </a:r>
          </a:p>
          <a:p>
            <a:pPr marL="342900" indent="-342900" algn="just">
              <a:lnSpc>
                <a:spcPct val="135000"/>
              </a:lnSpc>
              <a:spcBef>
                <a:spcPts val="600"/>
              </a:spcBef>
              <a:spcAft>
                <a:spcPts val="600"/>
              </a:spcAft>
              <a:buFont typeface="Wingdings" panose="05000000000000000000" pitchFamily="2" charset="2"/>
              <a:buChar char="Ø"/>
            </a:pPr>
            <a:r>
              <a:rPr lang="en-GB" sz="2200">
                <a:solidFill>
                  <a:schemeClr val="tx1"/>
                </a:solidFill>
                <a:latin typeface="+mn-lt"/>
                <a:ea typeface="Calibri" panose="020F0502020204030204" pitchFamily="34" charset="0"/>
              </a:rPr>
              <a:t>Trình bày các thao tác trước khi tiến hành quan sát.</a:t>
            </a:r>
          </a:p>
          <a:p>
            <a:pPr marL="342900" indent="-342900" algn="just">
              <a:lnSpc>
                <a:spcPct val="135000"/>
              </a:lnSpc>
              <a:spcBef>
                <a:spcPts val="600"/>
              </a:spcBef>
              <a:spcAft>
                <a:spcPts val="600"/>
              </a:spcAft>
              <a:buFont typeface="Wingdings" panose="05000000000000000000" pitchFamily="2" charset="2"/>
              <a:buChar char="Ø"/>
            </a:pPr>
            <a:r>
              <a:rPr lang="en-GB" sz="2200">
                <a:solidFill>
                  <a:schemeClr val="tx1"/>
                </a:solidFill>
                <a:latin typeface="+mn-lt"/>
                <a:ea typeface="Calibri" panose="020F0502020204030204" pitchFamily="34" charset="0"/>
              </a:rPr>
              <a:t>Mô tả các tế bào lá cây mà em nhìn thấy</a:t>
            </a:r>
          </a:p>
        </p:txBody>
      </p:sp>
      <p:pic>
        <p:nvPicPr>
          <p:cNvPr id="4098" name="Picture 2" descr="03 lưu ý khi mua kính hiển vi sinh họ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241" y="2773657"/>
            <a:ext cx="3658234" cy="2304688"/>
          </a:xfrm>
          <a:prstGeom prst="rect">
            <a:avLst/>
          </a:prstGeom>
          <a:noFill/>
          <a:extLst>
            <a:ext uri="{909E8E84-426E-40DD-AFC4-6F175D3DCCD1}">
              <a14:hiddenFill xmlns:a14="http://schemas.microsoft.com/office/drawing/2010/main">
                <a:solidFill>
                  <a:srgbClr val="FFFFFF"/>
                </a:solidFill>
              </a14:hiddenFill>
            </a:ext>
          </a:extLst>
        </p:spPr>
      </p:pic>
      <p:pic>
        <p:nvPicPr>
          <p:cNvPr id="8" name="Countdown 5 minutes-Nho">
            <a:hlinkClick r:id="" action="ppaction://media"/>
            <a:extLst>
              <a:ext uri="{FF2B5EF4-FFF2-40B4-BE49-F238E27FC236}">
                <a16:creationId xmlns:a16="http://schemas.microsoft.com/office/drawing/2014/main" id="{0B90FF7B-973F-4828-ABF1-97AEFCA6AF00}"/>
              </a:ext>
            </a:extLst>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7419703" y="106282"/>
            <a:ext cx="1547970" cy="850481"/>
          </a:xfrm>
          <a:prstGeom prst="rect">
            <a:avLst/>
          </a:prstGeom>
        </p:spPr>
      </p:pic>
    </p:spTree>
    <p:extLst>
      <p:ext uri="{BB962C8B-B14F-4D97-AF65-F5344CB8AC3E}">
        <p14:creationId xmlns:p14="http://schemas.microsoft.com/office/powerpoint/2010/main" val="12996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8"/>
                </p:tgtEl>
              </p:cMediaNode>
            </p:video>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634074" y="495759"/>
            <a:ext cx="8664162" cy="23997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4"/>
                </a:solidFill>
                <a:latin typeface="Arial" panose="020B0604020202020204" pitchFamily="34" charset="0"/>
                <a:cs typeface="Arial" panose="020B0604020202020204" pitchFamily="34" charset="0"/>
              </a:rPr>
              <a:t>3.</a:t>
            </a:r>
            <a:endParaRPr>
              <a:solidFill>
                <a:schemeClr val="accent4"/>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3800">
                <a:latin typeface="Arial" panose="020B0604020202020204" pitchFamily="34" charset="0"/>
                <a:cs typeface="Arial" panose="020B0604020202020204" pitchFamily="34" charset="0"/>
              </a:rPr>
              <a:t>Bảo quản kính hiện vi quang học</a:t>
            </a:r>
            <a:endParaRPr sz="3800">
              <a:latin typeface="Arial" panose="020B0604020202020204" pitchFamily="34" charset="0"/>
              <a:cs typeface="Arial" panose="020B0604020202020204" pitchFamily="34" charset="0"/>
            </a:endParaRPr>
          </a:p>
        </p:txBody>
      </p:sp>
      <p:sp>
        <p:nvSpPr>
          <p:cNvPr id="119" name="Google Shape;119;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289881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4" name="Flowchart: Alternate Process 3"/>
          <p:cNvSpPr/>
          <p:nvPr/>
        </p:nvSpPr>
        <p:spPr>
          <a:xfrm>
            <a:off x="0" y="0"/>
            <a:ext cx="9144000" cy="5143499"/>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0" name="Google Shape;220;p3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6" name="Google Shape;97;p17"/>
          <p:cNvSpPr txBox="1">
            <a:spLocks/>
          </p:cNvSpPr>
          <p:nvPr/>
        </p:nvSpPr>
        <p:spPr>
          <a:xfrm>
            <a:off x="204537" y="938462"/>
            <a:ext cx="8352238" cy="315227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282575">
              <a:lnSpc>
                <a:spcPct val="120000"/>
              </a:lnSpc>
              <a:spcBef>
                <a:spcPts val="300"/>
              </a:spcBef>
              <a:spcAft>
                <a:spcPts val="300"/>
              </a:spcAft>
            </a:pPr>
            <a:r>
              <a:rPr lang="vi-VN" sz="2800" b="1" dirty="0">
                <a:latin typeface="Times New Roman" panose="02020603050405020304" pitchFamily="18" charset="0"/>
                <a:cs typeface="Times New Roman" panose="02020603050405020304" pitchFamily="18" charset="0"/>
              </a:rPr>
              <a:t>Bảo quản kính </a:t>
            </a:r>
            <a:r>
              <a:rPr lang="en-GB" sz="2800" b="1" dirty="0" err="1">
                <a:latin typeface="Times New Roman" panose="02020603050405020304" pitchFamily="18" charset="0"/>
                <a:cs typeface="Times New Roman" panose="02020603050405020304" pitchFamily="18" charset="0"/>
              </a:rPr>
              <a:t>hiển</a:t>
            </a:r>
            <a:r>
              <a:rPr lang="en-GB" sz="2800" b="1" dirty="0">
                <a:latin typeface="Times New Roman" panose="02020603050405020304" pitchFamily="18" charset="0"/>
                <a:cs typeface="Times New Roman" panose="02020603050405020304" pitchFamily="18" charset="0"/>
              </a:rPr>
              <a:t> vi </a:t>
            </a:r>
            <a:r>
              <a:rPr lang="en-GB" sz="2800" b="1" dirty="0" err="1">
                <a:latin typeface="Times New Roman" panose="02020603050405020304" pitchFamily="18" charset="0"/>
                <a:cs typeface="Times New Roman" panose="02020603050405020304" pitchFamily="18" charset="0"/>
              </a:rPr>
              <a:t>quang</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học</a:t>
            </a:r>
            <a:endParaRPr lang="vi-VN" sz="2800" b="1" dirty="0">
              <a:latin typeface="Times New Roman" panose="02020603050405020304" pitchFamily="18" charset="0"/>
              <a:cs typeface="Times New Roman" panose="02020603050405020304" pitchFamily="18" charset="0"/>
            </a:endParaRPr>
          </a:p>
          <a:p>
            <a:pPr marL="403225" lvl="0" indent="-342900" algn="just">
              <a:lnSpc>
                <a:spcPct val="120000"/>
              </a:lnSpc>
              <a:spcBef>
                <a:spcPts val="300"/>
              </a:spcBef>
              <a:spcAft>
                <a:spcPts val="300"/>
              </a:spcAft>
              <a:buFont typeface="Wingdings" panose="05000000000000000000" pitchFamily="2" charset="2"/>
              <a:buChar char="q"/>
              <a:tabLst>
                <a:tab pos="206375" algn="l"/>
                <a:tab pos="7543800" algn="l"/>
              </a:tabLst>
            </a:pPr>
            <a:r>
              <a:rPr lang="nl-NL" sz="2800" b="1" dirty="0">
                <a:latin typeface="Times New Roman" panose="02020603050405020304" pitchFamily="18" charset="0"/>
                <a:ea typeface="Calibri" panose="020F0502020204030204" pitchFamily="34" charset="0"/>
                <a:cs typeface="Times New Roman" panose="02020603050405020304" pitchFamily="18" charset="0"/>
              </a:rPr>
              <a:t>Khi di chuyển kính hiển vi, một tay cầm vào thân kính, tay kia đỡ chân đế của kính. Phải để kính hiển vi trên bề mặt phẳng.</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403225" lvl="0" indent="-342900" algn="just">
              <a:lnSpc>
                <a:spcPct val="120000"/>
              </a:lnSpc>
              <a:spcBef>
                <a:spcPts val="300"/>
              </a:spcBef>
              <a:spcAft>
                <a:spcPts val="300"/>
              </a:spcAft>
              <a:buFont typeface="Wingdings" panose="05000000000000000000" pitchFamily="2" charset="2"/>
              <a:buChar char="q"/>
              <a:tabLst>
                <a:tab pos="206375" algn="l"/>
                <a:tab pos="7543800" algn="l"/>
              </a:tabLst>
            </a:pPr>
            <a:r>
              <a:rPr lang="nl-NL" sz="2800" b="1" dirty="0">
                <a:latin typeface="Times New Roman" panose="02020603050405020304" pitchFamily="18" charset="0"/>
                <a:ea typeface="Calibri" panose="020F0502020204030204" pitchFamily="34" charset="0"/>
                <a:cs typeface="Times New Roman" panose="02020603050405020304" pitchFamily="18" charset="0"/>
              </a:rPr>
              <a:t>Không được để tay ướt hay bẩn lên kính hiển vi.</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403225" lvl="0" indent="-342900" algn="just">
              <a:lnSpc>
                <a:spcPct val="120000"/>
              </a:lnSpc>
              <a:spcBef>
                <a:spcPts val="300"/>
              </a:spcBef>
              <a:spcAft>
                <a:spcPts val="300"/>
              </a:spcAft>
              <a:buFont typeface="Wingdings" panose="05000000000000000000" pitchFamily="2" charset="2"/>
              <a:buChar char="q"/>
              <a:tabLst>
                <a:tab pos="206375" algn="l"/>
                <a:tab pos="7543800" algn="l"/>
              </a:tabLst>
            </a:pPr>
            <a:r>
              <a:rPr lang="nl-NL" sz="2800" b="1" dirty="0">
                <a:latin typeface="Times New Roman" panose="02020603050405020304" pitchFamily="18" charset="0"/>
                <a:ea typeface="Calibri" panose="020F0502020204030204" pitchFamily="34" charset="0"/>
                <a:cs typeface="Times New Roman" panose="02020603050405020304" pitchFamily="18" charset="0"/>
              </a:rPr>
              <a:t>Lau thị kính và vật kính bằng giấy chuyên dụng trước và sau khi dùng.</a:t>
            </a:r>
            <a:endParaRPr lang="en-US" sz="2800" b="1" dirty="0">
              <a:latin typeface="Times New Roman" panose="02020603050405020304" pitchFamily="18" charset="0"/>
              <a:cs typeface="Times New Roman" panose="02020603050405020304" pitchFamily="18" charset="0"/>
            </a:endParaRPr>
          </a:p>
          <a:p>
            <a:pPr>
              <a:lnSpc>
                <a:spcPct val="120000"/>
              </a:lnSpc>
              <a:spcBef>
                <a:spcPts val="300"/>
              </a:spcBef>
              <a:spcAft>
                <a:spcPts val="300"/>
              </a:spcAft>
            </a:pPr>
            <a:endParaRPr lang="vi-VN" sz="2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36"/>
        <p:cNvGrpSpPr/>
        <p:nvPr/>
      </p:nvGrpSpPr>
      <p:grpSpPr>
        <a:xfrm>
          <a:off x="0" y="0"/>
          <a:ext cx="0" cy="0"/>
          <a:chOff x="0" y="0"/>
          <a:chExt cx="0" cy="0"/>
        </a:xfrm>
      </p:grpSpPr>
      <p:sp>
        <p:nvSpPr>
          <p:cNvPr id="149" name="Google Shape;149;p25"/>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15" name="Google Shape;234;p29"/>
          <p:cNvSpPr txBox="1">
            <a:spLocks/>
          </p:cNvSpPr>
          <p:nvPr/>
        </p:nvSpPr>
        <p:spPr>
          <a:xfrm>
            <a:off x="2411092" y="406348"/>
            <a:ext cx="4351062" cy="46057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a:latin typeface="Arial" panose="020B0604020202020204" pitchFamily="34" charset="0"/>
                <a:cs typeface="Arial" panose="020B0604020202020204" pitchFamily="34" charset="0"/>
              </a:rPr>
              <a:t>BÀI TẬP CỦNG CỐ</a:t>
            </a:r>
          </a:p>
        </p:txBody>
      </p:sp>
      <p:sp>
        <p:nvSpPr>
          <p:cNvPr id="16" name="Rectangle 15"/>
          <p:cNvSpPr/>
          <p:nvPr/>
        </p:nvSpPr>
        <p:spPr>
          <a:xfrm>
            <a:off x="568076" y="2106971"/>
            <a:ext cx="7541208" cy="2548390"/>
          </a:xfrm>
          <a:prstGeom prst="rect">
            <a:avLst/>
          </a:prstGeom>
        </p:spPr>
        <p:txBody>
          <a:bodyPr wrap="square">
            <a:spAutoFit/>
          </a:bodyPr>
          <a:lstStyle/>
          <a:p>
            <a:pPr>
              <a:lnSpc>
                <a:spcPct val="135000"/>
              </a:lnSpc>
              <a:spcBef>
                <a:spcPts val="600"/>
              </a:spcBef>
              <a:spcAft>
                <a:spcPts val="600"/>
              </a:spcAft>
            </a:pPr>
            <a:r>
              <a:rPr lang="vi-VN" sz="2400">
                <a:latin typeface="Arial" panose="020B0604020202020204" pitchFamily="34" charset="0"/>
                <a:cs typeface="Arial" panose="020B0604020202020204" pitchFamily="34" charset="0"/>
              </a:rPr>
              <a:t>A. thị k</a:t>
            </a:r>
            <a:r>
              <a:rPr lang="en-GB" sz="2400">
                <a:latin typeface="Arial" panose="020B0604020202020204" pitchFamily="34" charset="0"/>
                <a:cs typeface="Arial" panose="020B0604020202020204" pitchFamily="34" charset="0"/>
              </a:rPr>
              <a:t>í</a:t>
            </a:r>
            <a:r>
              <a:rPr lang="vi-VN" sz="2400">
                <a:latin typeface="Arial" panose="020B0604020202020204" pitchFamily="34" charset="0"/>
                <a:cs typeface="Arial" panose="020B0604020202020204" pitchFamily="34" charset="0"/>
              </a:rPr>
              <a:t>nh, vật kính.</a:t>
            </a:r>
          </a:p>
          <a:p>
            <a:pPr>
              <a:lnSpc>
                <a:spcPct val="135000"/>
              </a:lnSpc>
              <a:spcBef>
                <a:spcPts val="600"/>
              </a:spcBef>
              <a:spcAft>
                <a:spcPts val="600"/>
              </a:spcAft>
            </a:pPr>
            <a:r>
              <a:rPr lang="vi-VN" sz="2400">
                <a:latin typeface="Arial" panose="020B0604020202020204" pitchFamily="34" charset="0"/>
                <a:cs typeface="Arial" panose="020B0604020202020204" pitchFamily="34" charset="0"/>
              </a:rPr>
              <a:t>B. chân kính, thân kính, bàn kính, kẹp giữ mẫu.</a:t>
            </a:r>
          </a:p>
          <a:p>
            <a:pPr>
              <a:lnSpc>
                <a:spcPct val="135000"/>
              </a:lnSpc>
              <a:spcBef>
                <a:spcPts val="600"/>
              </a:spcBef>
              <a:spcAft>
                <a:spcPts val="600"/>
              </a:spcAft>
            </a:pPr>
            <a:r>
              <a:rPr lang="vi-VN" sz="2400">
                <a:latin typeface="Arial" panose="020B0604020202020204" pitchFamily="34" charset="0"/>
                <a:cs typeface="Arial" panose="020B0604020202020204" pitchFamily="34" charset="0"/>
              </a:rPr>
              <a:t>C. ốc to (núm chỉnh thô), </a:t>
            </a:r>
            <a:r>
              <a:rPr lang="en-GB" sz="2400">
                <a:latin typeface="Arial" panose="020B0604020202020204" pitchFamily="34" charset="0"/>
                <a:cs typeface="Arial" panose="020B0604020202020204" pitchFamily="34" charset="0"/>
              </a:rPr>
              <a:t>ố</a:t>
            </a:r>
            <a:r>
              <a:rPr lang="vi-VN" sz="2400">
                <a:latin typeface="Arial" panose="020B0604020202020204" pitchFamily="34" charset="0"/>
                <a:cs typeface="Arial" panose="020B0604020202020204" pitchFamily="34" charset="0"/>
              </a:rPr>
              <a:t>c nhỏ (núm chính t</a:t>
            </a:r>
            <a:r>
              <a:rPr lang="en-GB" sz="2400">
                <a:latin typeface="Arial" panose="020B0604020202020204" pitchFamily="34" charset="0"/>
                <a:cs typeface="Arial" panose="020B0604020202020204" pitchFamily="34" charset="0"/>
              </a:rPr>
              <a:t>i</a:t>
            </a:r>
            <a:r>
              <a:rPr lang="vi-VN" sz="2400">
                <a:latin typeface="Arial" panose="020B0604020202020204" pitchFamily="34" charset="0"/>
                <a:cs typeface="Arial" panose="020B0604020202020204" pitchFamily="34" charset="0"/>
              </a:rPr>
              <a:t>nh).</a:t>
            </a:r>
          </a:p>
          <a:p>
            <a:pPr>
              <a:lnSpc>
                <a:spcPct val="135000"/>
              </a:lnSpc>
              <a:spcBef>
                <a:spcPts val="600"/>
              </a:spcBef>
              <a:spcAft>
                <a:spcPts val="600"/>
              </a:spcAft>
            </a:pPr>
            <a:r>
              <a:rPr lang="vi-VN" sz="2400">
                <a:latin typeface="Arial" panose="020B0604020202020204" pitchFamily="34" charset="0"/>
                <a:cs typeface="Arial" panose="020B0604020202020204" pitchFamily="34" charset="0"/>
              </a:rPr>
              <a:t>D. đèn chiếu sáng, gương, màn chắn sáng.</a:t>
            </a:r>
          </a:p>
        </p:txBody>
      </p:sp>
      <p:sp>
        <p:nvSpPr>
          <p:cNvPr id="17" name="Rectangle 16"/>
          <p:cNvSpPr/>
          <p:nvPr/>
        </p:nvSpPr>
        <p:spPr>
          <a:xfrm>
            <a:off x="568076" y="1270381"/>
            <a:ext cx="7391767" cy="536301"/>
          </a:xfrm>
          <a:prstGeom prst="rect">
            <a:avLst/>
          </a:prstGeom>
        </p:spPr>
        <p:txBody>
          <a:bodyPr wrap="none">
            <a:spAutoFit/>
          </a:bodyPr>
          <a:lstStyle/>
          <a:p>
            <a:pPr>
              <a:lnSpc>
                <a:spcPct val="135000"/>
              </a:lnSpc>
              <a:spcBef>
                <a:spcPts val="600"/>
              </a:spcBef>
              <a:spcAft>
                <a:spcPts val="600"/>
              </a:spcAft>
            </a:pPr>
            <a:r>
              <a:rPr lang="vi-VN" sz="2400" b="1">
                <a:latin typeface="Arial" panose="020B0604020202020204" pitchFamily="34" charset="0"/>
                <a:cs typeface="Arial" panose="020B0604020202020204" pitchFamily="34" charset="0"/>
              </a:rPr>
              <a:t>Câu 1.</a:t>
            </a:r>
            <a:r>
              <a:rPr lang="vi-VN" sz="24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Hệ thống phóng đại của kính hiển vi bao gồm</a:t>
            </a:r>
            <a:endParaRPr lang="vi-VN" sz="2400">
              <a:latin typeface="Arial" panose="020B0604020202020204" pitchFamily="34" charset="0"/>
              <a:cs typeface="Arial" panose="020B0604020202020204" pitchFamily="34" charset="0"/>
            </a:endParaRPr>
          </a:p>
        </p:txBody>
      </p:sp>
      <p:grpSp>
        <p:nvGrpSpPr>
          <p:cNvPr id="18" name="Google Shape;1301;p49"/>
          <p:cNvGrpSpPr/>
          <p:nvPr/>
        </p:nvGrpSpPr>
        <p:grpSpPr>
          <a:xfrm>
            <a:off x="2100622" y="226913"/>
            <a:ext cx="620940" cy="588485"/>
            <a:chOff x="8095060" y="5664590"/>
            <a:chExt cx="497404" cy="594389"/>
          </a:xfrm>
        </p:grpSpPr>
        <p:grpSp>
          <p:nvGrpSpPr>
            <p:cNvPr id="19" name="Google Shape;1302;p49"/>
            <p:cNvGrpSpPr/>
            <p:nvPr/>
          </p:nvGrpSpPr>
          <p:grpSpPr>
            <a:xfrm>
              <a:off x="8095060" y="5969027"/>
              <a:ext cx="497404" cy="289951"/>
              <a:chOff x="8095060" y="5969027"/>
              <a:chExt cx="497404" cy="289951"/>
            </a:xfrm>
          </p:grpSpPr>
          <p:sp>
            <p:nvSpPr>
              <p:cNvPr id="32" name="Google Shape;1303;p49"/>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304;p49"/>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305;p49"/>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 name="Google Shape;1306;p49"/>
            <p:cNvGrpSpPr/>
            <p:nvPr/>
          </p:nvGrpSpPr>
          <p:grpSpPr>
            <a:xfrm>
              <a:off x="8095060" y="5867832"/>
              <a:ext cx="497404" cy="289312"/>
              <a:chOff x="8095060" y="5867832"/>
              <a:chExt cx="497404" cy="289312"/>
            </a:xfrm>
          </p:grpSpPr>
          <p:sp>
            <p:nvSpPr>
              <p:cNvPr id="29" name="Google Shape;1307;p49"/>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308;p49"/>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309;p49"/>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1" name="Google Shape;1310;p49"/>
            <p:cNvGrpSpPr/>
            <p:nvPr/>
          </p:nvGrpSpPr>
          <p:grpSpPr>
            <a:xfrm>
              <a:off x="8095060" y="5765998"/>
              <a:ext cx="497404" cy="289312"/>
              <a:chOff x="8095060" y="5765998"/>
              <a:chExt cx="497404" cy="289312"/>
            </a:xfrm>
          </p:grpSpPr>
          <p:sp>
            <p:nvSpPr>
              <p:cNvPr id="26" name="Google Shape;1311;p49"/>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312;p49"/>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313;p49"/>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2" name="Google Shape;1314;p49"/>
            <p:cNvGrpSpPr/>
            <p:nvPr/>
          </p:nvGrpSpPr>
          <p:grpSpPr>
            <a:xfrm>
              <a:off x="8095060" y="5664590"/>
              <a:ext cx="497404" cy="290164"/>
              <a:chOff x="8095060" y="5664590"/>
              <a:chExt cx="497404" cy="290164"/>
            </a:xfrm>
          </p:grpSpPr>
          <p:sp>
            <p:nvSpPr>
              <p:cNvPr id="23" name="Google Shape;1315;p49"/>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316;p49"/>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317;p49"/>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barn(inVertical)">
                                      <p:cBhvr>
                                        <p:cTn id="11" dur="500"/>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barn(inVertical)">
                                      <p:cBhvr>
                                        <p:cTn id="16" dur="500"/>
                                        <p:tgtEl>
                                          <p:spTgt spid="1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barn(inVertical)">
                                      <p:cBhvr>
                                        <p:cTn id="21" dur="500"/>
                                        <p:tgtEl>
                                          <p:spTgt spid="1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barn(inVertical)">
                                      <p:cBhvr>
                                        <p:cTn id="26" dur="500"/>
                                        <p:tgtEl>
                                          <p:spTgt spid="1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16">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36"/>
        <p:cNvGrpSpPr/>
        <p:nvPr/>
      </p:nvGrpSpPr>
      <p:grpSpPr>
        <a:xfrm>
          <a:off x="0" y="0"/>
          <a:ext cx="0" cy="0"/>
          <a:chOff x="0" y="0"/>
          <a:chExt cx="0" cy="0"/>
        </a:xfrm>
      </p:grpSpPr>
      <p:sp>
        <p:nvSpPr>
          <p:cNvPr id="149" name="Google Shape;149;p25"/>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16" name="Rectangle 15"/>
          <p:cNvSpPr/>
          <p:nvPr/>
        </p:nvSpPr>
        <p:spPr>
          <a:xfrm>
            <a:off x="1879464" y="2106971"/>
            <a:ext cx="4773999" cy="2548390"/>
          </a:xfrm>
          <a:prstGeom prst="rect">
            <a:avLst/>
          </a:prstGeom>
        </p:spPr>
        <p:txBody>
          <a:bodyPr wrap="square">
            <a:spAutoFit/>
          </a:bodyPr>
          <a:lstStyle/>
          <a:p>
            <a:pPr>
              <a:lnSpc>
                <a:spcPct val="135000"/>
              </a:lnSpc>
              <a:spcBef>
                <a:spcPts val="600"/>
              </a:spcBef>
              <a:spcAft>
                <a:spcPts val="600"/>
              </a:spcAft>
            </a:pPr>
            <a:r>
              <a:rPr lang="vi-VN" sz="2400" b="1" dirty="0">
                <a:latin typeface="Arial" panose="020B0604020202020204" pitchFamily="34" charset="0"/>
                <a:cs typeface="Arial" panose="020B0604020202020204" pitchFamily="34" charset="0"/>
              </a:rPr>
              <a:t>A. Con ong. </a:t>
            </a:r>
            <a:endParaRPr lang="en-GB" sz="2400" b="1" dirty="0">
              <a:latin typeface="Arial" panose="020B0604020202020204" pitchFamily="34" charset="0"/>
              <a:cs typeface="Arial" panose="020B0604020202020204" pitchFamily="34" charset="0"/>
            </a:endParaRPr>
          </a:p>
          <a:p>
            <a:pPr>
              <a:lnSpc>
                <a:spcPct val="135000"/>
              </a:lnSpc>
              <a:spcBef>
                <a:spcPts val="600"/>
              </a:spcBef>
              <a:spcAft>
                <a:spcPts val="600"/>
              </a:spcAft>
            </a:pPr>
            <a:r>
              <a:rPr lang="vi-VN" sz="2400" b="1" dirty="0">
                <a:latin typeface="Arial" panose="020B0604020202020204" pitchFamily="34" charset="0"/>
                <a:cs typeface="Arial" panose="020B0604020202020204" pitchFamily="34" charset="0"/>
              </a:rPr>
              <a:t>B. Con kiến.</a:t>
            </a:r>
          </a:p>
          <a:p>
            <a:pPr>
              <a:lnSpc>
                <a:spcPct val="135000"/>
              </a:lnSpc>
              <a:spcBef>
                <a:spcPts val="600"/>
              </a:spcBef>
              <a:spcAft>
                <a:spcPts val="600"/>
              </a:spcAft>
            </a:pPr>
            <a:r>
              <a:rPr lang="vi-VN" sz="2400" b="1" dirty="0">
                <a:latin typeface="Arial" panose="020B0604020202020204" pitchFamily="34" charset="0"/>
                <a:cs typeface="Arial" panose="020B0604020202020204" pitchFamily="34" charset="0"/>
              </a:rPr>
              <a:t>C</a:t>
            </a:r>
            <a:r>
              <a:rPr lang="en-GB" sz="2400" b="1" dirty="0">
                <a:latin typeface="Arial" panose="020B0604020202020204" pitchFamily="34" charset="0"/>
                <a:cs typeface="Arial" panose="020B0604020202020204" pitchFamily="34" charset="0"/>
              </a:rPr>
              <a:t>.</a:t>
            </a:r>
            <a:r>
              <a:rPr lang="vi-VN" sz="2400" b="1" dirty="0">
                <a:latin typeface="Arial" panose="020B0604020202020204" pitchFamily="34" charset="0"/>
                <a:cs typeface="Arial" panose="020B0604020202020204" pitchFamily="34" charset="0"/>
              </a:rPr>
              <a:t> Tế bào bi</a:t>
            </a:r>
            <a:r>
              <a:rPr lang="en-GB" sz="2400" b="1" dirty="0">
                <a:latin typeface="Arial" panose="020B0604020202020204" pitchFamily="34" charset="0"/>
                <a:cs typeface="Arial" panose="020B0604020202020204" pitchFamily="34" charset="0"/>
              </a:rPr>
              <a:t>ể</a:t>
            </a:r>
            <a:r>
              <a:rPr lang="vi-VN" sz="2400" b="1" dirty="0">
                <a:latin typeface="Arial" panose="020B0604020202020204" pitchFamily="34" charset="0"/>
                <a:cs typeface="Arial" panose="020B0604020202020204" pitchFamily="34" charset="0"/>
              </a:rPr>
              <a:t>u bì vảy hành.</a:t>
            </a:r>
          </a:p>
          <a:p>
            <a:pPr>
              <a:lnSpc>
                <a:spcPct val="135000"/>
              </a:lnSpc>
              <a:spcBef>
                <a:spcPts val="600"/>
              </a:spcBef>
              <a:spcAft>
                <a:spcPts val="600"/>
              </a:spcAft>
            </a:pPr>
            <a:r>
              <a:rPr lang="vi-VN" sz="2400" b="1" dirty="0">
                <a:latin typeface="Arial" panose="020B0604020202020204" pitchFamily="34" charset="0"/>
                <a:cs typeface="Arial" panose="020B0604020202020204" pitchFamily="34" charset="0"/>
              </a:rPr>
              <a:t>D. </a:t>
            </a:r>
            <a:r>
              <a:rPr lang="en-GB" sz="2400" b="1" dirty="0">
                <a:latin typeface="Arial" panose="020B0604020202020204" pitchFamily="34" charset="0"/>
                <a:cs typeface="Arial" panose="020B0604020202020204" pitchFamily="34" charset="0"/>
              </a:rPr>
              <a:t>T</a:t>
            </a:r>
            <a:r>
              <a:rPr lang="vi-VN" sz="2400" b="1" dirty="0">
                <a:latin typeface="Arial" panose="020B0604020202020204" pitchFamily="34" charset="0"/>
                <a:cs typeface="Arial" panose="020B0604020202020204" pitchFamily="34" charset="0"/>
              </a:rPr>
              <a:t>ép bưởi.</a:t>
            </a:r>
          </a:p>
        </p:txBody>
      </p:sp>
      <p:sp>
        <p:nvSpPr>
          <p:cNvPr id="17" name="Rectangle 16"/>
          <p:cNvSpPr/>
          <p:nvPr/>
        </p:nvSpPr>
        <p:spPr>
          <a:xfrm>
            <a:off x="1056724" y="647265"/>
            <a:ext cx="7593981" cy="1034899"/>
          </a:xfrm>
          <a:prstGeom prst="rect">
            <a:avLst/>
          </a:prstGeom>
        </p:spPr>
        <p:txBody>
          <a:bodyPr wrap="square">
            <a:spAutoFit/>
          </a:bodyPr>
          <a:lstStyle/>
          <a:p>
            <a:pPr>
              <a:lnSpc>
                <a:spcPct val="135000"/>
              </a:lnSpc>
              <a:spcBef>
                <a:spcPts val="600"/>
              </a:spcBef>
              <a:spcAft>
                <a:spcPts val="600"/>
              </a:spcAft>
            </a:pPr>
            <a:r>
              <a:rPr lang="vi-VN" sz="2400" b="1" dirty="0">
                <a:latin typeface="Arial" panose="020B0604020202020204" pitchFamily="34" charset="0"/>
                <a:cs typeface="Arial" panose="020B0604020202020204" pitchFamily="34" charset="0"/>
              </a:rPr>
              <a:t>Câu </a:t>
            </a:r>
            <a:r>
              <a:rPr lang="en-GB" sz="2400" b="1" dirty="0">
                <a:latin typeface="Arial" panose="020B0604020202020204" pitchFamily="34" charset="0"/>
                <a:cs typeface="Arial" panose="020B0604020202020204" pitchFamily="34" charset="0"/>
              </a:rPr>
              <a:t>2</a:t>
            </a:r>
            <a:r>
              <a:rPr lang="vi-VN" sz="2400" b="1" dirty="0">
                <a:latin typeface="Arial" panose="020B0604020202020204" pitchFamily="34" charset="0"/>
                <a:cs typeface="Arial" panose="020B0604020202020204" pitchFamily="34" charset="0"/>
              </a:rPr>
              <a:t>. Quan sát vật nào dưới đây cần phải sử dụng kính hiển vi?</a:t>
            </a:r>
          </a:p>
        </p:txBody>
      </p:sp>
      <p:grpSp>
        <p:nvGrpSpPr>
          <p:cNvPr id="18" name="Google Shape;1301;p49"/>
          <p:cNvGrpSpPr/>
          <p:nvPr/>
        </p:nvGrpSpPr>
        <p:grpSpPr>
          <a:xfrm>
            <a:off x="149321" y="614003"/>
            <a:ext cx="620940" cy="588485"/>
            <a:chOff x="8095060" y="5664590"/>
            <a:chExt cx="497404" cy="594389"/>
          </a:xfrm>
        </p:grpSpPr>
        <p:grpSp>
          <p:nvGrpSpPr>
            <p:cNvPr id="19" name="Google Shape;1302;p49"/>
            <p:cNvGrpSpPr/>
            <p:nvPr/>
          </p:nvGrpSpPr>
          <p:grpSpPr>
            <a:xfrm>
              <a:off x="8095060" y="5969027"/>
              <a:ext cx="497404" cy="289951"/>
              <a:chOff x="8095060" y="5969027"/>
              <a:chExt cx="497404" cy="289951"/>
            </a:xfrm>
          </p:grpSpPr>
          <p:sp>
            <p:nvSpPr>
              <p:cNvPr id="32" name="Google Shape;1303;p49"/>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304;p49"/>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305;p49"/>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 name="Google Shape;1306;p49"/>
            <p:cNvGrpSpPr/>
            <p:nvPr/>
          </p:nvGrpSpPr>
          <p:grpSpPr>
            <a:xfrm>
              <a:off x="8095060" y="5867832"/>
              <a:ext cx="497404" cy="289312"/>
              <a:chOff x="8095060" y="5867832"/>
              <a:chExt cx="497404" cy="289312"/>
            </a:xfrm>
          </p:grpSpPr>
          <p:sp>
            <p:nvSpPr>
              <p:cNvPr id="29" name="Google Shape;1307;p49"/>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308;p49"/>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309;p49"/>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1" name="Google Shape;1310;p49"/>
            <p:cNvGrpSpPr/>
            <p:nvPr/>
          </p:nvGrpSpPr>
          <p:grpSpPr>
            <a:xfrm>
              <a:off x="8095060" y="5765998"/>
              <a:ext cx="497404" cy="289312"/>
              <a:chOff x="8095060" y="5765998"/>
              <a:chExt cx="497404" cy="289312"/>
            </a:xfrm>
          </p:grpSpPr>
          <p:sp>
            <p:nvSpPr>
              <p:cNvPr id="26" name="Google Shape;1311;p49"/>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312;p49"/>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313;p49"/>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2" name="Google Shape;1314;p49"/>
            <p:cNvGrpSpPr/>
            <p:nvPr/>
          </p:nvGrpSpPr>
          <p:grpSpPr>
            <a:xfrm>
              <a:off x="8095060" y="5664590"/>
              <a:ext cx="497404" cy="290164"/>
              <a:chOff x="8095060" y="5664590"/>
              <a:chExt cx="497404" cy="290164"/>
            </a:xfrm>
          </p:grpSpPr>
          <p:sp>
            <p:nvSpPr>
              <p:cNvPr id="23" name="Google Shape;1315;p49"/>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316;p49"/>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317;p49"/>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69726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16">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36"/>
        <p:cNvGrpSpPr/>
        <p:nvPr/>
      </p:nvGrpSpPr>
      <p:grpSpPr>
        <a:xfrm>
          <a:off x="0" y="0"/>
          <a:ext cx="0" cy="0"/>
          <a:chOff x="0" y="0"/>
          <a:chExt cx="0" cy="0"/>
        </a:xfrm>
      </p:grpSpPr>
      <p:sp>
        <p:nvSpPr>
          <p:cNvPr id="149" name="Google Shape;149;p25"/>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16" name="Rectangle 15"/>
          <p:cNvSpPr/>
          <p:nvPr/>
        </p:nvSpPr>
        <p:spPr>
          <a:xfrm>
            <a:off x="628650" y="2353401"/>
            <a:ext cx="2653348" cy="536301"/>
          </a:xfrm>
          <a:prstGeom prst="rect">
            <a:avLst/>
          </a:prstGeom>
        </p:spPr>
        <p:txBody>
          <a:bodyPr wrap="square">
            <a:spAutoFit/>
          </a:bodyPr>
          <a:lstStyle/>
          <a:p>
            <a:pPr>
              <a:lnSpc>
                <a:spcPct val="135000"/>
              </a:lnSpc>
              <a:spcBef>
                <a:spcPts val="600"/>
              </a:spcBef>
              <a:spcAft>
                <a:spcPts val="600"/>
              </a:spcAft>
            </a:pPr>
            <a:r>
              <a:rPr lang="en-US" sz="2400" dirty="0">
                <a:latin typeface="Arial" panose="020B0604020202020204" pitchFamily="34" charset="0"/>
                <a:cs typeface="Arial" panose="020B0604020202020204" pitchFamily="34" charset="0"/>
              </a:rPr>
              <a:t>A. 400 </a:t>
            </a:r>
            <a:r>
              <a:rPr lang="en-US" sz="2400" dirty="0" err="1">
                <a:latin typeface="Arial" panose="020B0604020202020204" pitchFamily="34" charset="0"/>
                <a:cs typeface="Arial" panose="020B0604020202020204" pitchFamily="34" charset="0"/>
              </a:rPr>
              <a:t>lần</a:t>
            </a:r>
            <a:r>
              <a:rPr lang="en-US" sz="2400" dirty="0">
                <a:latin typeface="Arial" panose="020B0604020202020204" pitchFamily="34" charset="0"/>
                <a:cs typeface="Arial" panose="020B0604020202020204" pitchFamily="34" charset="0"/>
              </a:rPr>
              <a:t>.</a:t>
            </a:r>
          </a:p>
        </p:txBody>
      </p:sp>
      <p:sp>
        <p:nvSpPr>
          <p:cNvPr id="17" name="Rectangle 16"/>
          <p:cNvSpPr/>
          <p:nvPr/>
        </p:nvSpPr>
        <p:spPr>
          <a:xfrm>
            <a:off x="1148848" y="401460"/>
            <a:ext cx="7839082" cy="1815882"/>
          </a:xfrm>
          <a:prstGeom prst="rect">
            <a:avLst/>
          </a:prstGeom>
        </p:spPr>
        <p:txBody>
          <a:bodyPr wrap="square">
            <a:spAutoFit/>
          </a:bodyPr>
          <a:lstStyle/>
          <a:p>
            <a:pPr>
              <a:spcAft>
                <a:spcPts val="1200"/>
              </a:spcAft>
            </a:pPr>
            <a:r>
              <a:rPr lang="vi-VN" sz="2800" b="1" dirty="0">
                <a:latin typeface="Times New Roman" panose="02020603050405020304" pitchFamily="18" charset="0"/>
                <a:cs typeface="Times New Roman" panose="02020603050405020304" pitchFamily="18" charset="0"/>
              </a:rPr>
              <a:t>Câu </a:t>
            </a:r>
            <a:r>
              <a:rPr lang="en-GB" sz="2800" b="1" dirty="0">
                <a:latin typeface="Times New Roman" panose="02020603050405020304" pitchFamily="18" charset="0"/>
                <a:cs typeface="Times New Roman" panose="02020603050405020304" pitchFamily="18" charset="0"/>
              </a:rPr>
              <a:t>3</a:t>
            </a:r>
            <a:r>
              <a:rPr lang="vi-VN" sz="2800" b="1" dirty="0">
                <a:latin typeface="Times New Roman" panose="02020603050405020304" pitchFamily="18" charset="0"/>
                <a:cs typeface="Times New Roman" panose="02020603050405020304" pitchFamily="18" charset="0"/>
              </a:rPr>
              <a:t>. Tế bào thịt quả cà chua có đường kính khoảng 0,55 mm. Để quan sát tế bào thịt quả cà chua thì chọn k</a:t>
            </a:r>
            <a:r>
              <a:rPr lang="en-GB" sz="2800" b="1" dirty="0">
                <a:latin typeface="Times New Roman" panose="02020603050405020304" pitchFamily="18" charset="0"/>
                <a:cs typeface="Times New Roman" panose="02020603050405020304" pitchFamily="18" charset="0"/>
              </a:rPr>
              <a:t>í</a:t>
            </a:r>
            <a:r>
              <a:rPr lang="vi-VN" sz="2800" b="1" dirty="0">
                <a:latin typeface="Times New Roman" panose="02020603050405020304" pitchFamily="18" charset="0"/>
                <a:cs typeface="Times New Roman" panose="02020603050405020304" pitchFamily="18" charset="0"/>
              </a:rPr>
              <a:t>nh hiển vi có độ phóng to nào dưới đây là phù hợp?</a:t>
            </a:r>
          </a:p>
        </p:txBody>
      </p:sp>
      <p:grpSp>
        <p:nvGrpSpPr>
          <p:cNvPr id="18" name="Google Shape;1301;p49"/>
          <p:cNvGrpSpPr/>
          <p:nvPr/>
        </p:nvGrpSpPr>
        <p:grpSpPr>
          <a:xfrm>
            <a:off x="253824" y="908243"/>
            <a:ext cx="620940" cy="588485"/>
            <a:chOff x="8095060" y="5664590"/>
            <a:chExt cx="497404" cy="594389"/>
          </a:xfrm>
        </p:grpSpPr>
        <p:grpSp>
          <p:nvGrpSpPr>
            <p:cNvPr id="19" name="Google Shape;1302;p49"/>
            <p:cNvGrpSpPr/>
            <p:nvPr/>
          </p:nvGrpSpPr>
          <p:grpSpPr>
            <a:xfrm>
              <a:off x="8095060" y="5969027"/>
              <a:ext cx="497404" cy="289951"/>
              <a:chOff x="8095060" y="5969027"/>
              <a:chExt cx="497404" cy="289951"/>
            </a:xfrm>
          </p:grpSpPr>
          <p:sp>
            <p:nvSpPr>
              <p:cNvPr id="32" name="Google Shape;1303;p49"/>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304;p49"/>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305;p49"/>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 name="Google Shape;1306;p49"/>
            <p:cNvGrpSpPr/>
            <p:nvPr/>
          </p:nvGrpSpPr>
          <p:grpSpPr>
            <a:xfrm>
              <a:off x="8095060" y="5867832"/>
              <a:ext cx="497404" cy="289312"/>
              <a:chOff x="8095060" y="5867832"/>
              <a:chExt cx="497404" cy="289312"/>
            </a:xfrm>
          </p:grpSpPr>
          <p:sp>
            <p:nvSpPr>
              <p:cNvPr id="29" name="Google Shape;1307;p49"/>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308;p49"/>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309;p49"/>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1" name="Google Shape;1310;p49"/>
            <p:cNvGrpSpPr/>
            <p:nvPr/>
          </p:nvGrpSpPr>
          <p:grpSpPr>
            <a:xfrm>
              <a:off x="8095060" y="5765998"/>
              <a:ext cx="497404" cy="289312"/>
              <a:chOff x="8095060" y="5765998"/>
              <a:chExt cx="497404" cy="289312"/>
            </a:xfrm>
          </p:grpSpPr>
          <p:sp>
            <p:nvSpPr>
              <p:cNvPr id="26" name="Google Shape;1311;p49"/>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312;p49"/>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313;p49"/>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2" name="Google Shape;1314;p49"/>
            <p:cNvGrpSpPr/>
            <p:nvPr/>
          </p:nvGrpSpPr>
          <p:grpSpPr>
            <a:xfrm>
              <a:off x="8095060" y="5664590"/>
              <a:ext cx="497404" cy="290164"/>
              <a:chOff x="8095060" y="5664590"/>
              <a:chExt cx="497404" cy="290164"/>
            </a:xfrm>
          </p:grpSpPr>
          <p:sp>
            <p:nvSpPr>
              <p:cNvPr id="23" name="Google Shape;1315;p49"/>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316;p49"/>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317;p49"/>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2" name="Rectangle 1">
            <a:extLst>
              <a:ext uri="{FF2B5EF4-FFF2-40B4-BE49-F238E27FC236}">
                <a16:creationId xmlns:a16="http://schemas.microsoft.com/office/drawing/2014/main" id="{8B3168B1-B95B-6541-4A7F-0ABE3137DDBF}"/>
              </a:ext>
            </a:extLst>
          </p:cNvPr>
          <p:cNvSpPr/>
          <p:nvPr/>
        </p:nvSpPr>
        <p:spPr>
          <a:xfrm>
            <a:off x="4535330" y="2302221"/>
            <a:ext cx="2653348" cy="536301"/>
          </a:xfrm>
          <a:prstGeom prst="rect">
            <a:avLst/>
          </a:prstGeom>
        </p:spPr>
        <p:txBody>
          <a:bodyPr wrap="square">
            <a:spAutoFit/>
          </a:bodyPr>
          <a:lstStyle/>
          <a:p>
            <a:pPr>
              <a:lnSpc>
                <a:spcPct val="135000"/>
              </a:lnSpc>
              <a:spcBef>
                <a:spcPts val="600"/>
              </a:spcBef>
              <a:spcAft>
                <a:spcPts val="600"/>
              </a:spcAft>
            </a:pPr>
            <a:r>
              <a:rPr lang="en-US" sz="2400" dirty="0">
                <a:latin typeface="Arial" panose="020B0604020202020204" pitchFamily="34" charset="0"/>
                <a:cs typeface="Arial" panose="020B0604020202020204" pitchFamily="34" charset="0"/>
              </a:rPr>
              <a:t>B. 40 </a:t>
            </a:r>
            <a:r>
              <a:rPr lang="en-US" sz="2400" dirty="0" err="1">
                <a:latin typeface="Arial" panose="020B0604020202020204" pitchFamily="34" charset="0"/>
                <a:cs typeface="Arial" panose="020B0604020202020204" pitchFamily="34" charset="0"/>
              </a:rPr>
              <a:t>lần</a:t>
            </a:r>
            <a:r>
              <a:rPr lang="en-US" sz="2400" dirty="0">
                <a:latin typeface="Arial" panose="020B0604020202020204" pitchFamily="34" charset="0"/>
                <a:cs typeface="Arial" panose="020B0604020202020204" pitchFamily="34" charset="0"/>
              </a:rPr>
              <a:t>.</a:t>
            </a:r>
          </a:p>
        </p:txBody>
      </p:sp>
      <p:sp>
        <p:nvSpPr>
          <p:cNvPr id="3" name="Rectangle 2">
            <a:extLst>
              <a:ext uri="{FF2B5EF4-FFF2-40B4-BE49-F238E27FC236}">
                <a16:creationId xmlns:a16="http://schemas.microsoft.com/office/drawing/2014/main" id="{D3241B37-17F8-2BF7-9562-4F0EB6325842}"/>
              </a:ext>
            </a:extLst>
          </p:cNvPr>
          <p:cNvSpPr/>
          <p:nvPr/>
        </p:nvSpPr>
        <p:spPr>
          <a:xfrm>
            <a:off x="649042" y="2923401"/>
            <a:ext cx="2653348" cy="536301"/>
          </a:xfrm>
          <a:prstGeom prst="rect">
            <a:avLst/>
          </a:prstGeom>
        </p:spPr>
        <p:txBody>
          <a:bodyPr wrap="square">
            <a:spAutoFit/>
          </a:bodyPr>
          <a:lstStyle/>
          <a:p>
            <a:pPr>
              <a:lnSpc>
                <a:spcPct val="135000"/>
              </a:lnSpc>
              <a:spcBef>
                <a:spcPts val="600"/>
              </a:spcBef>
              <a:spcAft>
                <a:spcPts val="600"/>
              </a:spcAft>
            </a:pPr>
            <a:r>
              <a:rPr lang="en-US" sz="2400" dirty="0">
                <a:latin typeface="Arial" panose="020B0604020202020204" pitchFamily="34" charset="0"/>
                <a:cs typeface="Arial" panose="020B0604020202020204" pitchFamily="34" charset="0"/>
              </a:rPr>
              <a:t>C. 1 000 </a:t>
            </a:r>
            <a:r>
              <a:rPr lang="en-US" sz="2400" dirty="0" err="1">
                <a:latin typeface="Arial" panose="020B0604020202020204" pitchFamily="34" charset="0"/>
                <a:cs typeface="Arial" panose="020B0604020202020204" pitchFamily="34" charset="0"/>
              </a:rPr>
              <a:t>lần</a:t>
            </a:r>
            <a:r>
              <a:rPr lang="en-US" sz="2400" dirty="0">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7D354852-C592-987A-E77A-FEFE087F48A1}"/>
              </a:ext>
            </a:extLst>
          </p:cNvPr>
          <p:cNvSpPr/>
          <p:nvPr/>
        </p:nvSpPr>
        <p:spPr>
          <a:xfrm>
            <a:off x="4535330" y="2923401"/>
            <a:ext cx="2653348" cy="536301"/>
          </a:xfrm>
          <a:prstGeom prst="rect">
            <a:avLst/>
          </a:prstGeom>
        </p:spPr>
        <p:txBody>
          <a:bodyPr wrap="square">
            <a:spAutoFit/>
          </a:bodyPr>
          <a:lstStyle/>
          <a:p>
            <a:pPr>
              <a:lnSpc>
                <a:spcPct val="135000"/>
              </a:lnSpc>
              <a:spcBef>
                <a:spcPts val="600"/>
              </a:spcBef>
              <a:spcAft>
                <a:spcPts val="600"/>
              </a:spcAft>
            </a:pPr>
            <a:r>
              <a:rPr lang="en-US" sz="2400" dirty="0">
                <a:latin typeface="Arial" panose="020B0604020202020204" pitchFamily="34" charset="0"/>
                <a:cs typeface="Arial" panose="020B0604020202020204" pitchFamily="34" charset="0"/>
              </a:rPr>
              <a:t>D. 3 000 </a:t>
            </a:r>
            <a:r>
              <a:rPr lang="en-US" sz="2400" dirty="0" err="1">
                <a:latin typeface="Arial" panose="020B0604020202020204" pitchFamily="34" charset="0"/>
                <a:cs typeface="Arial" panose="020B0604020202020204" pitchFamily="34" charset="0"/>
              </a:rPr>
              <a:t>lần</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390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2">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40"/>
          <p:cNvSpPr/>
          <p:nvPr/>
        </p:nvSpPr>
        <p:spPr>
          <a:xfrm>
            <a:off x="0" y="3747075"/>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350" name="Google Shape;350;p40"/>
          <p:cNvGrpSpPr/>
          <p:nvPr/>
        </p:nvGrpSpPr>
        <p:grpSpPr>
          <a:xfrm>
            <a:off x="649704" y="429962"/>
            <a:ext cx="8494295" cy="2914818"/>
            <a:chOff x="1176499" y="241631"/>
            <a:chExt cx="6174103" cy="3616776"/>
          </a:xfrm>
        </p:grpSpPr>
        <p:sp>
          <p:nvSpPr>
            <p:cNvPr id="351" name="Google Shape;351;p40"/>
            <p:cNvSpPr/>
            <p:nvPr/>
          </p:nvSpPr>
          <p:spPr>
            <a:xfrm>
              <a:off x="1176499" y="241631"/>
              <a:ext cx="5539247"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40"/>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40"/>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40"/>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 name="Google Shape;1852;p34"/>
          <p:cNvSpPr txBox="1">
            <a:spLocks/>
          </p:cNvSpPr>
          <p:nvPr/>
        </p:nvSpPr>
        <p:spPr>
          <a:xfrm>
            <a:off x="2970344" y="346727"/>
            <a:ext cx="3710156" cy="6962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2"/>
              </a:buClr>
              <a:buSzPts val="2400"/>
              <a:buFont typeface="Oxygen Light"/>
              <a:buChar char="⇨"/>
              <a:defRPr sz="2400" b="0" i="0" u="none" strike="noStrike" cap="none">
                <a:solidFill>
                  <a:schemeClr val="dk1"/>
                </a:solidFill>
                <a:latin typeface="Oxygen Light"/>
                <a:ea typeface="Oxygen Light"/>
                <a:cs typeface="Oxygen Light"/>
                <a:sym typeface="Oxygen Light"/>
              </a:defRPr>
            </a:lvl1pPr>
            <a:lvl2pPr marL="914400" marR="0" lvl="1" indent="-381000" algn="l" rtl="0">
              <a:lnSpc>
                <a:spcPct val="115000"/>
              </a:lnSpc>
              <a:spcBef>
                <a:spcPts val="800"/>
              </a:spcBef>
              <a:spcAft>
                <a:spcPts val="0"/>
              </a:spcAft>
              <a:buClr>
                <a:schemeClr val="accent1"/>
              </a:buClr>
              <a:buSzPts val="2400"/>
              <a:buFont typeface="Oxygen Light"/>
              <a:buChar char="⇾"/>
              <a:defRPr sz="2400" b="0" i="0" u="none" strike="noStrike" cap="none">
                <a:solidFill>
                  <a:schemeClr val="dk1"/>
                </a:solidFill>
                <a:latin typeface="Oxygen Light"/>
                <a:ea typeface="Oxygen Light"/>
                <a:cs typeface="Oxygen Light"/>
                <a:sym typeface="Oxygen Light"/>
              </a:defRPr>
            </a:lvl2pPr>
            <a:lvl3pPr marL="1371600" marR="0" lvl="2" indent="-381000" algn="l" rtl="0">
              <a:lnSpc>
                <a:spcPct val="115000"/>
              </a:lnSpc>
              <a:spcBef>
                <a:spcPts val="800"/>
              </a:spcBef>
              <a:spcAft>
                <a:spcPts val="0"/>
              </a:spcAft>
              <a:buClr>
                <a:schemeClr val="lt2"/>
              </a:buClr>
              <a:buSzPts val="2400"/>
              <a:buFont typeface="Oxygen Light"/>
              <a:buChar char="￫"/>
              <a:defRPr sz="2400" b="0" i="0" u="none" strike="noStrike" cap="none">
                <a:solidFill>
                  <a:schemeClr val="dk1"/>
                </a:solidFill>
                <a:latin typeface="Oxygen Light"/>
                <a:ea typeface="Oxygen Light"/>
                <a:cs typeface="Oxygen Light"/>
                <a:sym typeface="Oxygen Light"/>
              </a:defRPr>
            </a:lvl3pPr>
            <a:lvl4pPr marL="1828800" marR="0" lvl="3"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4pPr>
            <a:lvl5pPr marL="2286000" marR="0" lvl="4"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5pPr>
            <a:lvl6pPr marL="2743200" marR="0" lvl="5"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6pPr>
            <a:lvl7pPr marL="3200400" marR="0" lvl="6"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7pPr>
            <a:lvl8pPr marL="3657600" marR="0" lvl="7"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8pPr>
            <a:lvl9pPr marL="4114800" marR="0" lvl="8" indent="-381000" algn="l" rtl="0">
              <a:lnSpc>
                <a:spcPct val="115000"/>
              </a:lnSpc>
              <a:spcBef>
                <a:spcPts val="800"/>
              </a:spcBef>
              <a:spcAft>
                <a:spcPts val="80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9pPr>
          </a:lstStyle>
          <a:p>
            <a:pPr marL="0" indent="0">
              <a:buFont typeface="Oxygen Light"/>
              <a:buNone/>
            </a:pPr>
            <a:r>
              <a:rPr lang="en-GB" sz="2800" b="1">
                <a:solidFill>
                  <a:schemeClr val="bg1"/>
                </a:solidFill>
                <a:latin typeface="Arial" panose="020B0604020202020204" pitchFamily="34" charset="0"/>
                <a:ea typeface="Amatic SC"/>
                <a:cs typeface="Arial" panose="020B0604020202020204" pitchFamily="34" charset="0"/>
                <a:sym typeface="Amatic SC"/>
              </a:rPr>
              <a:t>NHIỆM VỤ VỀ NHÀ</a:t>
            </a:r>
            <a:endParaRPr lang="en-GB" sz="280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1022684" y="703240"/>
            <a:ext cx="6858000" cy="232448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lnSpc>
                <a:spcPct val="135000"/>
              </a:lnSpc>
              <a:spcBef>
                <a:spcPts val="600"/>
              </a:spcBef>
              <a:spcAft>
                <a:spcPts val="600"/>
              </a:spcAft>
            </a:pPr>
            <a:r>
              <a:rPr lang="en-GB" sz="3200" b="1" dirty="0">
                <a:solidFill>
                  <a:schemeClr val="tx1"/>
                </a:solidFill>
                <a:latin typeface="Times New Roman" panose="02020603050405020304" pitchFamily="18" charset="0"/>
                <a:cs typeface="Times New Roman" panose="02020603050405020304" pitchFamily="18" charset="0"/>
              </a:rPr>
              <a:t>1. </a:t>
            </a:r>
            <a:r>
              <a:rPr lang="en-GB" sz="3200" b="1" dirty="0" err="1">
                <a:solidFill>
                  <a:schemeClr val="tx1"/>
                </a:solidFill>
                <a:latin typeface="Times New Roman" panose="02020603050405020304" pitchFamily="18" charset="0"/>
                <a:cs typeface="Times New Roman" panose="02020603050405020304" pitchFamily="18" charset="0"/>
              </a:rPr>
              <a:t>Học</a:t>
            </a:r>
            <a:r>
              <a:rPr lang="en-GB" sz="3200" b="1" dirty="0">
                <a:solidFill>
                  <a:schemeClr val="tx1"/>
                </a:solidFill>
                <a:latin typeface="Times New Roman" panose="02020603050405020304" pitchFamily="18" charset="0"/>
                <a:cs typeface="Times New Roman" panose="02020603050405020304" pitchFamily="18" charset="0"/>
              </a:rPr>
              <a:t> </a:t>
            </a:r>
            <a:r>
              <a:rPr lang="en-GB" sz="3200" b="1" dirty="0" err="1">
                <a:solidFill>
                  <a:schemeClr val="tx1"/>
                </a:solidFill>
                <a:latin typeface="Times New Roman" panose="02020603050405020304" pitchFamily="18" charset="0"/>
                <a:cs typeface="Times New Roman" panose="02020603050405020304" pitchFamily="18" charset="0"/>
              </a:rPr>
              <a:t>bài</a:t>
            </a:r>
            <a:r>
              <a:rPr lang="en-GB" sz="3200" b="1" dirty="0">
                <a:solidFill>
                  <a:schemeClr val="tx1"/>
                </a:solidFill>
                <a:latin typeface="Times New Roman" panose="02020603050405020304" pitchFamily="18" charset="0"/>
                <a:cs typeface="Times New Roman" panose="02020603050405020304" pitchFamily="18" charset="0"/>
              </a:rPr>
              <a:t>.</a:t>
            </a:r>
          </a:p>
          <a:p>
            <a:pPr algn="just">
              <a:lnSpc>
                <a:spcPct val="135000"/>
              </a:lnSpc>
              <a:spcBef>
                <a:spcPts val="600"/>
              </a:spcBef>
              <a:spcAft>
                <a:spcPts val="600"/>
              </a:spcAft>
            </a:pPr>
            <a:r>
              <a:rPr lang="en-GB" sz="3200" b="1" dirty="0">
                <a:solidFill>
                  <a:schemeClr val="tx1"/>
                </a:solidFill>
                <a:latin typeface="Times New Roman" panose="02020603050405020304" pitchFamily="18" charset="0"/>
                <a:cs typeface="Times New Roman" panose="02020603050405020304" pitchFamily="18" charset="0"/>
              </a:rPr>
              <a:t>2. Hoàn </a:t>
            </a:r>
            <a:r>
              <a:rPr lang="en-GB" sz="3200" b="1" dirty="0" err="1">
                <a:solidFill>
                  <a:schemeClr val="tx1"/>
                </a:solidFill>
                <a:latin typeface="Times New Roman" panose="02020603050405020304" pitchFamily="18" charset="0"/>
                <a:cs typeface="Times New Roman" panose="02020603050405020304" pitchFamily="18" charset="0"/>
              </a:rPr>
              <a:t>thành</a:t>
            </a:r>
            <a:r>
              <a:rPr lang="en-GB" sz="3200" b="1" dirty="0">
                <a:solidFill>
                  <a:schemeClr val="tx1"/>
                </a:solidFill>
                <a:latin typeface="Times New Roman" panose="02020603050405020304" pitchFamily="18" charset="0"/>
                <a:cs typeface="Times New Roman" panose="02020603050405020304" pitchFamily="18" charset="0"/>
              </a:rPr>
              <a:t> </a:t>
            </a:r>
            <a:r>
              <a:rPr lang="en-GB" sz="3200" b="1" dirty="0" err="1">
                <a:solidFill>
                  <a:schemeClr val="tx1"/>
                </a:solidFill>
                <a:latin typeface="Times New Roman" panose="02020603050405020304" pitchFamily="18" charset="0"/>
                <a:cs typeface="Times New Roman" panose="02020603050405020304" pitchFamily="18" charset="0"/>
              </a:rPr>
              <a:t>các</a:t>
            </a:r>
            <a:r>
              <a:rPr lang="en-GB" sz="3200" b="1" dirty="0">
                <a:solidFill>
                  <a:schemeClr val="tx1"/>
                </a:solidFill>
                <a:latin typeface="Times New Roman" panose="02020603050405020304" pitchFamily="18" charset="0"/>
                <a:cs typeface="Times New Roman" panose="02020603050405020304" pitchFamily="18" charset="0"/>
              </a:rPr>
              <a:t> </a:t>
            </a:r>
            <a:r>
              <a:rPr lang="en-GB" sz="3200" b="1" dirty="0" err="1">
                <a:solidFill>
                  <a:schemeClr val="tx1"/>
                </a:solidFill>
                <a:latin typeface="Times New Roman" panose="02020603050405020304" pitchFamily="18" charset="0"/>
                <a:cs typeface="Times New Roman" panose="02020603050405020304" pitchFamily="18" charset="0"/>
              </a:rPr>
              <a:t>bài</a:t>
            </a:r>
            <a:r>
              <a:rPr lang="en-GB" sz="3200" b="1" dirty="0">
                <a:solidFill>
                  <a:schemeClr val="tx1"/>
                </a:solidFill>
                <a:latin typeface="Times New Roman" panose="02020603050405020304" pitchFamily="18" charset="0"/>
                <a:cs typeface="Times New Roman" panose="02020603050405020304" pitchFamily="18" charset="0"/>
              </a:rPr>
              <a:t> </a:t>
            </a:r>
            <a:r>
              <a:rPr lang="en-GB" sz="3200" b="1" dirty="0" err="1">
                <a:solidFill>
                  <a:schemeClr val="tx1"/>
                </a:solidFill>
                <a:latin typeface="Times New Roman" panose="02020603050405020304" pitchFamily="18" charset="0"/>
                <a:cs typeface="Times New Roman" panose="02020603050405020304" pitchFamily="18" charset="0"/>
              </a:rPr>
              <a:t>tập</a:t>
            </a:r>
            <a:r>
              <a:rPr lang="en-GB" sz="3200" b="1" dirty="0">
                <a:solidFill>
                  <a:schemeClr val="tx1"/>
                </a:solidFill>
                <a:latin typeface="Times New Roman" panose="02020603050405020304" pitchFamily="18" charset="0"/>
                <a:cs typeface="Times New Roman" panose="02020603050405020304" pitchFamily="18" charset="0"/>
              </a:rPr>
              <a:t> </a:t>
            </a:r>
            <a:r>
              <a:rPr lang="en-GB" sz="3200" b="1" dirty="0" err="1">
                <a:solidFill>
                  <a:schemeClr val="tx1"/>
                </a:solidFill>
                <a:latin typeface="Times New Roman" panose="02020603050405020304" pitchFamily="18" charset="0"/>
                <a:cs typeface="Times New Roman" panose="02020603050405020304" pitchFamily="18" charset="0"/>
              </a:rPr>
              <a:t>trong</a:t>
            </a:r>
            <a:r>
              <a:rPr lang="en-GB" sz="3200" b="1" dirty="0">
                <a:solidFill>
                  <a:schemeClr val="tx1"/>
                </a:solidFill>
                <a:latin typeface="Times New Roman" panose="02020603050405020304" pitchFamily="18" charset="0"/>
                <a:cs typeface="Times New Roman" panose="02020603050405020304" pitchFamily="18" charset="0"/>
              </a:rPr>
              <a:t> SBT</a:t>
            </a:r>
          </a:p>
          <a:p>
            <a:pPr algn="just">
              <a:lnSpc>
                <a:spcPct val="135000"/>
              </a:lnSpc>
              <a:spcBef>
                <a:spcPts val="600"/>
              </a:spcBef>
              <a:spcAft>
                <a:spcPts val="600"/>
              </a:spcAft>
            </a:pPr>
            <a:r>
              <a:rPr lang="en-GB" sz="3200" b="1" dirty="0">
                <a:solidFill>
                  <a:schemeClr val="tx1"/>
                </a:solidFill>
                <a:latin typeface="Times New Roman" panose="02020603050405020304" pitchFamily="18" charset="0"/>
                <a:cs typeface="Times New Roman" panose="02020603050405020304" pitchFamily="18" charset="0"/>
              </a:rPr>
              <a:t>3. </a:t>
            </a:r>
            <a:r>
              <a:rPr lang="en-GB" sz="3200" b="1" dirty="0" err="1">
                <a:solidFill>
                  <a:schemeClr val="tx1"/>
                </a:solidFill>
                <a:latin typeface="Times New Roman" panose="02020603050405020304" pitchFamily="18" charset="0"/>
                <a:cs typeface="Times New Roman" panose="02020603050405020304" pitchFamily="18" charset="0"/>
              </a:rPr>
              <a:t>Chuẩn</a:t>
            </a:r>
            <a:r>
              <a:rPr lang="en-GB" sz="3200" b="1" dirty="0">
                <a:solidFill>
                  <a:schemeClr val="tx1"/>
                </a:solidFill>
                <a:latin typeface="Times New Roman" panose="02020603050405020304" pitchFamily="18" charset="0"/>
                <a:cs typeface="Times New Roman" panose="02020603050405020304" pitchFamily="18" charset="0"/>
              </a:rPr>
              <a:t> </a:t>
            </a:r>
            <a:r>
              <a:rPr lang="en-GB" sz="3200" b="1" dirty="0" err="1">
                <a:solidFill>
                  <a:schemeClr val="tx1"/>
                </a:solidFill>
                <a:latin typeface="Times New Roman" panose="02020603050405020304" pitchFamily="18" charset="0"/>
                <a:cs typeface="Times New Roman" panose="02020603050405020304" pitchFamily="18" charset="0"/>
              </a:rPr>
              <a:t>bị</a:t>
            </a:r>
            <a:r>
              <a:rPr lang="en-GB" sz="3200" b="1" dirty="0">
                <a:solidFill>
                  <a:schemeClr val="tx1"/>
                </a:solidFill>
                <a:latin typeface="Times New Roman" panose="02020603050405020304" pitchFamily="18" charset="0"/>
                <a:cs typeface="Times New Roman" panose="02020603050405020304" pitchFamily="18" charset="0"/>
              </a:rPr>
              <a:t> </a:t>
            </a:r>
            <a:r>
              <a:rPr lang="en-GB" sz="3200" b="1" dirty="0" err="1">
                <a:solidFill>
                  <a:schemeClr val="tx1"/>
                </a:solidFill>
                <a:latin typeface="Times New Roman" panose="02020603050405020304" pitchFamily="18" charset="0"/>
                <a:cs typeface="Times New Roman" panose="02020603050405020304" pitchFamily="18" charset="0"/>
              </a:rPr>
              <a:t>trước</a:t>
            </a:r>
            <a:r>
              <a:rPr lang="en-GB" sz="3200" b="1" dirty="0">
                <a:solidFill>
                  <a:schemeClr val="tx1"/>
                </a:solidFill>
                <a:latin typeface="Times New Roman" panose="02020603050405020304" pitchFamily="18" charset="0"/>
                <a:cs typeface="Times New Roman" panose="02020603050405020304" pitchFamily="18" charset="0"/>
              </a:rPr>
              <a:t> </a:t>
            </a:r>
            <a:r>
              <a:rPr lang="en-GB" sz="3200" b="1" dirty="0" err="1">
                <a:solidFill>
                  <a:schemeClr val="tx1"/>
                </a:solidFill>
                <a:latin typeface="Times New Roman" panose="02020603050405020304" pitchFamily="18" charset="0"/>
                <a:cs typeface="Times New Roman" panose="02020603050405020304" pitchFamily="18" charset="0"/>
              </a:rPr>
              <a:t>bài</a:t>
            </a:r>
            <a:r>
              <a:rPr lang="en-GB" sz="3200" b="1" dirty="0">
                <a:solidFill>
                  <a:schemeClr val="tx1"/>
                </a:solidFill>
                <a:latin typeface="Times New Roman" panose="02020603050405020304" pitchFamily="18" charset="0"/>
                <a:cs typeface="Times New Roman" panose="02020603050405020304" pitchFamily="18" charset="0"/>
              </a:rPr>
              <a:t> 5: </a:t>
            </a:r>
            <a:r>
              <a:rPr lang="en-GB" sz="3200" b="1" dirty="0" err="1">
                <a:solidFill>
                  <a:schemeClr val="tx1"/>
                </a:solidFill>
                <a:latin typeface="Times New Roman" panose="02020603050405020304" pitchFamily="18" charset="0"/>
                <a:cs typeface="Times New Roman" panose="02020603050405020304" pitchFamily="18" charset="0"/>
              </a:rPr>
              <a:t>Đo</a:t>
            </a:r>
            <a:r>
              <a:rPr lang="en-GB" sz="3200" b="1" dirty="0">
                <a:solidFill>
                  <a:schemeClr val="tx1"/>
                </a:solidFill>
                <a:latin typeface="Times New Roman" panose="02020603050405020304" pitchFamily="18" charset="0"/>
                <a:cs typeface="Times New Roman" panose="02020603050405020304" pitchFamily="18" charset="0"/>
              </a:rPr>
              <a:t> </a:t>
            </a:r>
            <a:r>
              <a:rPr lang="en-GB" sz="3200" b="1" dirty="0" err="1">
                <a:solidFill>
                  <a:schemeClr val="tx1"/>
                </a:solidFill>
                <a:latin typeface="Times New Roman" panose="02020603050405020304" pitchFamily="18" charset="0"/>
                <a:cs typeface="Times New Roman" panose="02020603050405020304" pitchFamily="18" charset="0"/>
              </a:rPr>
              <a:t>chiều</a:t>
            </a:r>
            <a:r>
              <a:rPr lang="en-GB" sz="3200" b="1" dirty="0">
                <a:solidFill>
                  <a:schemeClr val="tx1"/>
                </a:solidFill>
                <a:latin typeface="Times New Roman" panose="02020603050405020304" pitchFamily="18" charset="0"/>
                <a:cs typeface="Times New Roman" panose="02020603050405020304" pitchFamily="18" charset="0"/>
              </a:rPr>
              <a:t> </a:t>
            </a:r>
            <a:r>
              <a:rPr lang="en-GB" sz="3200" b="1" dirty="0" err="1">
                <a:solidFill>
                  <a:schemeClr val="tx1"/>
                </a:solidFill>
                <a:latin typeface="Times New Roman" panose="02020603050405020304" pitchFamily="18" charset="0"/>
                <a:cs typeface="Times New Roman" panose="02020603050405020304" pitchFamily="18" charset="0"/>
              </a:rPr>
              <a:t>dài</a:t>
            </a:r>
            <a:endParaRPr lang="en-US" sz="3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4" name="Google Shape;364;p4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360" name="Google Shape;360;p41"/>
          <p:cNvSpPr txBox="1">
            <a:spLocks noGrp="1"/>
          </p:cNvSpPr>
          <p:nvPr>
            <p:ph type="ctrTitle" idx="4294967295"/>
          </p:nvPr>
        </p:nvSpPr>
        <p:spPr>
          <a:xfrm>
            <a:off x="784375" y="1589757"/>
            <a:ext cx="7772400" cy="116046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dirty="0">
                <a:latin typeface="Arial" panose="020B0604020202020204" pitchFamily="34" charset="0"/>
                <a:cs typeface="Arial" panose="020B0604020202020204" pitchFamily="34" charset="0"/>
              </a:rPr>
              <a:t>THANKS</a:t>
            </a:r>
            <a:r>
              <a:rPr lang="en" sz="9600" dirty="0"/>
              <a:t>!</a:t>
            </a:r>
            <a:endParaRPr sz="9600" dirty="0"/>
          </a:p>
        </p:txBody>
      </p:sp>
      <p:sp>
        <p:nvSpPr>
          <p:cNvPr id="363" name="Google Shape;363;p41"/>
          <p:cNvSpPr/>
          <p:nvPr/>
        </p:nvSpPr>
        <p:spPr>
          <a:xfrm>
            <a:off x="1050282" y="2508600"/>
            <a:ext cx="60168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98"/>
        <p:cNvGrpSpPr/>
        <p:nvPr/>
      </p:nvGrpSpPr>
      <p:grpSpPr>
        <a:xfrm>
          <a:off x="0" y="0"/>
          <a:ext cx="0" cy="0"/>
          <a:chOff x="0" y="0"/>
          <a:chExt cx="0" cy="0"/>
        </a:xfrm>
      </p:grpSpPr>
      <p:sp>
        <p:nvSpPr>
          <p:cNvPr id="103" name="Google Shape;103;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952" y="1789067"/>
            <a:ext cx="4638095" cy="3133333"/>
          </a:xfrm>
          <a:prstGeom prst="rect">
            <a:avLst/>
          </a:prstGeom>
        </p:spPr>
      </p:pic>
      <p:sp>
        <p:nvSpPr>
          <p:cNvPr id="6" name="Rectangle 5"/>
          <p:cNvSpPr/>
          <p:nvPr/>
        </p:nvSpPr>
        <p:spPr>
          <a:xfrm>
            <a:off x="1037762" y="76050"/>
            <a:ext cx="7519013" cy="1569660"/>
          </a:xfrm>
          <a:prstGeom prst="rect">
            <a:avLst/>
          </a:prstGeom>
        </p:spPr>
        <p:txBody>
          <a:bodyPr wrap="square">
            <a:spAutoFit/>
          </a:bodyPr>
          <a:lstStyle/>
          <a:p>
            <a:r>
              <a:rPr lang="nl-NL" sz="3200" dirty="0">
                <a:latin typeface="Times New Roman" panose="02020603050405020304" pitchFamily="18" charset="0"/>
                <a:ea typeface="Calibri" panose="020F0502020204030204" pitchFamily="34" charset="0"/>
                <a:cs typeface="Times New Roman" panose="02020603050405020304" pitchFamily="18" charset="0"/>
              </a:rPr>
              <a:t>Dùng kính lúp ta có thể quan sát được gân của lá cây, nhưng có quan sát được tế bào của lá cây không?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634074" y="495759"/>
            <a:ext cx="8664162" cy="134507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4"/>
                </a:solidFill>
                <a:latin typeface="Arial" panose="020B0604020202020204" pitchFamily="34" charset="0"/>
                <a:cs typeface="Arial" panose="020B0604020202020204" pitchFamily="34" charset="0"/>
              </a:rPr>
              <a:t>1.</a:t>
            </a:r>
            <a:r>
              <a:rPr lang="en" sz="3800" dirty="0">
                <a:latin typeface="Arial" panose="020B0604020202020204" pitchFamily="34" charset="0"/>
                <a:cs typeface="Arial" panose="020B0604020202020204" pitchFamily="34" charset="0"/>
              </a:rPr>
              <a:t>Tìm hiểu về kính hiển vi quang học</a:t>
            </a:r>
            <a:endParaRPr sz="3800" dirty="0">
              <a:latin typeface="Arial" panose="020B0604020202020204" pitchFamily="34" charset="0"/>
              <a:cs typeface="Arial" panose="020B0604020202020204" pitchFamily="34" charset="0"/>
            </a:endParaRPr>
          </a:p>
        </p:txBody>
      </p:sp>
      <p:sp>
        <p:nvSpPr>
          <p:cNvPr id="119" name="Google Shape;119;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Shape 129"/>
        <p:cNvGrpSpPr/>
        <p:nvPr/>
      </p:nvGrpSpPr>
      <p:grpSpPr>
        <a:xfrm>
          <a:off x="0" y="0"/>
          <a:ext cx="0" cy="0"/>
          <a:chOff x="0" y="0"/>
          <a:chExt cx="0" cy="0"/>
        </a:xfrm>
      </p:grpSpPr>
      <p:sp>
        <p:nvSpPr>
          <p:cNvPr id="132" name="Google Shape;132;p24"/>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1028" name="Picture 4" descr="Kính hiển vi quang học hai mắt Model: WB-1010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174" y="1227892"/>
            <a:ext cx="3694508" cy="36945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57876" y="240499"/>
            <a:ext cx="5666936" cy="461665"/>
          </a:xfrm>
          <a:prstGeom prst="rect">
            <a:avLst/>
          </a:prstGeom>
        </p:spPr>
        <p:txBody>
          <a:bodyPr wrap="none">
            <a:spAutoFit/>
          </a:bodyPr>
          <a:lstStyle/>
          <a:p>
            <a:r>
              <a:rPr lang="en-GB" sz="2400" b="1" dirty="0" err="1">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Chỉ</a:t>
            </a:r>
            <a:r>
              <a:rPr lang="en-GB" sz="24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ra</a:t>
            </a:r>
            <a:r>
              <a:rPr lang="en-GB" sz="24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các</a:t>
            </a:r>
            <a:r>
              <a:rPr lang="en-GB" sz="24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bộ</a:t>
            </a:r>
            <a:r>
              <a:rPr lang="en-GB" sz="24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phận</a:t>
            </a:r>
            <a:r>
              <a:rPr lang="en-GB" sz="24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chính</a:t>
            </a:r>
            <a:r>
              <a:rPr lang="en-GB" sz="24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kính</a:t>
            </a:r>
            <a:r>
              <a:rPr lang="en-GB" sz="24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hiển</a:t>
            </a:r>
            <a:r>
              <a:rPr lang="en-GB" sz="24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 vi</a:t>
            </a:r>
            <a:endParaRPr lang="en-US" sz="2400" b="1" dirty="0">
              <a:solidFill>
                <a:schemeClr val="accent4"/>
              </a:solidFill>
              <a:latin typeface="Times New Roman" panose="02020603050405020304" pitchFamily="18" charset="0"/>
              <a:cs typeface="Times New Roman" panose="02020603050405020304" pitchFamily="18" charset="0"/>
            </a:endParaRPr>
          </a:p>
        </p:txBody>
      </p:sp>
      <p:grpSp>
        <p:nvGrpSpPr>
          <p:cNvPr id="52" name="Group 51"/>
          <p:cNvGrpSpPr/>
          <p:nvPr/>
        </p:nvGrpSpPr>
        <p:grpSpPr>
          <a:xfrm>
            <a:off x="806517" y="1227892"/>
            <a:ext cx="2868202" cy="1371259"/>
            <a:chOff x="806517" y="1227892"/>
            <a:chExt cx="2868202" cy="1371259"/>
          </a:xfrm>
        </p:grpSpPr>
        <p:sp>
          <p:nvSpPr>
            <p:cNvPr id="12" name="TextBox 11"/>
            <p:cNvSpPr txBox="1">
              <a:spLocks noChangeArrowheads="1"/>
            </p:cNvSpPr>
            <p:nvPr/>
          </p:nvSpPr>
          <p:spPr bwMode="auto">
            <a:xfrm>
              <a:off x="806517" y="1227892"/>
              <a:ext cx="1553630" cy="461665"/>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a:solidFill>
                    <a:srgbClr val="0000FF"/>
                  </a:solidFill>
                </a:rPr>
                <a:t>Thân kính</a:t>
              </a:r>
              <a:endParaRPr lang="vi-VN" altLang="en-US" sz="2400">
                <a:solidFill>
                  <a:srgbClr val="0000FF"/>
                </a:solidFill>
              </a:endParaRPr>
            </a:p>
          </p:txBody>
        </p:sp>
        <p:cxnSp>
          <p:nvCxnSpPr>
            <p:cNvPr id="21" name="Straight Connector 20"/>
            <p:cNvCxnSpPr/>
            <p:nvPr/>
          </p:nvCxnSpPr>
          <p:spPr>
            <a:xfrm>
              <a:off x="2365234" y="1458724"/>
              <a:ext cx="1309485" cy="1140427"/>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49" name="Group 48"/>
          <p:cNvGrpSpPr/>
          <p:nvPr/>
        </p:nvGrpSpPr>
        <p:grpSpPr>
          <a:xfrm>
            <a:off x="4847614" y="2246576"/>
            <a:ext cx="3259979" cy="457200"/>
            <a:chOff x="4847614" y="2246576"/>
            <a:chExt cx="3259979" cy="457200"/>
          </a:xfrm>
        </p:grpSpPr>
        <p:sp>
          <p:nvSpPr>
            <p:cNvPr id="13" name="TextBox 12"/>
            <p:cNvSpPr txBox="1">
              <a:spLocks noChangeArrowheads="1"/>
            </p:cNvSpPr>
            <p:nvPr/>
          </p:nvSpPr>
          <p:spPr bwMode="auto">
            <a:xfrm>
              <a:off x="6805843" y="2246576"/>
              <a:ext cx="1301750" cy="457200"/>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a:solidFill>
                    <a:srgbClr val="0000FF"/>
                  </a:solidFill>
                </a:rPr>
                <a:t>Vật kính</a:t>
              </a:r>
            </a:p>
          </p:txBody>
        </p:sp>
        <p:cxnSp>
          <p:nvCxnSpPr>
            <p:cNvPr id="30" name="Straight Connector 29"/>
            <p:cNvCxnSpPr>
              <a:endCxn id="13" idx="1"/>
            </p:cNvCxnSpPr>
            <p:nvPr/>
          </p:nvCxnSpPr>
          <p:spPr>
            <a:xfrm flipV="1">
              <a:off x="4847614" y="2475176"/>
              <a:ext cx="1958229" cy="62828"/>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48" name="Group 47"/>
          <p:cNvGrpSpPr/>
          <p:nvPr/>
        </p:nvGrpSpPr>
        <p:grpSpPr>
          <a:xfrm>
            <a:off x="5422232" y="1512117"/>
            <a:ext cx="2643967" cy="457200"/>
            <a:chOff x="5422232" y="1512117"/>
            <a:chExt cx="2643967" cy="457200"/>
          </a:xfrm>
        </p:grpSpPr>
        <p:sp>
          <p:nvSpPr>
            <p:cNvPr id="11" name="TextBox 10"/>
            <p:cNvSpPr txBox="1">
              <a:spLocks noChangeArrowheads="1"/>
            </p:cNvSpPr>
            <p:nvPr/>
          </p:nvSpPr>
          <p:spPr bwMode="auto">
            <a:xfrm>
              <a:off x="6797787" y="1512117"/>
              <a:ext cx="1268412" cy="457200"/>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a:solidFill>
                    <a:srgbClr val="0000FF"/>
                  </a:solidFill>
                </a:rPr>
                <a:t>Thị kính</a:t>
              </a:r>
            </a:p>
          </p:txBody>
        </p:sp>
        <p:cxnSp>
          <p:nvCxnSpPr>
            <p:cNvPr id="7" name="Straight Connector 6"/>
            <p:cNvCxnSpPr/>
            <p:nvPr/>
          </p:nvCxnSpPr>
          <p:spPr>
            <a:xfrm>
              <a:off x="5690937" y="1539109"/>
              <a:ext cx="1002833" cy="263739"/>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5422232" y="1736494"/>
              <a:ext cx="1271390" cy="78946"/>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53" name="Group 52"/>
          <p:cNvGrpSpPr/>
          <p:nvPr/>
        </p:nvGrpSpPr>
        <p:grpSpPr>
          <a:xfrm>
            <a:off x="953971" y="2893046"/>
            <a:ext cx="2720748" cy="461665"/>
            <a:chOff x="1058816" y="2016665"/>
            <a:chExt cx="2720748" cy="461665"/>
          </a:xfrm>
        </p:grpSpPr>
        <p:sp>
          <p:nvSpPr>
            <p:cNvPr id="18" name="TextBox 17"/>
            <p:cNvSpPr txBox="1">
              <a:spLocks noChangeArrowheads="1"/>
            </p:cNvSpPr>
            <p:nvPr/>
          </p:nvSpPr>
          <p:spPr bwMode="auto">
            <a:xfrm>
              <a:off x="1058816" y="2016665"/>
              <a:ext cx="918841" cy="461665"/>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a:solidFill>
                    <a:srgbClr val="0000FF"/>
                  </a:solidFill>
                </a:rPr>
                <a:t>Ố</a:t>
              </a:r>
              <a:r>
                <a:rPr lang="vi-VN" altLang="en-US" sz="2400">
                  <a:solidFill>
                    <a:srgbClr val="0000FF"/>
                  </a:solidFill>
                </a:rPr>
                <a:t>c to</a:t>
              </a:r>
            </a:p>
          </p:txBody>
        </p:sp>
        <p:cxnSp>
          <p:nvCxnSpPr>
            <p:cNvPr id="34" name="Straight Connector 33"/>
            <p:cNvCxnSpPr/>
            <p:nvPr/>
          </p:nvCxnSpPr>
          <p:spPr>
            <a:xfrm>
              <a:off x="1975730" y="2238042"/>
              <a:ext cx="1803834" cy="190435"/>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46" name="Group 45"/>
          <p:cNvGrpSpPr/>
          <p:nvPr/>
        </p:nvGrpSpPr>
        <p:grpSpPr>
          <a:xfrm>
            <a:off x="807118" y="3567771"/>
            <a:ext cx="2611440" cy="657463"/>
            <a:chOff x="825204" y="3408771"/>
            <a:chExt cx="2611440" cy="657463"/>
          </a:xfrm>
        </p:grpSpPr>
        <p:sp>
          <p:nvSpPr>
            <p:cNvPr id="17" name="TextBox 16"/>
            <p:cNvSpPr txBox="1">
              <a:spLocks noChangeArrowheads="1"/>
            </p:cNvSpPr>
            <p:nvPr/>
          </p:nvSpPr>
          <p:spPr bwMode="auto">
            <a:xfrm>
              <a:off x="825204" y="3604569"/>
              <a:ext cx="1467434" cy="46166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a:solidFill>
                    <a:srgbClr val="0000FF"/>
                  </a:solidFill>
                </a:rPr>
                <a:t>Ố</a:t>
              </a:r>
              <a:r>
                <a:rPr lang="vi-VN" altLang="en-US" sz="2400">
                  <a:solidFill>
                    <a:srgbClr val="0000FF"/>
                  </a:solidFill>
                </a:rPr>
                <a:t>c nhỏ</a:t>
              </a:r>
            </a:p>
          </p:txBody>
        </p:sp>
        <p:cxnSp>
          <p:nvCxnSpPr>
            <p:cNvPr id="36" name="Straight Connector 35"/>
            <p:cNvCxnSpPr>
              <a:stCxn id="17" idx="3"/>
            </p:cNvCxnSpPr>
            <p:nvPr/>
          </p:nvCxnSpPr>
          <p:spPr>
            <a:xfrm flipV="1">
              <a:off x="2292638" y="3408771"/>
              <a:ext cx="1144006" cy="426631"/>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47" name="Group 46"/>
          <p:cNvGrpSpPr/>
          <p:nvPr/>
        </p:nvGrpSpPr>
        <p:grpSpPr>
          <a:xfrm>
            <a:off x="825204" y="4020538"/>
            <a:ext cx="2722892" cy="905891"/>
            <a:chOff x="825204" y="4020538"/>
            <a:chExt cx="2722892" cy="905891"/>
          </a:xfrm>
        </p:grpSpPr>
        <p:sp>
          <p:nvSpPr>
            <p:cNvPr id="16" name="TextBox 15"/>
            <p:cNvSpPr txBox="1">
              <a:spLocks noChangeArrowheads="1"/>
            </p:cNvSpPr>
            <p:nvPr/>
          </p:nvSpPr>
          <p:spPr bwMode="auto">
            <a:xfrm>
              <a:off x="825204" y="4469229"/>
              <a:ext cx="1574800" cy="457200"/>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a:solidFill>
                    <a:srgbClr val="0000FF"/>
                  </a:solidFill>
                </a:rPr>
                <a:t>Chân kính</a:t>
              </a:r>
            </a:p>
          </p:txBody>
        </p:sp>
        <p:cxnSp>
          <p:nvCxnSpPr>
            <p:cNvPr id="38" name="Straight Connector 37"/>
            <p:cNvCxnSpPr>
              <a:stCxn id="16" idx="3"/>
            </p:cNvCxnSpPr>
            <p:nvPr/>
          </p:nvCxnSpPr>
          <p:spPr>
            <a:xfrm flipV="1">
              <a:off x="2400004" y="4020538"/>
              <a:ext cx="1148092" cy="677291"/>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50" name="Group 49"/>
          <p:cNvGrpSpPr/>
          <p:nvPr/>
        </p:nvGrpSpPr>
        <p:grpSpPr>
          <a:xfrm>
            <a:off x="5117348" y="2893046"/>
            <a:ext cx="3067914" cy="622972"/>
            <a:chOff x="5117348" y="2893046"/>
            <a:chExt cx="3067914" cy="622972"/>
          </a:xfrm>
        </p:grpSpPr>
        <p:sp>
          <p:nvSpPr>
            <p:cNvPr id="14" name="TextBox 13"/>
            <p:cNvSpPr txBox="1">
              <a:spLocks noChangeArrowheads="1"/>
            </p:cNvSpPr>
            <p:nvPr/>
          </p:nvSpPr>
          <p:spPr bwMode="auto">
            <a:xfrm>
              <a:off x="6797787" y="3058818"/>
              <a:ext cx="1387475" cy="457200"/>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a:solidFill>
                    <a:srgbClr val="0000FF"/>
                  </a:solidFill>
                </a:rPr>
                <a:t>Bàn kính</a:t>
              </a:r>
            </a:p>
          </p:txBody>
        </p:sp>
        <p:cxnSp>
          <p:nvCxnSpPr>
            <p:cNvPr id="40" name="Straight Connector 39"/>
            <p:cNvCxnSpPr>
              <a:endCxn id="14" idx="1"/>
            </p:cNvCxnSpPr>
            <p:nvPr/>
          </p:nvCxnSpPr>
          <p:spPr>
            <a:xfrm>
              <a:off x="5117348" y="2893046"/>
              <a:ext cx="1680439" cy="394372"/>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51" name="Group 50"/>
          <p:cNvGrpSpPr/>
          <p:nvPr/>
        </p:nvGrpSpPr>
        <p:grpSpPr>
          <a:xfrm>
            <a:off x="4608095" y="3681790"/>
            <a:ext cx="4223030" cy="553120"/>
            <a:chOff x="4608095" y="3585411"/>
            <a:chExt cx="4223030" cy="553120"/>
          </a:xfrm>
        </p:grpSpPr>
        <p:sp>
          <p:nvSpPr>
            <p:cNvPr id="15" name="TextBox 14"/>
            <p:cNvSpPr txBox="1">
              <a:spLocks noChangeArrowheads="1"/>
            </p:cNvSpPr>
            <p:nvPr/>
          </p:nvSpPr>
          <p:spPr bwMode="auto">
            <a:xfrm>
              <a:off x="6454637" y="3676866"/>
              <a:ext cx="2376488" cy="46166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a:solidFill>
                    <a:srgbClr val="0000FF"/>
                  </a:solidFill>
                </a:rPr>
                <a:t>Đèn </a:t>
              </a:r>
              <a:r>
                <a:rPr lang="vi-VN" altLang="en-US" sz="2400">
                  <a:solidFill>
                    <a:srgbClr val="0000FF"/>
                  </a:solidFill>
                </a:rPr>
                <a:t>chiếu sáng</a:t>
              </a:r>
            </a:p>
          </p:txBody>
        </p:sp>
        <p:cxnSp>
          <p:nvCxnSpPr>
            <p:cNvPr id="44" name="Straight Connector 43"/>
            <p:cNvCxnSpPr>
              <a:endCxn id="15" idx="1"/>
            </p:cNvCxnSpPr>
            <p:nvPr/>
          </p:nvCxnSpPr>
          <p:spPr>
            <a:xfrm>
              <a:off x="4608095" y="3585411"/>
              <a:ext cx="1846542" cy="322288"/>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60" name="Group 59"/>
          <p:cNvGrpSpPr/>
          <p:nvPr/>
        </p:nvGrpSpPr>
        <p:grpSpPr>
          <a:xfrm>
            <a:off x="379455" y="1885355"/>
            <a:ext cx="4071977" cy="830997"/>
            <a:chOff x="359004" y="1221046"/>
            <a:chExt cx="4071977" cy="830997"/>
          </a:xfrm>
        </p:grpSpPr>
        <p:sp>
          <p:nvSpPr>
            <p:cNvPr id="61" name="TextBox 60"/>
            <p:cNvSpPr txBox="1">
              <a:spLocks noChangeArrowheads="1"/>
            </p:cNvSpPr>
            <p:nvPr/>
          </p:nvSpPr>
          <p:spPr bwMode="auto">
            <a:xfrm>
              <a:off x="359004" y="1221046"/>
              <a:ext cx="2067872" cy="83099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a:solidFill>
                    <a:srgbClr val="0000FF"/>
                  </a:solidFill>
                </a:rPr>
                <a:t>Đĩa quay gắn các vật kính</a:t>
              </a:r>
              <a:endParaRPr lang="vi-VN" altLang="en-US" sz="2400">
                <a:solidFill>
                  <a:srgbClr val="0000FF"/>
                </a:solidFill>
              </a:endParaRPr>
            </a:p>
          </p:txBody>
        </p:sp>
        <p:cxnSp>
          <p:nvCxnSpPr>
            <p:cNvPr id="62" name="Straight Connector 61"/>
            <p:cNvCxnSpPr>
              <a:stCxn id="61" idx="3"/>
            </p:cNvCxnSpPr>
            <p:nvPr/>
          </p:nvCxnSpPr>
          <p:spPr>
            <a:xfrm>
              <a:off x="2426876" y="1636545"/>
              <a:ext cx="2004105" cy="43197"/>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inVertical)">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barn(inVertical)">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barn(inVertical)">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arn(inVertical)">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arn(inVertical)">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barn(inVertical)">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arn(inVertical)">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barn(inVertical)">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Shape 195"/>
        <p:cNvGrpSpPr/>
        <p:nvPr/>
      </p:nvGrpSpPr>
      <p:grpSpPr>
        <a:xfrm>
          <a:off x="0" y="0"/>
          <a:ext cx="0" cy="0"/>
          <a:chOff x="0" y="0"/>
          <a:chExt cx="0" cy="0"/>
        </a:xfrm>
      </p:grpSpPr>
      <p:sp>
        <p:nvSpPr>
          <p:cNvPr id="198" name="Google Shape;198;p3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b="1"/>
              <a:t>5</a:t>
            </a:fld>
            <a:endParaRPr b="1"/>
          </a:p>
        </p:txBody>
      </p:sp>
      <p:sp>
        <p:nvSpPr>
          <p:cNvPr id="32" name="Text Box 2"/>
          <p:cNvSpPr txBox="1">
            <a:spLocks noChangeArrowheads="1"/>
          </p:cNvSpPr>
          <p:nvPr/>
        </p:nvSpPr>
        <p:spPr bwMode="auto">
          <a:xfrm>
            <a:off x="115926" y="1907695"/>
            <a:ext cx="1196747"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p>
            <a:pPr algn="ctr" defTabSz="685800" eaLnBrk="0" fontAlgn="base" hangingPunct="0">
              <a:spcBef>
                <a:spcPct val="50000"/>
              </a:spcBef>
              <a:spcAft>
                <a:spcPct val="0"/>
              </a:spcAft>
              <a:buClrTx/>
            </a:pPr>
            <a:r>
              <a:rPr lang="en-US" altLang="en-US" sz="2000" b="1" kern="1200" dirty="0" err="1">
                <a:solidFill>
                  <a:srgbClr val="0000FF"/>
                </a:solidFill>
                <a:latin typeface="Arial" panose="020B0604020202020204" pitchFamily="34" charset="0"/>
                <a:ea typeface="+mn-ea"/>
                <a:cs typeface="Arial" panose="020B0604020202020204" pitchFamily="34" charset="0"/>
              </a:rPr>
              <a:t>Kính</a:t>
            </a:r>
            <a:r>
              <a:rPr lang="en-US" altLang="en-US" sz="2000" b="1" kern="1200" dirty="0">
                <a:solidFill>
                  <a:srgbClr val="0000FF"/>
                </a:solidFill>
                <a:latin typeface="Arial" panose="020B0604020202020204" pitchFamily="34" charset="0"/>
                <a:ea typeface="+mn-ea"/>
                <a:cs typeface="Arial" panose="020B0604020202020204" pitchFamily="34" charset="0"/>
              </a:rPr>
              <a:t> </a:t>
            </a:r>
            <a:r>
              <a:rPr lang="en-US" altLang="en-US" sz="2000" b="1" kern="1200" dirty="0" err="1">
                <a:solidFill>
                  <a:srgbClr val="0000FF"/>
                </a:solidFill>
                <a:latin typeface="Arial" panose="020B0604020202020204" pitchFamily="34" charset="0"/>
                <a:ea typeface="+mn-ea"/>
                <a:cs typeface="Arial" panose="020B0604020202020204" pitchFamily="34" charset="0"/>
              </a:rPr>
              <a:t>hiển</a:t>
            </a:r>
            <a:r>
              <a:rPr lang="en-US" altLang="en-US" sz="2000" b="1" kern="1200" dirty="0">
                <a:solidFill>
                  <a:srgbClr val="0000FF"/>
                </a:solidFill>
                <a:latin typeface="Arial" panose="020B0604020202020204" pitchFamily="34" charset="0"/>
                <a:ea typeface="+mn-ea"/>
                <a:cs typeface="Arial" panose="020B0604020202020204" pitchFamily="34" charset="0"/>
              </a:rPr>
              <a:t> vi</a:t>
            </a:r>
          </a:p>
        </p:txBody>
      </p:sp>
      <p:sp>
        <p:nvSpPr>
          <p:cNvPr id="33" name="Text Box 5"/>
          <p:cNvSpPr txBox="1">
            <a:spLocks noChangeArrowheads="1"/>
          </p:cNvSpPr>
          <p:nvPr/>
        </p:nvSpPr>
        <p:spPr bwMode="auto">
          <a:xfrm>
            <a:off x="1833570" y="1512367"/>
            <a:ext cx="1417014"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b="1" kern="1200">
                <a:solidFill>
                  <a:srgbClr val="0000FF"/>
                </a:solidFill>
                <a:ea typeface="+mn-ea"/>
              </a:rPr>
              <a:t>Thân kính</a:t>
            </a:r>
          </a:p>
        </p:txBody>
      </p:sp>
      <p:sp>
        <p:nvSpPr>
          <p:cNvPr id="34" name="Line 6"/>
          <p:cNvSpPr>
            <a:spLocks noChangeShapeType="1"/>
          </p:cNvSpPr>
          <p:nvPr/>
        </p:nvSpPr>
        <p:spPr bwMode="auto">
          <a:xfrm flipV="1">
            <a:off x="1454952" y="1682926"/>
            <a:ext cx="374500" cy="609018"/>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b="1" kern="1200">
              <a:latin typeface="Arial" panose="020B0604020202020204" pitchFamily="34" charset="0"/>
              <a:ea typeface="+mn-ea"/>
              <a:cs typeface="Arial" panose="020B0604020202020204" pitchFamily="34" charset="0"/>
            </a:endParaRPr>
          </a:p>
        </p:txBody>
      </p:sp>
      <p:sp>
        <p:nvSpPr>
          <p:cNvPr id="35" name="Text Box 8"/>
          <p:cNvSpPr txBox="1">
            <a:spLocks noChangeArrowheads="1"/>
          </p:cNvSpPr>
          <p:nvPr/>
        </p:nvSpPr>
        <p:spPr bwMode="auto">
          <a:xfrm>
            <a:off x="1797770" y="167268"/>
            <a:ext cx="1320404"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b="1" kern="1200">
                <a:solidFill>
                  <a:srgbClr val="0000FF"/>
                </a:solidFill>
                <a:ea typeface="+mn-ea"/>
              </a:rPr>
              <a:t>Chân kính</a:t>
            </a:r>
          </a:p>
        </p:txBody>
      </p:sp>
      <p:sp>
        <p:nvSpPr>
          <p:cNvPr id="36" name="Line 9"/>
          <p:cNvSpPr>
            <a:spLocks noChangeShapeType="1"/>
          </p:cNvSpPr>
          <p:nvPr/>
        </p:nvSpPr>
        <p:spPr bwMode="auto">
          <a:xfrm flipV="1">
            <a:off x="1450831" y="673016"/>
            <a:ext cx="372023" cy="1618927"/>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b="1" kern="1200">
              <a:latin typeface="Arial" panose="020B0604020202020204" pitchFamily="34" charset="0"/>
              <a:ea typeface="+mn-ea"/>
              <a:cs typeface="Arial" panose="020B0604020202020204" pitchFamily="34" charset="0"/>
            </a:endParaRPr>
          </a:p>
        </p:txBody>
      </p:sp>
      <p:sp>
        <p:nvSpPr>
          <p:cNvPr id="37" name="Text Box 11"/>
          <p:cNvSpPr txBox="1">
            <a:spLocks noChangeArrowheads="1"/>
          </p:cNvSpPr>
          <p:nvPr/>
        </p:nvSpPr>
        <p:spPr bwMode="auto">
          <a:xfrm>
            <a:off x="1945658" y="3037558"/>
            <a:ext cx="1248626"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b="1" kern="1200">
                <a:solidFill>
                  <a:srgbClr val="0000FF"/>
                </a:solidFill>
                <a:ea typeface="+mn-ea"/>
              </a:rPr>
              <a:t>Bàn kính</a:t>
            </a:r>
          </a:p>
        </p:txBody>
      </p:sp>
      <p:sp>
        <p:nvSpPr>
          <p:cNvPr id="38" name="Line 12"/>
          <p:cNvSpPr>
            <a:spLocks noChangeShapeType="1"/>
          </p:cNvSpPr>
          <p:nvPr/>
        </p:nvSpPr>
        <p:spPr bwMode="auto">
          <a:xfrm>
            <a:off x="1367443" y="2370364"/>
            <a:ext cx="567332" cy="792764"/>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b="1" kern="1200">
              <a:latin typeface="Arial" panose="020B0604020202020204" pitchFamily="34" charset="0"/>
              <a:ea typeface="+mn-ea"/>
              <a:cs typeface="Arial" panose="020B0604020202020204" pitchFamily="34" charset="0"/>
            </a:endParaRPr>
          </a:p>
        </p:txBody>
      </p:sp>
      <p:sp>
        <p:nvSpPr>
          <p:cNvPr id="39" name="Text Box 14"/>
          <p:cNvSpPr txBox="1">
            <a:spLocks noChangeArrowheads="1"/>
          </p:cNvSpPr>
          <p:nvPr/>
        </p:nvSpPr>
        <p:spPr bwMode="auto">
          <a:xfrm>
            <a:off x="1876434" y="3689757"/>
            <a:ext cx="1729979"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GB" altLang="en-US" sz="2000" b="1" kern="1200">
                <a:solidFill>
                  <a:srgbClr val="0000FF"/>
                </a:solidFill>
              </a:rPr>
              <a:t>Đèn chiếu sáng</a:t>
            </a:r>
            <a:endParaRPr lang="en-US" altLang="en-US" sz="2000" b="1" kern="1200">
              <a:solidFill>
                <a:srgbClr val="0000FF"/>
              </a:solidFill>
            </a:endParaRPr>
          </a:p>
        </p:txBody>
      </p:sp>
      <p:sp>
        <p:nvSpPr>
          <p:cNvPr id="40" name="Line 15"/>
          <p:cNvSpPr>
            <a:spLocks noChangeShapeType="1"/>
          </p:cNvSpPr>
          <p:nvPr/>
        </p:nvSpPr>
        <p:spPr bwMode="auto">
          <a:xfrm>
            <a:off x="1454952" y="2327445"/>
            <a:ext cx="421482" cy="1520969"/>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b="1" kern="1200">
              <a:latin typeface="Arial" panose="020B0604020202020204" pitchFamily="34" charset="0"/>
              <a:ea typeface="+mn-ea"/>
              <a:cs typeface="Arial" panose="020B0604020202020204" pitchFamily="34" charset="0"/>
            </a:endParaRPr>
          </a:p>
        </p:txBody>
      </p:sp>
      <p:sp>
        <p:nvSpPr>
          <p:cNvPr id="41" name="Text Box 18"/>
          <p:cNvSpPr txBox="1">
            <a:spLocks noChangeArrowheads="1"/>
          </p:cNvSpPr>
          <p:nvPr/>
        </p:nvSpPr>
        <p:spPr bwMode="auto">
          <a:xfrm>
            <a:off x="3276362" y="518696"/>
            <a:ext cx="1229310"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b="1" kern="1200">
                <a:solidFill>
                  <a:srgbClr val="0000FF"/>
                </a:solidFill>
                <a:ea typeface="+mn-ea"/>
              </a:rPr>
              <a:t>Ống kính</a:t>
            </a:r>
          </a:p>
        </p:txBody>
      </p:sp>
      <p:sp>
        <p:nvSpPr>
          <p:cNvPr id="42" name="Line 19"/>
          <p:cNvSpPr>
            <a:spLocks noChangeShapeType="1"/>
          </p:cNvSpPr>
          <p:nvPr/>
        </p:nvSpPr>
        <p:spPr bwMode="auto">
          <a:xfrm flipV="1">
            <a:off x="2959986" y="989899"/>
            <a:ext cx="319088" cy="486966"/>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b="1" kern="1200">
              <a:latin typeface="Arial" panose="020B0604020202020204" pitchFamily="34" charset="0"/>
              <a:ea typeface="+mn-ea"/>
              <a:cs typeface="Arial" panose="020B0604020202020204" pitchFamily="34" charset="0"/>
            </a:endParaRPr>
          </a:p>
        </p:txBody>
      </p:sp>
      <p:sp>
        <p:nvSpPr>
          <p:cNvPr id="43" name="Text Box 21"/>
          <p:cNvSpPr txBox="1">
            <a:spLocks noChangeArrowheads="1"/>
          </p:cNvSpPr>
          <p:nvPr/>
        </p:nvSpPr>
        <p:spPr bwMode="auto">
          <a:xfrm>
            <a:off x="3304636" y="2050992"/>
            <a:ext cx="1487092"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b="1" kern="1200">
                <a:solidFill>
                  <a:srgbClr val="0000FF"/>
                </a:solidFill>
                <a:ea typeface="+mn-ea"/>
              </a:rPr>
              <a:t>Ốc điều chỉnh</a:t>
            </a:r>
          </a:p>
        </p:txBody>
      </p:sp>
      <p:sp>
        <p:nvSpPr>
          <p:cNvPr id="44" name="Line 22"/>
          <p:cNvSpPr>
            <a:spLocks noChangeShapeType="1"/>
          </p:cNvSpPr>
          <p:nvPr/>
        </p:nvSpPr>
        <p:spPr bwMode="auto">
          <a:xfrm>
            <a:off x="2978952" y="1907695"/>
            <a:ext cx="319088" cy="485775"/>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b="1" kern="1200">
              <a:latin typeface="Arial" panose="020B0604020202020204" pitchFamily="34" charset="0"/>
              <a:ea typeface="+mn-ea"/>
              <a:cs typeface="Arial" panose="020B0604020202020204" pitchFamily="34" charset="0"/>
            </a:endParaRPr>
          </a:p>
        </p:txBody>
      </p:sp>
      <p:sp>
        <p:nvSpPr>
          <p:cNvPr id="45" name="Text Box 25"/>
          <p:cNvSpPr txBox="1">
            <a:spLocks noChangeArrowheads="1"/>
          </p:cNvSpPr>
          <p:nvPr/>
        </p:nvSpPr>
        <p:spPr bwMode="auto">
          <a:xfrm>
            <a:off x="5580564" y="1992855"/>
            <a:ext cx="925116"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b="1" i="1" kern="1200">
                <a:solidFill>
                  <a:srgbClr val="0000FF"/>
                </a:solidFill>
                <a:ea typeface="+mn-ea"/>
              </a:rPr>
              <a:t>Ốc to</a:t>
            </a:r>
          </a:p>
        </p:txBody>
      </p:sp>
      <p:sp>
        <p:nvSpPr>
          <p:cNvPr id="46" name="Line 26"/>
          <p:cNvSpPr>
            <a:spLocks noChangeShapeType="1"/>
          </p:cNvSpPr>
          <p:nvPr/>
        </p:nvSpPr>
        <p:spPr bwMode="auto">
          <a:xfrm flipV="1">
            <a:off x="4798324" y="2222687"/>
            <a:ext cx="778669" cy="215503"/>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b="1" kern="1200">
              <a:latin typeface="Arial" panose="020B0604020202020204" pitchFamily="34" charset="0"/>
              <a:ea typeface="+mn-ea"/>
              <a:cs typeface="Arial" panose="020B0604020202020204" pitchFamily="34" charset="0"/>
            </a:endParaRPr>
          </a:p>
        </p:txBody>
      </p:sp>
      <p:sp>
        <p:nvSpPr>
          <p:cNvPr id="47" name="Text Box 28"/>
          <p:cNvSpPr txBox="1">
            <a:spLocks noChangeArrowheads="1"/>
          </p:cNvSpPr>
          <p:nvPr/>
        </p:nvSpPr>
        <p:spPr bwMode="auto">
          <a:xfrm>
            <a:off x="5576993" y="2465342"/>
            <a:ext cx="959644"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b="1" i="1" kern="1200">
                <a:solidFill>
                  <a:srgbClr val="0000FF"/>
                </a:solidFill>
                <a:ea typeface="+mn-ea"/>
              </a:rPr>
              <a:t>Ốc nhỏ</a:t>
            </a:r>
          </a:p>
        </p:txBody>
      </p:sp>
      <p:sp>
        <p:nvSpPr>
          <p:cNvPr id="48" name="Line 29"/>
          <p:cNvSpPr>
            <a:spLocks noChangeShapeType="1"/>
          </p:cNvSpPr>
          <p:nvPr/>
        </p:nvSpPr>
        <p:spPr bwMode="auto">
          <a:xfrm>
            <a:off x="4798324" y="2438189"/>
            <a:ext cx="723900" cy="215504"/>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b="1" kern="1200">
              <a:latin typeface="Arial" panose="020B0604020202020204" pitchFamily="34" charset="0"/>
              <a:ea typeface="+mn-ea"/>
              <a:cs typeface="Arial" panose="020B0604020202020204" pitchFamily="34" charset="0"/>
            </a:endParaRPr>
          </a:p>
        </p:txBody>
      </p:sp>
      <p:sp>
        <p:nvSpPr>
          <p:cNvPr id="49" name="Text Box 32"/>
          <p:cNvSpPr txBox="1">
            <a:spLocks noChangeArrowheads="1"/>
          </p:cNvSpPr>
          <p:nvPr/>
        </p:nvSpPr>
        <p:spPr bwMode="auto">
          <a:xfrm>
            <a:off x="5015955" y="189185"/>
            <a:ext cx="3947004"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b="1" i="1" kern="1200" dirty="0" err="1">
                <a:solidFill>
                  <a:srgbClr val="0000FF"/>
                </a:solidFill>
                <a:ea typeface="+mn-ea"/>
              </a:rPr>
              <a:t>Thị</a:t>
            </a:r>
            <a:r>
              <a:rPr lang="en-US" altLang="en-US" sz="2000" b="1" i="1" kern="1200" dirty="0">
                <a:solidFill>
                  <a:srgbClr val="0000FF"/>
                </a:solidFill>
                <a:ea typeface="+mn-ea"/>
              </a:rPr>
              <a:t> </a:t>
            </a:r>
            <a:r>
              <a:rPr lang="en-US" altLang="en-US" sz="2000" b="1" i="1" kern="1200" dirty="0" err="1">
                <a:solidFill>
                  <a:srgbClr val="0000FF"/>
                </a:solidFill>
                <a:ea typeface="+mn-ea"/>
              </a:rPr>
              <a:t>kính</a:t>
            </a:r>
            <a:r>
              <a:rPr lang="en-US" altLang="en-US" sz="2000" b="1" i="1" kern="1200" dirty="0">
                <a:solidFill>
                  <a:srgbClr val="0000FF"/>
                </a:solidFill>
                <a:ea typeface="+mn-ea"/>
              </a:rPr>
              <a:t>: </a:t>
            </a:r>
            <a:r>
              <a:rPr lang="en-US" altLang="en-US" sz="2000" b="1" i="1" kern="1200" dirty="0" err="1">
                <a:solidFill>
                  <a:srgbClr val="0000FF"/>
                </a:solidFill>
                <a:ea typeface="+mn-ea"/>
              </a:rPr>
              <a:t>để</a:t>
            </a:r>
            <a:r>
              <a:rPr lang="en-US" altLang="en-US" sz="2000" b="1" i="1" kern="1200" dirty="0">
                <a:solidFill>
                  <a:srgbClr val="0000FF"/>
                </a:solidFill>
                <a:ea typeface="+mn-ea"/>
              </a:rPr>
              <a:t> </a:t>
            </a:r>
            <a:r>
              <a:rPr lang="en-US" altLang="en-US" sz="2000" b="1" i="1" kern="1200" dirty="0" err="1">
                <a:solidFill>
                  <a:srgbClr val="0000FF"/>
                </a:solidFill>
                <a:ea typeface="+mn-ea"/>
              </a:rPr>
              <a:t>mắt</a:t>
            </a:r>
            <a:r>
              <a:rPr lang="en-US" altLang="en-US" sz="2000" b="1" i="1" kern="1200" dirty="0">
                <a:solidFill>
                  <a:srgbClr val="0000FF"/>
                </a:solidFill>
                <a:ea typeface="+mn-ea"/>
              </a:rPr>
              <a:t> </a:t>
            </a:r>
            <a:r>
              <a:rPr lang="en-US" altLang="en-US" sz="2000" b="1" i="1" kern="1200" dirty="0" err="1">
                <a:solidFill>
                  <a:srgbClr val="0000FF"/>
                </a:solidFill>
                <a:ea typeface="+mn-ea"/>
              </a:rPr>
              <a:t>vào</a:t>
            </a:r>
            <a:r>
              <a:rPr lang="en-US" altLang="en-US" sz="2000" b="1" i="1" kern="1200" dirty="0">
                <a:solidFill>
                  <a:srgbClr val="0000FF"/>
                </a:solidFill>
                <a:ea typeface="+mn-ea"/>
              </a:rPr>
              <a:t> </a:t>
            </a:r>
            <a:r>
              <a:rPr lang="en-US" altLang="en-US" sz="2000" b="1" kern="1200" dirty="0" err="1">
                <a:solidFill>
                  <a:srgbClr val="0000FF"/>
                </a:solidFill>
                <a:ea typeface="+mn-ea"/>
              </a:rPr>
              <a:t>quan</a:t>
            </a:r>
            <a:r>
              <a:rPr lang="en-US" altLang="en-US" sz="2000" b="1" kern="1200" dirty="0">
                <a:solidFill>
                  <a:srgbClr val="0000FF"/>
                </a:solidFill>
                <a:ea typeface="+mn-ea"/>
              </a:rPr>
              <a:t> </a:t>
            </a:r>
            <a:r>
              <a:rPr lang="en-US" altLang="en-US" sz="2000" b="1" kern="1200" dirty="0" err="1">
                <a:solidFill>
                  <a:srgbClr val="0000FF"/>
                </a:solidFill>
                <a:ea typeface="+mn-ea"/>
              </a:rPr>
              <a:t>sát</a:t>
            </a:r>
            <a:endParaRPr lang="en-US" altLang="en-US" sz="2000" b="1" kern="1200" dirty="0">
              <a:solidFill>
                <a:srgbClr val="0000FF"/>
              </a:solidFill>
              <a:ea typeface="+mn-ea"/>
            </a:endParaRPr>
          </a:p>
        </p:txBody>
      </p:sp>
      <p:sp>
        <p:nvSpPr>
          <p:cNvPr id="50" name="Line 33"/>
          <p:cNvSpPr>
            <a:spLocks noChangeShapeType="1"/>
          </p:cNvSpPr>
          <p:nvPr/>
        </p:nvSpPr>
        <p:spPr bwMode="auto">
          <a:xfrm flipV="1">
            <a:off x="4472581" y="347936"/>
            <a:ext cx="543374" cy="548532"/>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b="1" kern="1200">
              <a:latin typeface="Arial" panose="020B0604020202020204" pitchFamily="34" charset="0"/>
              <a:ea typeface="+mn-ea"/>
              <a:cs typeface="Arial" panose="020B0604020202020204" pitchFamily="34" charset="0"/>
            </a:endParaRPr>
          </a:p>
        </p:txBody>
      </p:sp>
      <p:sp>
        <p:nvSpPr>
          <p:cNvPr id="51" name="Text Box 35"/>
          <p:cNvSpPr txBox="1">
            <a:spLocks noChangeArrowheads="1"/>
          </p:cNvSpPr>
          <p:nvPr/>
        </p:nvSpPr>
        <p:spPr bwMode="auto">
          <a:xfrm>
            <a:off x="5318522" y="725630"/>
            <a:ext cx="3658366"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b="1" i="1" kern="1200">
                <a:solidFill>
                  <a:srgbClr val="0000FF"/>
                </a:solidFill>
                <a:ea typeface="+mn-ea"/>
              </a:rPr>
              <a:t>Đĩa quay: </a:t>
            </a:r>
            <a:r>
              <a:rPr lang="en-US" altLang="en-US" sz="2000" b="1" kern="1200">
                <a:solidFill>
                  <a:srgbClr val="0000FF"/>
                </a:solidFill>
                <a:ea typeface="+mn-ea"/>
              </a:rPr>
              <a:t>gắn các vật kính</a:t>
            </a:r>
          </a:p>
        </p:txBody>
      </p:sp>
      <p:sp>
        <p:nvSpPr>
          <p:cNvPr id="52" name="Line 36"/>
          <p:cNvSpPr>
            <a:spLocks noChangeShapeType="1"/>
          </p:cNvSpPr>
          <p:nvPr/>
        </p:nvSpPr>
        <p:spPr bwMode="auto">
          <a:xfrm flipV="1">
            <a:off x="4477134" y="908492"/>
            <a:ext cx="719345" cy="16471"/>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b="1" kern="1200">
              <a:latin typeface="Arial" panose="020B0604020202020204" pitchFamily="34" charset="0"/>
              <a:ea typeface="+mn-ea"/>
              <a:cs typeface="Arial" panose="020B0604020202020204" pitchFamily="34" charset="0"/>
            </a:endParaRPr>
          </a:p>
        </p:txBody>
      </p:sp>
      <p:sp>
        <p:nvSpPr>
          <p:cNvPr id="53" name="Text Box 38"/>
          <p:cNvSpPr txBox="1">
            <a:spLocks noChangeArrowheads="1"/>
          </p:cNvSpPr>
          <p:nvPr/>
        </p:nvSpPr>
        <p:spPr bwMode="auto">
          <a:xfrm>
            <a:off x="5318522" y="1420416"/>
            <a:ext cx="2400300" cy="34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685800" eaLnBrk="1" fontAlgn="base" hangingPunct="1">
              <a:spcBef>
                <a:spcPct val="50000"/>
              </a:spcBef>
              <a:spcAft>
                <a:spcPct val="0"/>
              </a:spcAft>
              <a:buClrTx/>
            </a:pPr>
            <a:endParaRPr lang="en-US" altLang="en-US" sz="1800" b="1" kern="1200">
              <a:solidFill>
                <a:srgbClr val="000000"/>
              </a:solidFill>
              <a:ea typeface="+mn-ea"/>
            </a:endParaRPr>
          </a:p>
        </p:txBody>
      </p:sp>
      <p:sp>
        <p:nvSpPr>
          <p:cNvPr id="54" name="Text Box 41"/>
          <p:cNvSpPr txBox="1">
            <a:spLocks noChangeArrowheads="1"/>
          </p:cNvSpPr>
          <p:nvPr/>
        </p:nvSpPr>
        <p:spPr bwMode="auto">
          <a:xfrm>
            <a:off x="4314663" y="2919552"/>
            <a:ext cx="3158728"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b="1" kern="1200">
                <a:solidFill>
                  <a:srgbClr val="0000FF"/>
                </a:solidFill>
                <a:ea typeface="+mn-ea"/>
              </a:rPr>
              <a:t>Nơi đặt tiêu bản để quan sát, có kẹp giữ</a:t>
            </a:r>
          </a:p>
        </p:txBody>
      </p:sp>
      <p:sp>
        <p:nvSpPr>
          <p:cNvPr id="55" name="Line 42"/>
          <p:cNvSpPr>
            <a:spLocks noChangeShapeType="1"/>
          </p:cNvSpPr>
          <p:nvPr/>
        </p:nvSpPr>
        <p:spPr bwMode="auto">
          <a:xfrm>
            <a:off x="3194284" y="3207481"/>
            <a:ext cx="1120379" cy="0"/>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b="1" kern="1200">
              <a:latin typeface="Arial" panose="020B0604020202020204" pitchFamily="34" charset="0"/>
              <a:ea typeface="+mn-ea"/>
              <a:cs typeface="Arial" panose="020B0604020202020204" pitchFamily="34" charset="0"/>
            </a:endParaRPr>
          </a:p>
        </p:txBody>
      </p:sp>
      <p:sp>
        <p:nvSpPr>
          <p:cNvPr id="56" name="Text Box 44"/>
          <p:cNvSpPr txBox="1">
            <a:spLocks noChangeArrowheads="1"/>
          </p:cNvSpPr>
          <p:nvPr/>
        </p:nvSpPr>
        <p:spPr bwMode="auto">
          <a:xfrm>
            <a:off x="4472580" y="3707053"/>
            <a:ext cx="2591991"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b="1" kern="1200">
                <a:solidFill>
                  <a:srgbClr val="0000FF"/>
                </a:solidFill>
                <a:ea typeface="+mn-ea"/>
              </a:rPr>
              <a:t>Tập trung ánh sáng vào vật mẫu</a:t>
            </a:r>
          </a:p>
        </p:txBody>
      </p:sp>
      <p:sp>
        <p:nvSpPr>
          <p:cNvPr id="57" name="Line 45"/>
          <p:cNvSpPr>
            <a:spLocks noChangeShapeType="1"/>
          </p:cNvSpPr>
          <p:nvPr/>
        </p:nvSpPr>
        <p:spPr bwMode="auto">
          <a:xfrm flipV="1">
            <a:off x="3606413" y="4049696"/>
            <a:ext cx="648891" cy="0"/>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b="1" kern="1200">
              <a:latin typeface="Arial" panose="020B0604020202020204" pitchFamily="34" charset="0"/>
              <a:ea typeface="+mn-ea"/>
              <a:cs typeface="Arial" panose="020B0604020202020204" pitchFamily="34" charset="0"/>
            </a:endParaRPr>
          </a:p>
        </p:txBody>
      </p:sp>
      <p:sp>
        <p:nvSpPr>
          <p:cNvPr id="58" name="TextBox 57"/>
          <p:cNvSpPr txBox="1">
            <a:spLocks noChangeArrowheads="1"/>
          </p:cNvSpPr>
          <p:nvPr/>
        </p:nvSpPr>
        <p:spPr bwMode="auto">
          <a:xfrm>
            <a:off x="5311378" y="1193332"/>
            <a:ext cx="3665510" cy="70788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buClrTx/>
            </a:pPr>
            <a:r>
              <a:rPr lang="en-US" altLang="en-US" sz="2000" b="1" i="1" kern="1200">
                <a:solidFill>
                  <a:srgbClr val="0000FF"/>
                </a:solidFill>
                <a:ea typeface="+mn-ea"/>
              </a:rPr>
              <a:t>Vật kính:</a:t>
            </a:r>
            <a:r>
              <a:rPr lang="en-US" altLang="en-US" sz="2000" b="1" kern="1200">
                <a:solidFill>
                  <a:srgbClr val="0000FF"/>
                </a:solidFill>
                <a:ea typeface="+mn-ea"/>
              </a:rPr>
              <a:t> kính sát với vật cần quan sát</a:t>
            </a:r>
            <a:endParaRPr lang="vi-VN" altLang="en-US" sz="2000" b="1" kern="1200">
              <a:solidFill>
                <a:srgbClr val="0000FF"/>
              </a:solidFill>
              <a:ea typeface="+mn-ea"/>
            </a:endParaRPr>
          </a:p>
        </p:txBody>
      </p:sp>
      <p:sp>
        <p:nvSpPr>
          <p:cNvPr id="59" name="Line 39"/>
          <p:cNvSpPr>
            <a:spLocks noChangeShapeType="1"/>
          </p:cNvSpPr>
          <p:nvPr/>
        </p:nvSpPr>
        <p:spPr bwMode="auto">
          <a:xfrm>
            <a:off x="4472580" y="935644"/>
            <a:ext cx="723900" cy="568913"/>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ox(in)">
                                      <p:cBhvr>
                                        <p:cTn id="12" dur="500"/>
                                        <p:tgtEl>
                                          <p:spTgt spid="3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ox(in)">
                                      <p:cBhvr>
                                        <p:cTn id="15" dur="500"/>
                                        <p:tgtEl>
                                          <p:spTgt spid="35"/>
                                        </p:tgtEl>
                                      </p:cBhvr>
                                    </p:animEffect>
                                  </p:childTnLst>
                                </p:cTn>
                              </p:par>
                              <p:par>
                                <p:cTn id="16" presetID="4" presetClass="entr" presetSubtype="16"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ox(in)">
                                      <p:cBhvr>
                                        <p:cTn id="18" dur="500"/>
                                        <p:tgtEl>
                                          <p:spTgt spid="3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ox(in)">
                                      <p:cBhvr>
                                        <p:cTn id="21" dur="500"/>
                                        <p:tgtEl>
                                          <p:spTgt spid="33"/>
                                        </p:tgtEl>
                                      </p:cBhvr>
                                    </p:animEffect>
                                  </p:childTnLst>
                                </p:cTn>
                              </p:par>
                              <p:par>
                                <p:cTn id="22" presetID="4" presetClass="entr" presetSubtype="16"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ox(in)">
                                      <p:cBhvr>
                                        <p:cTn id="24" dur="500"/>
                                        <p:tgtEl>
                                          <p:spTgt spid="3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ox(in)">
                                      <p:cBhvr>
                                        <p:cTn id="27" dur="500"/>
                                        <p:tgtEl>
                                          <p:spTgt spid="37"/>
                                        </p:tgtEl>
                                      </p:cBhvr>
                                    </p:animEffect>
                                  </p:childTnLst>
                                </p:cTn>
                              </p:par>
                              <p:par>
                                <p:cTn id="28" presetID="4" presetClass="entr" presetSubtype="16"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ox(in)">
                                      <p:cBhvr>
                                        <p:cTn id="30" dur="500"/>
                                        <p:tgtEl>
                                          <p:spTgt spid="4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ox(in)">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checkerboard(across)">
                                      <p:cBhvr>
                                        <p:cTn id="38" dur="500"/>
                                        <p:tgtEl>
                                          <p:spTgt spid="42"/>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checkerboard(across)">
                                      <p:cBhvr>
                                        <p:cTn id="41" dur="500"/>
                                        <p:tgtEl>
                                          <p:spTgt spid="41"/>
                                        </p:tgtEl>
                                      </p:cBhvr>
                                    </p:animEffect>
                                  </p:childTnLst>
                                </p:cTn>
                              </p:par>
                              <p:par>
                                <p:cTn id="42" presetID="5" presetClass="entr" presetSubtype="1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checkerboard(across)">
                                      <p:cBhvr>
                                        <p:cTn id="44" dur="500"/>
                                        <p:tgtEl>
                                          <p:spTgt spid="44"/>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checkerboard(across)">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diamond(in)">
                                      <p:cBhvr>
                                        <p:cTn id="52" dur="2000"/>
                                        <p:tgtEl>
                                          <p:spTgt spid="50"/>
                                        </p:tgtEl>
                                      </p:cBhvr>
                                    </p:animEffect>
                                  </p:childTnLst>
                                </p:cTn>
                              </p:par>
                              <p:par>
                                <p:cTn id="53" presetID="8" presetClass="entr" presetSubtype="16"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diamond(in)">
                                      <p:cBhvr>
                                        <p:cTn id="55" dur="2000"/>
                                        <p:tgtEl>
                                          <p:spTgt spid="52"/>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diamond(in)">
                                      <p:cBhvr>
                                        <p:cTn id="58" dur="2000"/>
                                        <p:tgtEl>
                                          <p:spTgt spid="49"/>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diamond(in)">
                                      <p:cBhvr>
                                        <p:cTn id="61" dur="2000"/>
                                        <p:tgtEl>
                                          <p:spTgt spid="51"/>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diamond(in)">
                                      <p:cBhvr>
                                        <p:cTn id="64" dur="2000"/>
                                        <p:tgtEl>
                                          <p:spTgt spid="58"/>
                                        </p:tgtEl>
                                      </p:cBhvr>
                                    </p:animEffect>
                                  </p:childTnLst>
                                </p:cTn>
                              </p:par>
                              <p:par>
                                <p:cTn id="65" presetID="8" presetClass="entr" presetSubtype="16"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diamond(in)">
                                      <p:cBhvr>
                                        <p:cTn id="67" dur="2000"/>
                                        <p:tgtEl>
                                          <p:spTgt spid="5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linds(horizontal)">
                                      <p:cBhvr>
                                        <p:cTn id="72" dur="500"/>
                                        <p:tgtEl>
                                          <p:spTgt spid="46"/>
                                        </p:tgtEl>
                                      </p:cBhvr>
                                    </p:animEffect>
                                  </p:childTnLst>
                                </p:cTn>
                              </p:par>
                              <p:par>
                                <p:cTn id="73" presetID="3" presetClass="entr" presetSubtype="10"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blinds(horizontal)">
                                      <p:cBhvr>
                                        <p:cTn id="75" dur="500"/>
                                        <p:tgtEl>
                                          <p:spTgt spid="4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blinds(horizontal)">
                                      <p:cBhvr>
                                        <p:cTn id="78" dur="500"/>
                                        <p:tgtEl>
                                          <p:spTgt spid="4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blinds(horizontal)">
                                      <p:cBhvr>
                                        <p:cTn id="81" dur="500"/>
                                        <p:tgtEl>
                                          <p:spTgt spid="47"/>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nodeType="click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box(in)">
                                      <p:cBhvr>
                                        <p:cTn id="86" dur="500"/>
                                        <p:tgtEl>
                                          <p:spTgt spid="55"/>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box(in)">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checkerboard(across)">
                                      <p:cBhvr>
                                        <p:cTn id="94" dur="500"/>
                                        <p:tgtEl>
                                          <p:spTgt spid="57"/>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checkerboard(across)">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animBg="1"/>
      <p:bldP spid="37" grpId="0" animBg="1"/>
      <p:bldP spid="39" grpId="0" animBg="1"/>
      <p:bldP spid="41" grpId="0" animBg="1"/>
      <p:bldP spid="43" grpId="0" animBg="1"/>
      <p:bldP spid="45" grpId="0" animBg="1"/>
      <p:bldP spid="47" grpId="0" animBg="1"/>
      <p:bldP spid="49" grpId="0" animBg="1"/>
      <p:bldP spid="51" grpId="0" animBg="1"/>
      <p:bldP spid="54" grpId="0" animBg="1"/>
      <p:bldP spid="56"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6"/>
          <p:cNvSpPr txBox="1">
            <a:spLocks noGrp="1"/>
          </p:cNvSpPr>
          <p:nvPr>
            <p:ph type="title"/>
          </p:nvPr>
        </p:nvSpPr>
        <p:spPr>
          <a:xfrm>
            <a:off x="457200" y="221100"/>
            <a:ext cx="8229600" cy="56593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latin typeface="Arial" panose="020B0604020202020204" pitchFamily="34" charset="0"/>
                <a:cs typeface="Arial" panose="020B0604020202020204" pitchFamily="34" charset="0"/>
              </a:rPr>
              <a:t>Nêu công dụng của kính hiển vi quang học</a:t>
            </a:r>
            <a:endParaRPr sz="2400" b="1" dirty="0">
              <a:latin typeface="Arial" panose="020B0604020202020204" pitchFamily="34" charset="0"/>
              <a:cs typeface="Arial" panose="020B0604020202020204" pitchFamily="34" charset="0"/>
            </a:endParaRPr>
          </a:p>
        </p:txBody>
      </p:sp>
      <p:sp>
        <p:nvSpPr>
          <p:cNvPr id="157" name="Google Shape;157;p2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8" name="Text Box 11"/>
          <p:cNvSpPr txBox="1">
            <a:spLocks noChangeArrowheads="1"/>
          </p:cNvSpPr>
          <p:nvPr/>
        </p:nvSpPr>
        <p:spPr bwMode="auto">
          <a:xfrm>
            <a:off x="457200" y="919996"/>
            <a:ext cx="8229600" cy="157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Kính</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hiển</a:t>
            </a:r>
            <a:r>
              <a:rPr lang="en-US" altLang="en-US" sz="2400" b="1" dirty="0">
                <a:solidFill>
                  <a:schemeClr val="accent1"/>
                </a:solidFill>
                <a:latin typeface="Times New Roman" panose="02020603050405020304" pitchFamily="18" charset="0"/>
                <a:cs typeface="Times New Roman" panose="02020603050405020304" pitchFamily="18" charset="0"/>
              </a:rPr>
              <a:t> vi </a:t>
            </a:r>
            <a:r>
              <a:rPr lang="en-US" altLang="en-US" sz="2400" b="1" dirty="0" err="1">
                <a:solidFill>
                  <a:schemeClr val="accent1"/>
                </a:solidFill>
                <a:latin typeface="Times New Roman" panose="02020603050405020304" pitchFamily="18" charset="0"/>
                <a:cs typeface="Times New Roman" panose="02020603050405020304" pitchFamily="18" charset="0"/>
              </a:rPr>
              <a:t>quang</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học</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có</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thể</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phóng</a:t>
            </a:r>
            <a:r>
              <a:rPr lang="en-US" altLang="en-US" sz="2400" b="1" dirty="0">
                <a:solidFill>
                  <a:schemeClr val="accent1"/>
                </a:solidFill>
                <a:latin typeface="Times New Roman" panose="02020603050405020304" pitchFamily="18" charset="0"/>
                <a:cs typeface="Times New Roman" panose="02020603050405020304" pitchFamily="18" charset="0"/>
              </a:rPr>
              <a:t> to </a:t>
            </a:r>
            <a:r>
              <a:rPr lang="en-US" altLang="en-US" sz="2400" b="1" dirty="0" err="1">
                <a:solidFill>
                  <a:schemeClr val="accent1"/>
                </a:solidFill>
                <a:latin typeface="Times New Roman" panose="02020603050405020304" pitchFamily="18" charset="0"/>
                <a:cs typeface="Times New Roman" panose="02020603050405020304" pitchFamily="18" charset="0"/>
              </a:rPr>
              <a:t>ảnh</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của</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vật</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mẫu</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từ</a:t>
            </a:r>
            <a:r>
              <a:rPr lang="en-US" altLang="en-US" sz="2400" b="1" dirty="0">
                <a:solidFill>
                  <a:schemeClr val="accent1"/>
                </a:solidFill>
                <a:latin typeface="Times New Roman" panose="02020603050405020304" pitchFamily="18" charset="0"/>
                <a:cs typeface="Times New Roman" panose="02020603050405020304" pitchFamily="18" charset="0"/>
              </a:rPr>
              <a:t> 40 – 3000 </a:t>
            </a:r>
            <a:r>
              <a:rPr lang="en-US" altLang="en-US" sz="2400" b="1" dirty="0" err="1">
                <a:solidFill>
                  <a:schemeClr val="accent1"/>
                </a:solidFill>
                <a:latin typeface="Times New Roman" panose="02020603050405020304" pitchFamily="18" charset="0"/>
                <a:cs typeface="Times New Roman" panose="02020603050405020304" pitchFamily="18" charset="0"/>
              </a:rPr>
              <a:t>lần</a:t>
            </a:r>
            <a:r>
              <a:rPr lang="en-US" altLang="en-US" sz="2400" b="1" dirty="0">
                <a:solidFill>
                  <a:schemeClr val="accent1"/>
                </a:solidFill>
                <a:latin typeface="Times New Roman" panose="02020603050405020304" pitchFamily="18" charset="0"/>
                <a:cs typeface="Times New Roman" panose="02020603050405020304" pitchFamily="18" charset="0"/>
              </a:rPr>
              <a:t>.</a:t>
            </a:r>
          </a:p>
          <a:p>
            <a:pPr algn="just"/>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Kính</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hiển</a:t>
            </a:r>
            <a:r>
              <a:rPr lang="en-US" altLang="en-US" sz="2400" b="1" dirty="0">
                <a:solidFill>
                  <a:schemeClr val="accent1"/>
                </a:solidFill>
                <a:latin typeface="Times New Roman" panose="02020603050405020304" pitchFamily="18" charset="0"/>
                <a:cs typeface="Times New Roman" panose="02020603050405020304" pitchFamily="18" charset="0"/>
              </a:rPr>
              <a:t> vi </a:t>
            </a:r>
            <a:r>
              <a:rPr lang="en-US" altLang="en-US" sz="2400" b="1" dirty="0" err="1">
                <a:solidFill>
                  <a:schemeClr val="accent1"/>
                </a:solidFill>
                <a:latin typeface="Times New Roman" panose="02020603050405020304" pitchFamily="18" charset="0"/>
                <a:cs typeface="Times New Roman" panose="02020603050405020304" pitchFamily="18" charset="0"/>
              </a:rPr>
              <a:t>giúp</a:t>
            </a:r>
            <a:r>
              <a:rPr lang="en-US" altLang="en-US" sz="2400" b="1" dirty="0">
                <a:solidFill>
                  <a:schemeClr val="accent1"/>
                </a:solidFill>
                <a:latin typeface="Times New Roman" panose="02020603050405020304" pitchFamily="18" charset="0"/>
                <a:cs typeface="Times New Roman" panose="02020603050405020304" pitchFamily="18" charset="0"/>
              </a:rPr>
              <a:t> ta </a:t>
            </a:r>
            <a:r>
              <a:rPr lang="en-US" altLang="en-US" sz="2400" b="1" dirty="0" err="1">
                <a:solidFill>
                  <a:schemeClr val="accent1"/>
                </a:solidFill>
                <a:latin typeface="Times New Roman" panose="02020603050405020304" pitchFamily="18" charset="0"/>
                <a:cs typeface="Times New Roman" panose="02020603050405020304" pitchFamily="18" charset="0"/>
              </a:rPr>
              <a:t>nhìn</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được</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những</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gì</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mắt</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không</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thấy</a:t>
            </a:r>
            <a:r>
              <a:rPr lang="en-US" altLang="en-US" sz="2400" b="1" dirty="0">
                <a:solidFill>
                  <a:schemeClr val="accent1"/>
                </a:solidFill>
                <a:latin typeface="Times New Roman" panose="02020603050405020304" pitchFamily="18" charset="0"/>
                <a:cs typeface="Times New Roman" panose="02020603050405020304" pitchFamily="18" charset="0"/>
              </a:rPr>
              <a:t> </a:t>
            </a:r>
            <a:r>
              <a:rPr lang="en-US" altLang="en-US" sz="2400" b="1" dirty="0" err="1">
                <a:solidFill>
                  <a:schemeClr val="accent1"/>
                </a:solidFill>
                <a:latin typeface="Times New Roman" panose="02020603050405020304" pitchFamily="18" charset="0"/>
                <a:cs typeface="Times New Roman" panose="02020603050405020304" pitchFamily="18" charset="0"/>
              </a:rPr>
              <a:t>được</a:t>
            </a:r>
            <a:r>
              <a:rPr lang="en-US" altLang="en-US" sz="2400" b="1" dirty="0">
                <a:solidFill>
                  <a:schemeClr val="accent1"/>
                </a:solidFill>
                <a:latin typeface="Times New Roman" panose="02020603050405020304" pitchFamily="18" charset="0"/>
                <a:cs typeface="Times New Roman" panose="02020603050405020304" pitchFamily="18" charset="0"/>
              </a:rPr>
              <a:t>. </a:t>
            </a:r>
          </a:p>
        </p:txBody>
      </p:sp>
      <p:pic>
        <p:nvPicPr>
          <p:cNvPr id="2052" name="Picture 4" descr="Kính hiển vi là gì? kính hiển vi điện tử, soi nổi, soi vi khuẩn, olymp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712" y="2382253"/>
            <a:ext cx="3230812" cy="2540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4" name="Rectangle 3"/>
          <p:cNvSpPr/>
          <p:nvPr/>
        </p:nvSpPr>
        <p:spPr>
          <a:xfrm>
            <a:off x="3211214" y="288758"/>
            <a:ext cx="3309901" cy="461665"/>
          </a:xfrm>
          <a:prstGeom prst="rect">
            <a:avLst/>
          </a:prstGeom>
          <a:noFill/>
        </p:spPr>
        <p:txBody>
          <a:bodyPr wrap="square">
            <a:spAutoFit/>
          </a:bodyPr>
          <a:lstStyle/>
          <a:p>
            <a:pPr algn="just"/>
            <a:r>
              <a:rPr lang="en-US" sz="2400" b="1">
                <a:solidFill>
                  <a:schemeClr val="accent2"/>
                </a:solidFill>
              </a:rPr>
              <a:t>Thảo luận cặp đôi</a:t>
            </a:r>
          </a:p>
        </p:txBody>
      </p:sp>
      <p:sp>
        <p:nvSpPr>
          <p:cNvPr id="5" name="Rectangle 4"/>
          <p:cNvSpPr/>
          <p:nvPr/>
        </p:nvSpPr>
        <p:spPr>
          <a:xfrm>
            <a:off x="251531" y="994307"/>
            <a:ext cx="8148834" cy="3539430"/>
          </a:xfrm>
          <a:prstGeom prst="rect">
            <a:avLst/>
          </a:prstGeom>
        </p:spPr>
        <p:txBody>
          <a:bodyPr wrap="square">
            <a:spAutoFit/>
          </a:bodyPr>
          <a:lstStyle/>
          <a:p>
            <a:r>
              <a:rPr lang="en-GB"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a:t>
            </a:r>
            <a:r>
              <a:rPr lang="en-GB"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vụ</a:t>
            </a:r>
            <a:r>
              <a:rPr lang="en-GB"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buFont typeface="Wingdings" panose="05000000000000000000" pitchFamily="2" charset="2"/>
              <a:buChar char="v"/>
            </a:pPr>
            <a:r>
              <a:rPr lang="en-GB" sz="2800" b="1" dirty="0" err="1">
                <a:latin typeface="Times New Roman" panose="02020603050405020304" pitchFamily="18" charset="0"/>
                <a:cs typeface="Times New Roman" panose="02020603050405020304" pitchFamily="18" charset="0"/>
              </a:rPr>
              <a:t>Những</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mẫu</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vật</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nào</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sau</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đây</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không</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thể</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quan</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sát</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bằng</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kính</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lúp</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mà</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phải</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dùng</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kính</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hiển</a:t>
            </a:r>
            <a:r>
              <a:rPr lang="en-GB" sz="2800" b="1" dirty="0">
                <a:latin typeface="Times New Roman" panose="02020603050405020304" pitchFamily="18" charset="0"/>
                <a:cs typeface="Times New Roman" panose="02020603050405020304" pitchFamily="18" charset="0"/>
              </a:rPr>
              <a:t> vi </a:t>
            </a:r>
            <a:r>
              <a:rPr lang="en-GB" sz="2800" b="1" dirty="0" err="1">
                <a:latin typeface="Times New Roman" panose="02020603050405020304" pitchFamily="18" charset="0"/>
                <a:cs typeface="Times New Roman" panose="02020603050405020304" pitchFamily="18" charset="0"/>
              </a:rPr>
              <a:t>quang</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học</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Giải</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thích</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tại</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sao</a:t>
            </a:r>
            <a:r>
              <a:rPr lang="en-GB" sz="2800" b="1" dirty="0">
                <a:latin typeface="Times New Roman" panose="02020603050405020304" pitchFamily="18" charset="0"/>
                <a:cs typeface="Times New Roman" panose="02020603050405020304" pitchFamily="18" charset="0"/>
              </a:rPr>
              <a:t>?</a:t>
            </a:r>
          </a:p>
          <a:p>
            <a:pPr marL="746125" indent="-349250" algn="just">
              <a:buFont typeface="Wingdings" panose="05000000000000000000" pitchFamily="2" charset="2"/>
              <a:buChar char="ü"/>
            </a:pPr>
            <a:r>
              <a:rPr lang="en-GB" sz="2800" b="1" dirty="0" err="1">
                <a:latin typeface="Times New Roman" panose="02020603050405020304" pitchFamily="18" charset="0"/>
                <a:cs typeface="Times New Roman" panose="02020603050405020304" pitchFamily="18" charset="0"/>
              </a:rPr>
              <a:t>Côn</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trùng</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ruồi</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kiến</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ong</a:t>
            </a:r>
            <a:r>
              <a:rPr lang="en-GB" sz="2800" b="1" dirty="0">
                <a:latin typeface="Times New Roman" panose="02020603050405020304" pitchFamily="18" charset="0"/>
                <a:cs typeface="Times New Roman" panose="02020603050405020304" pitchFamily="18" charset="0"/>
              </a:rPr>
              <a:t>,…)</a:t>
            </a:r>
          </a:p>
          <a:p>
            <a:pPr marL="746125" indent="-349250" algn="just">
              <a:buFont typeface="Wingdings" panose="05000000000000000000" pitchFamily="2" charset="2"/>
              <a:buChar char="ü"/>
            </a:pPr>
            <a:r>
              <a:rPr lang="en-GB" sz="2800" b="1" dirty="0" err="1">
                <a:latin typeface="Times New Roman" panose="02020603050405020304" pitchFamily="18" charset="0"/>
                <a:cs typeface="Times New Roman" panose="02020603050405020304" pitchFamily="18" charset="0"/>
              </a:rPr>
              <a:t>Giun</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sán</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dây</a:t>
            </a:r>
            <a:endParaRPr lang="en-GB" sz="2800" b="1" dirty="0">
              <a:latin typeface="Times New Roman" panose="02020603050405020304" pitchFamily="18" charset="0"/>
              <a:cs typeface="Times New Roman" panose="02020603050405020304" pitchFamily="18" charset="0"/>
            </a:endParaRPr>
          </a:p>
          <a:p>
            <a:pPr marL="746125" indent="-349250" algn="just">
              <a:buFont typeface="Wingdings" panose="05000000000000000000" pitchFamily="2" charset="2"/>
              <a:buChar char="ü"/>
            </a:pPr>
            <a:r>
              <a:rPr lang="en-GB" sz="2800" b="1" dirty="0" err="1">
                <a:latin typeface="Times New Roman" panose="02020603050405020304" pitchFamily="18" charset="0"/>
                <a:cs typeface="Times New Roman" panose="02020603050405020304" pitchFamily="18" charset="0"/>
              </a:rPr>
              <a:t>Các</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tép</a:t>
            </a:r>
            <a:r>
              <a:rPr lang="en-GB" sz="2800" b="1" dirty="0">
                <a:latin typeface="Times New Roman" panose="02020603050405020304" pitchFamily="18" charset="0"/>
                <a:cs typeface="Times New Roman" panose="02020603050405020304" pitchFamily="18" charset="0"/>
              </a:rPr>
              <a:t> cam, </a:t>
            </a:r>
            <a:r>
              <a:rPr lang="en-GB" sz="2800" b="1" dirty="0" err="1">
                <a:latin typeface="Times New Roman" panose="02020603050405020304" pitchFamily="18" charset="0"/>
                <a:cs typeface="Times New Roman" panose="02020603050405020304" pitchFamily="18" charset="0"/>
              </a:rPr>
              <a:t>tép</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bưởi</a:t>
            </a:r>
            <a:endParaRPr lang="en-GB" sz="2800" b="1" dirty="0">
              <a:latin typeface="Times New Roman" panose="02020603050405020304" pitchFamily="18" charset="0"/>
              <a:cs typeface="Times New Roman" panose="02020603050405020304" pitchFamily="18" charset="0"/>
            </a:endParaRPr>
          </a:p>
          <a:p>
            <a:pPr marL="746125" indent="-349250" algn="just">
              <a:buFont typeface="Wingdings" panose="05000000000000000000" pitchFamily="2" charset="2"/>
              <a:buChar char="ü"/>
            </a:pPr>
            <a:r>
              <a:rPr lang="en-GB" sz="2800" b="1" dirty="0" err="1">
                <a:latin typeface="Times New Roman" panose="02020603050405020304" pitchFamily="18" charset="0"/>
                <a:cs typeface="Times New Roman" panose="02020603050405020304" pitchFamily="18" charset="0"/>
              </a:rPr>
              <a:t>Các</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tế</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bào</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thực</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vật</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động</a:t>
            </a:r>
            <a:r>
              <a:rPr lang="en-GB" sz="2800" b="1" dirty="0">
                <a:latin typeface="Times New Roman" panose="02020603050405020304" pitchFamily="18" charset="0"/>
                <a:cs typeface="Times New Roman" panose="02020603050405020304" pitchFamily="18" charset="0"/>
              </a:rPr>
              <a:t> </a:t>
            </a:r>
            <a:r>
              <a:rPr lang="en-GB" sz="2800" b="1" dirty="0" err="1">
                <a:latin typeface="Times New Roman" panose="02020603050405020304" pitchFamily="18" charset="0"/>
                <a:cs typeface="Times New Roman" panose="02020603050405020304" pitchFamily="18" charset="0"/>
              </a:rPr>
              <a:t>vật</a:t>
            </a:r>
            <a:endParaRPr lang="en-US" sz="28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618622" y="2636071"/>
            <a:ext cx="2393032" cy="2343150"/>
          </a:xfrm>
          <a:prstGeom prst="rect">
            <a:avLst/>
          </a:prstGeom>
        </p:spPr>
      </p:pic>
    </p:spTree>
    <p:extLst>
      <p:ext uri="{BB962C8B-B14F-4D97-AF65-F5344CB8AC3E}">
        <p14:creationId xmlns:p14="http://schemas.microsoft.com/office/powerpoint/2010/main" val="191741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530999" y="660394"/>
            <a:ext cx="8025776" cy="7659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dirty="0">
                <a:solidFill>
                  <a:schemeClr val="accent4"/>
                </a:solidFill>
                <a:latin typeface="Times New Roman" panose="02020603050405020304" pitchFamily="18" charset="0"/>
                <a:cs typeface="Times New Roman" panose="02020603050405020304" pitchFamily="18" charset="0"/>
              </a:rPr>
              <a:t>2. </a:t>
            </a:r>
            <a:r>
              <a:rPr lang="en" sz="3200" b="1" dirty="0">
                <a:latin typeface="Times New Roman" panose="02020603050405020304" pitchFamily="18" charset="0"/>
                <a:cs typeface="Times New Roman" panose="02020603050405020304" pitchFamily="18" charset="0"/>
              </a:rPr>
              <a:t>Sử dụng kính hiển vi quang học</a:t>
            </a:r>
            <a:endParaRPr sz="3200" b="1" dirty="0">
              <a:latin typeface="Times New Roman" panose="02020603050405020304" pitchFamily="18" charset="0"/>
              <a:cs typeface="Times New Roman" panose="02020603050405020304" pitchFamily="18" charset="0"/>
            </a:endParaRPr>
          </a:p>
        </p:txBody>
      </p:sp>
      <p:sp>
        <p:nvSpPr>
          <p:cNvPr id="119" name="Google Shape;119;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59049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81263" y="878306"/>
            <a:ext cx="8229600" cy="544962"/>
          </a:xfrm>
          <a:prstGeom prst="rect">
            <a:avLst/>
          </a:prstGeom>
        </p:spPr>
        <p:txBody>
          <a:bodyPr spcFirstLastPara="1" wrap="square" lIns="91425" tIns="91425" rIns="91425" bIns="91425" anchor="b" anchorCtr="0">
            <a:noAutofit/>
          </a:bodyPr>
          <a:lstStyle/>
          <a:p>
            <a:pPr algn="just" eaLnBrk="0" hangingPunct="0">
              <a:spcBef>
                <a:spcPct val="50000"/>
              </a:spcBef>
            </a:pPr>
            <a:r>
              <a:rPr lang="en-US" altLang="en-US" sz="2400">
                <a:solidFill>
                  <a:schemeClr val="bg1"/>
                </a:solidFill>
                <a:latin typeface="Arial" panose="020B0604020202020204" pitchFamily="34" charset="0"/>
                <a:cs typeface="Arial" panose="020B0604020202020204" pitchFamily="34" charset="0"/>
              </a:rPr>
              <a:t>Cách sử dụng kính hiển vi quang học</a:t>
            </a:r>
          </a:p>
        </p:txBody>
      </p:sp>
      <p:sp>
        <p:nvSpPr>
          <p:cNvPr id="166" name="Google Shape;166;p2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1" name="Text Box 3"/>
          <p:cNvSpPr txBox="1">
            <a:spLocks noChangeArrowheads="1"/>
          </p:cNvSpPr>
          <p:nvPr/>
        </p:nvSpPr>
        <p:spPr bwMode="auto">
          <a:xfrm>
            <a:off x="180118" y="76050"/>
            <a:ext cx="8783764" cy="4832734"/>
          </a:xfrm>
          <a:prstGeom prst="rect">
            <a:avLst/>
          </a:prstGeom>
          <a:solidFill>
            <a:schemeClr val="bg2"/>
          </a:solidFill>
          <a:ln/>
        </p:spPr>
        <p:style>
          <a:lnRef idx="1">
            <a:schemeClr val="accent4"/>
          </a:lnRef>
          <a:fillRef idx="2">
            <a:schemeClr val="accent4"/>
          </a:fillRef>
          <a:effectRef idx="1">
            <a:schemeClr val="accent4"/>
          </a:effectRef>
          <a:fontRef idx="minor">
            <a:schemeClr val="dk1"/>
          </a:fontRef>
        </p:style>
        <p:txBody>
          <a:bodyPr wrap="square" lIns="92075" tIns="46038" rIns="92075" bIns="46038">
            <a:spAutoFit/>
          </a:bodyPr>
          <a:lstStyle/>
          <a:p>
            <a:pPr algn="just"/>
            <a:r>
              <a:rPr lang="en-US" altLang="en-US" sz="2800" b="1" u="sng" dirty="0" err="1">
                <a:solidFill>
                  <a:schemeClr val="tx1"/>
                </a:solidFill>
                <a:latin typeface="Times New Roman" panose="02020603050405020304" pitchFamily="18" charset="0"/>
                <a:cs typeface="Times New Roman" panose="02020603050405020304" pitchFamily="18" charset="0"/>
              </a:rPr>
              <a:t>Bước</a:t>
            </a:r>
            <a:r>
              <a:rPr lang="en-US" altLang="en-US" sz="2800" b="1" u="sng" dirty="0">
                <a:solidFill>
                  <a:schemeClr val="tx1"/>
                </a:solidFill>
                <a:latin typeface="Times New Roman" panose="02020603050405020304" pitchFamily="18" charset="0"/>
                <a:cs typeface="Times New Roman" panose="02020603050405020304" pitchFamily="18" charset="0"/>
              </a:rPr>
              <a:t> 1</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Chọn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vật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kính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thích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hợp</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theo</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mục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đích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quan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sát</a:t>
            </a:r>
            <a:r>
              <a:rPr lang="en-US" altLang="en-US" sz="2800" b="1" dirty="0">
                <a:solidFill>
                  <a:schemeClr val="tx1"/>
                </a:solidFill>
                <a:latin typeface="Times New Roman" panose="02020603050405020304" pitchFamily="18" charset="0"/>
                <a:cs typeface="Times New Roman" panose="02020603050405020304" pitchFamily="18" charset="0"/>
              </a:rPr>
              <a:t>.</a:t>
            </a:r>
          </a:p>
          <a:p>
            <a:pPr algn="just"/>
            <a:r>
              <a:rPr lang="en-US" altLang="en-US" sz="2800" b="1" u="sng" dirty="0" err="1">
                <a:solidFill>
                  <a:schemeClr val="tx1"/>
                </a:solidFill>
                <a:latin typeface="Times New Roman" panose="02020603050405020304" pitchFamily="18" charset="0"/>
                <a:cs typeface="Times New Roman" panose="02020603050405020304" pitchFamily="18" charset="0"/>
              </a:rPr>
              <a:t>Bước</a:t>
            </a:r>
            <a:r>
              <a:rPr lang="en-US" altLang="en-US" sz="2800" b="1" u="sng" dirty="0">
                <a:solidFill>
                  <a:schemeClr val="tx1"/>
                </a:solidFill>
                <a:latin typeface="Times New Roman" panose="02020603050405020304" pitchFamily="18" charset="0"/>
                <a:cs typeface="Times New Roman" panose="02020603050405020304" pitchFamily="18" charset="0"/>
              </a:rPr>
              <a:t> 2</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Điều</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chỉnh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ánh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sáng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cho</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thích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hợp</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với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vật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kính</a:t>
            </a:r>
            <a:r>
              <a:rPr lang="en-US" altLang="en-US" sz="2800" b="1" dirty="0">
                <a:solidFill>
                  <a:schemeClr val="tx1"/>
                </a:solidFill>
                <a:latin typeface="Times New Roman" panose="02020603050405020304" pitchFamily="18" charset="0"/>
                <a:cs typeface="Times New Roman" panose="02020603050405020304" pitchFamily="18" charset="0"/>
              </a:rPr>
              <a:t>.</a:t>
            </a:r>
          </a:p>
          <a:p>
            <a:pPr algn="just"/>
            <a:r>
              <a:rPr lang="en-US" altLang="en-US" sz="2800" b="1" u="sng" dirty="0" err="1">
                <a:solidFill>
                  <a:schemeClr val="tx1"/>
                </a:solidFill>
                <a:latin typeface="Times New Roman" panose="02020603050405020304" pitchFamily="18" charset="0"/>
                <a:cs typeface="Times New Roman" panose="02020603050405020304" pitchFamily="18" charset="0"/>
              </a:rPr>
              <a:t>Bước</a:t>
            </a:r>
            <a:r>
              <a:rPr lang="en-US" altLang="en-US" sz="2800" b="1" u="sng" dirty="0">
                <a:solidFill>
                  <a:schemeClr val="tx1"/>
                </a:solidFill>
                <a:latin typeface="Times New Roman" panose="02020603050405020304" pitchFamily="18" charset="0"/>
                <a:cs typeface="Times New Roman" panose="02020603050405020304" pitchFamily="18" charset="0"/>
              </a:rPr>
              <a:t> 3</a:t>
            </a:r>
            <a:r>
              <a:rPr lang="en-US" altLang="en-US" sz="2800" b="1" dirty="0">
                <a:solidFill>
                  <a:schemeClr val="tx1"/>
                </a:solidFill>
                <a:latin typeface="Times New Roman" panose="02020603050405020304" pitchFamily="18" charset="0"/>
                <a:cs typeface="Times New Roman" panose="02020603050405020304" pitchFamily="18" charset="0"/>
              </a:rPr>
              <a:t>: </a:t>
            </a:r>
            <a:r>
              <a:rPr lang="nl-NL" sz="2800" b="1" dirty="0">
                <a:latin typeface="Times New Roman" panose="02020603050405020304" pitchFamily="18" charset="0"/>
                <a:ea typeface="Calibri" panose="020F0502020204030204" pitchFamily="34" charset="0"/>
                <a:cs typeface="Times New Roman" panose="02020603050405020304" pitchFamily="18" charset="0"/>
              </a:rPr>
              <a:t>Đặt tiêu bản lên bàn kính, dùng kẹp để giữ tiêu bản. Vặn ốc to theo chiều kim đồng hồ để hạ vật kính gần sát vào tiêu bản (cẩn thận không để mặt của vật kính chạm vào tiêu bản).</a:t>
            </a:r>
            <a:endParaRPr lang="en-US" sz="2800" b="1" dirty="0">
              <a:latin typeface="Times New Roman" panose="02020603050405020304" pitchFamily="18" charset="0"/>
              <a:cs typeface="Times New Roman" panose="02020603050405020304" pitchFamily="18" charset="0"/>
            </a:endParaRPr>
          </a:p>
          <a:p>
            <a:pPr algn="just"/>
            <a:r>
              <a:rPr lang="en-US" altLang="en-US" sz="2800" b="1" u="sng" dirty="0" err="1">
                <a:solidFill>
                  <a:schemeClr val="tx1"/>
                </a:solidFill>
                <a:latin typeface="Times New Roman" panose="02020603050405020304" pitchFamily="18" charset="0"/>
                <a:cs typeface="Times New Roman" panose="02020603050405020304" pitchFamily="18" charset="0"/>
              </a:rPr>
              <a:t>Bước</a:t>
            </a:r>
            <a:r>
              <a:rPr lang="en-US" altLang="en-US" sz="2800" b="1" u="sng" dirty="0">
                <a:solidFill>
                  <a:schemeClr val="tx1"/>
                </a:solidFill>
                <a:latin typeface="Times New Roman" panose="02020603050405020304" pitchFamily="18" charset="0"/>
                <a:cs typeface="Times New Roman" panose="02020603050405020304" pitchFamily="18" charset="0"/>
              </a:rPr>
              <a:t> 4</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Mắt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nhìn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vào</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thị</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kính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tay</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phải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từ</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từ</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vặn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ốc</a:t>
            </a:r>
            <a:r>
              <a:rPr lang="en-US" altLang="en-US" sz="2800" b="1" dirty="0">
                <a:solidFill>
                  <a:schemeClr val="tx1"/>
                </a:solidFill>
                <a:latin typeface="Times New Roman" panose="02020603050405020304" pitchFamily="18" charset="0"/>
                <a:cs typeface="Times New Roman" panose="02020603050405020304" pitchFamily="18" charset="0"/>
              </a:rPr>
              <a:t> to </a:t>
            </a:r>
            <a:r>
              <a:rPr lang="en-US" altLang="en-US" sz="2800" b="1" dirty="0" err="1">
                <a:solidFill>
                  <a:schemeClr val="tx1"/>
                </a:solidFill>
                <a:latin typeface="Times New Roman" panose="02020603050405020304" pitchFamily="18" charset="0"/>
                <a:cs typeface="Times New Roman" panose="02020603050405020304" pitchFamily="18" charset="0"/>
              </a:rPr>
              <a:t>theo</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chiều</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ngược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lại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vặn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lên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cho</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đến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khi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nhìn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thấy</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vật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cần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quan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sát</a:t>
            </a:r>
            <a:r>
              <a:rPr lang="en-US" altLang="en-US" sz="2800" b="1" dirty="0">
                <a:solidFill>
                  <a:schemeClr val="tx1"/>
                </a:solidFill>
                <a:latin typeface="Times New Roman" panose="02020603050405020304" pitchFamily="18" charset="0"/>
                <a:cs typeface="Times New Roman" panose="02020603050405020304" pitchFamily="18" charset="0"/>
              </a:rPr>
              <a:t>.</a:t>
            </a:r>
          </a:p>
          <a:p>
            <a:pPr algn="just"/>
            <a:r>
              <a:rPr lang="en-US" altLang="en-US" sz="2800" b="1" u="sng" dirty="0" err="1">
                <a:solidFill>
                  <a:schemeClr val="tx1"/>
                </a:solidFill>
                <a:latin typeface="Times New Roman" panose="02020603050405020304" pitchFamily="18" charset="0"/>
                <a:cs typeface="Times New Roman" panose="02020603050405020304" pitchFamily="18" charset="0"/>
              </a:rPr>
              <a:t>Bước</a:t>
            </a:r>
            <a:r>
              <a:rPr lang="en-US" altLang="en-US" sz="2800" b="1" u="sng" dirty="0">
                <a:solidFill>
                  <a:schemeClr val="tx1"/>
                </a:solidFill>
                <a:latin typeface="Times New Roman" panose="02020603050405020304" pitchFamily="18" charset="0"/>
                <a:cs typeface="Times New Roman" panose="02020603050405020304" pitchFamily="18" charset="0"/>
              </a:rPr>
              <a:t> 5</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Điều</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chỉnh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bằng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ốc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nhỏ</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để</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nhìn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rõ</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vật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nhất</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ox(in)">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ircle(in)">
                                      <p:cBhvr>
                                        <p:cTn id="27"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178</TotalTime>
  <Words>737</Words>
  <Application>Microsoft Office PowerPoint</Application>
  <PresentationFormat>On-screen Show (16:9)</PresentationFormat>
  <Paragraphs>91</Paragraphs>
  <Slides>17</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Calibri</vt:lpstr>
      <vt:lpstr>Wingdings</vt:lpstr>
      <vt:lpstr>Oxygen Light</vt:lpstr>
      <vt:lpstr>Montserrat</vt:lpstr>
      <vt:lpstr>Arial</vt:lpstr>
      <vt:lpstr>Aptos Display</vt:lpstr>
      <vt:lpstr>Times New Roman</vt:lpstr>
      <vt:lpstr>Aptos</vt:lpstr>
      <vt:lpstr>Office Theme</vt:lpstr>
      <vt:lpstr>BÀI 4 SỬ DỤNG KÍNH HIỂN VI QUANG HỌC</vt:lpstr>
      <vt:lpstr>PowerPoint Presentation</vt:lpstr>
      <vt:lpstr>1.Tìm hiểu về kính hiển vi quang học</vt:lpstr>
      <vt:lpstr>PowerPoint Presentation</vt:lpstr>
      <vt:lpstr>PowerPoint Presentation</vt:lpstr>
      <vt:lpstr>Nêu công dụng của kính hiển vi quang học</vt:lpstr>
      <vt:lpstr>PowerPoint Presentation</vt:lpstr>
      <vt:lpstr>2. Sử dụng kính hiển vi quang học</vt:lpstr>
      <vt:lpstr>Cách sử dụng kính hiển vi quang học</vt:lpstr>
      <vt:lpstr>PowerPoint Presentation</vt:lpstr>
      <vt:lpstr>3. Bảo quản kính hiện vi quang học</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SỬ DỤNG KÍNH HIỂN VI QUANG HỌC</dc:title>
  <cp:lastModifiedBy>Officciall Microsoftc</cp:lastModifiedBy>
  <cp:revision>15</cp:revision>
  <dcterms:modified xsi:type="dcterms:W3CDTF">2024-09-13T04:14:47Z</dcterms:modified>
</cp:coreProperties>
</file>