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08" r:id="rId2"/>
    <p:sldId id="406" r:id="rId3"/>
    <p:sldId id="257" r:id="rId4"/>
    <p:sldId id="399" r:id="rId5"/>
    <p:sldId id="401" r:id="rId6"/>
    <p:sldId id="403" r:id="rId7"/>
    <p:sldId id="261" r:id="rId8"/>
    <p:sldId id="311" r:id="rId9"/>
    <p:sldId id="313" r:id="rId10"/>
    <p:sldId id="315" r:id="rId11"/>
    <p:sldId id="407" r:id="rId12"/>
    <p:sldId id="320" r:id="rId13"/>
    <p:sldId id="319" r:id="rId14"/>
    <p:sldId id="324" r:id="rId15"/>
    <p:sldId id="327" r:id="rId16"/>
    <p:sldId id="326" r:id="rId17"/>
    <p:sldId id="329" r:id="rId18"/>
    <p:sldId id="391" r:id="rId19"/>
    <p:sldId id="395" r:id="rId20"/>
    <p:sldId id="394" r:id="rId21"/>
    <p:sldId id="393" r:id="rId22"/>
    <p:sldId id="397" r:id="rId23"/>
    <p:sldId id="273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9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78" y="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2E72B-9433-42C3-B2C4-9912DA3ACDE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00994-D9B3-40A9-8B49-52F17CC3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4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65C2C4-3D26-40E3-B86D-157D6AE30B0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963168" y="573024"/>
            <a:ext cx="10290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85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30277" lvl="0" indent="-28685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860554" lvl="1" indent="-286851">
              <a:spcBef>
                <a:spcPts val="1507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290830" lvl="2" indent="-286851">
              <a:spcBef>
                <a:spcPts val="1507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721108" lvl="3" indent="-286851">
              <a:spcBef>
                <a:spcPts val="1507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151385" lvl="4" indent="-286851">
              <a:spcBef>
                <a:spcPts val="1507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581662" lvl="5" indent="-286851">
              <a:spcBef>
                <a:spcPts val="1507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011939" lvl="6" indent="-286851">
              <a:spcBef>
                <a:spcPts val="1507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442215" lvl="7" indent="-286851">
              <a:spcBef>
                <a:spcPts val="1507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3872493" lvl="8" indent="-286851">
              <a:spcBef>
                <a:spcPts val="1507"/>
              </a:spcBef>
              <a:spcAft>
                <a:spcPts val="1507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6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5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B6DDE-3FCE-4B35-9140-17964219C1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8242-968B-4AFD-9522-51C08F80644E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bin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Blue tissue paper"/>
          <p:cNvSpPr>
            <a:spLocks noChangeArrowheads="1"/>
          </p:cNvSpPr>
          <p:nvPr/>
        </p:nvSpPr>
        <p:spPr bwMode="auto">
          <a:xfrm>
            <a:off x="188972" y="124280"/>
            <a:ext cx="11867864" cy="663370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9879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31" y="53181"/>
            <a:ext cx="11913581" cy="676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92202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9677400" y="3124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057400" y="2971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2057400" y="685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2362200" y="4724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8305800" y="594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4038605" y="3657605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8382005" y="2743205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3429005" y="2819405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7467605" y="3505203"/>
            <a:ext cx="493713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4648205" y="3124203"/>
            <a:ext cx="493713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4191005" y="4953003"/>
            <a:ext cx="493713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3429005" y="3810003"/>
            <a:ext cx="493713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2971805" y="5943603"/>
            <a:ext cx="493713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9296405" y="4572003"/>
            <a:ext cx="493713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8915401" y="2286000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3429001" y="2438400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3172"/>
            <a:ext cx="12192000" cy="6861175"/>
            <a:chOff x="0" y="-2"/>
            <a:chExt cx="5760" cy="4322"/>
          </a:xfrm>
        </p:grpSpPr>
        <p:pic>
          <p:nvPicPr>
            <p:cNvPr id="3" name="Picture 24" descr="duong phan cach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" y="-2"/>
              <a:ext cx="5710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5" descr="duong phan cach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 flipH="1">
              <a:off x="-2101" y="2101"/>
              <a:ext cx="426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8" name="Picture 26" descr="duong phan cach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 flipH="1">
              <a:off x="3591" y="2101"/>
              <a:ext cx="426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9" name="Picture 27" descr="duong phan cach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6477000" y="594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7772400" y="304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5638800" y="381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4800600" y="594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6781805" y="4191005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9372605" y="4038605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4267205" y="914405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9601205" y="381005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6629405" y="1676405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5334005" y="2895603"/>
            <a:ext cx="493713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7696205" y="5410203"/>
            <a:ext cx="493713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7315205" y="2895603"/>
            <a:ext cx="493713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7696205" y="4038603"/>
            <a:ext cx="493713" cy="539751"/>
          </a:xfrm>
          <a:prstGeom prst="star4">
            <a:avLst>
              <a:gd name="adj" fmla="val 1238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WordArt 43"/>
          <p:cNvSpPr>
            <a:spLocks noChangeArrowheads="1" noChangeShapeType="1" noTextEdit="1"/>
          </p:cNvSpPr>
          <p:nvPr/>
        </p:nvSpPr>
        <p:spPr bwMode="auto">
          <a:xfrm>
            <a:off x="2590800" y="2057400"/>
            <a:ext cx="754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QUÝ THẦY CÔ ĐẾN DỰ GIỜ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2438400" y="4343405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MÔN :</a:t>
            </a:r>
            <a:r>
              <a:rPr lang="vi-VN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KHTN 6</a:t>
            </a:r>
            <a:endParaRPr lang="en-US" sz="4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7" name="WordArt 45"/>
          <p:cNvSpPr>
            <a:spLocks noChangeArrowheads="1" noChangeShapeType="1" noTextEdit="1"/>
          </p:cNvSpPr>
          <p:nvPr/>
        </p:nvSpPr>
        <p:spPr bwMode="auto">
          <a:xfrm>
            <a:off x="2819402" y="1066803"/>
            <a:ext cx="7400925" cy="960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NHIỆT LIỆT CHÀO MỪNG  </a:t>
            </a:r>
          </a:p>
        </p:txBody>
      </p:sp>
      <p:pic>
        <p:nvPicPr>
          <p:cNvPr id="5" name="Picture 46" descr="Fireworks-0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2" y="3"/>
            <a:ext cx="13049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7" descr="Fireworks-0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2" y="3"/>
            <a:ext cx="13049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8" descr="Fireworks-0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1"/>
            <a:ext cx="1447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" name="Picture 49" descr="Fireworks-0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9602" y="0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50" descr="Fireworks-0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1"/>
            <a:ext cx="1447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1" descr="Fireworks-0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8639" y="100015"/>
            <a:ext cx="1447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7" dur="2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4" dur="2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  <p:bldP spid="3115" grpId="0" animBg="1"/>
      <p:bldP spid="3116" grpId="0" build="allAtOnce"/>
      <p:bldP spid="31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 descr="Papyrus"/>
          <p:cNvSpPr>
            <a:spLocks noChangeArrowheads="1"/>
          </p:cNvSpPr>
          <p:nvPr/>
        </p:nvSpPr>
        <p:spPr bwMode="auto">
          <a:xfrm rot="2700000" flipV="1">
            <a:off x="5734051" y="3970337"/>
            <a:ext cx="457200" cy="10969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3323257" y="2752725"/>
            <a:ext cx="1972643" cy="3295651"/>
            <a:chOff x="2484" y="1506"/>
            <a:chExt cx="1236" cy="2076"/>
          </a:xfrm>
        </p:grpSpPr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" name="AutoShape 6"/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24" name="Rectangle 7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5" name="Rectangle 8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6" name="Rectangle 9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7" name="Rectangle 10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8" name="AutoShape 11"/>
            <p:cNvSpPr>
              <a:spLocks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7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1" name="Rectangle 14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27" name="AutoShape 15"/>
            <p:cNvSpPr>
              <a:spLocks noChangeArrowheads="1"/>
            </p:cNvSpPr>
            <p:nvPr/>
          </p:nvSpPr>
          <p:spPr bwMode="auto">
            <a:xfrm rot="7200000" flipH="1">
              <a:off x="2939" y="2475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4" name="Rectangle 17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18"/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7" name="Oval 20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38" name="AutoShape 21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39" name="Oval 22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40" name="AutoShape 23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1776689" y="4953053"/>
            <a:ext cx="636588" cy="1204523"/>
            <a:chOff x="4080" y="2352"/>
            <a:chExt cx="334" cy="488"/>
          </a:xfrm>
        </p:grpSpPr>
        <p:sp>
          <p:nvSpPr>
            <p:cNvPr id="38182" name="Oval 25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83" name="Freeform 26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4" name="AutoShape 27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40" name="AutoShape 28"/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189" name="Freeform 30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0" name="Freeform 31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1" name="Oval 32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92" name="Arc 33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3" name="Arc 34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4" name="Freeform 35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5" name="Freeform 36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6" name="Freeform 37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7" name="Freeform 38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8" name="Freeform 39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9" name="Freeform 40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1 w 240"/>
                <a:gd name="T1" fmla="*/ 0 h 144"/>
                <a:gd name="T2" fmla="*/ 1 w 240"/>
                <a:gd name="T3" fmla="*/ 0 h 144"/>
                <a:gd name="T4" fmla="*/ 1 w 240"/>
                <a:gd name="T5" fmla="*/ 0 h 144"/>
                <a:gd name="T6" fmla="*/ 0 w 240"/>
                <a:gd name="T7" fmla="*/ 0 h 144"/>
                <a:gd name="T8" fmla="*/ 1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0" name="Freeform 41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1" name="Freeform 42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2" name="Freeform 43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3" name="Freeform 44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4" name="Freeform 45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5" name="Freeform 46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38214" name="Line 48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5" name="Line 49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6" name="Line 50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7" name="Line 51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8" name="Line 52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9" name="Line 53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20" name="Line 54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21" name="Line 55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207" name="Freeform 56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8" name="Freeform 57"/>
            <p:cNvSpPr>
              <a:spLocks/>
            </p:cNvSpPr>
            <p:nvPr/>
          </p:nvSpPr>
          <p:spPr bwMode="auto">
            <a:xfrm rot="2750552" flipV="1">
              <a:off x="4015" y="2639"/>
              <a:ext cx="279" cy="54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9" name="Freeform 58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0" name="Freeform 59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1" name="Freeform 60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2" name="Freeform 61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3" name="Arc 62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2647951" y="838205"/>
            <a:ext cx="152400" cy="3338513"/>
            <a:chOff x="708" y="528"/>
            <a:chExt cx="96" cy="2103"/>
          </a:xfrm>
        </p:grpSpPr>
        <p:sp>
          <p:nvSpPr>
            <p:cNvPr id="13376" name="AutoShape 64"/>
            <p:cNvSpPr>
              <a:spLocks noChangeArrowheads="1"/>
            </p:cNvSpPr>
            <p:nvPr/>
          </p:nvSpPr>
          <p:spPr bwMode="auto">
            <a:xfrm>
              <a:off x="70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3377" name="Freeform 65"/>
            <p:cNvSpPr>
              <a:spLocks/>
            </p:cNvSpPr>
            <p:nvPr/>
          </p:nvSpPr>
          <p:spPr bwMode="auto">
            <a:xfrm>
              <a:off x="70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79" name="Line 66"/>
            <p:cNvSpPr>
              <a:spLocks noChangeShapeType="1"/>
            </p:cNvSpPr>
            <p:nvPr/>
          </p:nvSpPr>
          <p:spPr bwMode="auto">
            <a:xfrm>
              <a:off x="75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0" name="Line 67"/>
            <p:cNvSpPr>
              <a:spLocks noChangeShapeType="1"/>
            </p:cNvSpPr>
            <p:nvPr/>
          </p:nvSpPr>
          <p:spPr bwMode="auto">
            <a:xfrm>
              <a:off x="756" y="696"/>
              <a:ext cx="0" cy="105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1" name="Freeform 68"/>
            <p:cNvSpPr>
              <a:spLocks/>
            </p:cNvSpPr>
            <p:nvPr/>
          </p:nvSpPr>
          <p:spPr bwMode="auto">
            <a:xfrm>
              <a:off x="73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5888042" y="4933949"/>
            <a:ext cx="749300" cy="1314451"/>
            <a:chOff x="4236" y="2913"/>
            <a:chExt cx="472" cy="828"/>
          </a:xfrm>
        </p:grpSpPr>
        <p:sp>
          <p:nvSpPr>
            <p:cNvPr id="38156" name="Oval 70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7" name="AutoShape 71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8" name="Oval 72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9" name="Oval 73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0" name="Freeform 74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1" name="Freeform 75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2" name="AutoShape 76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3" name="Freeform 77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2 w 288"/>
                <a:gd name="T1" fmla="*/ 0 h 462"/>
                <a:gd name="T2" fmla="*/ 2 w 288"/>
                <a:gd name="T3" fmla="*/ 2 h 462"/>
                <a:gd name="T4" fmla="*/ 3 w 288"/>
                <a:gd name="T5" fmla="*/ 4 h 462"/>
                <a:gd name="T6" fmla="*/ 5 w 288"/>
                <a:gd name="T7" fmla="*/ 6 h 462"/>
                <a:gd name="T8" fmla="*/ 2 w 288"/>
                <a:gd name="T9" fmla="*/ 8 h 462"/>
                <a:gd name="T10" fmla="*/ 2 w 288"/>
                <a:gd name="T11" fmla="*/ 7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Arc 78"/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65" name="Arc 79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6" name="Oval 80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7" name="Arc 81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8" name="Arc 82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9" name="Arc 83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0" name="Arc 84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1" name="AutoShape 85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2" name="Arc 86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3" name="Line 87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4" name="Line 88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9"/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38176" name="Picture 90" descr="Lua do clea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6" name="AutoShape 91"/>
          <p:cNvSpPr>
            <a:spLocks noChangeArrowheads="1"/>
          </p:cNvSpPr>
          <p:nvPr/>
        </p:nvSpPr>
        <p:spPr bwMode="auto">
          <a:xfrm>
            <a:off x="4179889" y="4448175"/>
            <a:ext cx="600075" cy="381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7" name="Oval 92"/>
          <p:cNvSpPr>
            <a:spLocks noChangeArrowheads="1"/>
          </p:cNvSpPr>
          <p:nvPr/>
        </p:nvSpPr>
        <p:spPr bwMode="auto">
          <a:xfrm>
            <a:off x="3981451" y="3838575"/>
            <a:ext cx="965200" cy="9588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405" name="AutoShape 93"/>
          <p:cNvSpPr>
            <a:spLocks noChangeArrowheads="1"/>
          </p:cNvSpPr>
          <p:nvPr/>
        </p:nvSpPr>
        <p:spPr bwMode="auto">
          <a:xfrm>
            <a:off x="4310063" y="3459166"/>
            <a:ext cx="309563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1" name="Freeform 94"/>
          <p:cNvSpPr>
            <a:spLocks/>
          </p:cNvSpPr>
          <p:nvPr/>
        </p:nvSpPr>
        <p:spPr bwMode="auto">
          <a:xfrm flipH="1">
            <a:off x="4592639" y="3652840"/>
            <a:ext cx="61912" cy="300037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02" name="Freeform 95"/>
          <p:cNvSpPr>
            <a:spLocks/>
          </p:cNvSpPr>
          <p:nvPr/>
        </p:nvSpPr>
        <p:spPr bwMode="auto">
          <a:xfrm>
            <a:off x="4257676" y="3652841"/>
            <a:ext cx="60325" cy="296863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08" name="Arc 96"/>
          <p:cNvSpPr>
            <a:spLocks/>
          </p:cNvSpPr>
          <p:nvPr/>
        </p:nvSpPr>
        <p:spPr bwMode="auto">
          <a:xfrm flipV="1">
            <a:off x="4283080" y="3524254"/>
            <a:ext cx="352425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7904" name="Oval 97"/>
          <p:cNvSpPr>
            <a:spLocks noChangeArrowheads="1"/>
          </p:cNvSpPr>
          <p:nvPr/>
        </p:nvSpPr>
        <p:spPr bwMode="auto">
          <a:xfrm>
            <a:off x="4283080" y="3490915"/>
            <a:ext cx="352425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5" name="AutoShape 98"/>
          <p:cNvSpPr>
            <a:spLocks noChangeArrowheads="1"/>
          </p:cNvSpPr>
          <p:nvPr/>
        </p:nvSpPr>
        <p:spPr bwMode="auto">
          <a:xfrm>
            <a:off x="4506913" y="3633790"/>
            <a:ext cx="36512" cy="274637"/>
          </a:xfrm>
          <a:prstGeom prst="can">
            <a:avLst>
              <a:gd name="adj" fmla="val 5561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6" name="Arc 99"/>
          <p:cNvSpPr>
            <a:spLocks/>
          </p:cNvSpPr>
          <p:nvPr/>
        </p:nvSpPr>
        <p:spPr bwMode="auto">
          <a:xfrm flipV="1">
            <a:off x="4314825" y="3509966"/>
            <a:ext cx="293688" cy="1905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07" name="Oval 100"/>
          <p:cNvSpPr>
            <a:spLocks noChangeArrowheads="1"/>
          </p:cNvSpPr>
          <p:nvPr/>
        </p:nvSpPr>
        <p:spPr bwMode="auto">
          <a:xfrm>
            <a:off x="4314825" y="3487742"/>
            <a:ext cx="293688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8" name="Oval 101"/>
          <p:cNvSpPr>
            <a:spLocks noChangeArrowheads="1"/>
          </p:cNvSpPr>
          <p:nvPr/>
        </p:nvSpPr>
        <p:spPr bwMode="auto">
          <a:xfrm>
            <a:off x="4376737" y="3557588"/>
            <a:ext cx="55563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9" name="Oval 102"/>
          <p:cNvSpPr>
            <a:spLocks noChangeArrowheads="1"/>
          </p:cNvSpPr>
          <p:nvPr/>
        </p:nvSpPr>
        <p:spPr bwMode="auto">
          <a:xfrm>
            <a:off x="4240398" y="3998917"/>
            <a:ext cx="606623" cy="630239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5" name="Group 103"/>
          <p:cNvGrpSpPr>
            <a:grpSpLocks/>
          </p:cNvGrpSpPr>
          <p:nvPr/>
        </p:nvGrpSpPr>
        <p:grpSpPr bwMode="auto">
          <a:xfrm rot="4952512">
            <a:off x="5942017" y="5821363"/>
            <a:ext cx="1190625" cy="882651"/>
            <a:chOff x="3765" y="1482"/>
            <a:chExt cx="750" cy="556"/>
          </a:xfrm>
        </p:grpSpPr>
        <p:sp>
          <p:nvSpPr>
            <p:cNvPr id="38146" name="Freeform 104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 w 268"/>
                <a:gd name="T1" fmla="*/ 1 h 334"/>
                <a:gd name="T2" fmla="*/ 0 w 268"/>
                <a:gd name="T3" fmla="*/ 0 h 334"/>
                <a:gd name="T4" fmla="*/ 1 w 268"/>
                <a:gd name="T5" fmla="*/ 1 h 334"/>
                <a:gd name="T6" fmla="*/ 1 w 268"/>
                <a:gd name="T7" fmla="*/ 1 h 334"/>
                <a:gd name="T8" fmla="*/ 1 w 268"/>
                <a:gd name="T9" fmla="*/ 1 h 334"/>
                <a:gd name="T10" fmla="*/ 1 w 268"/>
                <a:gd name="T11" fmla="*/ 1 h 334"/>
                <a:gd name="T12" fmla="*/ 1 w 268"/>
                <a:gd name="T13" fmla="*/ 1 h 334"/>
                <a:gd name="T14" fmla="*/ 1 w 268"/>
                <a:gd name="T15" fmla="*/ 1 h 334"/>
                <a:gd name="T16" fmla="*/ 1 w 268"/>
                <a:gd name="T17" fmla="*/ 1 h 334"/>
                <a:gd name="T18" fmla="*/ 1 w 268"/>
                <a:gd name="T19" fmla="*/ 1 h 334"/>
                <a:gd name="T20" fmla="*/ 1 w 268"/>
                <a:gd name="T21" fmla="*/ 1 h 334"/>
                <a:gd name="T22" fmla="*/ 1 w 268"/>
                <a:gd name="T23" fmla="*/ 1 h 334"/>
                <a:gd name="T24" fmla="*/ 1 w 268"/>
                <a:gd name="T25" fmla="*/ 1 h 334"/>
                <a:gd name="T26" fmla="*/ 1 w 268"/>
                <a:gd name="T27" fmla="*/ 1 h 334"/>
                <a:gd name="T28" fmla="*/ 1 w 268"/>
                <a:gd name="T29" fmla="*/ 1 h 334"/>
                <a:gd name="T30" fmla="*/ 1 w 268"/>
                <a:gd name="T31" fmla="*/ 1 h 334"/>
                <a:gd name="T32" fmla="*/ 1 w 268"/>
                <a:gd name="T33" fmla="*/ 1 h 334"/>
                <a:gd name="T34" fmla="*/ 1 w 268"/>
                <a:gd name="T35" fmla="*/ 1 h 334"/>
                <a:gd name="T36" fmla="*/ 1 w 268"/>
                <a:gd name="T37" fmla="*/ 1 h 334"/>
                <a:gd name="T38" fmla="*/ 1 w 268"/>
                <a:gd name="T39" fmla="*/ 1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7" name="Freeform 105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1 w 651"/>
                <a:gd name="T1" fmla="*/ 1 h 934"/>
                <a:gd name="T2" fmla="*/ 1 w 651"/>
                <a:gd name="T3" fmla="*/ 1 h 934"/>
                <a:gd name="T4" fmla="*/ 1 w 651"/>
                <a:gd name="T5" fmla="*/ 1 h 934"/>
                <a:gd name="T6" fmla="*/ 1 w 651"/>
                <a:gd name="T7" fmla="*/ 1 h 934"/>
                <a:gd name="T8" fmla="*/ 1 w 651"/>
                <a:gd name="T9" fmla="*/ 1 h 934"/>
                <a:gd name="T10" fmla="*/ 1 w 651"/>
                <a:gd name="T11" fmla="*/ 1 h 934"/>
                <a:gd name="T12" fmla="*/ 1 w 651"/>
                <a:gd name="T13" fmla="*/ 1 h 934"/>
                <a:gd name="T14" fmla="*/ 1 w 651"/>
                <a:gd name="T15" fmla="*/ 1 h 934"/>
                <a:gd name="T16" fmla="*/ 1 w 651"/>
                <a:gd name="T17" fmla="*/ 1 h 934"/>
                <a:gd name="T18" fmla="*/ 1 w 651"/>
                <a:gd name="T19" fmla="*/ 1 h 934"/>
                <a:gd name="T20" fmla="*/ 1 w 651"/>
                <a:gd name="T21" fmla="*/ 1 h 934"/>
                <a:gd name="T22" fmla="*/ 1 w 651"/>
                <a:gd name="T23" fmla="*/ 1 h 934"/>
                <a:gd name="T24" fmla="*/ 1 w 651"/>
                <a:gd name="T25" fmla="*/ 1 h 934"/>
                <a:gd name="T26" fmla="*/ 1 w 651"/>
                <a:gd name="T27" fmla="*/ 1 h 934"/>
                <a:gd name="T28" fmla="*/ 1 w 651"/>
                <a:gd name="T29" fmla="*/ 1 h 934"/>
                <a:gd name="T30" fmla="*/ 1 w 651"/>
                <a:gd name="T31" fmla="*/ 1 h 934"/>
                <a:gd name="T32" fmla="*/ 1 w 651"/>
                <a:gd name="T33" fmla="*/ 1 h 934"/>
                <a:gd name="T34" fmla="*/ 2 w 651"/>
                <a:gd name="T35" fmla="*/ 1 h 934"/>
                <a:gd name="T36" fmla="*/ 2 w 651"/>
                <a:gd name="T37" fmla="*/ 1 h 934"/>
                <a:gd name="T38" fmla="*/ 2 w 651"/>
                <a:gd name="T39" fmla="*/ 1 h 934"/>
                <a:gd name="T40" fmla="*/ 3 w 651"/>
                <a:gd name="T41" fmla="*/ 1 h 934"/>
                <a:gd name="T42" fmla="*/ 3 w 651"/>
                <a:gd name="T43" fmla="*/ 1 h 934"/>
                <a:gd name="T44" fmla="*/ 3 w 651"/>
                <a:gd name="T45" fmla="*/ 1 h 934"/>
                <a:gd name="T46" fmla="*/ 3 w 651"/>
                <a:gd name="T47" fmla="*/ 1 h 934"/>
                <a:gd name="T48" fmla="*/ 3 w 651"/>
                <a:gd name="T49" fmla="*/ 1 h 934"/>
                <a:gd name="T50" fmla="*/ 3 w 651"/>
                <a:gd name="T51" fmla="*/ 1 h 934"/>
                <a:gd name="T52" fmla="*/ 3 w 651"/>
                <a:gd name="T53" fmla="*/ 1 h 934"/>
                <a:gd name="T54" fmla="*/ 3 w 651"/>
                <a:gd name="T55" fmla="*/ 1 h 934"/>
                <a:gd name="T56" fmla="*/ 3 w 651"/>
                <a:gd name="T57" fmla="*/ 1 h 934"/>
                <a:gd name="T58" fmla="*/ 3 w 651"/>
                <a:gd name="T59" fmla="*/ 1 h 934"/>
                <a:gd name="T60" fmla="*/ 3 w 651"/>
                <a:gd name="T61" fmla="*/ 1 h 934"/>
                <a:gd name="T62" fmla="*/ 3 w 651"/>
                <a:gd name="T63" fmla="*/ 1 h 934"/>
                <a:gd name="T64" fmla="*/ 2 w 651"/>
                <a:gd name="T65" fmla="*/ 1 h 934"/>
                <a:gd name="T66" fmla="*/ 2 w 651"/>
                <a:gd name="T67" fmla="*/ 1 h 934"/>
                <a:gd name="T68" fmla="*/ 2 w 651"/>
                <a:gd name="T69" fmla="*/ 1 h 934"/>
                <a:gd name="T70" fmla="*/ 1 w 651"/>
                <a:gd name="T71" fmla="*/ 1 h 934"/>
                <a:gd name="T72" fmla="*/ 1 w 651"/>
                <a:gd name="T73" fmla="*/ 1 h 934"/>
                <a:gd name="T74" fmla="*/ 1 w 651"/>
                <a:gd name="T75" fmla="*/ 1 h 934"/>
                <a:gd name="T76" fmla="*/ 1 w 651"/>
                <a:gd name="T77" fmla="*/ 1 h 934"/>
                <a:gd name="T78" fmla="*/ 1 w 651"/>
                <a:gd name="T79" fmla="*/ 1 h 934"/>
                <a:gd name="T80" fmla="*/ 1 w 651"/>
                <a:gd name="T81" fmla="*/ 1 h 934"/>
                <a:gd name="T82" fmla="*/ 1 w 651"/>
                <a:gd name="T83" fmla="*/ 1 h 934"/>
                <a:gd name="T84" fmla="*/ 1 w 651"/>
                <a:gd name="T85" fmla="*/ 1 h 934"/>
                <a:gd name="T86" fmla="*/ 1 w 651"/>
                <a:gd name="T87" fmla="*/ 1 h 934"/>
                <a:gd name="T88" fmla="*/ 1 w 651"/>
                <a:gd name="T89" fmla="*/ 1 h 934"/>
                <a:gd name="T90" fmla="*/ 1 w 651"/>
                <a:gd name="T91" fmla="*/ 1 h 934"/>
                <a:gd name="T92" fmla="*/ 1 w 651"/>
                <a:gd name="T93" fmla="*/ 1 h 934"/>
                <a:gd name="T94" fmla="*/ 1 w 651"/>
                <a:gd name="T95" fmla="*/ 1 h 934"/>
                <a:gd name="T96" fmla="*/ 1 w 651"/>
                <a:gd name="T97" fmla="*/ 1 h 934"/>
                <a:gd name="T98" fmla="*/ 1 w 651"/>
                <a:gd name="T99" fmla="*/ 1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8" name="Freeform 106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9" name="Freeform 107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50" name="Freeform 108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0" name="Group 109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38154" name="Freeform 11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55" name="Oval 11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152" name="Freeform 112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1 w 136"/>
                <a:gd name="T3" fmla="*/ 1 h 220"/>
                <a:gd name="T4" fmla="*/ 1 w 136"/>
                <a:gd name="T5" fmla="*/ 1 h 220"/>
                <a:gd name="T6" fmla="*/ 1 w 136"/>
                <a:gd name="T7" fmla="*/ 1 h 220"/>
                <a:gd name="T8" fmla="*/ 1 w 136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53" name="Freeform 113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1 w 54"/>
                <a:gd name="T3" fmla="*/ 1 h 34"/>
                <a:gd name="T4" fmla="*/ 1 w 54"/>
                <a:gd name="T5" fmla="*/ 1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911" name="Freeform 114"/>
          <p:cNvSpPr>
            <a:spLocks/>
          </p:cNvSpPr>
          <p:nvPr/>
        </p:nvSpPr>
        <p:spPr bwMode="auto">
          <a:xfrm>
            <a:off x="5734051" y="3708401"/>
            <a:ext cx="457200" cy="981075"/>
          </a:xfrm>
          <a:custGeom>
            <a:avLst/>
            <a:gdLst>
              <a:gd name="T0" fmla="*/ 0 w 288"/>
              <a:gd name="T1" fmla="*/ 2147483646 h 576"/>
              <a:gd name="T2" fmla="*/ 0 w 288"/>
              <a:gd name="T3" fmla="*/ 2147483646 h 576"/>
              <a:gd name="T4" fmla="*/ 2147483646 w 288"/>
              <a:gd name="T5" fmla="*/ 0 h 576"/>
              <a:gd name="T6" fmla="*/ 2147483646 w 28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12" name="Oval 115"/>
          <p:cNvSpPr>
            <a:spLocks noChangeArrowheads="1"/>
          </p:cNvSpPr>
          <p:nvPr/>
        </p:nvSpPr>
        <p:spPr bwMode="auto">
          <a:xfrm>
            <a:off x="6043613" y="4467230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13" name="Oval 116"/>
          <p:cNvSpPr>
            <a:spLocks noChangeArrowheads="1"/>
          </p:cNvSpPr>
          <p:nvPr/>
        </p:nvSpPr>
        <p:spPr bwMode="auto">
          <a:xfrm>
            <a:off x="5848352" y="4562480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3429" name="Picture 117" descr="khoi den"/>
          <p:cNvPicPr>
            <a:picLocks noChangeAspect="1" noChangeArrowheads="1" noCrop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3811978">
            <a:off x="4989514" y="2754313"/>
            <a:ext cx="212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118"/>
          <p:cNvGrpSpPr>
            <a:grpSpLocks/>
          </p:cNvGrpSpPr>
          <p:nvPr/>
        </p:nvGrpSpPr>
        <p:grpSpPr bwMode="auto">
          <a:xfrm>
            <a:off x="4497388" y="3278190"/>
            <a:ext cx="279400" cy="314325"/>
            <a:chOff x="3226" y="2032"/>
            <a:chExt cx="176" cy="198"/>
          </a:xfrm>
        </p:grpSpPr>
        <p:sp>
          <p:nvSpPr>
            <p:cNvPr id="38141" name="AutoShape 119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42" name="AutoShape 120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1"/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44" name="AutoShape 122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AutoShape 123"/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124"/>
          <p:cNvGrpSpPr>
            <a:grpSpLocks/>
          </p:cNvGrpSpPr>
          <p:nvPr/>
        </p:nvGrpSpPr>
        <p:grpSpPr bwMode="auto">
          <a:xfrm>
            <a:off x="5848352" y="3209925"/>
            <a:ext cx="55563" cy="1371600"/>
            <a:chOff x="4188" y="1728"/>
            <a:chExt cx="35" cy="864"/>
          </a:xfrm>
        </p:grpSpPr>
        <p:sp>
          <p:nvSpPr>
            <p:cNvPr id="18" name="AutoShape 125"/>
            <p:cNvSpPr>
              <a:spLocks noChangeArrowheads="1"/>
            </p:cNvSpPr>
            <p:nvPr/>
          </p:nvSpPr>
          <p:spPr bwMode="auto">
            <a:xfrm>
              <a:off x="4188" y="1728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" name="Freeform 126"/>
            <p:cNvSpPr>
              <a:spLocks/>
            </p:cNvSpPr>
            <p:nvPr/>
          </p:nvSpPr>
          <p:spPr bwMode="auto">
            <a:xfrm>
              <a:off x="4188" y="2458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23" name="Line 127"/>
            <p:cNvSpPr>
              <a:spLocks noChangeShapeType="1"/>
            </p:cNvSpPr>
            <p:nvPr/>
          </p:nvSpPr>
          <p:spPr bwMode="auto">
            <a:xfrm>
              <a:off x="4206" y="1797"/>
              <a:ext cx="0" cy="43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24" name="Freeform 128"/>
            <p:cNvSpPr>
              <a:spLocks/>
            </p:cNvSpPr>
            <p:nvPr/>
          </p:nvSpPr>
          <p:spPr bwMode="auto">
            <a:xfrm>
              <a:off x="4198" y="2539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" name="Group 129"/>
            <p:cNvGrpSpPr>
              <a:grpSpLocks/>
            </p:cNvGrpSpPr>
            <p:nvPr/>
          </p:nvGrpSpPr>
          <p:grpSpPr bwMode="auto">
            <a:xfrm>
              <a:off x="4195" y="1838"/>
              <a:ext cx="17" cy="615"/>
              <a:chOff x="5160" y="1084"/>
              <a:chExt cx="48" cy="1497"/>
            </a:xfrm>
          </p:grpSpPr>
          <p:sp>
            <p:nvSpPr>
              <p:cNvPr id="38127" name="Line 130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28" name="Line 131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29" name="Line 132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0" name="Line 133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1" name="Line 134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2" name="Line 135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3" name="Line 136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4" name="Line 137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5" name="Line 138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6" name="Line 139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7" name="Line 140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8" name="Line 141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9" name="Line 142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40" name="Line 143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126" name="Line 144"/>
            <p:cNvSpPr>
              <a:spLocks noChangeShapeType="1"/>
            </p:cNvSpPr>
            <p:nvPr/>
          </p:nvSpPr>
          <p:spPr bwMode="auto">
            <a:xfrm>
              <a:off x="4206" y="2231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457" name="Line 145"/>
          <p:cNvSpPr>
            <a:spLocks noChangeShapeType="1"/>
          </p:cNvSpPr>
          <p:nvPr/>
        </p:nvSpPr>
        <p:spPr bwMode="auto">
          <a:xfrm>
            <a:off x="4405313" y="3295651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58" name="Line 146"/>
          <p:cNvSpPr>
            <a:spLocks noChangeShapeType="1"/>
          </p:cNvSpPr>
          <p:nvPr/>
        </p:nvSpPr>
        <p:spPr bwMode="auto">
          <a:xfrm>
            <a:off x="2724151" y="1524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59" name="Line 147"/>
          <p:cNvSpPr>
            <a:spLocks noChangeShapeType="1"/>
          </p:cNvSpPr>
          <p:nvPr/>
        </p:nvSpPr>
        <p:spPr bwMode="auto">
          <a:xfrm>
            <a:off x="2724151" y="1504951"/>
            <a:ext cx="0" cy="19050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4" name="Group 148"/>
          <p:cNvGrpSpPr>
            <a:grpSpLocks/>
          </p:cNvGrpSpPr>
          <p:nvPr/>
        </p:nvGrpSpPr>
        <p:grpSpPr bwMode="auto">
          <a:xfrm>
            <a:off x="2543175" y="1143000"/>
            <a:ext cx="247651" cy="2497139"/>
            <a:chOff x="3138" y="1104"/>
            <a:chExt cx="156" cy="1573"/>
          </a:xfrm>
        </p:grpSpPr>
        <p:sp>
          <p:nvSpPr>
            <p:cNvPr id="38045" name="Line 14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6" name="Line 15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7" name="Line 15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8" name="Line 15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9" name="Line 15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0" name="Line 15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1" name="Line 15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2" name="Line 15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3" name="Line 15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4" name="Line 15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5" name="Line 15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6" name="Line 16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7" name="Line 16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8" name="Line 16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9" name="Line 16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0" name="Line 16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1" name="Line 16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2" name="Line 16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3" name="Line 16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4" name="Line 16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5" name="Line 16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6" name="Line 17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7" name="Line 17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8" name="Line 17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9" name="Line 17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0" name="Line 17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1" name="Line 17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2" name="Line 17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3" name="Line 17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4" name="Line 17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5" name="Line 17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6" name="Line 18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7" name="Line 18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8" name="Line 18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9" name="Line 18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0" name="Line 18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1" name="Line 18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2" name="Line 18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3" name="Line 18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4" name="Line 18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5" name="Line 18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6" name="Line 19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7" name="Line 19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8" name="Line 19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9" name="Line 19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0" name="Line 19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1" name="Line 19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2" name="Line 19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3" name="Line 19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4" name="Line 19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5" name="Line 19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6" name="Line 20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7" name="Line 20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8" name="Line 20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9" name="Line 20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0" name="Line 20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1" name="Line 20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2" name="Line 20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3" name="Line 20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4" name="Line 20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5" name="Line 20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6" name="Line 21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7" name="Text Box 21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38108" name="Text Box 21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8109" name="Text Box 21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38110" name="Text Box 21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90</a:t>
              </a:r>
            </a:p>
          </p:txBody>
        </p:sp>
        <p:sp>
          <p:nvSpPr>
            <p:cNvPr id="38111" name="Text Box 21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38112" name="Text Box 21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38113" name="Text Box 21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38114" name="Text Box 21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50</a:t>
              </a:r>
            </a:p>
          </p:txBody>
        </p:sp>
        <p:sp>
          <p:nvSpPr>
            <p:cNvPr id="38115" name="Text Box 21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8116" name="Text Box 22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70</a:t>
              </a:r>
            </a:p>
          </p:txBody>
        </p:sp>
        <p:sp>
          <p:nvSpPr>
            <p:cNvPr id="38117" name="Text Box 22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38118" name="Text Box 22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100</a:t>
              </a:r>
            </a:p>
          </p:txBody>
        </p:sp>
        <p:sp>
          <p:nvSpPr>
            <p:cNvPr id="38119" name="Text Box 22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110</a:t>
              </a:r>
            </a:p>
          </p:txBody>
        </p:sp>
        <p:sp>
          <p:nvSpPr>
            <p:cNvPr id="38120" name="Text Box 22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en-US" altLang="en-US" sz="1000" b="1">
                <a:solidFill>
                  <a:srgbClr val="CC0000"/>
                </a:solidFill>
              </a:endParaRPr>
            </a:p>
          </p:txBody>
        </p:sp>
      </p:grpSp>
      <p:sp>
        <p:nvSpPr>
          <p:cNvPr id="13537" name="Oval 225"/>
          <p:cNvSpPr>
            <a:spLocks noChangeArrowheads="1"/>
          </p:cNvSpPr>
          <p:nvPr/>
        </p:nvSpPr>
        <p:spPr bwMode="auto">
          <a:xfrm>
            <a:off x="4687890" y="4402140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38" name="Oval 226"/>
          <p:cNvSpPr>
            <a:spLocks noChangeArrowheads="1"/>
          </p:cNvSpPr>
          <p:nvPr/>
        </p:nvSpPr>
        <p:spPr bwMode="auto">
          <a:xfrm>
            <a:off x="4564064" y="4583115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39" name="Oval 227"/>
          <p:cNvSpPr>
            <a:spLocks noChangeArrowheads="1"/>
          </p:cNvSpPr>
          <p:nvPr/>
        </p:nvSpPr>
        <p:spPr bwMode="auto">
          <a:xfrm>
            <a:off x="4276729" y="4467229"/>
            <a:ext cx="46039" cy="46039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0" name="Oval 228"/>
          <p:cNvSpPr>
            <a:spLocks noChangeArrowheads="1"/>
          </p:cNvSpPr>
          <p:nvPr/>
        </p:nvSpPr>
        <p:spPr bwMode="auto">
          <a:xfrm>
            <a:off x="4144964" y="4619629"/>
            <a:ext cx="46037" cy="46039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1" name="Oval 229"/>
          <p:cNvSpPr>
            <a:spLocks noChangeArrowheads="1"/>
          </p:cNvSpPr>
          <p:nvPr/>
        </p:nvSpPr>
        <p:spPr bwMode="auto">
          <a:xfrm>
            <a:off x="4792664" y="4591053"/>
            <a:ext cx="46037" cy="46039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2" name="Oval 230"/>
          <p:cNvSpPr>
            <a:spLocks noChangeArrowheads="1"/>
          </p:cNvSpPr>
          <p:nvPr/>
        </p:nvSpPr>
        <p:spPr bwMode="auto">
          <a:xfrm>
            <a:off x="4506915" y="4735515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3" name="Oval 231"/>
          <p:cNvSpPr>
            <a:spLocks noChangeArrowheads="1"/>
          </p:cNvSpPr>
          <p:nvPr/>
        </p:nvSpPr>
        <p:spPr bwMode="auto">
          <a:xfrm>
            <a:off x="4114803" y="4400553"/>
            <a:ext cx="46039" cy="46039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4" name="Oval 232"/>
          <p:cNvSpPr>
            <a:spLocks noChangeArrowheads="1"/>
          </p:cNvSpPr>
          <p:nvPr/>
        </p:nvSpPr>
        <p:spPr bwMode="auto">
          <a:xfrm>
            <a:off x="4343403" y="4705353"/>
            <a:ext cx="46039" cy="46039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5" name="Oval 233"/>
          <p:cNvSpPr>
            <a:spLocks noChangeArrowheads="1"/>
          </p:cNvSpPr>
          <p:nvPr/>
        </p:nvSpPr>
        <p:spPr bwMode="auto">
          <a:xfrm>
            <a:off x="4678364" y="4621215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3546" name="Picture 234" descr="mat nuo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2" y="4324354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7" name="Picture 235" descr="mat nuoc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1" y="4333878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8" name="Picture 236" descr="mat nuo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2" y="4171954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9" name="Picture 237" descr="mat nuoc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52" y="4167189"/>
            <a:ext cx="80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0" name="Picture 238" descr="mat nuo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4327" y="4176715"/>
            <a:ext cx="857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1" name="Picture 239" descr="mat nuoc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5763" y="4171954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2" name="Picture 240" descr="mat nuo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2" y="4476754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3" name="Picture 241" descr="mat nuoc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7" y="4476754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4" name="Picture 242" descr="mat nuo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2425" y="4400554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5" name="Picture 243" descr="mat nuoc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3866" y="4400554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6" name="Picture 244" descr="mat nuo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6751" y="4090989"/>
            <a:ext cx="76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7" name="Picture 245" descr="mat nuoc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8191" y="4090989"/>
            <a:ext cx="7461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8" name="Picture 246" descr="mat nuo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324354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9" name="Picture 247" descr="mat nuoc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42" y="4324354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8"/>
          <p:cNvGrpSpPr>
            <a:grpSpLocks/>
          </p:cNvGrpSpPr>
          <p:nvPr/>
        </p:nvGrpSpPr>
        <p:grpSpPr bwMode="auto">
          <a:xfrm>
            <a:off x="4286256" y="3571878"/>
            <a:ext cx="352425" cy="190500"/>
            <a:chOff x="3084" y="2022"/>
            <a:chExt cx="222" cy="120"/>
          </a:xfrm>
        </p:grpSpPr>
        <p:grpSp>
          <p:nvGrpSpPr>
            <p:cNvPr id="26" name="Group 249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13562" name="Arc 250"/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042" name="Arc 251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43" name="Arc 252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44" name="Arc 253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040" name="Arc 254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55"/>
          <p:cNvGrpSpPr>
            <a:grpSpLocks/>
          </p:cNvGrpSpPr>
          <p:nvPr/>
        </p:nvGrpSpPr>
        <p:grpSpPr bwMode="auto">
          <a:xfrm>
            <a:off x="2571753" y="5384805"/>
            <a:ext cx="274639" cy="206375"/>
            <a:chOff x="4224" y="1968"/>
            <a:chExt cx="144" cy="108"/>
          </a:xfrm>
        </p:grpSpPr>
        <p:sp>
          <p:nvSpPr>
            <p:cNvPr id="38037" name="Freeform 256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8" name="Freeform 257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946" name="Freeform 258"/>
          <p:cNvSpPr>
            <a:spLocks/>
          </p:cNvSpPr>
          <p:nvPr/>
        </p:nvSpPr>
        <p:spPr bwMode="auto">
          <a:xfrm>
            <a:off x="5800727" y="3810005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47" name="Freeform 259"/>
          <p:cNvSpPr>
            <a:spLocks/>
          </p:cNvSpPr>
          <p:nvPr/>
        </p:nvSpPr>
        <p:spPr bwMode="auto">
          <a:xfrm>
            <a:off x="6000752" y="3733805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8" name="Group 260"/>
          <p:cNvGrpSpPr>
            <a:grpSpLocks/>
          </p:cNvGrpSpPr>
          <p:nvPr/>
        </p:nvGrpSpPr>
        <p:grpSpPr bwMode="auto">
          <a:xfrm>
            <a:off x="5753103" y="3514727"/>
            <a:ext cx="1104900" cy="904875"/>
            <a:chOff x="2952" y="1398"/>
            <a:chExt cx="696" cy="570"/>
          </a:xfrm>
        </p:grpSpPr>
        <p:sp>
          <p:nvSpPr>
            <p:cNvPr id="38026" name="Freeform 261"/>
            <p:cNvSpPr>
              <a:spLocks/>
            </p:cNvSpPr>
            <p:nvPr/>
          </p:nvSpPr>
          <p:spPr bwMode="auto">
            <a:xfrm>
              <a:off x="2952" y="1398"/>
              <a:ext cx="69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7" name="Freeform 262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8" name="Freeform 263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9" name="Freeform 264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0" name="Freeform 265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9" name="Group 266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38035" name="Freeform 267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36" name="Oval 26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032" name="Freeform 269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3" name="Freeform 270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4 w 53"/>
                <a:gd name="T3" fmla="*/ 3 h 34"/>
                <a:gd name="T4" fmla="*/ 6 w 53"/>
                <a:gd name="T5" fmla="*/ 3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4" name="Freeform 271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587" name="Text Box 275"/>
          <p:cNvSpPr txBox="1">
            <a:spLocks noChangeArrowheads="1"/>
          </p:cNvSpPr>
          <p:nvPr/>
        </p:nvSpPr>
        <p:spPr bwMode="auto">
          <a:xfrm>
            <a:off x="3048000" y="1219205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100</a:t>
            </a:r>
            <a:r>
              <a:rPr lang="en-US" altLang="en-US" sz="1600" b="1" baseline="30000">
                <a:solidFill>
                  <a:srgbClr val="FF0000"/>
                </a:solidFill>
              </a:rPr>
              <a:t>o</a:t>
            </a:r>
            <a:r>
              <a:rPr lang="en-US" altLang="en-US" sz="16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588" name="Line 276"/>
          <p:cNvSpPr>
            <a:spLocks noChangeShapeType="1"/>
          </p:cNvSpPr>
          <p:nvPr/>
        </p:nvSpPr>
        <p:spPr bwMode="auto">
          <a:xfrm>
            <a:off x="2895600" y="1524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89" name="Line 277"/>
          <p:cNvSpPr>
            <a:spLocks noChangeShapeType="1"/>
          </p:cNvSpPr>
          <p:nvPr/>
        </p:nvSpPr>
        <p:spPr bwMode="auto">
          <a:xfrm>
            <a:off x="2895600" y="3429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90" name="Text Box 278"/>
          <p:cNvSpPr txBox="1">
            <a:spLocks noChangeArrowheads="1"/>
          </p:cNvSpPr>
          <p:nvPr/>
        </p:nvSpPr>
        <p:spPr bwMode="auto">
          <a:xfrm>
            <a:off x="3124200" y="3341692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0</a:t>
            </a:r>
            <a:r>
              <a:rPr lang="en-US" altLang="en-US" sz="1600" b="1" baseline="30000">
                <a:solidFill>
                  <a:srgbClr val="FF0000"/>
                </a:solidFill>
              </a:rPr>
              <a:t>o</a:t>
            </a:r>
            <a:r>
              <a:rPr lang="en-US" altLang="en-US" sz="1600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1" name="Group 279"/>
          <p:cNvGrpSpPr>
            <a:grpSpLocks/>
          </p:cNvGrpSpPr>
          <p:nvPr/>
        </p:nvGrpSpPr>
        <p:grpSpPr bwMode="auto">
          <a:xfrm>
            <a:off x="2971800" y="1524000"/>
            <a:ext cx="381000" cy="1905000"/>
            <a:chOff x="3312" y="1344"/>
            <a:chExt cx="48" cy="960"/>
          </a:xfrm>
        </p:grpSpPr>
        <p:grpSp>
          <p:nvGrpSpPr>
            <p:cNvPr id="13312" name="Group 280"/>
            <p:cNvGrpSpPr>
              <a:grpSpLocks/>
            </p:cNvGrpSpPr>
            <p:nvPr/>
          </p:nvGrpSpPr>
          <p:grpSpPr bwMode="auto">
            <a:xfrm rot="5400000">
              <a:off x="3144" y="1512"/>
              <a:ext cx="384" cy="48"/>
              <a:chOff x="1980" y="1752"/>
              <a:chExt cx="3200" cy="240"/>
            </a:xfrm>
          </p:grpSpPr>
          <p:sp>
            <p:nvSpPr>
              <p:cNvPr id="38003" name="Line 281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4" name="Line 282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5" name="Line 283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6" name="Line 284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7" name="Line 285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8" name="Line 286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9" name="Line 287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0" name="Line 288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1" name="Line 289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2" name="Line 290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3" name="Line 291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4" name="Line 292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5" name="Line 293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6" name="Line 294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7" name="Line 295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8" name="Line 296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9" name="Line 297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0" name="Line 298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1" name="Line 299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2" name="Line 300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3" name="Line 301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313" name="Group 302"/>
            <p:cNvGrpSpPr>
              <a:grpSpLocks/>
            </p:cNvGrpSpPr>
            <p:nvPr/>
          </p:nvGrpSpPr>
          <p:grpSpPr bwMode="auto">
            <a:xfrm rot="5400000">
              <a:off x="3144" y="1896"/>
              <a:ext cx="384" cy="48"/>
              <a:chOff x="1980" y="1752"/>
              <a:chExt cx="3200" cy="240"/>
            </a:xfrm>
          </p:grpSpPr>
          <p:sp>
            <p:nvSpPr>
              <p:cNvPr id="37982" name="Line 303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3" name="Line 304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4" name="Line 305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5" name="Line 306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6" name="Line 307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7" name="Line 308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8" name="Line 309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9" name="Line 310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0" name="Line 311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1" name="Line 312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2" name="Line 313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3" name="Line 314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4" name="Line 315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5" name="Line 316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6" name="Line 317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7" name="Line 318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8" name="Line 319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9" name="Line 320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0" name="Line 321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1" name="Line 322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2" name="Line 323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314" name="Group 324"/>
            <p:cNvGrpSpPr>
              <a:grpSpLocks/>
            </p:cNvGrpSpPr>
            <p:nvPr/>
          </p:nvGrpSpPr>
          <p:grpSpPr bwMode="auto">
            <a:xfrm rot="5400000">
              <a:off x="3144" y="2088"/>
              <a:ext cx="384" cy="48"/>
              <a:chOff x="1980" y="1752"/>
              <a:chExt cx="3200" cy="240"/>
            </a:xfrm>
          </p:grpSpPr>
          <p:sp>
            <p:nvSpPr>
              <p:cNvPr id="37961" name="Line 325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2" name="Line 326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3" name="Line 327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4" name="Line 328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5" name="Line 329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6" name="Line 330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7" name="Line 331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8" name="Line 332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9" name="Line 333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0" name="Line 334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1" name="Line 335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2" name="Line 336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3" name="Line 337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4" name="Line 338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5" name="Line 339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6" name="Line 340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7" name="Line 341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8" name="Line 342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9" name="Line 343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0" name="Line 344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1" name="Line 345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7955" name="Text Box 346"/>
          <p:cNvSpPr txBox="1">
            <a:spLocks noChangeArrowheads="1"/>
          </p:cNvSpPr>
          <p:nvPr/>
        </p:nvSpPr>
        <p:spPr bwMode="auto">
          <a:xfrm>
            <a:off x="-189320" y="123826"/>
            <a:ext cx="4389437" cy="5847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Celsius</a:t>
            </a:r>
          </a:p>
        </p:txBody>
      </p:sp>
      <p:sp>
        <p:nvSpPr>
          <p:cNvPr id="13659" name="Text Box 347"/>
          <p:cNvSpPr txBox="1">
            <a:spLocks noChangeArrowheads="1"/>
          </p:cNvSpPr>
          <p:nvPr/>
        </p:nvSpPr>
        <p:spPr bwMode="auto">
          <a:xfrm>
            <a:off x="4338956" y="1112842"/>
            <a:ext cx="78530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Celsius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8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en-US" sz="28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492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C -0.0168 -0.02291 -0.03373 -0.04583 -0.0569 -0.05648 C -0.08008 -0.06713 -0.10977 -0.0655 -0.13932 -0.06388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-326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-0.01745 -0.02037 -0.03489 -0.04051 -0.05885 -0.05 C -0.08294 -0.05949 -0.11367 -0.05787 -0.14427 -0.05648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14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3" dur="2000" fill="hold"/>
                                        <p:tgtEl>
                                          <p:spTgt spid="13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7" dur="2000" fill="hold"/>
                                        <p:tgtEl>
                                          <p:spTgt spid="1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1" dur="2000" fill="hold"/>
                                        <p:tgtEl>
                                          <p:spTgt spid="13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5" dur="2000" fill="hold"/>
                                        <p:tgtEl>
                                          <p:spTgt spid="13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9" dur="2000" fill="hold"/>
                                        <p:tgtEl>
                                          <p:spTgt spid="13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3" dur="2000" fill="hold"/>
                                        <p:tgtEl>
                                          <p:spTgt spid="13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59" dur="2000" fill="hold"/>
                                        <p:tgtEl>
                                          <p:spTgt spid="13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86" dur="2000" fill="hold"/>
                                        <p:tgtEl>
                                          <p:spTgt spid="13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0" dur="2000" fill="hold"/>
                                        <p:tgtEl>
                                          <p:spTgt spid="13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0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C 0.00013 -0.04629 0.00013 -0.09213 -2.08333E-6 -0.11597 C -0.00026 -0.14004 0.00117 -0.13032 -0.00156 -0.14421 C -0.00403 -0.15833 0.00078 -0.18704 -0.01575 -0.2 C -0.03268 -0.21296 -0.06719 -0.21805 -0.1013 -0.22268 " pathEditMode="relative" rAng="0" ptsTypes="AAAAA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8 -0.21551 L -0.12266 -0.0287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0"/>
                                        <p:tgtEl>
                                          <p:spTgt spid="1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58 0.03172 C -0.16458 -0.02986 -0.16458 -0.0912 -0.16458 -0.12199 C -0.16458 -0.15277 -0.16445 -0.14652 -0.16523 -0.15347 C -0.16601 -0.16041 -0.16627 -0.16134 -0.1694 -0.16388 C -0.17252 -0.16643 -0.17864 -0.16851 -0.18411 -0.16875 C -0.18984 -0.16898 -0.1957 -0.16898 -0.20364 -0.16597 C -0.21145 -0.16296 -0.22343 -0.15694 -0.23151 -0.15069 C -0.23971 -0.14444 -0.24466 -0.14305 -0.25143 -0.12893 C -0.25833 -0.11504 -0.25599 -0.12152 -0.27252 -0.0662 C -0.28932 -0.01064 -0.32044 0.09653 -0.35143 0.20371 " pathEditMode="relative" rAng="0" ptsTypes="AAAAAAAAAA">
                                      <p:cBhvr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1435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3 0.04213 C -0.1293 -0.01898 -0.1293 -0.08009 -0.1293 -0.11064 C -0.1293 -0.1412 -0.12917 -0.13495 -0.12982 -0.14189 C -0.1306 -0.14884 -0.13086 -0.14976 -0.13398 -0.15231 C -0.13711 -0.15486 -0.1431 -0.15694 -0.14857 -0.15717 C -0.15417 -0.1574 -0.16002 -0.1574 -0.16784 -0.15439 C -0.17565 -0.15138 -0.1875 -0.14537 -0.19544 -0.13912 C -0.20351 -0.13287 -0.20846 -0.13148 -0.21523 -0.11759 C -0.222 -0.1037 -0.21966 -0.11018 -0.23607 -0.05509 C -0.2526 -4.07407E-6 -0.28346 0.10649 -0.31419 0.21297 " pathEditMode="relative" rAng="0" ptsTypes="AAAAAAAAAA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1435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3000"/>
                                        <p:tgtEl>
                                          <p:spTgt spid="1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4 0.14375 C -0.35746 0.12777 -0.3677 0.1118 -0.39079 0.11527 C -0.41388 0.11875 -0.45 0.14166 -0.48611 0.16458 " pathEditMode="relative" rAng="0" ptsTypes="aaA">
                                      <p:cBhvr>
                                        <p:cTn id="1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6 0.12778 -0.36771 0.1118 -0.3908 0.11528 C -0.41389 0.11875 -0.45 0.14166 -0.48611 0.16458 " pathEditMode="relative" rAng="0" ptsTypes="aaA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3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3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decel="100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7" grpId="0" animBg="1"/>
      <p:bldP spid="13457" grpId="1" animBg="1"/>
      <p:bldP spid="13457" grpId="2" animBg="1"/>
      <p:bldP spid="13457" grpId="3" animBg="1"/>
      <p:bldP spid="13458" grpId="0" animBg="1"/>
      <p:bldP spid="13458" grpId="1" animBg="1"/>
      <p:bldP spid="13459" grpId="0" animBg="1"/>
      <p:bldP spid="13537" grpId="0" animBg="1"/>
      <p:bldP spid="13537" grpId="1" animBg="1"/>
      <p:bldP spid="13538" grpId="0" animBg="1"/>
      <p:bldP spid="13538" grpId="1" animBg="1"/>
      <p:bldP spid="13539" grpId="0" animBg="1"/>
      <p:bldP spid="13539" grpId="1" animBg="1"/>
      <p:bldP spid="13540" grpId="0" animBg="1"/>
      <p:bldP spid="13540" grpId="1" animBg="1"/>
      <p:bldP spid="13541" grpId="0" animBg="1"/>
      <p:bldP spid="13541" grpId="1" animBg="1"/>
      <p:bldP spid="13542" grpId="0" animBg="1"/>
      <p:bldP spid="13542" grpId="1" animBg="1"/>
      <p:bldP spid="13543" grpId="0" animBg="1"/>
      <p:bldP spid="13543" grpId="1" animBg="1"/>
      <p:bldP spid="13544" grpId="0" animBg="1"/>
      <p:bldP spid="13544" grpId="1" animBg="1"/>
      <p:bldP spid="13545" grpId="0" animBg="1"/>
      <p:bldP spid="13545" grpId="1" animBg="1"/>
      <p:bldP spid="13587" grpId="0"/>
      <p:bldP spid="13588" grpId="0" animBg="1"/>
      <p:bldP spid="13589" grpId="0" animBg="1"/>
      <p:bldP spid="13590" grpId="0"/>
      <p:bldP spid="136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 descr="Papyrus"/>
          <p:cNvSpPr>
            <a:spLocks noChangeArrowheads="1"/>
          </p:cNvSpPr>
          <p:nvPr/>
        </p:nvSpPr>
        <p:spPr bwMode="auto">
          <a:xfrm rot="2700000" flipV="1">
            <a:off x="5734051" y="3970337"/>
            <a:ext cx="457200" cy="10969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3323257" y="2752725"/>
            <a:ext cx="1972643" cy="3295651"/>
            <a:chOff x="2484" y="1506"/>
            <a:chExt cx="1236" cy="2076"/>
          </a:xfrm>
        </p:grpSpPr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" name="AutoShape 6"/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24" name="Rectangle 7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5" name="Rectangle 8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6" name="Rectangle 9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7" name="Rectangle 10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8" name="AutoShape 11"/>
            <p:cNvSpPr>
              <a:spLocks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7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1" name="Rectangle 14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27" name="AutoShape 15"/>
            <p:cNvSpPr>
              <a:spLocks noChangeArrowheads="1"/>
            </p:cNvSpPr>
            <p:nvPr/>
          </p:nvSpPr>
          <p:spPr bwMode="auto">
            <a:xfrm rot="7200000" flipH="1">
              <a:off x="2939" y="2475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4" name="Rectangle 17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18"/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7" name="Oval 20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38" name="AutoShape 21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39" name="Oval 22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40" name="AutoShape 23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1776689" y="4953053"/>
            <a:ext cx="636588" cy="1204523"/>
            <a:chOff x="4080" y="2352"/>
            <a:chExt cx="334" cy="488"/>
          </a:xfrm>
        </p:grpSpPr>
        <p:sp>
          <p:nvSpPr>
            <p:cNvPr id="38182" name="Oval 25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83" name="Freeform 26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4" name="AutoShape 27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40" name="AutoShape 28"/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189" name="Freeform 30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0" name="Freeform 31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1" name="Oval 32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92" name="Arc 33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3" name="Arc 34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4" name="Freeform 35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5" name="Freeform 36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6" name="Freeform 37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7" name="Freeform 38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8" name="Freeform 39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9" name="Freeform 40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1 w 240"/>
                <a:gd name="T1" fmla="*/ 0 h 144"/>
                <a:gd name="T2" fmla="*/ 1 w 240"/>
                <a:gd name="T3" fmla="*/ 0 h 144"/>
                <a:gd name="T4" fmla="*/ 1 w 240"/>
                <a:gd name="T5" fmla="*/ 0 h 144"/>
                <a:gd name="T6" fmla="*/ 0 w 240"/>
                <a:gd name="T7" fmla="*/ 0 h 144"/>
                <a:gd name="T8" fmla="*/ 1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0" name="Freeform 41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1" name="Freeform 42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2" name="Freeform 43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3" name="Freeform 44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4" name="Freeform 45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5" name="Freeform 46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38214" name="Line 48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5" name="Line 49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6" name="Line 50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7" name="Line 51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8" name="Line 52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9" name="Line 53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20" name="Line 54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21" name="Line 55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207" name="Freeform 56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8" name="Freeform 57"/>
            <p:cNvSpPr>
              <a:spLocks/>
            </p:cNvSpPr>
            <p:nvPr/>
          </p:nvSpPr>
          <p:spPr bwMode="auto">
            <a:xfrm rot="2750552" flipV="1">
              <a:off x="4015" y="2639"/>
              <a:ext cx="279" cy="54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9" name="Freeform 58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0" name="Freeform 59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1" name="Freeform 60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2" name="Freeform 61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3" name="Arc 62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2647951" y="838205"/>
            <a:ext cx="152400" cy="3338513"/>
            <a:chOff x="708" y="528"/>
            <a:chExt cx="96" cy="2103"/>
          </a:xfrm>
        </p:grpSpPr>
        <p:sp>
          <p:nvSpPr>
            <p:cNvPr id="13376" name="AutoShape 64"/>
            <p:cNvSpPr>
              <a:spLocks noChangeArrowheads="1"/>
            </p:cNvSpPr>
            <p:nvPr/>
          </p:nvSpPr>
          <p:spPr bwMode="auto">
            <a:xfrm>
              <a:off x="70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3377" name="Freeform 65"/>
            <p:cNvSpPr>
              <a:spLocks/>
            </p:cNvSpPr>
            <p:nvPr/>
          </p:nvSpPr>
          <p:spPr bwMode="auto">
            <a:xfrm>
              <a:off x="70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79" name="Line 66"/>
            <p:cNvSpPr>
              <a:spLocks noChangeShapeType="1"/>
            </p:cNvSpPr>
            <p:nvPr/>
          </p:nvSpPr>
          <p:spPr bwMode="auto">
            <a:xfrm>
              <a:off x="75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0" name="Line 67"/>
            <p:cNvSpPr>
              <a:spLocks noChangeShapeType="1"/>
            </p:cNvSpPr>
            <p:nvPr/>
          </p:nvSpPr>
          <p:spPr bwMode="auto">
            <a:xfrm>
              <a:off x="756" y="696"/>
              <a:ext cx="0" cy="105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1" name="Freeform 68"/>
            <p:cNvSpPr>
              <a:spLocks/>
            </p:cNvSpPr>
            <p:nvPr/>
          </p:nvSpPr>
          <p:spPr bwMode="auto">
            <a:xfrm>
              <a:off x="73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5888042" y="4933949"/>
            <a:ext cx="749300" cy="1314451"/>
            <a:chOff x="4236" y="2913"/>
            <a:chExt cx="472" cy="828"/>
          </a:xfrm>
        </p:grpSpPr>
        <p:sp>
          <p:nvSpPr>
            <p:cNvPr id="38156" name="Oval 70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7" name="AutoShape 71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8" name="Oval 72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9" name="Oval 73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0" name="Freeform 74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1" name="Freeform 75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2" name="AutoShape 76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3" name="Freeform 77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2 w 288"/>
                <a:gd name="T1" fmla="*/ 0 h 462"/>
                <a:gd name="T2" fmla="*/ 2 w 288"/>
                <a:gd name="T3" fmla="*/ 2 h 462"/>
                <a:gd name="T4" fmla="*/ 3 w 288"/>
                <a:gd name="T5" fmla="*/ 4 h 462"/>
                <a:gd name="T6" fmla="*/ 5 w 288"/>
                <a:gd name="T7" fmla="*/ 6 h 462"/>
                <a:gd name="T8" fmla="*/ 2 w 288"/>
                <a:gd name="T9" fmla="*/ 8 h 462"/>
                <a:gd name="T10" fmla="*/ 2 w 288"/>
                <a:gd name="T11" fmla="*/ 7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Arc 78"/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65" name="Arc 79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6" name="Oval 80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7" name="Arc 81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8" name="Arc 82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9" name="Arc 83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0" name="Arc 84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1" name="AutoShape 85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2" name="Arc 86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3" name="Line 87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4" name="Line 88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9"/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38176" name="Picture 90" descr="Lua do clea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6" name="AutoShape 91"/>
          <p:cNvSpPr>
            <a:spLocks noChangeArrowheads="1"/>
          </p:cNvSpPr>
          <p:nvPr/>
        </p:nvSpPr>
        <p:spPr bwMode="auto">
          <a:xfrm>
            <a:off x="4179889" y="4448175"/>
            <a:ext cx="600075" cy="381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7" name="Oval 92"/>
          <p:cNvSpPr>
            <a:spLocks noChangeArrowheads="1"/>
          </p:cNvSpPr>
          <p:nvPr/>
        </p:nvSpPr>
        <p:spPr bwMode="auto">
          <a:xfrm>
            <a:off x="3981451" y="3838575"/>
            <a:ext cx="965200" cy="9588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405" name="AutoShape 93"/>
          <p:cNvSpPr>
            <a:spLocks noChangeArrowheads="1"/>
          </p:cNvSpPr>
          <p:nvPr/>
        </p:nvSpPr>
        <p:spPr bwMode="auto">
          <a:xfrm>
            <a:off x="4310063" y="3459166"/>
            <a:ext cx="309563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1" name="Freeform 94"/>
          <p:cNvSpPr>
            <a:spLocks/>
          </p:cNvSpPr>
          <p:nvPr/>
        </p:nvSpPr>
        <p:spPr bwMode="auto">
          <a:xfrm flipH="1">
            <a:off x="4592639" y="3652840"/>
            <a:ext cx="61912" cy="300037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02" name="Freeform 95"/>
          <p:cNvSpPr>
            <a:spLocks/>
          </p:cNvSpPr>
          <p:nvPr/>
        </p:nvSpPr>
        <p:spPr bwMode="auto">
          <a:xfrm>
            <a:off x="4257676" y="3652841"/>
            <a:ext cx="60325" cy="296863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08" name="Arc 96"/>
          <p:cNvSpPr>
            <a:spLocks/>
          </p:cNvSpPr>
          <p:nvPr/>
        </p:nvSpPr>
        <p:spPr bwMode="auto">
          <a:xfrm flipV="1">
            <a:off x="4283080" y="3524254"/>
            <a:ext cx="352425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7904" name="Oval 97"/>
          <p:cNvSpPr>
            <a:spLocks noChangeArrowheads="1"/>
          </p:cNvSpPr>
          <p:nvPr/>
        </p:nvSpPr>
        <p:spPr bwMode="auto">
          <a:xfrm>
            <a:off x="4283080" y="3490915"/>
            <a:ext cx="352425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5" name="AutoShape 98"/>
          <p:cNvSpPr>
            <a:spLocks noChangeArrowheads="1"/>
          </p:cNvSpPr>
          <p:nvPr/>
        </p:nvSpPr>
        <p:spPr bwMode="auto">
          <a:xfrm>
            <a:off x="4506913" y="3633790"/>
            <a:ext cx="36512" cy="274637"/>
          </a:xfrm>
          <a:prstGeom prst="can">
            <a:avLst>
              <a:gd name="adj" fmla="val 5561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6" name="Arc 99"/>
          <p:cNvSpPr>
            <a:spLocks/>
          </p:cNvSpPr>
          <p:nvPr/>
        </p:nvSpPr>
        <p:spPr bwMode="auto">
          <a:xfrm flipV="1">
            <a:off x="4314825" y="3509966"/>
            <a:ext cx="293688" cy="1905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07" name="Oval 100"/>
          <p:cNvSpPr>
            <a:spLocks noChangeArrowheads="1"/>
          </p:cNvSpPr>
          <p:nvPr/>
        </p:nvSpPr>
        <p:spPr bwMode="auto">
          <a:xfrm>
            <a:off x="4314825" y="3487742"/>
            <a:ext cx="293688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8" name="Oval 101"/>
          <p:cNvSpPr>
            <a:spLocks noChangeArrowheads="1"/>
          </p:cNvSpPr>
          <p:nvPr/>
        </p:nvSpPr>
        <p:spPr bwMode="auto">
          <a:xfrm>
            <a:off x="4376737" y="3557588"/>
            <a:ext cx="55563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9" name="Oval 102"/>
          <p:cNvSpPr>
            <a:spLocks noChangeArrowheads="1"/>
          </p:cNvSpPr>
          <p:nvPr/>
        </p:nvSpPr>
        <p:spPr bwMode="auto">
          <a:xfrm>
            <a:off x="4240398" y="3998917"/>
            <a:ext cx="606623" cy="630239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5" name="Group 103"/>
          <p:cNvGrpSpPr>
            <a:grpSpLocks/>
          </p:cNvGrpSpPr>
          <p:nvPr/>
        </p:nvGrpSpPr>
        <p:grpSpPr bwMode="auto">
          <a:xfrm rot="4952512">
            <a:off x="5942017" y="5821363"/>
            <a:ext cx="1190625" cy="882651"/>
            <a:chOff x="3765" y="1482"/>
            <a:chExt cx="750" cy="556"/>
          </a:xfrm>
        </p:grpSpPr>
        <p:sp>
          <p:nvSpPr>
            <p:cNvPr id="38146" name="Freeform 104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 w 268"/>
                <a:gd name="T1" fmla="*/ 1 h 334"/>
                <a:gd name="T2" fmla="*/ 0 w 268"/>
                <a:gd name="T3" fmla="*/ 0 h 334"/>
                <a:gd name="T4" fmla="*/ 1 w 268"/>
                <a:gd name="T5" fmla="*/ 1 h 334"/>
                <a:gd name="T6" fmla="*/ 1 w 268"/>
                <a:gd name="T7" fmla="*/ 1 h 334"/>
                <a:gd name="T8" fmla="*/ 1 w 268"/>
                <a:gd name="T9" fmla="*/ 1 h 334"/>
                <a:gd name="T10" fmla="*/ 1 w 268"/>
                <a:gd name="T11" fmla="*/ 1 h 334"/>
                <a:gd name="T12" fmla="*/ 1 w 268"/>
                <a:gd name="T13" fmla="*/ 1 h 334"/>
                <a:gd name="T14" fmla="*/ 1 w 268"/>
                <a:gd name="T15" fmla="*/ 1 h 334"/>
                <a:gd name="T16" fmla="*/ 1 w 268"/>
                <a:gd name="T17" fmla="*/ 1 h 334"/>
                <a:gd name="T18" fmla="*/ 1 w 268"/>
                <a:gd name="T19" fmla="*/ 1 h 334"/>
                <a:gd name="T20" fmla="*/ 1 w 268"/>
                <a:gd name="T21" fmla="*/ 1 h 334"/>
                <a:gd name="T22" fmla="*/ 1 w 268"/>
                <a:gd name="T23" fmla="*/ 1 h 334"/>
                <a:gd name="T24" fmla="*/ 1 w 268"/>
                <a:gd name="T25" fmla="*/ 1 h 334"/>
                <a:gd name="T26" fmla="*/ 1 w 268"/>
                <a:gd name="T27" fmla="*/ 1 h 334"/>
                <a:gd name="T28" fmla="*/ 1 w 268"/>
                <a:gd name="T29" fmla="*/ 1 h 334"/>
                <a:gd name="T30" fmla="*/ 1 w 268"/>
                <a:gd name="T31" fmla="*/ 1 h 334"/>
                <a:gd name="T32" fmla="*/ 1 w 268"/>
                <a:gd name="T33" fmla="*/ 1 h 334"/>
                <a:gd name="T34" fmla="*/ 1 w 268"/>
                <a:gd name="T35" fmla="*/ 1 h 334"/>
                <a:gd name="T36" fmla="*/ 1 w 268"/>
                <a:gd name="T37" fmla="*/ 1 h 334"/>
                <a:gd name="T38" fmla="*/ 1 w 268"/>
                <a:gd name="T39" fmla="*/ 1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7" name="Freeform 105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1 w 651"/>
                <a:gd name="T1" fmla="*/ 1 h 934"/>
                <a:gd name="T2" fmla="*/ 1 w 651"/>
                <a:gd name="T3" fmla="*/ 1 h 934"/>
                <a:gd name="T4" fmla="*/ 1 w 651"/>
                <a:gd name="T5" fmla="*/ 1 h 934"/>
                <a:gd name="T6" fmla="*/ 1 w 651"/>
                <a:gd name="T7" fmla="*/ 1 h 934"/>
                <a:gd name="T8" fmla="*/ 1 w 651"/>
                <a:gd name="T9" fmla="*/ 1 h 934"/>
                <a:gd name="T10" fmla="*/ 1 w 651"/>
                <a:gd name="T11" fmla="*/ 1 h 934"/>
                <a:gd name="T12" fmla="*/ 1 w 651"/>
                <a:gd name="T13" fmla="*/ 1 h 934"/>
                <a:gd name="T14" fmla="*/ 1 w 651"/>
                <a:gd name="T15" fmla="*/ 1 h 934"/>
                <a:gd name="T16" fmla="*/ 1 w 651"/>
                <a:gd name="T17" fmla="*/ 1 h 934"/>
                <a:gd name="T18" fmla="*/ 1 w 651"/>
                <a:gd name="T19" fmla="*/ 1 h 934"/>
                <a:gd name="T20" fmla="*/ 1 w 651"/>
                <a:gd name="T21" fmla="*/ 1 h 934"/>
                <a:gd name="T22" fmla="*/ 1 w 651"/>
                <a:gd name="T23" fmla="*/ 1 h 934"/>
                <a:gd name="T24" fmla="*/ 1 w 651"/>
                <a:gd name="T25" fmla="*/ 1 h 934"/>
                <a:gd name="T26" fmla="*/ 1 w 651"/>
                <a:gd name="T27" fmla="*/ 1 h 934"/>
                <a:gd name="T28" fmla="*/ 1 w 651"/>
                <a:gd name="T29" fmla="*/ 1 h 934"/>
                <a:gd name="T30" fmla="*/ 1 w 651"/>
                <a:gd name="T31" fmla="*/ 1 h 934"/>
                <a:gd name="T32" fmla="*/ 1 w 651"/>
                <a:gd name="T33" fmla="*/ 1 h 934"/>
                <a:gd name="T34" fmla="*/ 2 w 651"/>
                <a:gd name="T35" fmla="*/ 1 h 934"/>
                <a:gd name="T36" fmla="*/ 2 w 651"/>
                <a:gd name="T37" fmla="*/ 1 h 934"/>
                <a:gd name="T38" fmla="*/ 2 w 651"/>
                <a:gd name="T39" fmla="*/ 1 h 934"/>
                <a:gd name="T40" fmla="*/ 3 w 651"/>
                <a:gd name="T41" fmla="*/ 1 h 934"/>
                <a:gd name="T42" fmla="*/ 3 w 651"/>
                <a:gd name="T43" fmla="*/ 1 h 934"/>
                <a:gd name="T44" fmla="*/ 3 w 651"/>
                <a:gd name="T45" fmla="*/ 1 h 934"/>
                <a:gd name="T46" fmla="*/ 3 w 651"/>
                <a:gd name="T47" fmla="*/ 1 h 934"/>
                <a:gd name="T48" fmla="*/ 3 w 651"/>
                <a:gd name="T49" fmla="*/ 1 h 934"/>
                <a:gd name="T50" fmla="*/ 3 w 651"/>
                <a:gd name="T51" fmla="*/ 1 h 934"/>
                <a:gd name="T52" fmla="*/ 3 w 651"/>
                <a:gd name="T53" fmla="*/ 1 h 934"/>
                <a:gd name="T54" fmla="*/ 3 w 651"/>
                <a:gd name="T55" fmla="*/ 1 h 934"/>
                <a:gd name="T56" fmla="*/ 3 w 651"/>
                <a:gd name="T57" fmla="*/ 1 h 934"/>
                <a:gd name="T58" fmla="*/ 3 w 651"/>
                <a:gd name="T59" fmla="*/ 1 h 934"/>
                <a:gd name="T60" fmla="*/ 3 w 651"/>
                <a:gd name="T61" fmla="*/ 1 h 934"/>
                <a:gd name="T62" fmla="*/ 3 w 651"/>
                <a:gd name="T63" fmla="*/ 1 h 934"/>
                <a:gd name="T64" fmla="*/ 2 w 651"/>
                <a:gd name="T65" fmla="*/ 1 h 934"/>
                <a:gd name="T66" fmla="*/ 2 w 651"/>
                <a:gd name="T67" fmla="*/ 1 h 934"/>
                <a:gd name="T68" fmla="*/ 2 w 651"/>
                <a:gd name="T69" fmla="*/ 1 h 934"/>
                <a:gd name="T70" fmla="*/ 1 w 651"/>
                <a:gd name="T71" fmla="*/ 1 h 934"/>
                <a:gd name="T72" fmla="*/ 1 w 651"/>
                <a:gd name="T73" fmla="*/ 1 h 934"/>
                <a:gd name="T74" fmla="*/ 1 w 651"/>
                <a:gd name="T75" fmla="*/ 1 h 934"/>
                <a:gd name="T76" fmla="*/ 1 w 651"/>
                <a:gd name="T77" fmla="*/ 1 h 934"/>
                <a:gd name="T78" fmla="*/ 1 w 651"/>
                <a:gd name="T79" fmla="*/ 1 h 934"/>
                <a:gd name="T80" fmla="*/ 1 w 651"/>
                <a:gd name="T81" fmla="*/ 1 h 934"/>
                <a:gd name="T82" fmla="*/ 1 w 651"/>
                <a:gd name="T83" fmla="*/ 1 h 934"/>
                <a:gd name="T84" fmla="*/ 1 w 651"/>
                <a:gd name="T85" fmla="*/ 1 h 934"/>
                <a:gd name="T86" fmla="*/ 1 w 651"/>
                <a:gd name="T87" fmla="*/ 1 h 934"/>
                <a:gd name="T88" fmla="*/ 1 w 651"/>
                <a:gd name="T89" fmla="*/ 1 h 934"/>
                <a:gd name="T90" fmla="*/ 1 w 651"/>
                <a:gd name="T91" fmla="*/ 1 h 934"/>
                <a:gd name="T92" fmla="*/ 1 w 651"/>
                <a:gd name="T93" fmla="*/ 1 h 934"/>
                <a:gd name="T94" fmla="*/ 1 w 651"/>
                <a:gd name="T95" fmla="*/ 1 h 934"/>
                <a:gd name="T96" fmla="*/ 1 w 651"/>
                <a:gd name="T97" fmla="*/ 1 h 934"/>
                <a:gd name="T98" fmla="*/ 1 w 651"/>
                <a:gd name="T99" fmla="*/ 1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8" name="Freeform 106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9" name="Freeform 107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50" name="Freeform 108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0" name="Group 109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38154" name="Freeform 11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55" name="Oval 11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152" name="Freeform 112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1 w 136"/>
                <a:gd name="T3" fmla="*/ 1 h 220"/>
                <a:gd name="T4" fmla="*/ 1 w 136"/>
                <a:gd name="T5" fmla="*/ 1 h 220"/>
                <a:gd name="T6" fmla="*/ 1 w 136"/>
                <a:gd name="T7" fmla="*/ 1 h 220"/>
                <a:gd name="T8" fmla="*/ 1 w 136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53" name="Freeform 113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1 w 54"/>
                <a:gd name="T3" fmla="*/ 1 h 34"/>
                <a:gd name="T4" fmla="*/ 1 w 54"/>
                <a:gd name="T5" fmla="*/ 1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911" name="Freeform 114"/>
          <p:cNvSpPr>
            <a:spLocks/>
          </p:cNvSpPr>
          <p:nvPr/>
        </p:nvSpPr>
        <p:spPr bwMode="auto">
          <a:xfrm>
            <a:off x="5734051" y="3708401"/>
            <a:ext cx="457200" cy="981075"/>
          </a:xfrm>
          <a:custGeom>
            <a:avLst/>
            <a:gdLst>
              <a:gd name="T0" fmla="*/ 0 w 288"/>
              <a:gd name="T1" fmla="*/ 2147483646 h 576"/>
              <a:gd name="T2" fmla="*/ 0 w 288"/>
              <a:gd name="T3" fmla="*/ 2147483646 h 576"/>
              <a:gd name="T4" fmla="*/ 2147483646 w 288"/>
              <a:gd name="T5" fmla="*/ 0 h 576"/>
              <a:gd name="T6" fmla="*/ 2147483646 w 28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12" name="Oval 115"/>
          <p:cNvSpPr>
            <a:spLocks noChangeArrowheads="1"/>
          </p:cNvSpPr>
          <p:nvPr/>
        </p:nvSpPr>
        <p:spPr bwMode="auto">
          <a:xfrm>
            <a:off x="6043613" y="4467230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13" name="Oval 116"/>
          <p:cNvSpPr>
            <a:spLocks noChangeArrowheads="1"/>
          </p:cNvSpPr>
          <p:nvPr/>
        </p:nvSpPr>
        <p:spPr bwMode="auto">
          <a:xfrm>
            <a:off x="5848352" y="4562480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3429" name="Picture 117" descr="khoi den"/>
          <p:cNvPicPr>
            <a:picLocks noChangeAspect="1" noChangeArrowheads="1" noCrop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3811978">
            <a:off x="4989514" y="2754313"/>
            <a:ext cx="212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118"/>
          <p:cNvGrpSpPr>
            <a:grpSpLocks/>
          </p:cNvGrpSpPr>
          <p:nvPr/>
        </p:nvGrpSpPr>
        <p:grpSpPr bwMode="auto">
          <a:xfrm>
            <a:off x="4497388" y="3278190"/>
            <a:ext cx="279400" cy="314325"/>
            <a:chOff x="3226" y="2032"/>
            <a:chExt cx="176" cy="198"/>
          </a:xfrm>
        </p:grpSpPr>
        <p:sp>
          <p:nvSpPr>
            <p:cNvPr id="38141" name="AutoShape 119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42" name="AutoShape 120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1"/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44" name="AutoShape 122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AutoShape 123"/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124"/>
          <p:cNvGrpSpPr>
            <a:grpSpLocks/>
          </p:cNvGrpSpPr>
          <p:nvPr/>
        </p:nvGrpSpPr>
        <p:grpSpPr bwMode="auto">
          <a:xfrm>
            <a:off x="5848352" y="3209925"/>
            <a:ext cx="55563" cy="1371600"/>
            <a:chOff x="4188" y="1728"/>
            <a:chExt cx="35" cy="864"/>
          </a:xfrm>
        </p:grpSpPr>
        <p:sp>
          <p:nvSpPr>
            <p:cNvPr id="18" name="AutoShape 125"/>
            <p:cNvSpPr>
              <a:spLocks noChangeArrowheads="1"/>
            </p:cNvSpPr>
            <p:nvPr/>
          </p:nvSpPr>
          <p:spPr bwMode="auto">
            <a:xfrm>
              <a:off x="4188" y="1728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" name="Freeform 126"/>
            <p:cNvSpPr>
              <a:spLocks/>
            </p:cNvSpPr>
            <p:nvPr/>
          </p:nvSpPr>
          <p:spPr bwMode="auto">
            <a:xfrm>
              <a:off x="4188" y="2458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23" name="Line 127"/>
            <p:cNvSpPr>
              <a:spLocks noChangeShapeType="1"/>
            </p:cNvSpPr>
            <p:nvPr/>
          </p:nvSpPr>
          <p:spPr bwMode="auto">
            <a:xfrm>
              <a:off x="4206" y="1797"/>
              <a:ext cx="0" cy="43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24" name="Freeform 128"/>
            <p:cNvSpPr>
              <a:spLocks/>
            </p:cNvSpPr>
            <p:nvPr/>
          </p:nvSpPr>
          <p:spPr bwMode="auto">
            <a:xfrm>
              <a:off x="4198" y="2539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" name="Group 129"/>
            <p:cNvGrpSpPr>
              <a:grpSpLocks/>
            </p:cNvGrpSpPr>
            <p:nvPr/>
          </p:nvGrpSpPr>
          <p:grpSpPr bwMode="auto">
            <a:xfrm>
              <a:off x="4195" y="1838"/>
              <a:ext cx="17" cy="615"/>
              <a:chOff x="5160" y="1084"/>
              <a:chExt cx="48" cy="1497"/>
            </a:xfrm>
          </p:grpSpPr>
          <p:sp>
            <p:nvSpPr>
              <p:cNvPr id="38127" name="Line 130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28" name="Line 131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29" name="Line 132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0" name="Line 133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1" name="Line 134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2" name="Line 135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3" name="Line 136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4" name="Line 137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5" name="Line 138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6" name="Line 139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7" name="Line 140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8" name="Line 141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9" name="Line 142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40" name="Line 143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126" name="Line 144"/>
            <p:cNvSpPr>
              <a:spLocks noChangeShapeType="1"/>
            </p:cNvSpPr>
            <p:nvPr/>
          </p:nvSpPr>
          <p:spPr bwMode="auto">
            <a:xfrm>
              <a:off x="4206" y="2231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457" name="Line 145"/>
          <p:cNvSpPr>
            <a:spLocks noChangeShapeType="1"/>
          </p:cNvSpPr>
          <p:nvPr/>
        </p:nvSpPr>
        <p:spPr bwMode="auto">
          <a:xfrm>
            <a:off x="4405313" y="3295651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58" name="Line 146"/>
          <p:cNvSpPr>
            <a:spLocks noChangeShapeType="1"/>
          </p:cNvSpPr>
          <p:nvPr/>
        </p:nvSpPr>
        <p:spPr bwMode="auto">
          <a:xfrm>
            <a:off x="2724151" y="1524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59" name="Line 147"/>
          <p:cNvSpPr>
            <a:spLocks noChangeShapeType="1"/>
          </p:cNvSpPr>
          <p:nvPr/>
        </p:nvSpPr>
        <p:spPr bwMode="auto">
          <a:xfrm>
            <a:off x="2724151" y="1504951"/>
            <a:ext cx="0" cy="19050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4" name="Group 148"/>
          <p:cNvGrpSpPr>
            <a:grpSpLocks/>
          </p:cNvGrpSpPr>
          <p:nvPr/>
        </p:nvGrpSpPr>
        <p:grpSpPr bwMode="auto">
          <a:xfrm>
            <a:off x="2543175" y="1143000"/>
            <a:ext cx="247651" cy="2497139"/>
            <a:chOff x="3138" y="1104"/>
            <a:chExt cx="156" cy="1573"/>
          </a:xfrm>
        </p:grpSpPr>
        <p:sp>
          <p:nvSpPr>
            <p:cNvPr id="38045" name="Line 14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6" name="Line 15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7" name="Line 15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8" name="Line 15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9" name="Line 15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0" name="Line 15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1" name="Line 15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2" name="Line 15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3" name="Line 15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4" name="Line 15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5" name="Line 15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6" name="Line 16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7" name="Line 16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8" name="Line 16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9" name="Line 16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0" name="Line 16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1" name="Line 16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2" name="Line 16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3" name="Line 16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4" name="Line 16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5" name="Line 16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6" name="Line 17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7" name="Line 17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8" name="Line 17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9" name="Line 17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0" name="Line 17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1" name="Line 17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2" name="Line 17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3" name="Line 17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4" name="Line 17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5" name="Line 17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6" name="Line 18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7" name="Line 18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8" name="Line 18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9" name="Line 18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0" name="Line 18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1" name="Line 18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2" name="Line 18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3" name="Line 18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4" name="Line 18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5" name="Line 18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6" name="Line 19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7" name="Line 19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8" name="Line 19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9" name="Line 19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0" name="Line 19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1" name="Line 19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2" name="Line 19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3" name="Line 19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4" name="Line 19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5" name="Line 19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6" name="Line 20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7" name="Line 20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8" name="Line 20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9" name="Line 20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0" name="Line 20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1" name="Line 20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2" name="Line 20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3" name="Line 20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4" name="Line 20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5" name="Line 20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6" name="Line 21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7" name="Text Box 21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38108" name="Text Box 21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8109" name="Text Box 21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38110" name="Text Box 21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90</a:t>
              </a:r>
            </a:p>
          </p:txBody>
        </p:sp>
        <p:sp>
          <p:nvSpPr>
            <p:cNvPr id="38111" name="Text Box 21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38112" name="Text Box 21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38113" name="Text Box 21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38114" name="Text Box 21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50</a:t>
              </a:r>
            </a:p>
          </p:txBody>
        </p:sp>
        <p:sp>
          <p:nvSpPr>
            <p:cNvPr id="38115" name="Text Box 21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8116" name="Text Box 22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70</a:t>
              </a:r>
            </a:p>
          </p:txBody>
        </p:sp>
        <p:sp>
          <p:nvSpPr>
            <p:cNvPr id="38117" name="Text Box 22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38118" name="Text Box 22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100</a:t>
              </a:r>
            </a:p>
          </p:txBody>
        </p:sp>
        <p:sp>
          <p:nvSpPr>
            <p:cNvPr id="38119" name="Text Box 22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110</a:t>
              </a:r>
            </a:p>
          </p:txBody>
        </p:sp>
        <p:sp>
          <p:nvSpPr>
            <p:cNvPr id="38120" name="Text Box 22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en-US" altLang="en-US" sz="1000" b="1">
                <a:solidFill>
                  <a:srgbClr val="CC0000"/>
                </a:solidFill>
              </a:endParaRPr>
            </a:p>
          </p:txBody>
        </p:sp>
      </p:grpSp>
      <p:sp>
        <p:nvSpPr>
          <p:cNvPr id="13537" name="Oval 225"/>
          <p:cNvSpPr>
            <a:spLocks noChangeArrowheads="1"/>
          </p:cNvSpPr>
          <p:nvPr/>
        </p:nvSpPr>
        <p:spPr bwMode="auto">
          <a:xfrm>
            <a:off x="4687890" y="4402140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38" name="Oval 226"/>
          <p:cNvSpPr>
            <a:spLocks noChangeArrowheads="1"/>
          </p:cNvSpPr>
          <p:nvPr/>
        </p:nvSpPr>
        <p:spPr bwMode="auto">
          <a:xfrm>
            <a:off x="4564064" y="4583115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39" name="Oval 227"/>
          <p:cNvSpPr>
            <a:spLocks noChangeArrowheads="1"/>
          </p:cNvSpPr>
          <p:nvPr/>
        </p:nvSpPr>
        <p:spPr bwMode="auto">
          <a:xfrm>
            <a:off x="4276729" y="4467229"/>
            <a:ext cx="46039" cy="46039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0" name="Oval 228"/>
          <p:cNvSpPr>
            <a:spLocks noChangeArrowheads="1"/>
          </p:cNvSpPr>
          <p:nvPr/>
        </p:nvSpPr>
        <p:spPr bwMode="auto">
          <a:xfrm>
            <a:off x="4144964" y="4619629"/>
            <a:ext cx="46037" cy="46039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1" name="Oval 229"/>
          <p:cNvSpPr>
            <a:spLocks noChangeArrowheads="1"/>
          </p:cNvSpPr>
          <p:nvPr/>
        </p:nvSpPr>
        <p:spPr bwMode="auto">
          <a:xfrm>
            <a:off x="4792664" y="4591053"/>
            <a:ext cx="46037" cy="46039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2" name="Oval 230"/>
          <p:cNvSpPr>
            <a:spLocks noChangeArrowheads="1"/>
          </p:cNvSpPr>
          <p:nvPr/>
        </p:nvSpPr>
        <p:spPr bwMode="auto">
          <a:xfrm>
            <a:off x="4506915" y="4735515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3" name="Oval 231"/>
          <p:cNvSpPr>
            <a:spLocks noChangeArrowheads="1"/>
          </p:cNvSpPr>
          <p:nvPr/>
        </p:nvSpPr>
        <p:spPr bwMode="auto">
          <a:xfrm>
            <a:off x="4114803" y="4400553"/>
            <a:ext cx="46039" cy="46039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4" name="Oval 232"/>
          <p:cNvSpPr>
            <a:spLocks noChangeArrowheads="1"/>
          </p:cNvSpPr>
          <p:nvPr/>
        </p:nvSpPr>
        <p:spPr bwMode="auto">
          <a:xfrm>
            <a:off x="4343403" y="4705353"/>
            <a:ext cx="46039" cy="46039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5" name="Oval 233"/>
          <p:cNvSpPr>
            <a:spLocks noChangeArrowheads="1"/>
          </p:cNvSpPr>
          <p:nvPr/>
        </p:nvSpPr>
        <p:spPr bwMode="auto">
          <a:xfrm>
            <a:off x="4678364" y="4621215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3546" name="Picture 234" descr="mat nuo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2" y="4324354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7" name="Picture 235" descr="mat nuoc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1" y="4333878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8" name="Picture 236" descr="mat nuo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2" y="4171954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9" name="Picture 237" descr="mat nuoc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52" y="4167189"/>
            <a:ext cx="80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0" name="Picture 238" descr="mat nuo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4327" y="4176715"/>
            <a:ext cx="857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1" name="Picture 239" descr="mat nuoc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5763" y="4171954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2" name="Picture 240" descr="mat nuo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2" y="4476754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3" name="Picture 241" descr="mat nuoc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7" y="4476754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4" name="Picture 242" descr="mat nuo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2425" y="4400554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5" name="Picture 243" descr="mat nuoc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3866" y="4400554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6" name="Picture 244" descr="mat nuo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6751" y="4090989"/>
            <a:ext cx="76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7" name="Picture 245" descr="mat nuoc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8191" y="4090989"/>
            <a:ext cx="7461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8" name="Picture 246" descr="mat nuo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324354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9" name="Picture 247" descr="mat nuoc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42" y="4324354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8"/>
          <p:cNvGrpSpPr>
            <a:grpSpLocks/>
          </p:cNvGrpSpPr>
          <p:nvPr/>
        </p:nvGrpSpPr>
        <p:grpSpPr bwMode="auto">
          <a:xfrm>
            <a:off x="4286256" y="3571878"/>
            <a:ext cx="352425" cy="190500"/>
            <a:chOff x="3084" y="2022"/>
            <a:chExt cx="222" cy="120"/>
          </a:xfrm>
        </p:grpSpPr>
        <p:grpSp>
          <p:nvGrpSpPr>
            <p:cNvPr id="26" name="Group 249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13562" name="Arc 250"/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042" name="Arc 251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43" name="Arc 252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44" name="Arc 253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040" name="Arc 254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55"/>
          <p:cNvGrpSpPr>
            <a:grpSpLocks/>
          </p:cNvGrpSpPr>
          <p:nvPr/>
        </p:nvGrpSpPr>
        <p:grpSpPr bwMode="auto">
          <a:xfrm>
            <a:off x="2571753" y="5384805"/>
            <a:ext cx="274639" cy="206375"/>
            <a:chOff x="4224" y="1968"/>
            <a:chExt cx="144" cy="108"/>
          </a:xfrm>
        </p:grpSpPr>
        <p:sp>
          <p:nvSpPr>
            <p:cNvPr id="38037" name="Freeform 256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8" name="Freeform 257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946" name="Freeform 258"/>
          <p:cNvSpPr>
            <a:spLocks/>
          </p:cNvSpPr>
          <p:nvPr/>
        </p:nvSpPr>
        <p:spPr bwMode="auto">
          <a:xfrm>
            <a:off x="5800727" y="3810005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47" name="Freeform 259"/>
          <p:cNvSpPr>
            <a:spLocks/>
          </p:cNvSpPr>
          <p:nvPr/>
        </p:nvSpPr>
        <p:spPr bwMode="auto">
          <a:xfrm>
            <a:off x="6000752" y="3733805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8" name="Group 260"/>
          <p:cNvGrpSpPr>
            <a:grpSpLocks/>
          </p:cNvGrpSpPr>
          <p:nvPr/>
        </p:nvGrpSpPr>
        <p:grpSpPr bwMode="auto">
          <a:xfrm>
            <a:off x="5753103" y="3514727"/>
            <a:ext cx="1104900" cy="904875"/>
            <a:chOff x="2952" y="1398"/>
            <a:chExt cx="696" cy="570"/>
          </a:xfrm>
        </p:grpSpPr>
        <p:sp>
          <p:nvSpPr>
            <p:cNvPr id="38026" name="Freeform 261"/>
            <p:cNvSpPr>
              <a:spLocks/>
            </p:cNvSpPr>
            <p:nvPr/>
          </p:nvSpPr>
          <p:spPr bwMode="auto">
            <a:xfrm>
              <a:off x="2952" y="1398"/>
              <a:ext cx="69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7" name="Freeform 262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8" name="Freeform 263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9" name="Freeform 264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0" name="Freeform 265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9" name="Group 266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38035" name="Freeform 267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36" name="Oval 26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032" name="Freeform 269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3" name="Freeform 270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4 w 53"/>
                <a:gd name="T3" fmla="*/ 3 h 34"/>
                <a:gd name="T4" fmla="*/ 6 w 53"/>
                <a:gd name="T5" fmla="*/ 3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4" name="Freeform 271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587" name="Text Box 275"/>
          <p:cNvSpPr txBox="1">
            <a:spLocks noChangeArrowheads="1"/>
          </p:cNvSpPr>
          <p:nvPr/>
        </p:nvSpPr>
        <p:spPr bwMode="auto">
          <a:xfrm>
            <a:off x="3048000" y="1219205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</a:rPr>
              <a:t>212</a:t>
            </a:r>
            <a:r>
              <a:rPr lang="en-US" altLang="en-US" sz="1600" b="1" baseline="30000" dirty="0">
                <a:solidFill>
                  <a:srgbClr val="FF0000"/>
                </a:solidFill>
              </a:rPr>
              <a:t>o</a:t>
            </a:r>
            <a:r>
              <a:rPr lang="en-US" altLang="en-US" sz="16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588" name="Line 276"/>
          <p:cNvSpPr>
            <a:spLocks noChangeShapeType="1"/>
          </p:cNvSpPr>
          <p:nvPr/>
        </p:nvSpPr>
        <p:spPr bwMode="auto">
          <a:xfrm>
            <a:off x="2895600" y="1524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89" name="Line 277"/>
          <p:cNvSpPr>
            <a:spLocks noChangeShapeType="1"/>
          </p:cNvSpPr>
          <p:nvPr/>
        </p:nvSpPr>
        <p:spPr bwMode="auto">
          <a:xfrm>
            <a:off x="2895600" y="3429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90" name="Text Box 278"/>
          <p:cNvSpPr txBox="1">
            <a:spLocks noChangeArrowheads="1"/>
          </p:cNvSpPr>
          <p:nvPr/>
        </p:nvSpPr>
        <p:spPr bwMode="auto">
          <a:xfrm>
            <a:off x="3124200" y="3341692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</a:rPr>
              <a:t>32</a:t>
            </a:r>
            <a:r>
              <a:rPr lang="en-US" altLang="en-US" sz="1600" b="1" baseline="30000" dirty="0">
                <a:solidFill>
                  <a:srgbClr val="FF0000"/>
                </a:solidFill>
              </a:rPr>
              <a:t>o</a:t>
            </a:r>
            <a:r>
              <a:rPr lang="en-US" altLang="en-US" sz="1600" b="1" dirty="0">
                <a:solidFill>
                  <a:srgbClr val="FF0000"/>
                </a:solidFill>
              </a:rPr>
              <a:t>F</a:t>
            </a:r>
          </a:p>
        </p:txBody>
      </p:sp>
      <p:grpSp>
        <p:nvGrpSpPr>
          <p:cNvPr id="31" name="Group 279"/>
          <p:cNvGrpSpPr>
            <a:grpSpLocks/>
          </p:cNvGrpSpPr>
          <p:nvPr/>
        </p:nvGrpSpPr>
        <p:grpSpPr bwMode="auto">
          <a:xfrm>
            <a:off x="2971800" y="1524000"/>
            <a:ext cx="381000" cy="1905000"/>
            <a:chOff x="3312" y="1344"/>
            <a:chExt cx="48" cy="960"/>
          </a:xfrm>
        </p:grpSpPr>
        <p:grpSp>
          <p:nvGrpSpPr>
            <p:cNvPr id="13312" name="Group 280"/>
            <p:cNvGrpSpPr>
              <a:grpSpLocks/>
            </p:cNvGrpSpPr>
            <p:nvPr/>
          </p:nvGrpSpPr>
          <p:grpSpPr bwMode="auto">
            <a:xfrm rot="5400000">
              <a:off x="3144" y="1512"/>
              <a:ext cx="384" cy="48"/>
              <a:chOff x="1980" y="1752"/>
              <a:chExt cx="3200" cy="240"/>
            </a:xfrm>
          </p:grpSpPr>
          <p:sp>
            <p:nvSpPr>
              <p:cNvPr id="38003" name="Line 281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4" name="Line 282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5" name="Line 283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6" name="Line 284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7" name="Line 285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8" name="Line 286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9" name="Line 287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0" name="Line 288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1" name="Line 289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2" name="Line 290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3" name="Line 291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4" name="Line 292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5" name="Line 293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6" name="Line 294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7" name="Line 295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8" name="Line 296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9" name="Line 297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0" name="Line 298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1" name="Line 299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2" name="Line 300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3" name="Line 301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313" name="Group 302"/>
            <p:cNvGrpSpPr>
              <a:grpSpLocks/>
            </p:cNvGrpSpPr>
            <p:nvPr/>
          </p:nvGrpSpPr>
          <p:grpSpPr bwMode="auto">
            <a:xfrm rot="5400000">
              <a:off x="3144" y="1896"/>
              <a:ext cx="384" cy="48"/>
              <a:chOff x="1980" y="1752"/>
              <a:chExt cx="3200" cy="240"/>
            </a:xfrm>
          </p:grpSpPr>
          <p:sp>
            <p:nvSpPr>
              <p:cNvPr id="37982" name="Line 303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3" name="Line 304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4" name="Line 305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5" name="Line 306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6" name="Line 307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7" name="Line 308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8" name="Line 309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9" name="Line 310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0" name="Line 311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1" name="Line 312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2" name="Line 313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3" name="Line 314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4" name="Line 315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5" name="Line 316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6" name="Line 317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7" name="Line 318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8" name="Line 319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9" name="Line 320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0" name="Line 321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1" name="Line 322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2" name="Line 323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314" name="Group 324"/>
            <p:cNvGrpSpPr>
              <a:grpSpLocks/>
            </p:cNvGrpSpPr>
            <p:nvPr/>
          </p:nvGrpSpPr>
          <p:grpSpPr bwMode="auto">
            <a:xfrm rot="5400000">
              <a:off x="3144" y="2088"/>
              <a:ext cx="384" cy="48"/>
              <a:chOff x="1980" y="1752"/>
              <a:chExt cx="3200" cy="240"/>
            </a:xfrm>
          </p:grpSpPr>
          <p:sp>
            <p:nvSpPr>
              <p:cNvPr id="37961" name="Line 325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2" name="Line 326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3" name="Line 327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4" name="Line 328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5" name="Line 329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6" name="Line 330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7" name="Line 331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8" name="Line 332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9" name="Line 333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0" name="Line 334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1" name="Line 335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2" name="Line 336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3" name="Line 337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4" name="Line 338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5" name="Line 339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6" name="Line 340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7" name="Line 341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8" name="Line 342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9" name="Line 343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0" name="Line 344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1" name="Line 345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0" name="Group 329">
            <a:extLst>
              <a:ext uri="{FF2B5EF4-FFF2-40B4-BE49-F238E27FC236}">
                <a16:creationId xmlns:a16="http://schemas.microsoft.com/office/drawing/2014/main" id="{22B773E8-65C4-63EC-10BF-C280749CCA3B}"/>
              </a:ext>
            </a:extLst>
          </p:cNvPr>
          <p:cNvGrpSpPr>
            <a:grpSpLocks/>
          </p:cNvGrpSpPr>
          <p:nvPr/>
        </p:nvGrpSpPr>
        <p:grpSpPr bwMode="auto">
          <a:xfrm>
            <a:off x="8416371" y="2501903"/>
            <a:ext cx="3921651" cy="2711390"/>
            <a:chOff x="2242" y="1296"/>
            <a:chExt cx="4432" cy="3098"/>
          </a:xfrm>
        </p:grpSpPr>
        <p:pic>
          <p:nvPicPr>
            <p:cNvPr id="38121" name="Picture 330" descr="fahrenheit10">
              <a:extLst>
                <a:ext uri="{FF2B5EF4-FFF2-40B4-BE49-F238E27FC236}">
                  <a16:creationId xmlns:a16="http://schemas.microsoft.com/office/drawing/2014/main" id="{37DBD796-55AE-2518-590A-42F7E8250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48" y="1296"/>
              <a:ext cx="1595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122" name="Text Box 331">
              <a:extLst>
                <a:ext uri="{FF2B5EF4-FFF2-40B4-BE49-F238E27FC236}">
                  <a16:creationId xmlns:a16="http://schemas.microsoft.com/office/drawing/2014/main" id="{62094DE4-415A-B7ED-791B-3C20A5325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" y="3445"/>
              <a:ext cx="4432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Gabriel Daniel Fahrenheit</a:t>
              </a:r>
            </a:p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(1686-1736)</a:t>
              </a:r>
            </a:p>
          </p:txBody>
        </p:sp>
      </p:grpSp>
      <p:sp>
        <p:nvSpPr>
          <p:cNvPr id="38125" name="Text Box 332">
            <a:extLst>
              <a:ext uri="{FF2B5EF4-FFF2-40B4-BE49-F238E27FC236}">
                <a16:creationId xmlns:a16="http://schemas.microsoft.com/office/drawing/2014/main" id="{4B4164A3-60B2-23E9-5D83-9A8110881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228" y="106349"/>
            <a:ext cx="4262437" cy="5847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Frenhai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43" name="Text Box 333">
            <a:extLst>
              <a:ext uri="{FF2B5EF4-FFF2-40B4-BE49-F238E27FC236}">
                <a16:creationId xmlns:a16="http://schemas.microsoft.com/office/drawing/2014/main" id="{529AF162-F7B3-B4A1-BAB5-0ECF1A77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636" y="277010"/>
            <a:ext cx="693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>
                <a:solidFill>
                  <a:prstClr val="black"/>
                </a:solidFill>
              </a:rPr>
              <a:t>*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Frenhai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altLang="en-US" sz="32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212</a:t>
            </a:r>
            <a:r>
              <a:rPr lang="en-US" altLang="en-US" sz="32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49479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C -0.0168 -0.02291 -0.03373 -0.04583 -0.0569 -0.05648 C -0.08008 -0.06713 -0.10977 -0.0655 -0.13932 -0.06388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-326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-0.01745 -0.02037 -0.03489 -0.04051 -0.05885 -0.05 C -0.08294 -0.05949 -0.11367 -0.05787 -0.14427 -0.05648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14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3" dur="2000" fill="hold"/>
                                        <p:tgtEl>
                                          <p:spTgt spid="13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7" dur="2000" fill="hold"/>
                                        <p:tgtEl>
                                          <p:spTgt spid="1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1" dur="2000" fill="hold"/>
                                        <p:tgtEl>
                                          <p:spTgt spid="13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5" dur="2000" fill="hold"/>
                                        <p:tgtEl>
                                          <p:spTgt spid="13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9" dur="2000" fill="hold"/>
                                        <p:tgtEl>
                                          <p:spTgt spid="13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3" dur="2000" fill="hold"/>
                                        <p:tgtEl>
                                          <p:spTgt spid="13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59" dur="2000" fill="hold"/>
                                        <p:tgtEl>
                                          <p:spTgt spid="13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86" dur="2000" fill="hold"/>
                                        <p:tgtEl>
                                          <p:spTgt spid="13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0" dur="2000" fill="hold"/>
                                        <p:tgtEl>
                                          <p:spTgt spid="13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0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C 0.00013 -0.04629 0.00013 -0.09213 -2.08333E-6 -0.11597 C -0.00026 -0.14004 0.00117 -0.13032 -0.00156 -0.14421 C -0.00403 -0.15833 0.00078 -0.18704 -0.01575 -0.2 C -0.03268 -0.21296 -0.06719 -0.21805 -0.1013 -0.22268 " pathEditMode="relative" rAng="0" ptsTypes="AAAAA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8 -0.21551 L -0.12266 -0.0287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0"/>
                                        <p:tgtEl>
                                          <p:spTgt spid="1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58 0.03172 C -0.16458 -0.02986 -0.16458 -0.0912 -0.16458 -0.12199 C -0.16458 -0.15277 -0.16445 -0.14652 -0.16523 -0.15347 C -0.16601 -0.16041 -0.16627 -0.16134 -0.1694 -0.16388 C -0.17252 -0.16643 -0.17864 -0.16851 -0.18411 -0.16875 C -0.18984 -0.16898 -0.1957 -0.16898 -0.20364 -0.16597 C -0.21145 -0.16296 -0.22343 -0.15694 -0.23151 -0.15069 C -0.23971 -0.14444 -0.24466 -0.14305 -0.25143 -0.12893 C -0.25833 -0.11504 -0.25599 -0.12152 -0.27252 -0.0662 C -0.28932 -0.01064 -0.32044 0.09653 -0.35143 0.20371 " pathEditMode="relative" rAng="0" ptsTypes="AAAAAAAAAA">
                                      <p:cBhvr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1435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3 0.04213 C -0.1293 -0.01898 -0.1293 -0.08009 -0.1293 -0.11064 C -0.1293 -0.1412 -0.12917 -0.13495 -0.12982 -0.14189 C -0.1306 -0.14884 -0.13086 -0.14976 -0.13398 -0.15231 C -0.13711 -0.15486 -0.1431 -0.15694 -0.14857 -0.15717 C -0.15417 -0.1574 -0.16002 -0.1574 -0.16784 -0.15439 C -0.17565 -0.15138 -0.1875 -0.14537 -0.19544 -0.13912 C -0.20351 -0.13287 -0.20846 -0.13148 -0.21523 -0.11759 C -0.222 -0.1037 -0.21966 -0.11018 -0.23607 -0.05509 C -0.2526 -4.07407E-6 -0.28346 0.10649 -0.31419 0.21297 " pathEditMode="relative" rAng="0" ptsTypes="AAAAAAAAAA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1435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3000"/>
                                        <p:tgtEl>
                                          <p:spTgt spid="1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4 0.14375 C -0.35746 0.12777 -0.3677 0.1118 -0.39079 0.11527 C -0.41388 0.11875 -0.45 0.14166 -0.48611 0.16458 " pathEditMode="relative" rAng="0" ptsTypes="aaA">
                                      <p:cBhvr>
                                        <p:cTn id="1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6 0.12778 -0.36771 0.1118 -0.3908 0.11528 C -0.41389 0.11875 -0.45 0.14166 -0.48611 0.16458 " pathEditMode="relative" rAng="0" ptsTypes="aaA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3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8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900" decel="100000" fill="hold"/>
                                        <p:tgtEl>
                                          <p:spTgt spid="3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7" grpId="0" animBg="1"/>
      <p:bldP spid="13457" grpId="1" animBg="1"/>
      <p:bldP spid="13457" grpId="2" animBg="1"/>
      <p:bldP spid="13457" grpId="3" animBg="1"/>
      <p:bldP spid="13458" grpId="0" animBg="1"/>
      <p:bldP spid="13458" grpId="1" animBg="1"/>
      <p:bldP spid="13459" grpId="0" animBg="1"/>
      <p:bldP spid="13537" grpId="0" animBg="1"/>
      <p:bldP spid="13537" grpId="1" animBg="1"/>
      <p:bldP spid="13538" grpId="0" animBg="1"/>
      <p:bldP spid="13538" grpId="1" animBg="1"/>
      <p:bldP spid="13539" grpId="0" animBg="1"/>
      <p:bldP spid="13539" grpId="1" animBg="1"/>
      <p:bldP spid="13540" grpId="0" animBg="1"/>
      <p:bldP spid="13540" grpId="1" animBg="1"/>
      <p:bldP spid="13541" grpId="0" animBg="1"/>
      <p:bldP spid="13541" grpId="1" animBg="1"/>
      <p:bldP spid="13542" grpId="0" animBg="1"/>
      <p:bldP spid="13542" grpId="1" animBg="1"/>
      <p:bldP spid="13543" grpId="0" animBg="1"/>
      <p:bldP spid="13543" grpId="1" animBg="1"/>
      <p:bldP spid="13544" grpId="0" animBg="1"/>
      <p:bldP spid="13544" grpId="1" animBg="1"/>
      <p:bldP spid="13545" grpId="0" animBg="1"/>
      <p:bldP spid="13545" grpId="1" animBg="1"/>
      <p:bldP spid="13587" grpId="0"/>
      <p:bldP spid="13588" grpId="0" animBg="1"/>
      <p:bldP spid="13589" grpId="0" animBg="1"/>
      <p:bldP spid="13590" grpId="0"/>
      <p:bldP spid="381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1"/>
          <p:cNvSpPr>
            <a:spLocks noChangeArrowheads="1"/>
          </p:cNvSpPr>
          <p:nvPr/>
        </p:nvSpPr>
        <p:spPr bwMode="auto">
          <a:xfrm>
            <a:off x="1067388" y="1521463"/>
            <a:ext cx="3047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II. 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523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9208"/>
            <a:ext cx="11506200" cy="634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PHIẾU HỌC TẬP SAU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H1.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H2.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H3.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H4.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H5. 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H6.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vi-VN" altLang="en-US" sz="3200" b="1" i="1" dirty="0">
                <a:solidFill>
                  <a:srgbClr val="00B050"/>
                </a:solidFill>
                <a:latin typeface="Times New Roman" pitchFamily="18" charset="0"/>
                <a:ea typeface="Arial Hebrew" pitchFamily="2" charset="-79"/>
                <a:cs typeface="Times New Roman" pitchFamily="18" charset="0"/>
              </a:rPr>
              <a:t>Thảo luận nhóm 4 hoàn thiện phiếu học tập số 1 trong 3 phút</a:t>
            </a:r>
            <a:endParaRPr lang="en-US" altLang="en-US" sz="3200" b="1" i="1" dirty="0">
              <a:solidFill>
                <a:srgbClr val="00B050"/>
              </a:solidFill>
              <a:latin typeface="Times New Roman" pitchFamily="18" charset="0"/>
              <a:ea typeface="Arial Hebrew" pitchFamily="2" charset="-79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8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304800" y="-159808"/>
            <a:ext cx="12142275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PHIẾU HỌC TẬP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H1.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00603" y="626545"/>
            <a:ext cx="61710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343201"/>
            <a:ext cx="115830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H2.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5" y="5153025"/>
            <a:ext cx="818638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9006" y="2209800"/>
            <a:ext cx="1038484" cy="436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7939"/>
            <a:ext cx="7655491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519067"/>
            <a:ext cx="7815259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5" y="3308351"/>
            <a:ext cx="68000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3" y="4684715"/>
            <a:ext cx="7269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4" y="6191251"/>
            <a:ext cx="6071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dể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292909" y="3499176"/>
            <a:ext cx="18203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4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371211"/>
            <a:ext cx="1104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H3.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0" y="3415748"/>
            <a:ext cx="11049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H4.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602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12906"/>
            <a:ext cx="11277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H5.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gôm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835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 rot="-1350764">
            <a:off x="1007130" y="501591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endParaRPr lang="en-US" alt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-1664134">
            <a:off x="3990981" y="544842"/>
            <a:ext cx="3725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752600" y="1995489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2895600" y="2514600"/>
            <a:ext cx="3048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628900" y="2963637"/>
            <a:ext cx="114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3549871" y="3201267"/>
            <a:ext cx="5334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781800" y="5535614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8001000" y="6022430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8420102" y="1459229"/>
            <a:ext cx="114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9334502" y="2221225"/>
            <a:ext cx="3048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013325" y="1573215"/>
            <a:ext cx="304800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3411478" y="659531"/>
            <a:ext cx="304800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0125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4" grpId="0" animBg="1"/>
      <p:bldP spid="22535" grpId="0"/>
      <p:bldP spid="22536" grpId="0" animBg="1"/>
      <p:bldP spid="22537" grpId="0"/>
      <p:bldP spid="22538" grpId="0" animBg="1"/>
      <p:bldP spid="22539" grpId="0"/>
      <p:bldP spid="22540" grpId="0" animBg="1"/>
      <p:bldP spid="22541" grpId="0" animBg="1"/>
      <p:bldP spid="225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90600"/>
            <a:ext cx="91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3" y="1066800"/>
            <a:ext cx="130175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6172200" y="0"/>
            <a:ext cx="1981200" cy="838200"/>
          </a:xfrm>
          <a:prstGeom prst="wedgeEllipseCallout">
            <a:avLst>
              <a:gd name="adj1" fmla="val -35295"/>
              <a:gd name="adj2" fmla="val 10835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1870076" y="5715000"/>
            <a:ext cx="1939925" cy="1143000"/>
          </a:xfrm>
          <a:prstGeom prst="wedgeRoundRectCallout">
            <a:avLst>
              <a:gd name="adj1" fmla="val 79134"/>
              <a:gd name="adj2" fmla="val -12205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400" dirty="0">
                <a:solidFill>
                  <a:srgbClr val="C0504D"/>
                </a:solidFill>
                <a:latin typeface="Arial" pitchFamily="34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9010656" y="290513"/>
            <a:ext cx="1408113" cy="914400"/>
          </a:xfrm>
          <a:prstGeom prst="wedgeRoundRectCallout">
            <a:avLst>
              <a:gd name="adj1" fmla="val -62911"/>
              <a:gd name="adj2" fmla="val 11929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 dirty="0">
                <a:solidFill>
                  <a:srgbClr val="C0504D"/>
                </a:solidFill>
                <a:latin typeface="Arial" pitchFamily="34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3851"/>
            <a:ext cx="533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3" y="2463803"/>
            <a:ext cx="2393951" cy="107721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alt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alt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79591" y="3652842"/>
            <a:ext cx="2106612" cy="107721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alt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alt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855791" y="1320803"/>
            <a:ext cx="5992812" cy="1092200"/>
            <a:chOff x="331787" y="1320969"/>
            <a:chExt cx="5992813" cy="1092200"/>
          </a:xfrm>
        </p:grpSpPr>
        <p:sp>
          <p:nvSpPr>
            <p:cNvPr id="29714" name="TextBox 1"/>
            <p:cNvSpPr txBox="1">
              <a:spLocks noChangeArrowheads="1"/>
            </p:cNvSpPr>
            <p:nvPr/>
          </p:nvSpPr>
          <p:spPr bwMode="auto">
            <a:xfrm>
              <a:off x="331787" y="1320969"/>
              <a:ext cx="2106612" cy="1077218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32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Vỏ</a:t>
              </a:r>
              <a:r>
                <a:rPr lang="en-US" altLang="en-US" sz="32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en-US" altLang="en-US" sz="32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kế</a:t>
              </a:r>
              <a:endParaRPr lang="en-US" alt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Arrow Connector 3"/>
            <p:cNvCxnSpPr>
              <a:stCxn id="29714" idx="3"/>
            </p:cNvCxnSpPr>
            <p:nvPr/>
          </p:nvCxnSpPr>
          <p:spPr>
            <a:xfrm flipV="1">
              <a:off x="2438399" y="1828969"/>
              <a:ext cx="304799" cy="3060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29714" idx="3"/>
            </p:cNvCxnSpPr>
            <p:nvPr/>
          </p:nvCxnSpPr>
          <p:spPr>
            <a:xfrm flipV="1">
              <a:off x="2438399" y="1574969"/>
              <a:ext cx="2057399" cy="28460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9714" idx="3"/>
            </p:cNvCxnSpPr>
            <p:nvPr/>
          </p:nvCxnSpPr>
          <p:spPr>
            <a:xfrm>
              <a:off x="2438399" y="1859578"/>
              <a:ext cx="3886201" cy="55359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>
            <a:cxnSpLocks/>
            <a:stCxn id="10" idx="3"/>
          </p:cNvCxnSpPr>
          <p:nvPr/>
        </p:nvCxnSpPr>
        <p:spPr>
          <a:xfrm>
            <a:off x="3917954" y="3002412"/>
            <a:ext cx="604834" cy="14084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0" idx="3"/>
          </p:cNvCxnSpPr>
          <p:nvPr/>
        </p:nvCxnSpPr>
        <p:spPr>
          <a:xfrm flipV="1">
            <a:off x="3917954" y="2743201"/>
            <a:ext cx="2254249" cy="259211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48115" y="2732091"/>
            <a:ext cx="4130675" cy="92710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3948115" y="4075113"/>
            <a:ext cx="574675" cy="8636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3962400" y="4051305"/>
            <a:ext cx="2362200" cy="11652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917949" y="4032252"/>
            <a:ext cx="4452939" cy="96361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3" name="Title 1"/>
          <p:cNvSpPr txBox="1">
            <a:spLocks noChangeArrowheads="1"/>
          </p:cNvSpPr>
          <p:nvPr/>
        </p:nvSpPr>
        <p:spPr bwMode="auto">
          <a:xfrm>
            <a:off x="1579566" y="73030"/>
            <a:ext cx="2259012" cy="906463"/>
          </a:xfrm>
          <a:prstGeom prst="rect">
            <a:avLst/>
          </a:prstGeom>
          <a:solidFill>
            <a:srgbClr val="CC00CC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defTabSz="685783">
              <a:lnSpc>
                <a:spcPct val="90000"/>
              </a:lnSpc>
            </a:pP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CẤU TẠO</a:t>
            </a:r>
          </a:p>
        </p:txBody>
      </p:sp>
    </p:spTree>
    <p:extLst>
      <p:ext uri="{BB962C8B-B14F-4D97-AF65-F5344CB8AC3E}">
        <p14:creationId xmlns:p14="http://schemas.microsoft.com/office/powerpoint/2010/main" val="196104071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59" grpId="1" animBg="1"/>
      <p:bldP spid="49160" grpId="0" animBg="1"/>
      <p:bldP spid="49160" grpId="1" animBg="1"/>
      <p:bldP spid="49162" grpId="0" animBg="1"/>
      <p:bldP spid="49162" grpId="1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9"/>
          <p:cNvSpPr txBox="1">
            <a:spLocks noChangeArrowheads="1"/>
          </p:cNvSpPr>
          <p:nvPr/>
        </p:nvSpPr>
        <p:spPr bwMode="auto">
          <a:xfrm>
            <a:off x="3200400" y="1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04800" y="914402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2"/>
          <a:srcRect l="37778" t="6667" r="35555" b="31111"/>
          <a:stretch>
            <a:fillRect/>
          </a:stretch>
        </p:blipFill>
        <p:spPr bwMode="auto">
          <a:xfrm>
            <a:off x="9525000" y="0"/>
            <a:ext cx="22098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83431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278626E8-162A-467C-9C0D-F08E212B9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838204"/>
            <a:ext cx="876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15,16,17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8: ĐO NHIỆT ĐỘ</a:t>
            </a:r>
          </a:p>
        </p:txBody>
      </p:sp>
    </p:spTree>
    <p:extLst>
      <p:ext uri="{BB962C8B-B14F-4D97-AF65-F5344CB8AC3E}">
        <p14:creationId xmlns:p14="http://schemas.microsoft.com/office/powerpoint/2010/main" val="22757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-276225"/>
            <a:ext cx="33528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690" name="Group 4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4030282"/>
              </p:ext>
            </p:extLst>
          </p:nvPr>
        </p:nvGraphicFramePr>
        <p:xfrm>
          <a:off x="1066803" y="631825"/>
          <a:ext cx="8420100" cy="5113339"/>
        </p:xfrm>
        <a:graphic>
          <a:graphicData uri="http://schemas.openxmlformats.org/drawingml/2006/table">
            <a:tbl>
              <a:tblPr/>
              <a:tblGrid>
                <a:gridCol w="210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7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8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GHĐ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ĐCNN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 DỤNG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 KẾ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NGÂN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7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 KẾ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TẾ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49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 KẾ RƯỢU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74" name="Text Box 34"/>
          <p:cNvSpPr txBox="1">
            <a:spLocks noChangeArrowheads="1"/>
          </p:cNvSpPr>
          <p:nvPr/>
        </p:nvSpPr>
        <p:spPr bwMode="auto">
          <a:xfrm>
            <a:off x="4724400" y="19812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4164013" y="1427166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- 30</a:t>
            </a:r>
            <a:r>
              <a:rPr lang="en-US" altLang="en-US" sz="24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4408488" y="1822454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en-US" altLang="en-US" sz="24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4191000" y="2971801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altLang="en-US" sz="24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4343400" y="3352801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altLang="en-US" sz="24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4405313" y="4356101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2060"/>
                </a:solidFill>
              </a:rPr>
              <a:t>- 20</a:t>
            </a:r>
            <a:r>
              <a:rPr lang="en-US" altLang="en-US" sz="2400" b="1" baseline="30000">
                <a:solidFill>
                  <a:srgbClr val="002060"/>
                </a:solidFill>
              </a:rPr>
              <a:t>0</a:t>
            </a:r>
            <a:r>
              <a:rPr lang="en-US" altLang="en-US" sz="2400" b="1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4457700" y="4813301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</a:rPr>
              <a:t>50</a:t>
            </a:r>
            <a:r>
              <a:rPr lang="en-US" altLang="en-US" sz="2400" b="1" baseline="30000" dirty="0">
                <a:solidFill>
                  <a:srgbClr val="002060"/>
                </a:solidFill>
              </a:rPr>
              <a:t>0</a:t>
            </a:r>
            <a:r>
              <a:rPr lang="en-US" altLang="en-US" sz="2400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5867404" y="1920876"/>
            <a:ext cx="6639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5603875" y="3302001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en-US" altLang="en-US" sz="24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7697" name="Text Box 49"/>
          <p:cNvSpPr txBox="1">
            <a:spLocks noChangeArrowheads="1"/>
          </p:cNvSpPr>
          <p:nvPr/>
        </p:nvSpPr>
        <p:spPr bwMode="auto">
          <a:xfrm>
            <a:off x="5718175" y="468154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6678620" y="1538292"/>
            <a:ext cx="254158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99" name="Text Box 51"/>
          <p:cNvSpPr txBox="1">
            <a:spLocks noChangeArrowheads="1"/>
          </p:cNvSpPr>
          <p:nvPr/>
        </p:nvSpPr>
        <p:spPr bwMode="auto">
          <a:xfrm>
            <a:off x="6629400" y="3090865"/>
            <a:ext cx="259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00" name="Text Box 52"/>
          <p:cNvSpPr txBox="1">
            <a:spLocks noChangeArrowheads="1"/>
          </p:cNvSpPr>
          <p:nvPr/>
        </p:nvSpPr>
        <p:spPr bwMode="auto">
          <a:xfrm>
            <a:off x="6781802" y="4540251"/>
            <a:ext cx="2397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3578" y="174625"/>
            <a:ext cx="1017588" cy="666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2593" y="68268"/>
            <a:ext cx="1374775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0688" y="88903"/>
            <a:ext cx="1289051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334502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27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27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7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7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3" grpId="0"/>
      <p:bldP spid="27684" grpId="0"/>
      <p:bldP spid="276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722890"/>
              </p:ext>
            </p:extLst>
          </p:nvPr>
        </p:nvGraphicFramePr>
        <p:xfrm>
          <a:off x="654051" y="990603"/>
          <a:ext cx="8458200" cy="5049839"/>
        </p:xfrm>
        <a:graphic>
          <a:graphicData uri="http://schemas.openxmlformats.org/drawingml/2006/table">
            <a:tbl>
              <a:tblPr/>
              <a:tblGrid>
                <a:gridCol w="211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8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GHĐ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ĐCNN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 DỤNG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KẾ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NGÂN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…………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KẾ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TẾ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Đến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KẾ RƯỢU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………….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…………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749" name="Title 1"/>
          <p:cNvSpPr txBox="1">
            <a:spLocks noChangeArrowheads="1"/>
          </p:cNvSpPr>
          <p:nvPr/>
        </p:nvSpPr>
        <p:spPr bwMode="auto">
          <a:xfrm>
            <a:off x="2133600" y="228600"/>
            <a:ext cx="8001000" cy="533400"/>
          </a:xfrm>
          <a:prstGeom prst="rect">
            <a:avLst/>
          </a:prstGeom>
          <a:solidFill>
            <a:srgbClr val="CC00CC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defTabSz="685783">
              <a:lnSpc>
                <a:spcPct val="90000"/>
              </a:lnSpc>
            </a:pP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 THÀNH NỘI DUNG BẢNG SAU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55763"/>
            <a:ext cx="144145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5" y="1655764"/>
            <a:ext cx="137477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8555" y="1655763"/>
            <a:ext cx="12874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0" y="3816353"/>
            <a:ext cx="1905000" cy="1784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015" y="382588"/>
            <a:ext cx="7970837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981200" y="1676400"/>
            <a:ext cx="7620000" cy="7620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endParaRPr lang="en-US" alt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1282932" y="2437594"/>
            <a:ext cx="5773208" cy="415835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79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008624" y="6050376"/>
            <a:ext cx="533400" cy="381000"/>
          </a:xfrm>
          <a:prstGeom prst="actionButtonHom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-5400000">
            <a:off x="7032361" y="2863587"/>
            <a:ext cx="6412452" cy="661989"/>
            <a:chOff x="288" y="353"/>
            <a:chExt cx="4953" cy="417"/>
          </a:xfrm>
        </p:grpSpPr>
        <p:sp>
          <p:nvSpPr>
            <p:cNvPr id="40967" name="AutoShape 7"/>
            <p:cNvSpPr>
              <a:spLocks noChangeArrowheads="1"/>
            </p:cNvSpPr>
            <p:nvPr/>
          </p:nvSpPr>
          <p:spPr bwMode="auto">
            <a:xfrm rot="5400000">
              <a:off x="2961" y="-1533"/>
              <a:ext cx="386" cy="41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3803" name="AutoShape 8"/>
            <p:cNvSpPr>
              <a:spLocks noChangeArrowheads="1"/>
            </p:cNvSpPr>
            <p:nvPr/>
          </p:nvSpPr>
          <p:spPr bwMode="auto">
            <a:xfrm rot="5400000">
              <a:off x="2780" y="-1208"/>
              <a:ext cx="386" cy="352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auto">
            <a:xfrm rot="5400000">
              <a:off x="663" y="198"/>
              <a:ext cx="343" cy="693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805" name="Text Box 10"/>
            <p:cNvSpPr txBox="1">
              <a:spLocks noChangeArrowheads="1"/>
            </p:cNvSpPr>
            <p:nvPr/>
          </p:nvSpPr>
          <p:spPr bwMode="auto">
            <a:xfrm>
              <a:off x="4268" y="623"/>
              <a:ext cx="3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400" baseline="30000">
                  <a:solidFill>
                    <a:srgbClr val="CC0000"/>
                  </a:solidFill>
                  <a:latin typeface="Arial" pitchFamily="34" charset="0"/>
                </a:rPr>
                <a:t>0 </a:t>
              </a:r>
              <a:r>
                <a:rPr lang="en-US" altLang="en-US" sz="1400">
                  <a:solidFill>
                    <a:srgbClr val="CC0000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33806" name="Line 11"/>
            <p:cNvSpPr>
              <a:spLocks noChangeShapeType="1"/>
            </p:cNvSpPr>
            <p:nvPr/>
          </p:nvSpPr>
          <p:spPr bwMode="auto">
            <a:xfrm rot="5400000">
              <a:off x="3136" y="-912"/>
              <a:ext cx="0" cy="2933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07" name="Freeform 12"/>
            <p:cNvSpPr>
              <a:spLocks/>
            </p:cNvSpPr>
            <p:nvPr/>
          </p:nvSpPr>
          <p:spPr bwMode="auto">
            <a:xfrm rot="5400000">
              <a:off x="366" y="427"/>
              <a:ext cx="94" cy="250"/>
            </a:xfrm>
            <a:custGeom>
              <a:avLst/>
              <a:gdLst>
                <a:gd name="T0" fmla="*/ 0 w 42"/>
                <a:gd name="T1" fmla="*/ 0 h 129"/>
                <a:gd name="T2" fmla="*/ 40023539 w 42"/>
                <a:gd name="T3" fmla="*/ 37141601 h 129"/>
                <a:gd name="T4" fmla="*/ 160472389 w 42"/>
                <a:gd name="T5" fmla="*/ 37141601 h 129"/>
                <a:gd name="T6" fmla="*/ 186232585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08" name="Text Box 13"/>
            <p:cNvSpPr txBox="1">
              <a:spLocks noChangeArrowheads="1"/>
            </p:cNvSpPr>
            <p:nvPr/>
          </p:nvSpPr>
          <p:spPr bwMode="auto">
            <a:xfrm>
              <a:off x="1011" y="634"/>
              <a:ext cx="37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400">
                  <a:solidFill>
                    <a:prstClr val="black"/>
                  </a:solidFill>
                  <a:latin typeface="Arial" pitchFamily="34" charset="0"/>
                </a:rPr>
                <a:t>35</a:t>
              </a:r>
            </a:p>
          </p:txBody>
        </p:sp>
        <p:sp>
          <p:nvSpPr>
            <p:cNvPr id="33809" name="Text Box 14"/>
            <p:cNvSpPr txBox="1">
              <a:spLocks noChangeArrowheads="1"/>
            </p:cNvSpPr>
            <p:nvPr/>
          </p:nvSpPr>
          <p:spPr bwMode="auto">
            <a:xfrm>
              <a:off x="1479" y="365"/>
              <a:ext cx="37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400">
                  <a:solidFill>
                    <a:prstClr val="black"/>
                  </a:solidFill>
                  <a:latin typeface="Arial" pitchFamily="34" charset="0"/>
                </a:rPr>
                <a:t>36</a:t>
              </a:r>
            </a:p>
          </p:txBody>
        </p:sp>
        <p:sp>
          <p:nvSpPr>
            <p:cNvPr id="33810" name="Text Box 15"/>
            <p:cNvSpPr txBox="1">
              <a:spLocks noChangeArrowheads="1"/>
            </p:cNvSpPr>
            <p:nvPr/>
          </p:nvSpPr>
          <p:spPr bwMode="auto">
            <a:xfrm>
              <a:off x="1936" y="630"/>
              <a:ext cx="3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400">
                  <a:solidFill>
                    <a:prstClr val="black"/>
                  </a:solidFill>
                  <a:latin typeface="Arial" pitchFamily="34" charset="0"/>
                </a:rPr>
                <a:t>37</a:t>
              </a:r>
            </a:p>
          </p:txBody>
        </p:sp>
        <p:sp>
          <p:nvSpPr>
            <p:cNvPr id="33811" name="Line 16"/>
            <p:cNvSpPr>
              <a:spLocks noChangeShapeType="1"/>
            </p:cNvSpPr>
            <p:nvPr/>
          </p:nvSpPr>
          <p:spPr bwMode="auto">
            <a:xfrm>
              <a:off x="2250" y="402"/>
              <a:ext cx="0" cy="86"/>
            </a:xfrm>
            <a:prstGeom prst="line">
              <a:avLst/>
            </a:prstGeom>
            <a:noFill/>
            <a:ln w="9525">
              <a:solidFill>
                <a:srgbClr val="C1220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12" name="Text Box 17"/>
            <p:cNvSpPr txBox="1">
              <a:spLocks noChangeArrowheads="1"/>
            </p:cNvSpPr>
            <p:nvPr/>
          </p:nvSpPr>
          <p:spPr bwMode="auto">
            <a:xfrm>
              <a:off x="2400" y="356"/>
              <a:ext cx="37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400">
                  <a:solidFill>
                    <a:prstClr val="black"/>
                  </a:solidFill>
                  <a:latin typeface="Arial" pitchFamily="34" charset="0"/>
                </a:rPr>
                <a:t>38</a:t>
              </a:r>
            </a:p>
          </p:txBody>
        </p:sp>
        <p:sp>
          <p:nvSpPr>
            <p:cNvPr id="33813" name="Text Box 18"/>
            <p:cNvSpPr txBox="1">
              <a:spLocks noChangeArrowheads="1"/>
            </p:cNvSpPr>
            <p:nvPr/>
          </p:nvSpPr>
          <p:spPr bwMode="auto">
            <a:xfrm>
              <a:off x="2867" y="632"/>
              <a:ext cx="37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400">
                  <a:solidFill>
                    <a:prstClr val="black"/>
                  </a:solidFill>
                  <a:latin typeface="Arial" pitchFamily="34" charset="0"/>
                </a:rPr>
                <a:t>39</a:t>
              </a:r>
            </a:p>
          </p:txBody>
        </p:sp>
        <p:sp>
          <p:nvSpPr>
            <p:cNvPr id="33814" name="Text Box 19"/>
            <p:cNvSpPr txBox="1">
              <a:spLocks noChangeArrowheads="1"/>
            </p:cNvSpPr>
            <p:nvPr/>
          </p:nvSpPr>
          <p:spPr bwMode="auto">
            <a:xfrm>
              <a:off x="3317" y="357"/>
              <a:ext cx="3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400">
                  <a:solidFill>
                    <a:prstClr val="black"/>
                  </a:solidFill>
                  <a:latin typeface="Arial" pitchFamily="34" charset="0"/>
                </a:rPr>
                <a:t>40</a:t>
              </a: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 rot="5400000">
              <a:off x="2677" y="-828"/>
              <a:ext cx="91" cy="2907"/>
              <a:chOff x="4667" y="843"/>
              <a:chExt cx="103" cy="2426"/>
            </a:xfrm>
          </p:grpSpPr>
          <p:sp>
            <p:nvSpPr>
              <p:cNvPr id="33908" name="Line 21"/>
              <p:cNvSpPr>
                <a:spLocks noChangeShapeType="1"/>
              </p:cNvSpPr>
              <p:nvPr/>
            </p:nvSpPr>
            <p:spPr bwMode="auto">
              <a:xfrm>
                <a:off x="4667" y="916"/>
                <a:ext cx="103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09" name="Line 22"/>
              <p:cNvSpPr>
                <a:spLocks noChangeShapeType="1"/>
              </p:cNvSpPr>
              <p:nvPr/>
            </p:nvSpPr>
            <p:spPr bwMode="auto">
              <a:xfrm>
                <a:off x="4667" y="843"/>
                <a:ext cx="0" cy="242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10" name="Line 23"/>
              <p:cNvSpPr>
                <a:spLocks noChangeShapeType="1"/>
              </p:cNvSpPr>
              <p:nvPr/>
            </p:nvSpPr>
            <p:spPr bwMode="auto">
              <a:xfrm>
                <a:off x="4667" y="955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11" name="Line 24"/>
              <p:cNvSpPr>
                <a:spLocks noChangeShapeType="1"/>
              </p:cNvSpPr>
              <p:nvPr/>
            </p:nvSpPr>
            <p:spPr bwMode="auto">
              <a:xfrm>
                <a:off x="4667" y="994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12" name="Line 25"/>
              <p:cNvSpPr>
                <a:spLocks noChangeShapeType="1"/>
              </p:cNvSpPr>
              <p:nvPr/>
            </p:nvSpPr>
            <p:spPr bwMode="auto">
              <a:xfrm>
                <a:off x="4667" y="107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13" name="Line 26"/>
              <p:cNvSpPr>
                <a:spLocks noChangeShapeType="1"/>
              </p:cNvSpPr>
              <p:nvPr/>
            </p:nvSpPr>
            <p:spPr bwMode="auto">
              <a:xfrm>
                <a:off x="4667" y="103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14" name="Line 27"/>
              <p:cNvSpPr>
                <a:spLocks noChangeShapeType="1"/>
              </p:cNvSpPr>
              <p:nvPr/>
            </p:nvSpPr>
            <p:spPr bwMode="auto">
              <a:xfrm>
                <a:off x="4667" y="1111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15" name="Line 28"/>
              <p:cNvSpPr>
                <a:spLocks noChangeShapeType="1"/>
              </p:cNvSpPr>
              <p:nvPr/>
            </p:nvSpPr>
            <p:spPr bwMode="auto">
              <a:xfrm>
                <a:off x="4667" y="114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16" name="Line 29"/>
              <p:cNvSpPr>
                <a:spLocks noChangeShapeType="1"/>
              </p:cNvSpPr>
              <p:nvPr/>
            </p:nvSpPr>
            <p:spPr bwMode="auto">
              <a:xfrm>
                <a:off x="4667" y="118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17" name="Line 30"/>
              <p:cNvSpPr>
                <a:spLocks noChangeShapeType="1"/>
              </p:cNvSpPr>
              <p:nvPr/>
            </p:nvSpPr>
            <p:spPr bwMode="auto">
              <a:xfrm>
                <a:off x="4667" y="126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18" name="Line 31"/>
              <p:cNvSpPr>
                <a:spLocks noChangeShapeType="1"/>
              </p:cNvSpPr>
              <p:nvPr/>
            </p:nvSpPr>
            <p:spPr bwMode="auto">
              <a:xfrm>
                <a:off x="4667" y="122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19" name="Line 32"/>
              <p:cNvSpPr>
                <a:spLocks noChangeShapeType="1"/>
              </p:cNvSpPr>
              <p:nvPr/>
            </p:nvSpPr>
            <p:spPr bwMode="auto">
              <a:xfrm>
                <a:off x="4667" y="1305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20" name="Line 33"/>
              <p:cNvSpPr>
                <a:spLocks noChangeShapeType="1"/>
              </p:cNvSpPr>
              <p:nvPr/>
            </p:nvSpPr>
            <p:spPr bwMode="auto">
              <a:xfrm>
                <a:off x="4667" y="133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21" name="Line 34"/>
              <p:cNvSpPr>
                <a:spLocks noChangeShapeType="1"/>
              </p:cNvSpPr>
              <p:nvPr/>
            </p:nvSpPr>
            <p:spPr bwMode="auto">
              <a:xfrm>
                <a:off x="4667" y="137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22" name="Line 35"/>
              <p:cNvSpPr>
                <a:spLocks noChangeShapeType="1"/>
              </p:cNvSpPr>
              <p:nvPr/>
            </p:nvSpPr>
            <p:spPr bwMode="auto">
              <a:xfrm>
                <a:off x="4667" y="145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23" name="Line 36"/>
              <p:cNvSpPr>
                <a:spLocks noChangeShapeType="1"/>
              </p:cNvSpPr>
              <p:nvPr/>
            </p:nvSpPr>
            <p:spPr bwMode="auto">
              <a:xfrm>
                <a:off x="4667" y="141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24" name="Line 37"/>
              <p:cNvSpPr>
                <a:spLocks noChangeShapeType="1"/>
              </p:cNvSpPr>
              <p:nvPr/>
            </p:nvSpPr>
            <p:spPr bwMode="auto">
              <a:xfrm>
                <a:off x="4667" y="1495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25" name="Line 38"/>
              <p:cNvSpPr>
                <a:spLocks noChangeShapeType="1"/>
              </p:cNvSpPr>
              <p:nvPr/>
            </p:nvSpPr>
            <p:spPr bwMode="auto">
              <a:xfrm>
                <a:off x="4667" y="153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26" name="Line 39"/>
              <p:cNvSpPr>
                <a:spLocks noChangeShapeType="1"/>
              </p:cNvSpPr>
              <p:nvPr/>
            </p:nvSpPr>
            <p:spPr bwMode="auto">
              <a:xfrm>
                <a:off x="4667" y="157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27" name="Line 40"/>
              <p:cNvSpPr>
                <a:spLocks noChangeShapeType="1"/>
              </p:cNvSpPr>
              <p:nvPr/>
            </p:nvSpPr>
            <p:spPr bwMode="auto">
              <a:xfrm>
                <a:off x="4667" y="165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28" name="Line 41"/>
              <p:cNvSpPr>
                <a:spLocks noChangeShapeType="1"/>
              </p:cNvSpPr>
              <p:nvPr/>
            </p:nvSpPr>
            <p:spPr bwMode="auto">
              <a:xfrm>
                <a:off x="4667" y="1611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29" name="Line 42"/>
              <p:cNvSpPr>
                <a:spLocks noChangeShapeType="1"/>
              </p:cNvSpPr>
              <p:nvPr/>
            </p:nvSpPr>
            <p:spPr bwMode="auto">
              <a:xfrm>
                <a:off x="4667" y="1689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30" name="Line 43"/>
              <p:cNvSpPr>
                <a:spLocks noChangeShapeType="1"/>
              </p:cNvSpPr>
              <p:nvPr/>
            </p:nvSpPr>
            <p:spPr bwMode="auto">
              <a:xfrm>
                <a:off x="4667" y="172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31" name="Line 44"/>
              <p:cNvSpPr>
                <a:spLocks noChangeShapeType="1"/>
              </p:cNvSpPr>
              <p:nvPr/>
            </p:nvSpPr>
            <p:spPr bwMode="auto">
              <a:xfrm>
                <a:off x="4667" y="176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32" name="Line 45"/>
              <p:cNvSpPr>
                <a:spLocks noChangeShapeType="1"/>
              </p:cNvSpPr>
              <p:nvPr/>
            </p:nvSpPr>
            <p:spPr bwMode="auto">
              <a:xfrm>
                <a:off x="4667" y="184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33" name="Line 46"/>
              <p:cNvSpPr>
                <a:spLocks noChangeShapeType="1"/>
              </p:cNvSpPr>
              <p:nvPr/>
            </p:nvSpPr>
            <p:spPr bwMode="auto">
              <a:xfrm>
                <a:off x="4667" y="1801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34" name="Line 47"/>
              <p:cNvSpPr>
                <a:spLocks noChangeShapeType="1"/>
              </p:cNvSpPr>
              <p:nvPr/>
            </p:nvSpPr>
            <p:spPr bwMode="auto">
              <a:xfrm>
                <a:off x="4667" y="1879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35" name="Line 48"/>
              <p:cNvSpPr>
                <a:spLocks noChangeShapeType="1"/>
              </p:cNvSpPr>
              <p:nvPr/>
            </p:nvSpPr>
            <p:spPr bwMode="auto">
              <a:xfrm>
                <a:off x="4667" y="191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36" name="Line 49"/>
              <p:cNvSpPr>
                <a:spLocks noChangeShapeType="1"/>
              </p:cNvSpPr>
              <p:nvPr/>
            </p:nvSpPr>
            <p:spPr bwMode="auto">
              <a:xfrm>
                <a:off x="4667" y="195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37" name="Line 50"/>
              <p:cNvSpPr>
                <a:spLocks noChangeShapeType="1"/>
              </p:cNvSpPr>
              <p:nvPr/>
            </p:nvSpPr>
            <p:spPr bwMode="auto">
              <a:xfrm>
                <a:off x="4667" y="2034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38" name="Line 51"/>
              <p:cNvSpPr>
                <a:spLocks noChangeShapeType="1"/>
              </p:cNvSpPr>
              <p:nvPr/>
            </p:nvSpPr>
            <p:spPr bwMode="auto">
              <a:xfrm>
                <a:off x="4667" y="1995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39" name="Line 52"/>
              <p:cNvSpPr>
                <a:spLocks noChangeShapeType="1"/>
              </p:cNvSpPr>
              <p:nvPr/>
            </p:nvSpPr>
            <p:spPr bwMode="auto">
              <a:xfrm>
                <a:off x="4667" y="2073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40" name="Line 53"/>
              <p:cNvSpPr>
                <a:spLocks noChangeShapeType="1"/>
              </p:cNvSpPr>
              <p:nvPr/>
            </p:nvSpPr>
            <p:spPr bwMode="auto">
              <a:xfrm>
                <a:off x="4667" y="210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41" name="Line 54"/>
              <p:cNvSpPr>
                <a:spLocks noChangeShapeType="1"/>
              </p:cNvSpPr>
              <p:nvPr/>
            </p:nvSpPr>
            <p:spPr bwMode="auto">
              <a:xfrm>
                <a:off x="4667" y="214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42" name="Line 55"/>
              <p:cNvSpPr>
                <a:spLocks noChangeShapeType="1"/>
              </p:cNvSpPr>
              <p:nvPr/>
            </p:nvSpPr>
            <p:spPr bwMode="auto">
              <a:xfrm>
                <a:off x="4667" y="2224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43" name="Line 56"/>
              <p:cNvSpPr>
                <a:spLocks noChangeShapeType="1"/>
              </p:cNvSpPr>
              <p:nvPr/>
            </p:nvSpPr>
            <p:spPr bwMode="auto">
              <a:xfrm>
                <a:off x="4667" y="2185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44" name="Line 57"/>
              <p:cNvSpPr>
                <a:spLocks noChangeShapeType="1"/>
              </p:cNvSpPr>
              <p:nvPr/>
            </p:nvSpPr>
            <p:spPr bwMode="auto">
              <a:xfrm>
                <a:off x="4667" y="2263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45" name="Line 58"/>
              <p:cNvSpPr>
                <a:spLocks noChangeShapeType="1"/>
              </p:cNvSpPr>
              <p:nvPr/>
            </p:nvSpPr>
            <p:spPr bwMode="auto">
              <a:xfrm>
                <a:off x="4667" y="230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46" name="Line 59"/>
              <p:cNvSpPr>
                <a:spLocks noChangeShapeType="1"/>
              </p:cNvSpPr>
              <p:nvPr/>
            </p:nvSpPr>
            <p:spPr bwMode="auto">
              <a:xfrm>
                <a:off x="4667" y="234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47" name="Line 60"/>
              <p:cNvSpPr>
                <a:spLocks noChangeShapeType="1"/>
              </p:cNvSpPr>
              <p:nvPr/>
            </p:nvSpPr>
            <p:spPr bwMode="auto">
              <a:xfrm>
                <a:off x="4667" y="241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48" name="Line 61"/>
              <p:cNvSpPr>
                <a:spLocks noChangeShapeType="1"/>
              </p:cNvSpPr>
              <p:nvPr/>
            </p:nvSpPr>
            <p:spPr bwMode="auto">
              <a:xfrm>
                <a:off x="4667" y="237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49" name="Line 62"/>
              <p:cNvSpPr>
                <a:spLocks noChangeShapeType="1"/>
              </p:cNvSpPr>
              <p:nvPr/>
            </p:nvSpPr>
            <p:spPr bwMode="auto">
              <a:xfrm>
                <a:off x="4667" y="2457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50" name="Line 63"/>
              <p:cNvSpPr>
                <a:spLocks noChangeShapeType="1"/>
              </p:cNvSpPr>
              <p:nvPr/>
            </p:nvSpPr>
            <p:spPr bwMode="auto">
              <a:xfrm>
                <a:off x="4667" y="249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51" name="Line 64"/>
              <p:cNvSpPr>
                <a:spLocks noChangeShapeType="1"/>
              </p:cNvSpPr>
              <p:nvPr/>
            </p:nvSpPr>
            <p:spPr bwMode="auto">
              <a:xfrm>
                <a:off x="4667" y="2535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52" name="Line 65"/>
              <p:cNvSpPr>
                <a:spLocks noChangeShapeType="1"/>
              </p:cNvSpPr>
              <p:nvPr/>
            </p:nvSpPr>
            <p:spPr bwMode="auto">
              <a:xfrm>
                <a:off x="4667" y="261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53" name="Line 66"/>
              <p:cNvSpPr>
                <a:spLocks noChangeShapeType="1"/>
              </p:cNvSpPr>
              <p:nvPr/>
            </p:nvSpPr>
            <p:spPr bwMode="auto">
              <a:xfrm>
                <a:off x="4667" y="2574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54" name="Line 67"/>
              <p:cNvSpPr>
                <a:spLocks noChangeShapeType="1"/>
              </p:cNvSpPr>
              <p:nvPr/>
            </p:nvSpPr>
            <p:spPr bwMode="auto">
              <a:xfrm>
                <a:off x="4667" y="2652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55" name="Line 68"/>
              <p:cNvSpPr>
                <a:spLocks noChangeShapeType="1"/>
              </p:cNvSpPr>
              <p:nvPr/>
            </p:nvSpPr>
            <p:spPr bwMode="auto">
              <a:xfrm>
                <a:off x="4667" y="269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56" name="Line 69"/>
              <p:cNvSpPr>
                <a:spLocks noChangeShapeType="1"/>
              </p:cNvSpPr>
              <p:nvPr/>
            </p:nvSpPr>
            <p:spPr bwMode="auto">
              <a:xfrm>
                <a:off x="4667" y="272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57" name="Line 70"/>
              <p:cNvSpPr>
                <a:spLocks noChangeShapeType="1"/>
              </p:cNvSpPr>
              <p:nvPr/>
            </p:nvSpPr>
            <p:spPr bwMode="auto">
              <a:xfrm>
                <a:off x="4667" y="280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58" name="Line 71"/>
              <p:cNvSpPr>
                <a:spLocks noChangeShapeType="1"/>
              </p:cNvSpPr>
              <p:nvPr/>
            </p:nvSpPr>
            <p:spPr bwMode="auto">
              <a:xfrm>
                <a:off x="4667" y="276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59" name="Line 72"/>
              <p:cNvSpPr>
                <a:spLocks noChangeShapeType="1"/>
              </p:cNvSpPr>
              <p:nvPr/>
            </p:nvSpPr>
            <p:spPr bwMode="auto">
              <a:xfrm>
                <a:off x="4667" y="2846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60" name="Line 73"/>
              <p:cNvSpPr>
                <a:spLocks noChangeShapeType="1"/>
              </p:cNvSpPr>
              <p:nvPr/>
            </p:nvSpPr>
            <p:spPr bwMode="auto">
              <a:xfrm>
                <a:off x="4667" y="288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61" name="Line 74"/>
              <p:cNvSpPr>
                <a:spLocks noChangeShapeType="1"/>
              </p:cNvSpPr>
              <p:nvPr/>
            </p:nvSpPr>
            <p:spPr bwMode="auto">
              <a:xfrm>
                <a:off x="4667" y="291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62" name="Line 75"/>
              <p:cNvSpPr>
                <a:spLocks noChangeShapeType="1"/>
              </p:cNvSpPr>
              <p:nvPr/>
            </p:nvSpPr>
            <p:spPr bwMode="auto">
              <a:xfrm>
                <a:off x="4667" y="29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63" name="Line 76"/>
              <p:cNvSpPr>
                <a:spLocks noChangeShapeType="1"/>
              </p:cNvSpPr>
              <p:nvPr/>
            </p:nvSpPr>
            <p:spPr bwMode="auto">
              <a:xfrm>
                <a:off x="4667" y="295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64" name="Line 77"/>
              <p:cNvSpPr>
                <a:spLocks noChangeShapeType="1"/>
              </p:cNvSpPr>
              <p:nvPr/>
            </p:nvSpPr>
            <p:spPr bwMode="auto">
              <a:xfrm>
                <a:off x="4667" y="3036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65" name="Line 78"/>
              <p:cNvSpPr>
                <a:spLocks noChangeShapeType="1"/>
              </p:cNvSpPr>
              <p:nvPr/>
            </p:nvSpPr>
            <p:spPr bwMode="auto">
              <a:xfrm>
                <a:off x="4667" y="3075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66" name="Line 79"/>
              <p:cNvSpPr>
                <a:spLocks noChangeShapeType="1"/>
              </p:cNvSpPr>
              <p:nvPr/>
            </p:nvSpPr>
            <p:spPr bwMode="auto">
              <a:xfrm>
                <a:off x="4667" y="311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67" name="Line 80"/>
              <p:cNvSpPr>
                <a:spLocks noChangeShapeType="1"/>
              </p:cNvSpPr>
              <p:nvPr/>
            </p:nvSpPr>
            <p:spPr bwMode="auto">
              <a:xfrm>
                <a:off x="4667" y="3191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68" name="Line 81"/>
              <p:cNvSpPr>
                <a:spLocks noChangeShapeType="1"/>
              </p:cNvSpPr>
              <p:nvPr/>
            </p:nvSpPr>
            <p:spPr bwMode="auto">
              <a:xfrm>
                <a:off x="4667" y="315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69" name="Line 82"/>
              <p:cNvSpPr>
                <a:spLocks noChangeShapeType="1"/>
              </p:cNvSpPr>
              <p:nvPr/>
            </p:nvSpPr>
            <p:spPr bwMode="auto">
              <a:xfrm>
                <a:off x="4667" y="3230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816" name="Line 83"/>
            <p:cNvSpPr>
              <a:spLocks noChangeShapeType="1"/>
            </p:cNvSpPr>
            <p:nvPr/>
          </p:nvSpPr>
          <p:spPr bwMode="auto">
            <a:xfrm rot="5400000">
              <a:off x="4325" y="291"/>
              <a:ext cx="0" cy="5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17" name="Line 84"/>
            <p:cNvSpPr>
              <a:spLocks noChangeShapeType="1"/>
            </p:cNvSpPr>
            <p:nvPr/>
          </p:nvSpPr>
          <p:spPr bwMode="auto">
            <a:xfrm rot="5400000">
              <a:off x="4515" y="623"/>
              <a:ext cx="91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18" name="Line 85"/>
            <p:cNvSpPr>
              <a:spLocks noChangeShapeType="1"/>
            </p:cNvSpPr>
            <p:nvPr/>
          </p:nvSpPr>
          <p:spPr bwMode="auto">
            <a:xfrm rot="5400000">
              <a:off x="4492" y="599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19" name="Line 86"/>
            <p:cNvSpPr>
              <a:spLocks noChangeShapeType="1"/>
            </p:cNvSpPr>
            <p:nvPr/>
          </p:nvSpPr>
          <p:spPr bwMode="auto">
            <a:xfrm rot="5400000">
              <a:off x="4446" y="599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20" name="Line 87"/>
            <p:cNvSpPr>
              <a:spLocks noChangeShapeType="1"/>
            </p:cNvSpPr>
            <p:nvPr/>
          </p:nvSpPr>
          <p:spPr bwMode="auto">
            <a:xfrm rot="5400000">
              <a:off x="4352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21" name="Line 88"/>
            <p:cNvSpPr>
              <a:spLocks noChangeShapeType="1"/>
            </p:cNvSpPr>
            <p:nvPr/>
          </p:nvSpPr>
          <p:spPr bwMode="auto">
            <a:xfrm rot="5400000">
              <a:off x="4399" y="599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22" name="Line 89"/>
            <p:cNvSpPr>
              <a:spLocks noChangeShapeType="1"/>
            </p:cNvSpPr>
            <p:nvPr/>
          </p:nvSpPr>
          <p:spPr bwMode="auto">
            <a:xfrm rot="5400000">
              <a:off x="4294" y="611"/>
              <a:ext cx="6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23" name="Line 90"/>
            <p:cNvSpPr>
              <a:spLocks noChangeShapeType="1"/>
            </p:cNvSpPr>
            <p:nvPr/>
          </p:nvSpPr>
          <p:spPr bwMode="auto">
            <a:xfrm rot="5400000">
              <a:off x="4260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24" name="Line 91"/>
            <p:cNvSpPr>
              <a:spLocks noChangeShapeType="1"/>
            </p:cNvSpPr>
            <p:nvPr/>
          </p:nvSpPr>
          <p:spPr bwMode="auto">
            <a:xfrm rot="5400000">
              <a:off x="4213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25" name="Line 92"/>
            <p:cNvSpPr>
              <a:spLocks noChangeShapeType="1"/>
            </p:cNvSpPr>
            <p:nvPr/>
          </p:nvSpPr>
          <p:spPr bwMode="auto">
            <a:xfrm rot="5400000">
              <a:off x="4120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26" name="Line 93"/>
            <p:cNvSpPr>
              <a:spLocks noChangeShapeType="1"/>
            </p:cNvSpPr>
            <p:nvPr/>
          </p:nvSpPr>
          <p:spPr bwMode="auto">
            <a:xfrm rot="5400000">
              <a:off x="4166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27" name="Line 94"/>
            <p:cNvSpPr>
              <a:spLocks noChangeShapeType="1"/>
            </p:cNvSpPr>
            <p:nvPr/>
          </p:nvSpPr>
          <p:spPr bwMode="auto">
            <a:xfrm rot="-5400000">
              <a:off x="1278" y="495"/>
              <a:ext cx="9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28" name="Line 95"/>
            <p:cNvSpPr>
              <a:spLocks noChangeShapeType="1"/>
            </p:cNvSpPr>
            <p:nvPr/>
          </p:nvSpPr>
          <p:spPr bwMode="auto">
            <a:xfrm rot="-5400000">
              <a:off x="2690" y="-913"/>
              <a:ext cx="0" cy="290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29" name="Line 96"/>
            <p:cNvSpPr>
              <a:spLocks noChangeShapeType="1"/>
            </p:cNvSpPr>
            <p:nvPr/>
          </p:nvSpPr>
          <p:spPr bwMode="auto">
            <a:xfrm rot="-5400000">
              <a:off x="1349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30" name="Line 97"/>
            <p:cNvSpPr>
              <a:spLocks noChangeShapeType="1"/>
            </p:cNvSpPr>
            <p:nvPr/>
          </p:nvSpPr>
          <p:spPr bwMode="auto">
            <a:xfrm rot="-5400000">
              <a:off x="1395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31" name="Line 98"/>
            <p:cNvSpPr>
              <a:spLocks noChangeShapeType="1"/>
            </p:cNvSpPr>
            <p:nvPr/>
          </p:nvSpPr>
          <p:spPr bwMode="auto">
            <a:xfrm rot="-5400000">
              <a:off x="1488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32" name="Line 99"/>
            <p:cNvSpPr>
              <a:spLocks noChangeShapeType="1"/>
            </p:cNvSpPr>
            <p:nvPr/>
          </p:nvSpPr>
          <p:spPr bwMode="auto">
            <a:xfrm rot="-5400000">
              <a:off x="1441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33" name="Line 100"/>
            <p:cNvSpPr>
              <a:spLocks noChangeShapeType="1"/>
            </p:cNvSpPr>
            <p:nvPr/>
          </p:nvSpPr>
          <p:spPr bwMode="auto">
            <a:xfrm rot="-5400000">
              <a:off x="1524" y="508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34" name="Line 101"/>
            <p:cNvSpPr>
              <a:spLocks noChangeShapeType="1"/>
            </p:cNvSpPr>
            <p:nvPr/>
          </p:nvSpPr>
          <p:spPr bwMode="auto">
            <a:xfrm rot="-5400000">
              <a:off x="1580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35" name="Line 102"/>
            <p:cNvSpPr>
              <a:spLocks noChangeShapeType="1"/>
            </p:cNvSpPr>
            <p:nvPr/>
          </p:nvSpPr>
          <p:spPr bwMode="auto">
            <a:xfrm rot="-5400000">
              <a:off x="1627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36" name="Line 103"/>
            <p:cNvSpPr>
              <a:spLocks noChangeShapeType="1"/>
            </p:cNvSpPr>
            <p:nvPr/>
          </p:nvSpPr>
          <p:spPr bwMode="auto">
            <a:xfrm rot="-5400000">
              <a:off x="1721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37" name="Line 104"/>
            <p:cNvSpPr>
              <a:spLocks noChangeShapeType="1"/>
            </p:cNvSpPr>
            <p:nvPr/>
          </p:nvSpPr>
          <p:spPr bwMode="auto">
            <a:xfrm rot="-5400000">
              <a:off x="1674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38" name="Line 105"/>
            <p:cNvSpPr>
              <a:spLocks noChangeShapeType="1"/>
            </p:cNvSpPr>
            <p:nvPr/>
          </p:nvSpPr>
          <p:spPr bwMode="auto">
            <a:xfrm rot="-5400000">
              <a:off x="1746" y="497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39" name="Line 106"/>
            <p:cNvSpPr>
              <a:spLocks noChangeShapeType="1"/>
            </p:cNvSpPr>
            <p:nvPr/>
          </p:nvSpPr>
          <p:spPr bwMode="auto">
            <a:xfrm rot="-5400000">
              <a:off x="1808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40" name="Line 107"/>
            <p:cNvSpPr>
              <a:spLocks noChangeShapeType="1"/>
            </p:cNvSpPr>
            <p:nvPr/>
          </p:nvSpPr>
          <p:spPr bwMode="auto">
            <a:xfrm rot="-5400000">
              <a:off x="1855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41" name="Line 108"/>
            <p:cNvSpPr>
              <a:spLocks noChangeShapeType="1"/>
            </p:cNvSpPr>
            <p:nvPr/>
          </p:nvSpPr>
          <p:spPr bwMode="auto">
            <a:xfrm rot="-5400000">
              <a:off x="1948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42" name="Line 109"/>
            <p:cNvSpPr>
              <a:spLocks noChangeShapeType="1"/>
            </p:cNvSpPr>
            <p:nvPr/>
          </p:nvSpPr>
          <p:spPr bwMode="auto">
            <a:xfrm rot="-5400000">
              <a:off x="1902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43" name="Line 110"/>
            <p:cNvSpPr>
              <a:spLocks noChangeShapeType="1"/>
            </p:cNvSpPr>
            <p:nvPr/>
          </p:nvSpPr>
          <p:spPr bwMode="auto">
            <a:xfrm rot="-5400000">
              <a:off x="1983" y="508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44" name="Line 111"/>
            <p:cNvSpPr>
              <a:spLocks noChangeShapeType="1"/>
            </p:cNvSpPr>
            <p:nvPr/>
          </p:nvSpPr>
          <p:spPr bwMode="auto">
            <a:xfrm rot="-5400000">
              <a:off x="2041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45" name="Line 112"/>
            <p:cNvSpPr>
              <a:spLocks noChangeShapeType="1"/>
            </p:cNvSpPr>
            <p:nvPr/>
          </p:nvSpPr>
          <p:spPr bwMode="auto">
            <a:xfrm rot="-5400000">
              <a:off x="2087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46" name="Line 113"/>
            <p:cNvSpPr>
              <a:spLocks noChangeShapeType="1"/>
            </p:cNvSpPr>
            <p:nvPr/>
          </p:nvSpPr>
          <p:spPr bwMode="auto">
            <a:xfrm rot="-5400000">
              <a:off x="2181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47" name="Line 114"/>
            <p:cNvSpPr>
              <a:spLocks noChangeShapeType="1"/>
            </p:cNvSpPr>
            <p:nvPr/>
          </p:nvSpPr>
          <p:spPr bwMode="auto">
            <a:xfrm rot="-5400000">
              <a:off x="2134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48" name="Line 115"/>
            <p:cNvSpPr>
              <a:spLocks noChangeShapeType="1"/>
            </p:cNvSpPr>
            <p:nvPr/>
          </p:nvSpPr>
          <p:spPr bwMode="auto">
            <a:xfrm rot="-5400000">
              <a:off x="2206" y="497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49" name="Line 116"/>
            <p:cNvSpPr>
              <a:spLocks noChangeShapeType="1"/>
            </p:cNvSpPr>
            <p:nvPr/>
          </p:nvSpPr>
          <p:spPr bwMode="auto">
            <a:xfrm rot="-5400000">
              <a:off x="2268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50" name="Line 117"/>
            <p:cNvSpPr>
              <a:spLocks noChangeShapeType="1"/>
            </p:cNvSpPr>
            <p:nvPr/>
          </p:nvSpPr>
          <p:spPr bwMode="auto">
            <a:xfrm rot="-5400000">
              <a:off x="2316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51" name="Line 118"/>
            <p:cNvSpPr>
              <a:spLocks noChangeShapeType="1"/>
            </p:cNvSpPr>
            <p:nvPr/>
          </p:nvSpPr>
          <p:spPr bwMode="auto">
            <a:xfrm rot="-5400000">
              <a:off x="2410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52" name="Line 119"/>
            <p:cNvSpPr>
              <a:spLocks noChangeShapeType="1"/>
            </p:cNvSpPr>
            <p:nvPr/>
          </p:nvSpPr>
          <p:spPr bwMode="auto">
            <a:xfrm rot="-5400000">
              <a:off x="2362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53" name="Line 120"/>
            <p:cNvSpPr>
              <a:spLocks noChangeShapeType="1"/>
            </p:cNvSpPr>
            <p:nvPr/>
          </p:nvSpPr>
          <p:spPr bwMode="auto">
            <a:xfrm rot="-5400000">
              <a:off x="2445" y="507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54" name="Line 121"/>
            <p:cNvSpPr>
              <a:spLocks noChangeShapeType="1"/>
            </p:cNvSpPr>
            <p:nvPr/>
          </p:nvSpPr>
          <p:spPr bwMode="auto">
            <a:xfrm rot="-5400000">
              <a:off x="2502" y="519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55" name="Line 122"/>
            <p:cNvSpPr>
              <a:spLocks noChangeShapeType="1"/>
            </p:cNvSpPr>
            <p:nvPr/>
          </p:nvSpPr>
          <p:spPr bwMode="auto">
            <a:xfrm rot="-5400000">
              <a:off x="2549" y="519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56" name="Line 123"/>
            <p:cNvSpPr>
              <a:spLocks noChangeShapeType="1"/>
            </p:cNvSpPr>
            <p:nvPr/>
          </p:nvSpPr>
          <p:spPr bwMode="auto">
            <a:xfrm rot="-5400000">
              <a:off x="2641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57" name="Line 124"/>
            <p:cNvSpPr>
              <a:spLocks noChangeShapeType="1"/>
            </p:cNvSpPr>
            <p:nvPr/>
          </p:nvSpPr>
          <p:spPr bwMode="auto">
            <a:xfrm rot="-5400000">
              <a:off x="259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58" name="Line 125"/>
            <p:cNvSpPr>
              <a:spLocks noChangeShapeType="1"/>
            </p:cNvSpPr>
            <p:nvPr/>
          </p:nvSpPr>
          <p:spPr bwMode="auto">
            <a:xfrm rot="-5400000">
              <a:off x="2668" y="495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59" name="Line 126"/>
            <p:cNvSpPr>
              <a:spLocks noChangeShapeType="1"/>
            </p:cNvSpPr>
            <p:nvPr/>
          </p:nvSpPr>
          <p:spPr bwMode="auto">
            <a:xfrm rot="-5400000">
              <a:off x="2730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60" name="Line 127"/>
            <p:cNvSpPr>
              <a:spLocks noChangeShapeType="1"/>
            </p:cNvSpPr>
            <p:nvPr/>
          </p:nvSpPr>
          <p:spPr bwMode="auto">
            <a:xfrm rot="-5400000">
              <a:off x="2776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61" name="Line 128"/>
            <p:cNvSpPr>
              <a:spLocks noChangeShapeType="1"/>
            </p:cNvSpPr>
            <p:nvPr/>
          </p:nvSpPr>
          <p:spPr bwMode="auto">
            <a:xfrm rot="-5400000">
              <a:off x="2869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62" name="Line 129"/>
            <p:cNvSpPr>
              <a:spLocks noChangeShapeType="1"/>
            </p:cNvSpPr>
            <p:nvPr/>
          </p:nvSpPr>
          <p:spPr bwMode="auto">
            <a:xfrm rot="-5400000">
              <a:off x="2822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63" name="Line 130"/>
            <p:cNvSpPr>
              <a:spLocks noChangeShapeType="1"/>
            </p:cNvSpPr>
            <p:nvPr/>
          </p:nvSpPr>
          <p:spPr bwMode="auto">
            <a:xfrm rot="-5400000">
              <a:off x="2905" y="506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64" name="Line 131"/>
            <p:cNvSpPr>
              <a:spLocks noChangeShapeType="1"/>
            </p:cNvSpPr>
            <p:nvPr/>
          </p:nvSpPr>
          <p:spPr bwMode="auto">
            <a:xfrm rot="-5400000">
              <a:off x="2963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65" name="Line 132"/>
            <p:cNvSpPr>
              <a:spLocks noChangeShapeType="1"/>
            </p:cNvSpPr>
            <p:nvPr/>
          </p:nvSpPr>
          <p:spPr bwMode="auto">
            <a:xfrm rot="-5400000">
              <a:off x="3008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66" name="Line 133"/>
            <p:cNvSpPr>
              <a:spLocks noChangeShapeType="1"/>
            </p:cNvSpPr>
            <p:nvPr/>
          </p:nvSpPr>
          <p:spPr bwMode="auto">
            <a:xfrm rot="-5400000">
              <a:off x="3102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67" name="Line 134"/>
            <p:cNvSpPr>
              <a:spLocks noChangeShapeType="1"/>
            </p:cNvSpPr>
            <p:nvPr/>
          </p:nvSpPr>
          <p:spPr bwMode="auto">
            <a:xfrm rot="-5400000">
              <a:off x="305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68" name="Line 135"/>
            <p:cNvSpPr>
              <a:spLocks noChangeShapeType="1"/>
            </p:cNvSpPr>
            <p:nvPr/>
          </p:nvSpPr>
          <p:spPr bwMode="auto">
            <a:xfrm rot="-5400000">
              <a:off x="3127" y="495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69" name="Line 136"/>
            <p:cNvSpPr>
              <a:spLocks noChangeShapeType="1"/>
            </p:cNvSpPr>
            <p:nvPr/>
          </p:nvSpPr>
          <p:spPr bwMode="auto">
            <a:xfrm rot="-5400000">
              <a:off x="319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70" name="Line 137"/>
            <p:cNvSpPr>
              <a:spLocks noChangeShapeType="1"/>
            </p:cNvSpPr>
            <p:nvPr/>
          </p:nvSpPr>
          <p:spPr bwMode="auto">
            <a:xfrm rot="-5400000">
              <a:off x="3242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71" name="Line 138"/>
            <p:cNvSpPr>
              <a:spLocks noChangeShapeType="1"/>
            </p:cNvSpPr>
            <p:nvPr/>
          </p:nvSpPr>
          <p:spPr bwMode="auto">
            <a:xfrm rot="-5400000">
              <a:off x="333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72" name="Line 139"/>
            <p:cNvSpPr>
              <a:spLocks noChangeShapeType="1"/>
            </p:cNvSpPr>
            <p:nvPr/>
          </p:nvSpPr>
          <p:spPr bwMode="auto">
            <a:xfrm rot="-5400000">
              <a:off x="3288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73" name="Line 140"/>
            <p:cNvSpPr>
              <a:spLocks noChangeShapeType="1"/>
            </p:cNvSpPr>
            <p:nvPr/>
          </p:nvSpPr>
          <p:spPr bwMode="auto">
            <a:xfrm rot="-5400000">
              <a:off x="3371" y="506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74" name="Line 141"/>
            <p:cNvSpPr>
              <a:spLocks noChangeShapeType="1"/>
            </p:cNvSpPr>
            <p:nvPr/>
          </p:nvSpPr>
          <p:spPr bwMode="auto">
            <a:xfrm rot="-5400000">
              <a:off x="3428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75" name="Line 142"/>
            <p:cNvSpPr>
              <a:spLocks noChangeShapeType="1"/>
            </p:cNvSpPr>
            <p:nvPr/>
          </p:nvSpPr>
          <p:spPr bwMode="auto">
            <a:xfrm rot="-5400000">
              <a:off x="3474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76" name="Line 143"/>
            <p:cNvSpPr>
              <a:spLocks noChangeShapeType="1"/>
            </p:cNvSpPr>
            <p:nvPr/>
          </p:nvSpPr>
          <p:spPr bwMode="auto">
            <a:xfrm rot="-5400000">
              <a:off x="3568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77" name="Line 144"/>
            <p:cNvSpPr>
              <a:spLocks noChangeShapeType="1"/>
            </p:cNvSpPr>
            <p:nvPr/>
          </p:nvSpPr>
          <p:spPr bwMode="auto">
            <a:xfrm rot="-5400000">
              <a:off x="3520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78" name="Line 145"/>
            <p:cNvSpPr>
              <a:spLocks noChangeShapeType="1"/>
            </p:cNvSpPr>
            <p:nvPr/>
          </p:nvSpPr>
          <p:spPr bwMode="auto">
            <a:xfrm rot="-5400000">
              <a:off x="3593" y="495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79" name="Line 146"/>
            <p:cNvSpPr>
              <a:spLocks noChangeShapeType="1"/>
            </p:cNvSpPr>
            <p:nvPr/>
          </p:nvSpPr>
          <p:spPr bwMode="auto">
            <a:xfrm rot="-5400000">
              <a:off x="365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80" name="Line 147"/>
            <p:cNvSpPr>
              <a:spLocks noChangeShapeType="1"/>
            </p:cNvSpPr>
            <p:nvPr/>
          </p:nvSpPr>
          <p:spPr bwMode="auto">
            <a:xfrm rot="-5400000">
              <a:off x="3701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81" name="Line 148"/>
            <p:cNvSpPr>
              <a:spLocks noChangeShapeType="1"/>
            </p:cNvSpPr>
            <p:nvPr/>
          </p:nvSpPr>
          <p:spPr bwMode="auto">
            <a:xfrm rot="-5400000">
              <a:off x="379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82" name="Line 149"/>
            <p:cNvSpPr>
              <a:spLocks noChangeShapeType="1"/>
            </p:cNvSpPr>
            <p:nvPr/>
          </p:nvSpPr>
          <p:spPr bwMode="auto">
            <a:xfrm rot="-5400000">
              <a:off x="3749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83" name="Line 150"/>
            <p:cNvSpPr>
              <a:spLocks noChangeShapeType="1"/>
            </p:cNvSpPr>
            <p:nvPr/>
          </p:nvSpPr>
          <p:spPr bwMode="auto">
            <a:xfrm rot="-5400000">
              <a:off x="3831" y="506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84" name="Line 151"/>
            <p:cNvSpPr>
              <a:spLocks noChangeShapeType="1"/>
            </p:cNvSpPr>
            <p:nvPr/>
          </p:nvSpPr>
          <p:spPr bwMode="auto">
            <a:xfrm rot="-5400000">
              <a:off x="3889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85" name="Line 152"/>
            <p:cNvSpPr>
              <a:spLocks noChangeShapeType="1"/>
            </p:cNvSpPr>
            <p:nvPr/>
          </p:nvSpPr>
          <p:spPr bwMode="auto">
            <a:xfrm rot="-5400000">
              <a:off x="3934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86" name="Line 153"/>
            <p:cNvSpPr>
              <a:spLocks noChangeShapeType="1"/>
            </p:cNvSpPr>
            <p:nvPr/>
          </p:nvSpPr>
          <p:spPr bwMode="auto">
            <a:xfrm rot="-5400000">
              <a:off x="4027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87" name="Line 154"/>
            <p:cNvSpPr>
              <a:spLocks noChangeShapeType="1"/>
            </p:cNvSpPr>
            <p:nvPr/>
          </p:nvSpPr>
          <p:spPr bwMode="auto">
            <a:xfrm rot="-5400000">
              <a:off x="3981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88" name="Line 155"/>
            <p:cNvSpPr>
              <a:spLocks noChangeShapeType="1"/>
            </p:cNvSpPr>
            <p:nvPr/>
          </p:nvSpPr>
          <p:spPr bwMode="auto">
            <a:xfrm rot="-5400000">
              <a:off x="4052" y="494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89" name="Line 156"/>
            <p:cNvSpPr>
              <a:spLocks noChangeShapeType="1"/>
            </p:cNvSpPr>
            <p:nvPr/>
          </p:nvSpPr>
          <p:spPr bwMode="auto">
            <a:xfrm rot="-5400000">
              <a:off x="4335" y="255"/>
              <a:ext cx="0" cy="57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" name="Group 157"/>
            <p:cNvGrpSpPr>
              <a:grpSpLocks/>
            </p:cNvGrpSpPr>
            <p:nvPr/>
          </p:nvGrpSpPr>
          <p:grpSpPr bwMode="auto">
            <a:xfrm rot="10800000">
              <a:off x="4100" y="451"/>
              <a:ext cx="466" cy="92"/>
              <a:chOff x="3692" y="3072"/>
              <a:chExt cx="389" cy="103"/>
            </a:xfrm>
          </p:grpSpPr>
          <p:sp>
            <p:nvSpPr>
              <p:cNvPr id="33897" name="Line 158"/>
              <p:cNvSpPr>
                <a:spLocks noChangeShapeType="1"/>
              </p:cNvSpPr>
              <p:nvPr/>
            </p:nvSpPr>
            <p:spPr bwMode="auto">
              <a:xfrm rot="5400000">
                <a:off x="4029" y="3124"/>
                <a:ext cx="103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98" name="Line 159"/>
              <p:cNvSpPr>
                <a:spLocks noChangeShapeType="1"/>
              </p:cNvSpPr>
              <p:nvPr/>
            </p:nvSpPr>
            <p:spPr bwMode="auto">
              <a:xfrm rot="5400000">
                <a:off x="4017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99" name="Line 160"/>
              <p:cNvSpPr>
                <a:spLocks noChangeShapeType="1"/>
              </p:cNvSpPr>
              <p:nvPr/>
            </p:nvSpPr>
            <p:spPr bwMode="auto">
              <a:xfrm rot="5400000">
                <a:off x="3978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00" name="Line 161"/>
              <p:cNvSpPr>
                <a:spLocks noChangeShapeType="1"/>
              </p:cNvSpPr>
              <p:nvPr/>
            </p:nvSpPr>
            <p:spPr bwMode="auto">
              <a:xfrm rot="5400000">
                <a:off x="3900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01" name="Line 162"/>
              <p:cNvSpPr>
                <a:spLocks noChangeShapeType="1"/>
              </p:cNvSpPr>
              <p:nvPr/>
            </p:nvSpPr>
            <p:spPr bwMode="auto">
              <a:xfrm rot="5400000">
                <a:off x="3939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02" name="Line 163"/>
              <p:cNvSpPr>
                <a:spLocks noChangeShapeType="1"/>
              </p:cNvSpPr>
              <p:nvPr/>
            </p:nvSpPr>
            <p:spPr bwMode="auto">
              <a:xfrm rot="5400000">
                <a:off x="3848" y="3110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03" name="Line 164"/>
              <p:cNvSpPr>
                <a:spLocks noChangeShapeType="1"/>
              </p:cNvSpPr>
              <p:nvPr/>
            </p:nvSpPr>
            <p:spPr bwMode="auto">
              <a:xfrm rot="5400000">
                <a:off x="3823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04" name="Line 165"/>
              <p:cNvSpPr>
                <a:spLocks noChangeShapeType="1"/>
              </p:cNvSpPr>
              <p:nvPr/>
            </p:nvSpPr>
            <p:spPr bwMode="auto">
              <a:xfrm rot="5400000">
                <a:off x="3784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05" name="Line 166"/>
              <p:cNvSpPr>
                <a:spLocks noChangeShapeType="1"/>
              </p:cNvSpPr>
              <p:nvPr/>
            </p:nvSpPr>
            <p:spPr bwMode="auto">
              <a:xfrm rot="5400000">
                <a:off x="3706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06" name="Line 167"/>
              <p:cNvSpPr>
                <a:spLocks noChangeShapeType="1"/>
              </p:cNvSpPr>
              <p:nvPr/>
            </p:nvSpPr>
            <p:spPr bwMode="auto">
              <a:xfrm rot="5400000">
                <a:off x="3745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07" name="Line 168"/>
              <p:cNvSpPr>
                <a:spLocks noChangeShapeType="1"/>
              </p:cNvSpPr>
              <p:nvPr/>
            </p:nvSpPr>
            <p:spPr bwMode="auto">
              <a:xfrm rot="5400000">
                <a:off x="3642" y="3122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891" name="Text Box 169"/>
            <p:cNvSpPr txBox="1">
              <a:spLocks noChangeArrowheads="1"/>
            </p:cNvSpPr>
            <p:nvPr/>
          </p:nvSpPr>
          <p:spPr bwMode="auto">
            <a:xfrm>
              <a:off x="3786" y="624"/>
              <a:ext cx="3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400">
                  <a:solidFill>
                    <a:prstClr val="black"/>
                  </a:solidFill>
                  <a:latin typeface="Arial" pitchFamily="34" charset="0"/>
                </a:rPr>
                <a:t>41</a:t>
              </a:r>
            </a:p>
          </p:txBody>
        </p:sp>
        <p:sp>
          <p:nvSpPr>
            <p:cNvPr id="33892" name="Text Box 170"/>
            <p:cNvSpPr txBox="1">
              <a:spLocks noChangeArrowheads="1"/>
            </p:cNvSpPr>
            <p:nvPr/>
          </p:nvSpPr>
          <p:spPr bwMode="auto">
            <a:xfrm>
              <a:off x="4276" y="353"/>
              <a:ext cx="37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400">
                  <a:solidFill>
                    <a:prstClr val="black"/>
                  </a:solidFill>
                  <a:latin typeface="Arial" pitchFamily="34" charset="0"/>
                </a:rPr>
                <a:t>42</a:t>
              </a:r>
            </a:p>
          </p:txBody>
        </p:sp>
        <p:grpSp>
          <p:nvGrpSpPr>
            <p:cNvPr id="5" name="Group 171"/>
            <p:cNvGrpSpPr>
              <a:grpSpLocks/>
            </p:cNvGrpSpPr>
            <p:nvPr/>
          </p:nvGrpSpPr>
          <p:grpSpPr bwMode="auto">
            <a:xfrm rot="5400000">
              <a:off x="1017" y="-190"/>
              <a:ext cx="43" cy="1500"/>
              <a:chOff x="2425" y="2334"/>
              <a:chExt cx="48" cy="1252"/>
            </a:xfrm>
          </p:grpSpPr>
          <p:sp>
            <p:nvSpPr>
              <p:cNvPr id="33894" name="Line 172"/>
              <p:cNvSpPr>
                <a:spLocks noChangeShapeType="1"/>
              </p:cNvSpPr>
              <p:nvPr/>
            </p:nvSpPr>
            <p:spPr bwMode="auto">
              <a:xfrm>
                <a:off x="2455" y="3135"/>
                <a:ext cx="0" cy="451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95" name="Line 173"/>
              <p:cNvSpPr>
                <a:spLocks noChangeShapeType="1"/>
              </p:cNvSpPr>
              <p:nvPr/>
            </p:nvSpPr>
            <p:spPr bwMode="auto">
              <a:xfrm>
                <a:off x="2447" y="2334"/>
                <a:ext cx="0" cy="72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96" name="AutoShape 174"/>
              <p:cNvSpPr>
                <a:spLocks noChangeArrowheads="1"/>
              </p:cNvSpPr>
              <p:nvPr/>
            </p:nvSpPr>
            <p:spPr bwMode="auto">
              <a:xfrm rot="10800000">
                <a:off x="2425" y="2979"/>
                <a:ext cx="48" cy="240"/>
              </a:xfrm>
              <a:prstGeom prst="triangle">
                <a:avLst>
                  <a:gd name="adj" fmla="val 20833"/>
                </a:avLst>
              </a:prstGeom>
              <a:solidFill>
                <a:srgbClr val="C1220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1136" name="Line 176"/>
          <p:cNvSpPr>
            <a:spLocks noChangeShapeType="1"/>
          </p:cNvSpPr>
          <p:nvPr/>
        </p:nvSpPr>
        <p:spPr bwMode="auto">
          <a:xfrm>
            <a:off x="6629400" y="2703513"/>
            <a:ext cx="1676400" cy="1905000"/>
          </a:xfrm>
          <a:prstGeom prst="line">
            <a:avLst/>
          </a:prstGeom>
          <a:noFill/>
          <a:ln w="28575" cap="sq">
            <a:solidFill>
              <a:srgbClr val="00FA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137" name="Text Box 177"/>
          <p:cNvSpPr txBox="1">
            <a:spLocks noChangeArrowheads="1"/>
          </p:cNvSpPr>
          <p:nvPr/>
        </p:nvSpPr>
        <p:spPr bwMode="auto">
          <a:xfrm>
            <a:off x="1624017" y="3352802"/>
            <a:ext cx="531018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</a:t>
            </a:r>
          </a:p>
          <a:p>
            <a:pPr algn="just">
              <a:spcBef>
                <a:spcPct val="50000"/>
              </a:spcBef>
            </a:pPr>
            <a:endParaRPr lang="en-US" altLang="en-US" sz="28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8240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11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3"/>
            <a:ext cx="989013" cy="145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712176" y="111129"/>
            <a:ext cx="1339851" cy="130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Rectangle 1"/>
          <p:cNvSpPr>
            <a:spLocks noChangeArrowheads="1"/>
          </p:cNvSpPr>
          <p:nvPr/>
        </p:nvSpPr>
        <p:spPr bwMode="auto">
          <a:xfrm>
            <a:off x="1295400" y="762000"/>
            <a:ext cx="9677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+mj-lt"/>
                <a:cs typeface="Times New Roman" pitchFamily="18" charset="0"/>
              </a:rPr>
              <a:t>III. 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46442" y="990602"/>
            <a:ext cx="7454900" cy="5394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987289"/>
            <a:ext cx="103632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NHÓM.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38" indent="-514338">
              <a:buFontTx/>
              <a:buAutoNum type="arabicPeriod"/>
              <a:defRPr/>
            </a:pP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ea typeface="Arial Hebrew" charset="-79"/>
                <a:cs typeface="Times New Roman" pitchFamily="18" charset="0"/>
              </a:rPr>
              <a:t>Kể tên các thang nhiệt giai mà em biết?</a:t>
            </a:r>
          </a:p>
          <a:p>
            <a:pPr>
              <a:defRPr/>
            </a:pP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ea typeface="Arial Hebrew" charset="-79"/>
                <a:cs typeface="Times New Roman" pitchFamily="18" charset="0"/>
              </a:rPr>
              <a:t>2. Ở Việt Nam để đo nhiệt độ thường dùng thang nhiệt giai nào?</a:t>
            </a:r>
          </a:p>
          <a:p>
            <a:pPr>
              <a:defRPr/>
            </a:pP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ea typeface="Arial Hebrew" charset="-79"/>
                <a:cs typeface="Times New Roman" pitchFamily="18" charset="0"/>
              </a:rPr>
              <a:t>3. Dựa vào học liệu vừa được theo dõi và SGK hoàn thiện bảng tổng hợp. </a:t>
            </a:r>
          </a:p>
          <a:p>
            <a:pPr>
              <a:defRPr/>
            </a:pP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ea typeface="Arial Hebrew" charset="-79"/>
                <a:cs typeface="Times New Roman" pitchFamily="18" charset="0"/>
              </a:rPr>
              <a:t>4. Nêu phương pháp đổi nhiệt độ.</a:t>
            </a:r>
          </a:p>
          <a:p>
            <a:pPr>
              <a:defRPr/>
            </a:pPr>
            <a:r>
              <a:rPr lang="vi-VN" sz="3200" b="1" i="1" dirty="0">
                <a:solidFill>
                  <a:srgbClr val="00B050"/>
                </a:solidFill>
                <a:latin typeface="Times New Roman" pitchFamily="18" charset="0"/>
                <a:ea typeface="Arial Hebrew" charset="-79"/>
                <a:cs typeface="Times New Roman" pitchFamily="18" charset="0"/>
              </a:rPr>
              <a:t>Cá nhân hoàn thiện phiếu học tập số 2 trong 3 phút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ea typeface="Arial Hebrew" charset="-79"/>
              <a:cs typeface="Times New Roman" pitchFamily="18" charset="0"/>
            </a:endParaRPr>
          </a:p>
        </p:txBody>
      </p:sp>
      <p:pic>
        <p:nvPicPr>
          <p:cNvPr id="39942" name="Picture 12" descr="Qoob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1800" y="990601"/>
            <a:ext cx="1146176" cy="107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1209" y="609601"/>
            <a:ext cx="10820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NHÓM.</a:t>
            </a:r>
            <a:endParaRPr lang="vi-VN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Clesius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Farenhai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Kenvin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1952150"/>
            <a:ext cx="1043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Clesius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ChangeArrowheads="1"/>
          </p:cNvSpPr>
          <p:nvPr/>
        </p:nvSpPr>
        <p:spPr bwMode="auto">
          <a:xfrm>
            <a:off x="1524000" y="19053"/>
            <a:ext cx="9144000" cy="819151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4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BẢNG TỔNG HỢP</a:t>
            </a:r>
          </a:p>
        </p:txBody>
      </p:sp>
      <p:graphicFrame>
        <p:nvGraphicFramePr>
          <p:cNvPr id="3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483969"/>
              </p:ext>
            </p:extLst>
          </p:nvPr>
        </p:nvGraphicFramePr>
        <p:xfrm>
          <a:off x="1743076" y="838200"/>
          <a:ext cx="8382000" cy="5778648"/>
        </p:xfrm>
        <a:graphic>
          <a:graphicData uri="http://schemas.openxmlformats.org/drawingml/2006/table">
            <a:tbl>
              <a:tblPr/>
              <a:tblGrid>
                <a:gridCol w="26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39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Xenxiut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2400" b="1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Farenhai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2400" b="1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sôi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4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Thang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ĐCNN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013" name="Line 21"/>
          <p:cNvSpPr>
            <a:spLocks noChangeShapeType="1"/>
          </p:cNvSpPr>
          <p:nvPr/>
        </p:nvSpPr>
        <p:spPr bwMode="auto">
          <a:xfrm>
            <a:off x="1743076" y="993780"/>
            <a:ext cx="2676525" cy="159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181600" y="2667000"/>
            <a:ext cx="15827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5181600" y="3657600"/>
            <a:ext cx="15827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en-US" sz="32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7769225" y="2663825"/>
            <a:ext cx="15827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altLang="en-US" sz="32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197475" y="4711848"/>
            <a:ext cx="15827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953000" y="5740548"/>
            <a:ext cx="15827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2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7661275" y="4716536"/>
            <a:ext cx="15827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180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635875" y="5711825"/>
            <a:ext cx="15827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en-US" altLang="en-US" sz="32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635875" y="3657600"/>
            <a:ext cx="15827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212</a:t>
            </a:r>
            <a:r>
              <a:rPr lang="en-US" altLang="en-US" sz="32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1524000" y="4"/>
            <a:ext cx="617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1309044" y="2086733"/>
            <a:ext cx="16970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Xenxiut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3771900" y="1614492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7810500" y="1614492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en-US" sz="3200" b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57400" y="2025653"/>
            <a:ext cx="7543800" cy="260351"/>
            <a:chOff x="336" y="1276"/>
            <a:chExt cx="4752" cy="164"/>
          </a:xfrm>
        </p:grpSpPr>
        <p:sp>
          <p:nvSpPr>
            <p:cNvPr id="43035" name="Line 9"/>
            <p:cNvSpPr>
              <a:spLocks noChangeShapeType="1"/>
            </p:cNvSpPr>
            <p:nvPr/>
          </p:nvSpPr>
          <p:spPr bwMode="auto">
            <a:xfrm>
              <a:off x="148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10"/>
            <p:cNvSpPr>
              <a:spLocks noChangeShapeType="1"/>
            </p:cNvSpPr>
            <p:nvPr/>
          </p:nvSpPr>
          <p:spPr bwMode="auto">
            <a:xfrm>
              <a:off x="432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36" y="1372"/>
              <a:ext cx="4752" cy="0"/>
              <a:chOff x="336" y="1372"/>
              <a:chExt cx="4752" cy="0"/>
            </a:xfrm>
          </p:grpSpPr>
          <p:sp>
            <p:nvSpPr>
              <p:cNvPr id="43042" name="Line 12"/>
              <p:cNvSpPr>
                <a:spLocks noChangeShapeType="1"/>
              </p:cNvSpPr>
              <p:nvPr/>
            </p:nvSpPr>
            <p:spPr bwMode="auto">
              <a:xfrm flipV="1">
                <a:off x="336" y="1372"/>
                <a:ext cx="2030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3" name="Line 13"/>
              <p:cNvSpPr>
                <a:spLocks noChangeShapeType="1"/>
              </p:cNvSpPr>
              <p:nvPr/>
            </p:nvSpPr>
            <p:spPr bwMode="auto">
              <a:xfrm flipV="1">
                <a:off x="2366" y="1372"/>
                <a:ext cx="113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Line 14"/>
              <p:cNvSpPr>
                <a:spLocks noChangeShapeType="1"/>
              </p:cNvSpPr>
              <p:nvPr/>
            </p:nvSpPr>
            <p:spPr bwMode="auto">
              <a:xfrm flipV="1">
                <a:off x="3504" y="1372"/>
                <a:ext cx="158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38" name="Line 15"/>
            <p:cNvSpPr>
              <a:spLocks noChangeShapeType="1"/>
            </p:cNvSpPr>
            <p:nvPr/>
          </p:nvSpPr>
          <p:spPr bwMode="auto">
            <a:xfrm>
              <a:off x="1824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Line 16"/>
            <p:cNvSpPr>
              <a:spLocks noChangeShapeType="1"/>
            </p:cNvSpPr>
            <p:nvPr/>
          </p:nvSpPr>
          <p:spPr bwMode="auto">
            <a:xfrm>
              <a:off x="216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Line 17"/>
            <p:cNvSpPr>
              <a:spLocks noChangeShapeType="1"/>
            </p:cNvSpPr>
            <p:nvPr/>
          </p:nvSpPr>
          <p:spPr bwMode="auto">
            <a:xfrm>
              <a:off x="364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Line 18"/>
            <p:cNvSpPr>
              <a:spLocks noChangeShapeType="1"/>
            </p:cNvSpPr>
            <p:nvPr/>
          </p:nvSpPr>
          <p:spPr bwMode="auto">
            <a:xfrm>
              <a:off x="3984" y="129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1217341" y="3631397"/>
            <a:ext cx="18073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Frenhai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3713163" y="3140079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3200" b="1" baseline="30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F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7980363" y="3154367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3200" b="1" baseline="30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F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057400" y="3487741"/>
            <a:ext cx="7543800" cy="246063"/>
            <a:chOff x="336" y="2197"/>
            <a:chExt cx="4752" cy="155"/>
          </a:xfrm>
        </p:grpSpPr>
        <p:sp>
          <p:nvSpPr>
            <p:cNvPr id="43025" name="Line 23"/>
            <p:cNvSpPr>
              <a:spLocks noChangeShapeType="1"/>
            </p:cNvSpPr>
            <p:nvPr/>
          </p:nvSpPr>
          <p:spPr bwMode="auto">
            <a:xfrm>
              <a:off x="148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Line 24"/>
            <p:cNvSpPr>
              <a:spLocks noChangeShapeType="1"/>
            </p:cNvSpPr>
            <p:nvPr/>
          </p:nvSpPr>
          <p:spPr bwMode="auto">
            <a:xfrm>
              <a:off x="432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 flipV="1">
              <a:off x="336" y="2293"/>
              <a:ext cx="4752" cy="47"/>
              <a:chOff x="336" y="1584"/>
              <a:chExt cx="4608" cy="0"/>
            </a:xfrm>
          </p:grpSpPr>
          <p:sp>
            <p:nvSpPr>
              <p:cNvPr id="43032" name="Line 26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3" name="Line 27"/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4" name="Line 28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28" name="Line 29"/>
            <p:cNvSpPr>
              <a:spLocks noChangeShapeType="1"/>
            </p:cNvSpPr>
            <p:nvPr/>
          </p:nvSpPr>
          <p:spPr bwMode="auto">
            <a:xfrm>
              <a:off x="182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Line 30"/>
            <p:cNvSpPr>
              <a:spLocks noChangeShapeType="1"/>
            </p:cNvSpPr>
            <p:nvPr/>
          </p:nvSpPr>
          <p:spPr bwMode="auto">
            <a:xfrm>
              <a:off x="216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Line 31"/>
            <p:cNvSpPr>
              <a:spLocks noChangeShapeType="1"/>
            </p:cNvSpPr>
            <p:nvPr/>
          </p:nvSpPr>
          <p:spPr bwMode="auto">
            <a:xfrm>
              <a:off x="364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Line 32"/>
            <p:cNvSpPr>
              <a:spLocks noChangeShapeType="1"/>
            </p:cNvSpPr>
            <p:nvPr/>
          </p:nvSpPr>
          <p:spPr bwMode="auto">
            <a:xfrm>
              <a:off x="3984" y="2208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29" name="Line 33"/>
          <p:cNvSpPr>
            <a:spLocks noChangeShapeType="1"/>
          </p:cNvSpPr>
          <p:nvPr/>
        </p:nvSpPr>
        <p:spPr bwMode="auto">
          <a:xfrm>
            <a:off x="3886200" y="22860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2324100" y="5008565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6629400" y="5008565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32" name="Line 36"/>
          <p:cNvSpPr>
            <a:spLocks noChangeShapeType="1"/>
          </p:cNvSpPr>
          <p:nvPr/>
        </p:nvSpPr>
        <p:spPr bwMode="auto">
          <a:xfrm>
            <a:off x="3886200" y="37338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>
            <a:off x="8382000" y="37338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4" name="Line 38"/>
          <p:cNvSpPr>
            <a:spLocks noChangeShapeType="1"/>
          </p:cNvSpPr>
          <p:nvPr/>
        </p:nvSpPr>
        <p:spPr bwMode="auto">
          <a:xfrm>
            <a:off x="8382000" y="22098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5" grpId="0"/>
      <p:bldP spid="55316" grpId="0"/>
      <p:bldP spid="55316" grpId="1"/>
      <p:bldP spid="55317" grpId="0"/>
      <p:bldP spid="55317" grpId="1"/>
      <p:bldP spid="55329" grpId="0" animBg="1"/>
      <p:bldP spid="55330" grpId="0"/>
      <p:bldP spid="55331" grpId="0"/>
      <p:bldP spid="55332" grpId="0" animBg="1"/>
      <p:bldP spid="55333" grpId="0" animBg="1"/>
      <p:bldP spid="553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914400" y="990602"/>
            <a:ext cx="9677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 sang </a:t>
            </a:r>
            <a:r>
              <a:rPr lang="en-US" sz="36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aseline="30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 = 32</a:t>
            </a:r>
            <a:r>
              <a:rPr lang="en-US" sz="3600" baseline="30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F + (A x 1,8</a:t>
            </a:r>
            <a:r>
              <a:rPr lang="en-US" sz="3600" baseline="30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F)</a:t>
            </a:r>
          </a:p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17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 = 32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 + (17 x 1,8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F) =32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 + 30.6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  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  = 62,6 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 sang </a:t>
            </a:r>
            <a:r>
              <a:rPr lang="en-US" sz="36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 = (B</a:t>
            </a:r>
            <a:r>
              <a:rPr lang="en-US" sz="360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 - 32</a:t>
            </a:r>
            <a:r>
              <a:rPr lang="en-US" sz="360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F): 1,8</a:t>
            </a:r>
            <a:r>
              <a:rPr lang="en-US" sz="360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 = (75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 - 32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F): 1,8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 = 22,22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1524000" y="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-xi-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14558"/>
              </p:ext>
            </p:extLst>
          </p:nvPr>
        </p:nvGraphicFramePr>
        <p:xfrm>
          <a:off x="609600" y="1219202"/>
          <a:ext cx="10058400" cy="4795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Đối tượng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Nhiệt độ(</a:t>
                      </a:r>
                      <a:r>
                        <a:rPr lang="vi-VN" sz="28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341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Nhiệt độ tự nhiên thấp nhất trên Trái Đất (đo tại trạm khí tượng Vô-xtốc ở Nam Cực)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Nước đá đang tan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Nhiệt độ cơ thể người (thân nhiệt)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 mạc Lút ở I-ran, nơi nóng nhất Trái Đất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Nhiệt độ cao nhất của một ngọn nên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Nhiệt độ tại bề mặt mặt trờ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-89</a:t>
                      </a:r>
                      <a:r>
                        <a:rPr lang="vi-VN" sz="28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lang="vi-VN" sz="28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</a:t>
                      </a:r>
                      <a:r>
                        <a:rPr lang="vi-VN" sz="28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71</a:t>
                      </a:r>
                      <a:r>
                        <a:rPr lang="vi-VN" sz="28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1027</a:t>
                      </a:r>
                      <a:r>
                        <a:rPr lang="vi-VN" sz="28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5500</a:t>
                      </a:r>
                      <a:r>
                        <a:rPr lang="vi-VN" sz="28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t="2016"/>
          <a:stretch>
            <a:fillRect/>
          </a:stretch>
        </p:blipFill>
        <p:spPr bwMode="auto">
          <a:xfrm>
            <a:off x="6934203" y="1162685"/>
            <a:ext cx="4541839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143000" y="469901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9,10,11.Bài 8: ĐO NHIỆT ĐỘ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5615" y="1524000"/>
            <a:ext cx="42941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228600" y="228602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990033"/>
                </a:solidFill>
                <a:latin typeface="+mj-lt"/>
              </a:rPr>
              <a:t>Em có biết?</a:t>
            </a:r>
            <a:endParaRPr lang="en-US" sz="3200" dirty="0">
              <a:latin typeface="+mj-lt"/>
            </a:endParaRPr>
          </a:p>
          <a:p>
            <a:pPr algn="just"/>
            <a:r>
              <a:rPr lang="vi-VN" sz="3200" dirty="0">
                <a:latin typeface="+mj-lt"/>
              </a:rPr>
              <a:t> Ở các nước nói tiếng Anh, người ta đo nhiệt độ theo độ Fa-ren-hai (Fahrenheit), kí hiệu là °F Trong nhiệt giai Fa-ren-hai, nhiệt độ của nước đá đang tan là 32°F, của hơi nước đang sôi là 212°F( có 180 khoảng chia).</a:t>
            </a:r>
            <a:endParaRPr lang="en-US" sz="3200" dirty="0">
              <a:latin typeface="+mj-lt"/>
            </a:endParaRP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61119"/>
            <a:ext cx="3276600" cy="67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838200" y="3395871"/>
            <a:ext cx="6324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189" indent="-457189" algn="just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sang </a:t>
            </a:r>
            <a:r>
              <a:rPr lang="en-US" sz="32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F: </a:t>
            </a:r>
          </a:p>
          <a:p>
            <a:pPr marL="457189" indent="-457189" algn="just"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 = 32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 + (A x 1,8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F)</a:t>
            </a:r>
          </a:p>
          <a:p>
            <a:pPr marL="457189" indent="-457189" algn="just"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 sang </a:t>
            </a:r>
            <a:r>
              <a:rPr lang="en-US" sz="320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C: </a:t>
            </a:r>
          </a:p>
          <a:p>
            <a:pPr marL="457189" indent="-457189" algn="just"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 = (B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 - 32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F): 1,8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114301"/>
            <a:ext cx="989013" cy="145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648951" y="133353"/>
            <a:ext cx="1339851" cy="130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1447803" y="635005"/>
            <a:ext cx="8631239" cy="57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913" tIns="39956" rIns="79913" bIns="39956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CÂU HỎI SAU:</a:t>
            </a:r>
            <a:endParaRPr lang="vi-VN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5" name="Rectangle 11"/>
          <p:cNvSpPr>
            <a:spLocks noChangeArrowheads="1"/>
          </p:cNvSpPr>
          <p:nvPr/>
        </p:nvSpPr>
        <p:spPr bwMode="auto">
          <a:xfrm>
            <a:off x="609600" y="1454153"/>
            <a:ext cx="10515600" cy="355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1800" indent="-514338" algn="just">
              <a:lnSpc>
                <a:spcPct val="125000"/>
              </a:lnSpc>
              <a:spcAft>
                <a:spcPts val="400"/>
              </a:spcAft>
              <a:buFontTx/>
              <a:buAutoNum type="arabicPeriod"/>
            </a:pPr>
            <a:r>
              <a:rPr lang="vi-VN" sz="3600" dirty="0">
                <a:latin typeface="+mj-lt"/>
              </a:rPr>
              <a:t>Nêu một tình huống cho thấy sự cần thiết của việc ước lượng nhiệt độ trong đời sống.</a:t>
            </a:r>
            <a:endParaRPr lang="en-US" sz="3600" dirty="0">
              <a:latin typeface="+mj-lt"/>
            </a:endParaRPr>
          </a:p>
          <a:p>
            <a:pPr marL="531800" indent="-514338" algn="just">
              <a:lnSpc>
                <a:spcPct val="125000"/>
              </a:lnSpc>
              <a:spcAft>
                <a:spcPts val="400"/>
              </a:spcAft>
            </a:pPr>
            <a:r>
              <a:rPr lang="vi-VN" sz="3600" dirty="0">
                <a:latin typeface="+mj-lt"/>
              </a:rPr>
              <a:t>2. Nhìn hơi nước bốc lên từ cốc nước, em có thể ước lượng nhiệt độ của nước trong cốc được không? Việc ước lượng này có ích lợi gì?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Shape 3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0359" y="129414"/>
            <a:ext cx="2314575" cy="23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Shape 3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5849" y="126962"/>
            <a:ext cx="3436939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0356" y="3054491"/>
            <a:ext cx="2230437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Shape 3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05755" y="3350297"/>
            <a:ext cx="3352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6079435" y="2497961"/>
            <a:ext cx="5791200" cy="50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2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b)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6248403" y="6174992"/>
            <a:ext cx="6345239" cy="50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2000"/>
              </a:lnSpc>
            </a:pPr>
            <a:r>
              <a:rPr lang="vi-VN" sz="2400" dirty="0">
                <a:latin typeface="+mj-lt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d)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0" name="Rectangle 10"/>
          <p:cNvSpPr>
            <a:spLocks noChangeArrowheads="1"/>
          </p:cNvSpPr>
          <p:nvPr/>
        </p:nvSpPr>
        <p:spPr bwMode="auto">
          <a:xfrm>
            <a:off x="295656" y="566680"/>
            <a:ext cx="536378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Trong các nhiệt độ sau:</a:t>
            </a:r>
            <a:r>
              <a:rPr lang="en-US" sz="3600" dirty="0">
                <a:latin typeface="+mj-lt"/>
              </a:rPr>
              <a:t> </a:t>
            </a:r>
            <a:r>
              <a:rPr lang="vi-VN" sz="3600" dirty="0">
                <a:latin typeface="+mj-lt"/>
              </a:rPr>
              <a:t>0°C, 5°C, 36,5 °C, 323°C, hãy chọn nhiệt độ thích hợp cho mỗi hiện tượng, quá trình trong Hình 8.2.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70" y="3"/>
            <a:ext cx="989013" cy="145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1452229" y="5519396"/>
            <a:ext cx="739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Rectangle 5"/>
          <p:cNvSpPr>
            <a:spLocks noChangeArrowheads="1"/>
          </p:cNvSpPr>
          <p:nvPr/>
        </p:nvSpPr>
        <p:spPr bwMode="auto">
          <a:xfrm>
            <a:off x="2631889" y="5"/>
            <a:ext cx="63512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Sự nở vì nhiệt của chất lỏng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Shape 3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9" y="1437589"/>
            <a:ext cx="5011461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4800605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0000FF"/>
                </a:solidFill>
                <a:latin typeface="+mj-lt"/>
              </a:rPr>
              <a:t>Thí nghiệm mô tả sự nở v</a:t>
            </a:r>
            <a:r>
              <a:rPr lang="en-US" sz="2400" b="1" i="1" dirty="0">
                <a:solidFill>
                  <a:srgbClr val="0000FF"/>
                </a:solidFill>
                <a:latin typeface="+mj-lt"/>
              </a:rPr>
              <a:t>ì</a:t>
            </a:r>
            <a:r>
              <a:rPr lang="vi-VN" sz="2400" b="1" i="1" dirty="0">
                <a:solidFill>
                  <a:srgbClr val="0000FF"/>
                </a:solidFill>
                <a:latin typeface="+mj-lt"/>
              </a:rPr>
              <a:t> nhiệt của chất lỏng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20980" y="1031302"/>
            <a:ext cx="604599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Thí nghiệm Hình 8.4 cho thấy chất lỏng nở ra khi nóng lên, nhiệt độ càng cao thì chất lỏng nở ra càng nhiều</a:t>
            </a:r>
            <a:r>
              <a:rPr lang="en-US" sz="3600" dirty="0">
                <a:latin typeface="+mj-lt"/>
              </a:rPr>
              <a:t>.</a:t>
            </a:r>
            <a:r>
              <a:rPr lang="vi-VN" sz="3600" dirty="0">
                <a:latin typeface="+mj-lt"/>
              </a:rPr>
              <a:t> </a:t>
            </a:r>
          </a:p>
          <a:p>
            <a:r>
              <a:rPr lang="vi-VN" sz="3600" dirty="0">
                <a:latin typeface="+mj-lt"/>
              </a:rPr>
              <a:t>Hiện tượng nở vì nhiệt của chất lỏng được dùng làm cơ sở đ</a:t>
            </a:r>
            <a:r>
              <a:rPr lang="en-US" sz="3600" dirty="0">
                <a:latin typeface="+mj-lt"/>
              </a:rPr>
              <a:t>ể</a:t>
            </a:r>
            <a:r>
              <a:rPr lang="vi-VN" sz="3600" dirty="0">
                <a:latin typeface="+mj-lt"/>
              </a:rPr>
              <a:t> chế tạo các dụng cụ đo nhiệt độ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7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725151" y="95254"/>
            <a:ext cx="1339851" cy="130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746126"/>
            <a:ext cx="10591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189" indent="-457189" algn="just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hất lỏng nở ra khi nóng lên, nhiệt độ càng cao thì chất lỏng nở ra càng nhiều.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457189" indent="-457189" algn="just">
              <a:buFontTx/>
              <a:buChar char="-"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Hiện tượng nở vì nhiệt của chất lỏng được dùng làm cơ sở 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chế tạo các dụng cụ đo nhiệt 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90600"/>
            <a:ext cx="91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6172200" y="0"/>
            <a:ext cx="1981200" cy="838200"/>
          </a:xfrm>
          <a:prstGeom prst="wedgeEllipseCallout">
            <a:avLst>
              <a:gd name="adj1" fmla="val -22514"/>
              <a:gd name="adj2" fmla="val 731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>
                <a:latin typeface="Arial" pitchFamily="34" charset="0"/>
              </a:rPr>
              <a:t>Nhiệt kế</a:t>
            </a:r>
          </a:p>
          <a:p>
            <a:pPr algn="ctr" eaLnBrk="1" hangingPunct="1"/>
            <a:r>
              <a:rPr lang="en-US" altLang="en-US" sz="2400">
                <a:latin typeface="Arial" pitchFamily="34" charset="0"/>
              </a:rPr>
              <a:t>Y tế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1870076" y="5715000"/>
            <a:ext cx="1939925" cy="914400"/>
          </a:xfrm>
          <a:prstGeom prst="wedgeRoundRectCallout">
            <a:avLst>
              <a:gd name="adj1" fmla="val 79134"/>
              <a:gd name="adj2" fmla="val -12205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altLang="en-US" sz="2400">
                <a:latin typeface="Arial" pitchFamily="34" charset="0"/>
              </a:rPr>
              <a:t>Nhiệt kế </a:t>
            </a:r>
          </a:p>
          <a:p>
            <a:pPr algn="ctr" eaLnBrk="1" hangingPunct="1"/>
            <a:r>
              <a:rPr lang="en-US" altLang="en-US" sz="2400">
                <a:latin typeface="Arial" pitchFamily="34" charset="0"/>
              </a:rPr>
              <a:t>thuỷ ngân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23851"/>
            <a:ext cx="533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3" y="2463803"/>
            <a:ext cx="2393951" cy="5078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700" b="1">
                <a:solidFill>
                  <a:schemeClr val="bg1"/>
                </a:solidFill>
              </a:rPr>
              <a:t>Thang chia độ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79591" y="3652843"/>
            <a:ext cx="2106612" cy="92333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700" b="1">
                <a:solidFill>
                  <a:schemeClr val="bg1"/>
                </a:solidFill>
              </a:rPr>
              <a:t>Bầu đựng chất lỏng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05002" y="989016"/>
            <a:ext cx="4164013" cy="508000"/>
            <a:chOff x="331787" y="1320969"/>
            <a:chExt cx="4164012" cy="508000"/>
          </a:xfrm>
        </p:grpSpPr>
        <p:sp>
          <p:nvSpPr>
            <p:cNvPr id="53265" name="TextBox 1"/>
            <p:cNvSpPr txBox="1">
              <a:spLocks noChangeArrowheads="1"/>
            </p:cNvSpPr>
            <p:nvPr/>
          </p:nvSpPr>
          <p:spPr bwMode="auto">
            <a:xfrm>
              <a:off x="331787" y="1320969"/>
              <a:ext cx="2106613" cy="50783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700" b="1">
                  <a:solidFill>
                    <a:schemeClr val="bg1"/>
                  </a:solidFill>
                </a:rPr>
                <a:t>Vỏ nhiệt kế</a:t>
              </a:r>
            </a:p>
          </p:txBody>
        </p:sp>
        <p:cxnSp>
          <p:nvCxnSpPr>
            <p:cNvPr id="4" name="Straight Arrow Connector 3"/>
            <p:cNvCxnSpPr>
              <a:stCxn id="53265" idx="3"/>
            </p:cNvCxnSpPr>
            <p:nvPr/>
          </p:nvCxnSpPr>
          <p:spPr>
            <a:xfrm>
              <a:off x="2438400" y="1574885"/>
              <a:ext cx="304799" cy="25408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53265" idx="3"/>
            </p:cNvCxnSpPr>
            <p:nvPr/>
          </p:nvCxnSpPr>
          <p:spPr>
            <a:xfrm>
              <a:off x="2438400" y="1574885"/>
              <a:ext cx="2057399" cy="8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53265" idx="3"/>
            </p:cNvCxnSpPr>
            <p:nvPr/>
          </p:nvCxnSpPr>
          <p:spPr>
            <a:xfrm>
              <a:off x="2438400" y="1574885"/>
              <a:ext cx="304799" cy="11914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>
            <a:cxnSpLocks/>
            <a:stCxn id="10" idx="3"/>
          </p:cNvCxnSpPr>
          <p:nvPr/>
        </p:nvCxnSpPr>
        <p:spPr>
          <a:xfrm>
            <a:off x="3917954" y="2717719"/>
            <a:ext cx="604834" cy="425535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0" idx="3"/>
          </p:cNvCxnSpPr>
          <p:nvPr/>
        </p:nvCxnSpPr>
        <p:spPr>
          <a:xfrm>
            <a:off x="3917954" y="2717719"/>
            <a:ext cx="2254249" cy="25482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48118" y="2732088"/>
            <a:ext cx="287337" cy="30163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3948115" y="4075113"/>
            <a:ext cx="574675" cy="8636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3962400" y="4051305"/>
            <a:ext cx="2362200" cy="11652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917949" y="4032249"/>
            <a:ext cx="349251" cy="14605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3" name="Title 1"/>
          <p:cNvSpPr txBox="1">
            <a:spLocks noChangeArrowheads="1"/>
          </p:cNvSpPr>
          <p:nvPr/>
        </p:nvSpPr>
        <p:spPr bwMode="auto">
          <a:xfrm>
            <a:off x="7710493" y="2066925"/>
            <a:ext cx="2257425" cy="908051"/>
          </a:xfrm>
          <a:prstGeom prst="rect">
            <a:avLst/>
          </a:prstGeom>
          <a:solidFill>
            <a:srgbClr val="CC00CC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defTabSz="685783">
              <a:lnSpc>
                <a:spcPct val="90000"/>
              </a:lnSpc>
            </a:pPr>
            <a:r>
              <a:rPr lang="en-US" altLang="en-US" sz="3600" dirty="0">
                <a:solidFill>
                  <a:srgbClr val="FFFF00"/>
                </a:solidFill>
                <a:cs typeface="Times New Roman" pitchFamily="18" charset="0"/>
              </a:rPr>
              <a:t>CẤU TẠO</a:t>
            </a:r>
          </a:p>
        </p:txBody>
      </p:sp>
      <p:sp>
        <p:nvSpPr>
          <p:cNvPr id="53264" name="Rectangle 1"/>
          <p:cNvSpPr>
            <a:spLocks noChangeArrowheads="1"/>
          </p:cNvSpPr>
          <p:nvPr/>
        </p:nvSpPr>
        <p:spPr bwMode="auto">
          <a:xfrm>
            <a:off x="7204078" y="1362080"/>
            <a:ext cx="3291286" cy="52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</a:pPr>
            <a:r>
              <a:rPr lang="en-US" sz="2400" b="1" dirty="0">
                <a:solidFill>
                  <a:srgbClr val="C00000"/>
                </a:solidFill>
              </a:rPr>
              <a:t>III. </a:t>
            </a:r>
            <a:r>
              <a:rPr lang="en-US" sz="2400" b="1" dirty="0" err="1">
                <a:solidFill>
                  <a:srgbClr val="C00000"/>
                </a:solidFill>
              </a:rPr>
              <a:t>Sử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dụng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nhiệt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kế</a:t>
            </a:r>
            <a:r>
              <a:rPr lang="en-US" sz="2400" b="1" dirty="0">
                <a:solidFill>
                  <a:srgbClr val="C00000"/>
                </a:solidFill>
              </a:rPr>
              <a:t> y </a:t>
            </a:r>
            <a:r>
              <a:rPr lang="en-US" sz="2400" b="1" dirty="0" err="1">
                <a:solidFill>
                  <a:srgbClr val="C00000"/>
                </a:solidFill>
              </a:rPr>
              <a:t>tế</a:t>
            </a:r>
            <a:endParaRPr lang="en-US" sz="2000" dirty="0">
              <a:latin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59" grpId="1" animBg="1"/>
      <p:bldP spid="49160" grpId="0" animBg="1"/>
      <p:bldP spid="49160" grpId="1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8229600" cy="1143000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1858967"/>
            <a:ext cx="990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solidFill>
                <a:srgbClr val="00B050"/>
              </a:solidFill>
              <a:latin typeface="Times New Roman" panose="02020603050405020304" pitchFamily="18" charset="0"/>
              <a:ea typeface="Arial Hebrew" pitchFamily="2" charset="-79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2812" y="1602136"/>
            <a:ext cx="10439400" cy="342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3978" algn="just">
              <a:lnSpc>
                <a:spcPct val="125000"/>
              </a:lnSpc>
              <a:spcAft>
                <a:spcPts val="40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ngân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93978" indent="12700" algn="just">
              <a:lnSpc>
                <a:spcPct val="125000"/>
              </a:lnSpc>
              <a:spcAft>
                <a:spcPts val="40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Vẩy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tụt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93978" indent="12700" algn="just">
              <a:lnSpc>
                <a:spcPct val="125000"/>
              </a:lnSpc>
              <a:spcAft>
                <a:spcPts val="40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93978" indent="12700" algn="just">
              <a:lnSpc>
                <a:spcPct val="125000"/>
              </a:lnSpc>
              <a:spcAft>
                <a:spcPts val="40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nách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kẹp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2-3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2429" y="4876805"/>
            <a:ext cx="16795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-76197"/>
            <a:ext cx="2244725" cy="163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3"/>
          <p:cNvSpPr>
            <a:spLocks noChangeArrowheads="1"/>
          </p:cNvSpPr>
          <p:nvPr/>
        </p:nvSpPr>
        <p:spPr bwMode="auto">
          <a:xfrm>
            <a:off x="838203" y="1219202"/>
            <a:ext cx="10009188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90495" algn="ctr">
              <a:lnSpc>
                <a:spcPct val="125000"/>
              </a:lnSpc>
            </a:pPr>
            <a:r>
              <a:rPr lang="en-US" sz="3600" b="1" dirty="0" err="1">
                <a:solidFill>
                  <a:srgbClr val="6A07F3"/>
                </a:solidFill>
              </a:rPr>
              <a:t>Lưu</a:t>
            </a:r>
            <a:r>
              <a:rPr lang="en-US" sz="3600" b="1" dirty="0">
                <a:solidFill>
                  <a:srgbClr val="6A07F3"/>
                </a:solidFill>
              </a:rPr>
              <a:t> ý</a:t>
            </a:r>
            <a:endParaRPr lang="en-US" sz="3600" dirty="0">
              <a:latin typeface="Arial" pitchFamily="34" charset="0"/>
            </a:endParaRPr>
          </a:p>
          <a:p>
            <a:pPr indent="190495"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1557"/>
            <a:ext cx="1600200" cy="128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65091"/>
            <a:ext cx="989013" cy="145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1201405" y="5489580"/>
            <a:ext cx="739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1143003" y="142084"/>
            <a:ext cx="8631239" cy="57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913" tIns="39956" rIns="79913" bIns="39956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cs typeface="Times New Roman" pitchFamily="18" charset="0"/>
              </a:rPr>
              <a:t>CHỦ ĐỀ I: CÁC PHÉP ĐO</a:t>
            </a:r>
            <a:endParaRPr lang="vi-VN" altLang="vi-VN" sz="32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7351" name="Text Box 4"/>
          <p:cNvSpPr txBox="1">
            <a:spLocks noChangeArrowheads="1"/>
          </p:cNvSpPr>
          <p:nvPr/>
        </p:nvSpPr>
        <p:spPr bwMode="auto">
          <a:xfrm>
            <a:off x="2675805" y="536576"/>
            <a:ext cx="6716713" cy="5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913" tIns="39956" rIns="79913" bIns="39956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cs typeface="Times New Roman" pitchFamily="18" charset="0"/>
              </a:rPr>
              <a:t>PHẦN IV: ĐO NHIỆT ĐỘ</a:t>
            </a:r>
            <a:endParaRPr lang="vi-VN" altLang="vi-VN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7354" name="Rectangle 4"/>
          <p:cNvSpPr>
            <a:spLocks noChangeArrowheads="1"/>
          </p:cNvSpPr>
          <p:nvPr/>
        </p:nvSpPr>
        <p:spPr bwMode="auto">
          <a:xfrm>
            <a:off x="1143004" y="1584986"/>
            <a:ext cx="4168129" cy="51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5" name="Rectangle 3"/>
          <p:cNvSpPr>
            <a:spLocks noChangeArrowheads="1"/>
          </p:cNvSpPr>
          <p:nvPr/>
        </p:nvSpPr>
        <p:spPr bwMode="auto">
          <a:xfrm>
            <a:off x="1143003" y="2125668"/>
            <a:ext cx="9393239" cy="297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3660" algn="just">
              <a:lnSpc>
                <a:spcPct val="125000"/>
              </a:lnSpc>
              <a:spcAft>
                <a:spcPts val="4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3660" algn="just">
              <a:lnSpc>
                <a:spcPct val="125000"/>
              </a:lnSpc>
              <a:spcAft>
                <a:spcPts val="4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93660" algn="just">
              <a:lnSpc>
                <a:spcPct val="125000"/>
              </a:lnSpc>
              <a:spcAft>
                <a:spcPts val="4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93660" algn="just">
              <a:lnSpc>
                <a:spcPct val="125000"/>
              </a:lnSpc>
              <a:spcAft>
                <a:spcPts val="4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9366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-30480"/>
            <a:ext cx="1870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55613" y="1760058"/>
            <a:ext cx="68595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0313" y="276225"/>
            <a:ext cx="41560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2938463" y="922021"/>
            <a:ext cx="3784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080" lvl="1" indent="-342891">
              <a:spcBef>
                <a:spcPct val="50000"/>
              </a:spcBef>
            </a:pPr>
            <a:r>
              <a:rPr lang="en-US" altLang="en-US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 NGHIỆM</a:t>
            </a:r>
          </a:p>
        </p:txBody>
      </p:sp>
    </p:spTree>
    <p:extLst>
      <p:ext uri="{BB962C8B-B14F-4D97-AF65-F5344CB8AC3E}">
        <p14:creationId xmlns:p14="http://schemas.microsoft.com/office/powerpoint/2010/main" val="261657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 noChangeArrowheads="1"/>
          </p:cNvSpPr>
          <p:nvPr>
            <p:ph type="title"/>
          </p:nvPr>
        </p:nvSpPr>
        <p:spPr>
          <a:xfrm>
            <a:off x="3352800" y="639417"/>
            <a:ext cx="3429000" cy="1143000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ĐO NHIỆT ĐỘ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95400" y="1835428"/>
            <a:ext cx="8991600" cy="14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00B050"/>
              </a:solidFill>
              <a:latin typeface="Times New Roman" panose="02020603050405020304" pitchFamily="18" charset="0"/>
              <a:ea typeface="Arial Hebrew" pitchFamily="2" charset="-79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3853" y="4724400"/>
            <a:ext cx="272415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4" descr="Гифка читает гиф картинка, скачать анимированный gif на GIF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7805" y="115891"/>
            <a:ext cx="1317625" cy="168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6" descr="The Third and Most Important Barrier to Study: The Misunderstood Word  continued - 3 Barriers to Study Animated - About Study Technolog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0869" y="87315"/>
            <a:ext cx="11207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838201" y="994448"/>
            <a:ext cx="7924800" cy="441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88898" algn="ctr">
              <a:lnSpc>
                <a:spcPct val="124000"/>
              </a:lnSpc>
              <a:spcAft>
                <a:spcPts val="500"/>
              </a:spcAft>
              <a:tabLst>
                <a:tab pos="242882" algn="l"/>
              </a:tabLs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8898" algn="just">
              <a:spcAft>
                <a:spcPts val="400"/>
              </a:spcAft>
              <a:tabLst>
                <a:tab pos="242882" algn="l"/>
              </a:tabLs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Lau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88898" algn="just">
              <a:spcAft>
                <a:spcPts val="400"/>
              </a:spcAft>
              <a:tabLst>
                <a:tab pos="242882" algn="l"/>
              </a:tabLs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88898" algn="just">
              <a:spcAft>
                <a:spcPts val="400"/>
              </a:spcAft>
              <a:tabLst>
                <a:tab pos="242882" algn="l"/>
              </a:tabLs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88898" algn="just">
              <a:spcAft>
                <a:spcPts val="400"/>
              </a:spcAft>
              <a:tabLst>
                <a:tab pos="242882" algn="l"/>
              </a:tabLs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88898" algn="just">
              <a:spcAft>
                <a:spcPts val="400"/>
              </a:spcAft>
              <a:tabLst>
                <a:tab pos="242882" algn="l"/>
              </a:tabLs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89740" flipV="1">
            <a:off x="1566866" y="-93660"/>
            <a:ext cx="1363663" cy="10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1143000" y="838204"/>
            <a:ext cx="9220200" cy="235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0" algn="just">
              <a:lnSpc>
                <a:spcPct val="125000"/>
              </a:lnSpc>
            </a:pPr>
            <a:r>
              <a:rPr lang="en-US" sz="2400" dirty="0"/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4827588" y="111128"/>
            <a:ext cx="2397836" cy="73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Aft>
                <a:spcPts val="900"/>
              </a:spcAft>
            </a:pPr>
            <a:r>
              <a:rPr lang="en-US" sz="3600" b="1">
                <a:solidFill>
                  <a:srgbClr val="C00000"/>
                </a:solidFill>
              </a:rPr>
              <a:t>Em có biết?</a:t>
            </a:r>
            <a:endParaRPr lang="en-US" sz="3600">
              <a:latin typeface="Arial" pitchFamily="34" charset="0"/>
            </a:endParaRPr>
          </a:p>
        </p:txBody>
      </p:sp>
      <p:pic>
        <p:nvPicPr>
          <p:cNvPr id="6042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980" y="3230564"/>
            <a:ext cx="71596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Rectangle 7"/>
          <p:cNvSpPr>
            <a:spLocks noChangeArrowheads="1"/>
          </p:cNvSpPr>
          <p:nvPr/>
        </p:nvSpPr>
        <p:spPr bwMode="auto">
          <a:xfrm>
            <a:off x="228605" y="4562479"/>
            <a:ext cx="8839199" cy="144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0" algn="just">
              <a:lnSpc>
                <a:spcPct val="125000"/>
              </a:lnSpc>
            </a:pPr>
            <a:r>
              <a:rPr lang="en-US" sz="2400" dirty="0"/>
              <a:t>	</a:t>
            </a:r>
            <a:r>
              <a:rPr lang="en-US" sz="2400" dirty="0" err="1"/>
              <a:t>Hiện</a:t>
            </a:r>
            <a:r>
              <a:rPr lang="en-US" sz="2400" dirty="0"/>
              <a:t> nay, </a:t>
            </a:r>
            <a:r>
              <a:rPr lang="en-US" sz="2400" dirty="0" err="1"/>
              <a:t>người</a:t>
            </a:r>
            <a:r>
              <a:rPr lang="en-US" sz="2400" dirty="0"/>
              <a:t> ta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,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ngay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. </a:t>
            </a:r>
            <a:r>
              <a:rPr lang="en-US" sz="2400" dirty="0" err="1"/>
              <a:t>Ẩnh</a:t>
            </a:r>
            <a:r>
              <a:rPr lang="en-US" sz="2400" dirty="0"/>
              <a:t> </a:t>
            </a:r>
            <a:r>
              <a:rPr lang="en-US" sz="2400" dirty="0" err="1"/>
              <a:t>chụp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gắn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.</a:t>
            </a:r>
            <a:endParaRPr lang="en-US" sz="2400" dirty="0">
              <a:latin typeface="Arial" pitchFamily="34" charset="0"/>
            </a:endParaRPr>
          </a:p>
        </p:txBody>
      </p:sp>
      <p:pic>
        <p:nvPicPr>
          <p:cNvPr id="60423" name="Shape 4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20266" y="4383162"/>
            <a:ext cx="224313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88" y="137565"/>
            <a:ext cx="989013" cy="145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621104" y="137391"/>
            <a:ext cx="1341437" cy="130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1032094" y="5296318"/>
            <a:ext cx="739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89706" y="5562220"/>
            <a:ext cx="152082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838203" y="50803"/>
            <a:ext cx="8631239" cy="57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913" tIns="39956" rIns="79913" bIns="39956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cs typeface="Times New Roman" pitchFamily="18" charset="0"/>
              </a:rPr>
              <a:t>CHỦ ĐỀ I: CÁC PHÉP ĐO</a:t>
            </a:r>
            <a:endParaRPr lang="vi-VN" altLang="vi-VN" sz="32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1447" name="Text Box 4"/>
          <p:cNvSpPr txBox="1">
            <a:spLocks noChangeArrowheads="1"/>
          </p:cNvSpPr>
          <p:nvPr/>
        </p:nvSpPr>
        <p:spPr bwMode="auto">
          <a:xfrm>
            <a:off x="3302798" y="595040"/>
            <a:ext cx="6716713" cy="5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913" tIns="39956" rIns="79913" bIns="39956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cs typeface="Times New Roman" pitchFamily="18" charset="0"/>
              </a:rPr>
              <a:t>PHẦN IV: ĐO NHIỆT ĐỘ</a:t>
            </a:r>
            <a:endParaRPr lang="vi-VN" altLang="vi-VN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61448" name="Rectangle 10"/>
          <p:cNvSpPr>
            <a:spLocks noChangeArrowheads="1"/>
          </p:cNvSpPr>
          <p:nvPr/>
        </p:nvSpPr>
        <p:spPr bwMode="auto">
          <a:xfrm>
            <a:off x="2478408" y="771528"/>
            <a:ext cx="1923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solidFill>
                  <a:srgbClr val="D60093"/>
                </a:solidFill>
              </a:rPr>
              <a:t>I. Đo nhiệt độ</a:t>
            </a:r>
            <a:endParaRPr lang="en-US" sz="2400"/>
          </a:p>
        </p:txBody>
      </p:sp>
      <p:sp>
        <p:nvSpPr>
          <p:cNvPr id="61449" name="Rectangle 1"/>
          <p:cNvSpPr>
            <a:spLocks noChangeArrowheads="1"/>
          </p:cNvSpPr>
          <p:nvPr/>
        </p:nvSpPr>
        <p:spPr bwMode="auto">
          <a:xfrm>
            <a:off x="2435229" y="1182693"/>
            <a:ext cx="80216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2400" b="1">
                <a:cs typeface="Times New Roman" pitchFamily="18" charset="0"/>
              </a:rPr>
              <a:t>II. Dụng cụ đo nhiệt</a:t>
            </a:r>
            <a:endParaRPr lang="en-US" sz="2400">
              <a:latin typeface="Calibri Light" pitchFamily="34" charset="0"/>
              <a:cs typeface="Times New Roman" pitchFamily="18" charset="0"/>
            </a:endParaRPr>
          </a:p>
          <a:p>
            <a:pPr algn="just"/>
            <a:r>
              <a:rPr lang="en-US" sz="2400" b="1">
                <a:latin typeface="Calibri Light" pitchFamily="34" charset="0"/>
                <a:cs typeface="Times New Roman" pitchFamily="18" charset="0"/>
              </a:rPr>
              <a:t> 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61450" name="Rectangle 4"/>
          <p:cNvSpPr>
            <a:spLocks noChangeArrowheads="1"/>
          </p:cNvSpPr>
          <p:nvPr/>
        </p:nvSpPr>
        <p:spPr bwMode="auto">
          <a:xfrm>
            <a:off x="2427291" y="1604967"/>
            <a:ext cx="3291286" cy="52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</a:pPr>
            <a:r>
              <a:rPr lang="en-US" sz="2400" b="1">
                <a:solidFill>
                  <a:srgbClr val="C00000"/>
                </a:solidFill>
              </a:rPr>
              <a:t>III. Sử dụng nhiệt kế y tế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61451" name="Rectangle 3"/>
          <p:cNvSpPr>
            <a:spLocks noChangeArrowheads="1"/>
          </p:cNvSpPr>
          <p:nvPr/>
        </p:nvSpPr>
        <p:spPr bwMode="auto">
          <a:xfrm>
            <a:off x="2355854" y="2125665"/>
            <a:ext cx="8180388" cy="51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3660" algn="just">
              <a:lnSpc>
                <a:spcPct val="125000"/>
              </a:lnSpc>
              <a:spcAft>
                <a:spcPts val="400"/>
              </a:spcAft>
            </a:pPr>
            <a:r>
              <a:rPr lang="en-US" sz="2400" b="1"/>
              <a:t>1. Nhiệt kế y tế thủy ngân.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61452" name="Rectangle 11"/>
          <p:cNvSpPr>
            <a:spLocks noChangeArrowheads="1"/>
          </p:cNvSpPr>
          <p:nvPr/>
        </p:nvSpPr>
        <p:spPr bwMode="auto">
          <a:xfrm>
            <a:off x="1371600" y="2589214"/>
            <a:ext cx="9356725" cy="288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88898">
              <a:tabLst>
                <a:tab pos="242882" algn="l"/>
              </a:tabLst>
            </a:pPr>
            <a:r>
              <a:rPr lang="en-US" sz="2800" b="1" dirty="0"/>
              <a:t>  </a:t>
            </a:r>
            <a:r>
              <a:rPr lang="en-US" sz="2400" b="1" dirty="0"/>
              <a:t>2. </a:t>
            </a:r>
            <a:r>
              <a:rPr lang="en-US" sz="2400" b="1" dirty="0" err="1"/>
              <a:t>Nhiệt</a:t>
            </a:r>
            <a:r>
              <a:rPr lang="en-US" sz="2400" b="1" dirty="0"/>
              <a:t> </a:t>
            </a:r>
            <a:r>
              <a:rPr lang="en-US" sz="2400" b="1" dirty="0" err="1"/>
              <a:t>kế</a:t>
            </a:r>
            <a:r>
              <a:rPr lang="en-US" sz="2400" b="1" dirty="0"/>
              <a:t> y </a:t>
            </a:r>
            <a:r>
              <a:rPr lang="en-US" sz="2400" b="1" dirty="0" err="1"/>
              <a:t>tế</a:t>
            </a:r>
            <a:r>
              <a:rPr lang="en-US" sz="2400" b="1" dirty="0"/>
              <a:t> </a:t>
            </a:r>
            <a:r>
              <a:rPr lang="en-US" sz="2400" b="1" dirty="0" err="1"/>
              <a:t>điện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endParaRPr lang="en-US" sz="2400" b="1" dirty="0">
              <a:latin typeface="Arial" pitchFamily="34" charset="0"/>
            </a:endParaRPr>
          </a:p>
          <a:p>
            <a:pPr indent="88898" algn="just">
              <a:spcAft>
                <a:spcPts val="400"/>
              </a:spcAft>
              <a:tabLst>
                <a:tab pos="242882" algn="l"/>
              </a:tabLst>
            </a:pPr>
            <a:r>
              <a:rPr lang="en-US" sz="2800" dirty="0" err="1"/>
              <a:t>Bước</a:t>
            </a:r>
            <a:r>
              <a:rPr lang="en-US" sz="2800" dirty="0"/>
              <a:t> 1: Lau </a:t>
            </a:r>
            <a:r>
              <a:rPr lang="en-US" sz="2800" dirty="0" err="1"/>
              <a:t>sạch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kim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nhiệt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.</a:t>
            </a:r>
            <a:endParaRPr lang="en-US" sz="2800" dirty="0">
              <a:latin typeface="Arial" pitchFamily="34" charset="0"/>
            </a:endParaRPr>
          </a:p>
          <a:p>
            <a:pPr indent="88898" algn="just">
              <a:spcAft>
                <a:spcPts val="400"/>
              </a:spcAft>
              <a:tabLst>
                <a:tab pos="242882" algn="l"/>
              </a:tabLst>
            </a:pPr>
            <a:r>
              <a:rPr lang="en-US" sz="2800" dirty="0" err="1"/>
              <a:t>Bước</a:t>
            </a:r>
            <a:r>
              <a:rPr lang="en-US" sz="2800" dirty="0"/>
              <a:t> 2: </a:t>
            </a:r>
            <a:r>
              <a:rPr lang="en-US" sz="2800" dirty="0" err="1"/>
              <a:t>Bấm</a:t>
            </a:r>
            <a:r>
              <a:rPr lang="en-US" sz="2800" dirty="0"/>
              <a:t> </a:t>
            </a:r>
            <a:r>
              <a:rPr lang="en-US" sz="2800" dirty="0" err="1"/>
              <a:t>nút</a:t>
            </a:r>
            <a:r>
              <a:rPr lang="en-US" sz="2800" dirty="0"/>
              <a:t> </a:t>
            </a:r>
            <a:r>
              <a:rPr lang="en-US" sz="2800" dirty="0" err="1"/>
              <a:t>khởi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.</a:t>
            </a:r>
            <a:endParaRPr lang="en-US" sz="2800" dirty="0">
              <a:latin typeface="Arial" pitchFamily="34" charset="0"/>
            </a:endParaRPr>
          </a:p>
          <a:p>
            <a:pPr indent="88898" algn="just">
              <a:spcAft>
                <a:spcPts val="400"/>
              </a:spcAft>
              <a:tabLst>
                <a:tab pos="242882" algn="l"/>
              </a:tabLst>
            </a:pPr>
            <a:r>
              <a:rPr lang="en-US" sz="2800" dirty="0" err="1"/>
              <a:t>Bước</a:t>
            </a:r>
            <a:r>
              <a:rPr lang="en-US" sz="2800" dirty="0"/>
              <a:t> 3: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kim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cùa</a:t>
            </a:r>
            <a:r>
              <a:rPr lang="en-US" sz="2800" dirty="0"/>
              <a:t> </a:t>
            </a:r>
            <a:r>
              <a:rPr lang="en-US" sz="2800" dirty="0" err="1"/>
              <a:t>nhiệt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</a:t>
            </a:r>
            <a:r>
              <a:rPr lang="en-US" sz="2800" dirty="0" err="1"/>
              <a:t>lưỡi</a:t>
            </a:r>
            <a:r>
              <a:rPr lang="en-US" sz="2800" dirty="0"/>
              <a:t>.</a:t>
            </a:r>
            <a:endParaRPr lang="en-US" sz="2800" dirty="0">
              <a:latin typeface="Arial" pitchFamily="34" charset="0"/>
            </a:endParaRPr>
          </a:p>
          <a:p>
            <a:pPr indent="88898" algn="just">
              <a:spcAft>
                <a:spcPts val="400"/>
              </a:spcAft>
              <a:tabLst>
                <a:tab pos="242882" algn="l"/>
              </a:tabLst>
            </a:pPr>
            <a:r>
              <a:rPr lang="en-US" sz="2800" dirty="0" err="1"/>
              <a:t>Bước</a:t>
            </a:r>
            <a:r>
              <a:rPr lang="en-US" sz="2800" dirty="0"/>
              <a:t> 4: </a:t>
            </a:r>
            <a:r>
              <a:rPr lang="en-US" sz="2800" dirty="0" err="1"/>
              <a:t>Chờ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tín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“</a:t>
            </a:r>
            <a:r>
              <a:rPr lang="en-US" sz="2800" dirty="0" err="1"/>
              <a:t>bíp</a:t>
            </a:r>
            <a:r>
              <a:rPr lang="en-US" sz="2800" dirty="0"/>
              <a:t>”, </a:t>
            </a: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nhiệt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 ra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nhiệt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.</a:t>
            </a:r>
            <a:endParaRPr lang="en-US" sz="2800" dirty="0">
              <a:latin typeface="Arial" pitchFamily="34" charset="0"/>
            </a:endParaRPr>
          </a:p>
          <a:p>
            <a:pPr indent="88898" algn="just">
              <a:spcAft>
                <a:spcPts val="400"/>
              </a:spcAft>
              <a:tabLst>
                <a:tab pos="242882" algn="l"/>
              </a:tabLst>
            </a:pPr>
            <a:r>
              <a:rPr lang="en-US" sz="2800" dirty="0" err="1"/>
              <a:t>Bước</a:t>
            </a:r>
            <a:r>
              <a:rPr lang="en-US" sz="2800" dirty="0"/>
              <a:t> 5: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nút</a:t>
            </a:r>
            <a:r>
              <a:rPr lang="en-US" sz="2800" dirty="0"/>
              <a:t> </a:t>
            </a:r>
            <a:r>
              <a:rPr lang="en-US" sz="2800" dirty="0" err="1"/>
              <a:t>khởi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.</a:t>
            </a:r>
            <a:endParaRPr lang="en-US" sz="2800" dirty="0">
              <a:latin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2"/>
          <p:cNvSpPr txBox="1">
            <a:spLocks noChangeArrowheads="1"/>
          </p:cNvSpPr>
          <p:nvPr/>
        </p:nvSpPr>
        <p:spPr bwMode="auto">
          <a:xfrm>
            <a:off x="1981200" y="1123762"/>
            <a:ext cx="7710488" cy="52322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ĐO NHIỆT ĐỘ BẰNG NHIỆT KẾ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273" y="1997077"/>
            <a:ext cx="966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33065" y="2582882"/>
            <a:ext cx="8653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67062" y="3159314"/>
            <a:ext cx="9039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8936" y="3735826"/>
            <a:ext cx="8455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67061" y="4350763"/>
            <a:ext cx="92771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ĐCNN.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743612" y="346081"/>
            <a:ext cx="46682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990600" y="1831770"/>
            <a:ext cx="105156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400"/>
              </a:spcAft>
            </a:pP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5000"/>
              </a:lnSpc>
              <a:spcAft>
                <a:spcPts val="400"/>
              </a:spcAft>
            </a:pP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Vẩy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  <a:spcAft>
                <a:spcPts val="400"/>
              </a:spcAft>
            </a:pP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đợi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9077"/>
            <a:ext cx="11430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429002" y="1590"/>
            <a:ext cx="455284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 BÀI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>
                <a:solidFill>
                  <a:srgbClr val="FF0000"/>
                </a:solidFill>
                <a:cs typeface="Times New Roman" pitchFamily="18" charset="0"/>
              </a:rPr>
              <a:t>                                                                                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4515" name="image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1826001"/>
            <a:ext cx="57912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657600" y="2662745"/>
            <a:ext cx="6781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179384" algn="l"/>
                <a:tab pos="3419389" algn="l"/>
              </a:tabLst>
            </a:pPr>
            <a:r>
              <a:rPr lang="en-US" sz="3600" b="1" dirty="0">
                <a:cs typeface="Times New Roman" pitchFamily="18" charset="0"/>
              </a:rPr>
              <a:t>	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50 °C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1°c.</a:t>
            </a:r>
          </a:p>
          <a:p>
            <a:pPr algn="just">
              <a:tabLst>
                <a:tab pos="179384" algn="l"/>
                <a:tab pos="3419389" algn="l"/>
              </a:tabLs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B.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50 °C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°C.</a:t>
            </a:r>
          </a:p>
          <a:p>
            <a:pPr algn="just">
              <a:tabLst>
                <a:tab pos="179384" algn="l"/>
                <a:tab pos="3419389" algn="l"/>
              </a:tabLs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C.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20 °C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50 °C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 °C.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D.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-20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°C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50 °C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°C</a:t>
            </a:r>
            <a:r>
              <a:rPr lang="en-US" sz="3600" dirty="0">
                <a:cs typeface="Times New Roman" pitchFamily="18" charset="0"/>
              </a:rPr>
              <a:t>			</a:t>
            </a:r>
            <a:endParaRPr lang="en-US" sz="3600" dirty="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914400" y="652186"/>
            <a:ext cx="1059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               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914400" y="1105556"/>
            <a:ext cx="9331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799238"/>
              </p:ext>
            </p:extLst>
          </p:nvPr>
        </p:nvGraphicFramePr>
        <p:xfrm>
          <a:off x="1219200" y="4195764"/>
          <a:ext cx="8153400" cy="2128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4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nhiệt kế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- 30 °C đến 60 °C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7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 ngân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- 10 °C đến 110 °C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7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0 °C đến 400 °C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7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tế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 °C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 °C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5562" name="Rectangle 1"/>
          <p:cNvSpPr>
            <a:spLocks noChangeArrowheads="1"/>
          </p:cNvSpPr>
          <p:nvPr/>
        </p:nvSpPr>
        <p:spPr bwMode="auto">
          <a:xfrm>
            <a:off x="981082" y="2209914"/>
            <a:ext cx="92963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4645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63" name="Rectangle 1"/>
          <p:cNvSpPr>
            <a:spLocks noChangeArrowheads="1"/>
          </p:cNvSpPr>
          <p:nvPr/>
        </p:nvSpPr>
        <p:spPr bwMode="auto">
          <a:xfrm>
            <a:off x="981080" y="1255705"/>
            <a:ext cx="99917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 34 °C </a:t>
            </a:r>
            <a:r>
              <a:rPr lang="en-US" sz="2800" dirty="0" err="1">
                <a:solidFill>
                  <a:srgbClr val="323B4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42 °C?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64" name="Rectangle 14"/>
          <p:cNvSpPr>
            <a:spLocks noChangeArrowheads="1"/>
          </p:cNvSpPr>
          <p:nvPr/>
        </p:nvSpPr>
        <p:spPr bwMode="auto">
          <a:xfrm>
            <a:off x="3313116" y="377827"/>
            <a:ext cx="455284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 BÀI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>
                <a:solidFill>
                  <a:srgbClr val="FF0000"/>
                </a:solidFill>
                <a:cs typeface="Times New Roman" pitchFamily="18" charset="0"/>
              </a:rPr>
              <a:t>                                                                                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1"/>
          <p:cNvSpPr>
            <a:spLocks noChangeArrowheads="1"/>
          </p:cNvSpPr>
          <p:nvPr/>
        </p:nvSpPr>
        <p:spPr bwMode="auto">
          <a:xfrm>
            <a:off x="457200" y="914403"/>
            <a:ext cx="11049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A.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B.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C.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dirty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d,c,a,b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.           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a,b,c,d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.             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800" b="1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a,c,d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.            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d.c.b.a</a:t>
            </a:r>
            <a:r>
              <a:rPr lang="en-US" sz="28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98713"/>
              </p:ext>
            </p:extLst>
          </p:nvPr>
        </p:nvGraphicFramePr>
        <p:xfrm>
          <a:off x="9012515" y="228600"/>
          <a:ext cx="2881312" cy="4972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4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3" marR="686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3" marR="6860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giờ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3" marR="686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3" marR="6860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3" marR="686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3" marR="6860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3" marR="686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3" marR="6860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giờ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3" marR="686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3" marR="6860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giờ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3" marR="686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3" marR="6860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giờ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3" marR="686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3" marR="6860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giờ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3" marR="686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3" marR="6860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7619" name="Rectangle 1"/>
          <p:cNvSpPr>
            <a:spLocks noChangeArrowheads="1"/>
          </p:cNvSpPr>
          <p:nvPr/>
        </p:nvSpPr>
        <p:spPr bwMode="auto">
          <a:xfrm>
            <a:off x="284923" y="287179"/>
            <a:ext cx="8534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630223"/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6.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3200" dirty="0">
              <a:solidFill>
                <a:srgbClr val="2E2D2D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630223"/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3200" dirty="0">
              <a:solidFill>
                <a:srgbClr val="2E2D2D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60324"/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2E2D2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9601200" y="4202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en-US" sz="1847">
              <a:solidFill>
                <a:prstClr val="black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47320" y="243428"/>
            <a:ext cx="117398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b,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429069" y="1371603"/>
            <a:ext cx="111533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593852" y="3522667"/>
            <a:ext cx="8863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>
                <a:solidFill>
                  <a:prstClr val="white"/>
                </a:solidFill>
                <a:cs typeface="Times New Roman" pitchFamily="18" charset="0"/>
              </a:rPr>
              <a:t>b) Sau 1 phút, rút cả 2 ngón tay ra rồi cùng nhúng vào bình b. Các ngón tay có cảm giác như thế nào? Từ thí nghiệm này có thể rút ra kết luận gì?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88757" y="3883644"/>
            <a:ext cx="4261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204081" y="3938589"/>
            <a:ext cx="4116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endParaRPr lang="en-US" altLang="en-US" sz="2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469587" y="2547560"/>
            <a:ext cx="8118912" cy="1555801"/>
            <a:chOff x="362711" y="1767840"/>
            <a:chExt cx="8857488" cy="1685621"/>
          </a:xfrm>
        </p:grpSpPr>
        <p:pic>
          <p:nvPicPr>
            <p:cNvPr id="20506" name="Picture 2"/>
            <p:cNvPicPr>
              <a:picLocks noChangeAspect="1" noChangeArrowheads="1"/>
            </p:cNvPicPr>
            <p:nvPr/>
          </p:nvPicPr>
          <p:blipFill>
            <a:blip r:embed="rId2"/>
            <a:srcRect t="16667" r="72174" b="15073"/>
            <a:stretch>
              <a:fillRect/>
            </a:stretch>
          </p:blipFill>
          <p:spPr bwMode="auto">
            <a:xfrm>
              <a:off x="838200" y="2014467"/>
              <a:ext cx="1524000" cy="11859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507" name="Picture 2"/>
            <p:cNvPicPr>
              <a:picLocks noChangeAspect="1" noChangeArrowheads="1"/>
            </p:cNvPicPr>
            <p:nvPr/>
          </p:nvPicPr>
          <p:blipFill>
            <a:blip r:embed="rId2"/>
            <a:srcRect l="70940" b="13158"/>
            <a:stretch>
              <a:fillRect/>
            </a:stretch>
          </p:blipFill>
          <p:spPr bwMode="auto">
            <a:xfrm>
              <a:off x="7620000" y="1767840"/>
              <a:ext cx="1600199" cy="1508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508" name="Picture 2"/>
            <p:cNvPicPr>
              <a:picLocks noChangeAspect="1" noChangeArrowheads="1"/>
            </p:cNvPicPr>
            <p:nvPr/>
          </p:nvPicPr>
          <p:blipFill>
            <a:blip r:embed="rId2"/>
            <a:srcRect l="36522" t="20180" r="37392" b="13303"/>
            <a:stretch>
              <a:fillRect/>
            </a:stretch>
          </p:blipFill>
          <p:spPr bwMode="auto">
            <a:xfrm>
              <a:off x="4267200" y="2057400"/>
              <a:ext cx="1447800" cy="114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509" name="Rectangle 60"/>
            <p:cNvSpPr>
              <a:spLocks noChangeArrowheads="1"/>
            </p:cNvSpPr>
            <p:nvPr/>
          </p:nvSpPr>
          <p:spPr bwMode="auto">
            <a:xfrm>
              <a:off x="1167281" y="2539961"/>
              <a:ext cx="960456" cy="30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solidFill>
                    <a:srgbClr val="1C1C1C"/>
                  </a:solidFill>
                  <a:cs typeface="Times New Roman" pitchFamily="18" charset="0"/>
                </a:rPr>
                <a:t>nước lạnh </a:t>
              </a:r>
              <a:endParaRPr lang="en-US" altLang="en-US" sz="1200">
                <a:solidFill>
                  <a:prstClr val="black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20510" name="Rectangle 61"/>
            <p:cNvSpPr>
              <a:spLocks noChangeArrowheads="1"/>
            </p:cNvSpPr>
            <p:nvPr/>
          </p:nvSpPr>
          <p:spPr bwMode="auto">
            <a:xfrm>
              <a:off x="8010617" y="2591551"/>
              <a:ext cx="834541" cy="30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solidFill>
                    <a:srgbClr val="1C1C1C"/>
                  </a:solidFill>
                  <a:cs typeface="Times New Roman" pitchFamily="18" charset="0"/>
                </a:rPr>
                <a:t>nước ấm</a:t>
              </a:r>
              <a:endParaRPr lang="en-US" altLang="en-US" sz="1200">
                <a:solidFill>
                  <a:prstClr val="black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20511" name="Rectangle 62"/>
            <p:cNvSpPr>
              <a:spLocks noChangeArrowheads="1"/>
            </p:cNvSpPr>
            <p:nvPr/>
          </p:nvSpPr>
          <p:spPr bwMode="auto">
            <a:xfrm>
              <a:off x="362711" y="2702592"/>
              <a:ext cx="453296" cy="70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2" name="Rectangle 63"/>
            <p:cNvSpPr>
              <a:spLocks noChangeArrowheads="1"/>
            </p:cNvSpPr>
            <p:nvPr/>
          </p:nvSpPr>
          <p:spPr bwMode="auto">
            <a:xfrm>
              <a:off x="7184900" y="2360720"/>
              <a:ext cx="425315" cy="70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3" name="Rectangle 64"/>
            <p:cNvSpPr>
              <a:spLocks noChangeArrowheads="1"/>
            </p:cNvSpPr>
            <p:nvPr/>
          </p:nvSpPr>
          <p:spPr bwMode="auto">
            <a:xfrm>
              <a:off x="3737180" y="2753199"/>
              <a:ext cx="453296" cy="70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3"/>
          <a:srcRect l="-7957" t="16667"/>
          <a:stretch>
            <a:fillRect/>
          </a:stretch>
        </p:blipFill>
        <p:spPr bwMode="auto">
          <a:xfrm>
            <a:off x="8604294" y="2297223"/>
            <a:ext cx="336551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4"/>
          <a:srcRect t="16667"/>
          <a:stretch>
            <a:fillRect/>
          </a:stretch>
        </p:blipFill>
        <p:spPr bwMode="auto">
          <a:xfrm>
            <a:off x="2532381" y="2339881"/>
            <a:ext cx="338139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496835" y="4617259"/>
            <a:ext cx="11237965" cy="1423179"/>
            <a:chOff x="888443" y="1734309"/>
            <a:chExt cx="8331756" cy="1542291"/>
          </a:xfrm>
        </p:grpSpPr>
        <p:pic>
          <p:nvPicPr>
            <p:cNvPr id="20501" name="Picture 2"/>
            <p:cNvPicPr>
              <a:picLocks noChangeAspect="1" noChangeArrowheads="1"/>
            </p:cNvPicPr>
            <p:nvPr/>
          </p:nvPicPr>
          <p:blipFill>
            <a:blip r:embed="rId2"/>
            <a:srcRect t="16667" r="72174" b="15073"/>
            <a:stretch>
              <a:fillRect/>
            </a:stretch>
          </p:blipFill>
          <p:spPr bwMode="auto">
            <a:xfrm>
              <a:off x="888443" y="1734309"/>
              <a:ext cx="1524000" cy="11859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502" name="Picture 2"/>
            <p:cNvPicPr>
              <a:picLocks noChangeAspect="1" noChangeArrowheads="1"/>
            </p:cNvPicPr>
            <p:nvPr/>
          </p:nvPicPr>
          <p:blipFill>
            <a:blip r:embed="rId2"/>
            <a:srcRect l="70940" b="13158"/>
            <a:stretch>
              <a:fillRect/>
            </a:stretch>
          </p:blipFill>
          <p:spPr bwMode="auto">
            <a:xfrm>
              <a:off x="7620000" y="1767840"/>
              <a:ext cx="1600199" cy="1508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503" name="Picture 2"/>
            <p:cNvPicPr>
              <a:picLocks noChangeAspect="1" noChangeArrowheads="1"/>
            </p:cNvPicPr>
            <p:nvPr/>
          </p:nvPicPr>
          <p:blipFill>
            <a:blip r:embed="rId2"/>
            <a:srcRect l="36522" t="20180" r="37392" b="13303"/>
            <a:stretch>
              <a:fillRect/>
            </a:stretch>
          </p:blipFill>
          <p:spPr bwMode="auto">
            <a:xfrm>
              <a:off x="4267200" y="2057400"/>
              <a:ext cx="1447800" cy="114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504" name="Rectangle 81"/>
            <p:cNvSpPr>
              <a:spLocks noChangeArrowheads="1"/>
            </p:cNvSpPr>
            <p:nvPr/>
          </p:nvSpPr>
          <p:spPr bwMode="auto">
            <a:xfrm>
              <a:off x="1167246" y="2539958"/>
              <a:ext cx="652700" cy="300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solidFill>
                    <a:srgbClr val="1C1C1C"/>
                  </a:solidFill>
                  <a:cs typeface="Times New Roman" pitchFamily="18" charset="0"/>
                </a:rPr>
                <a:t>nước lạnh </a:t>
              </a:r>
              <a:endParaRPr lang="en-US" altLang="en-US" sz="1200">
                <a:solidFill>
                  <a:prstClr val="black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20505" name="Rectangle 82"/>
            <p:cNvSpPr>
              <a:spLocks noChangeArrowheads="1"/>
            </p:cNvSpPr>
            <p:nvPr/>
          </p:nvSpPr>
          <p:spPr bwMode="auto">
            <a:xfrm>
              <a:off x="8010613" y="2591549"/>
              <a:ext cx="567131" cy="300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200" b="1" dirty="0" err="1">
                  <a:solidFill>
                    <a:srgbClr val="1C1C1C"/>
                  </a:solidFill>
                  <a:cs typeface="Times New Roman" pitchFamily="18" charset="0"/>
                </a:rPr>
                <a:t>nước</a:t>
              </a:r>
              <a:r>
                <a:rPr lang="en-US" altLang="en-US" sz="1200" b="1" dirty="0">
                  <a:solidFill>
                    <a:srgbClr val="1C1C1C"/>
                  </a:solidFill>
                  <a:cs typeface="Times New Roman" pitchFamily="18" charset="0"/>
                </a:rPr>
                <a:t> </a:t>
              </a:r>
              <a:r>
                <a:rPr lang="en-US" altLang="en-US" sz="1200" b="1" dirty="0" err="1">
                  <a:solidFill>
                    <a:srgbClr val="1C1C1C"/>
                  </a:solidFill>
                  <a:cs typeface="Times New Roman" pitchFamily="18" charset="0"/>
                </a:rPr>
                <a:t>ấm</a:t>
              </a:r>
              <a:endParaRPr lang="en-US" altLang="en-US" sz="1200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</p:grp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2918549" y="4478283"/>
            <a:ext cx="19284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altLang="en-US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7010400" y="4495802"/>
            <a:ext cx="23003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altLang="en-US" sz="20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3"/>
          <a:srcRect l="-7957" t="16667"/>
          <a:stretch>
            <a:fillRect/>
          </a:stretch>
        </p:blipFill>
        <p:spPr bwMode="auto">
          <a:xfrm>
            <a:off x="5954715" y="4140203"/>
            <a:ext cx="422275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4"/>
          <a:srcRect t="16667"/>
          <a:stretch>
            <a:fillRect/>
          </a:stretch>
        </p:blipFill>
        <p:spPr bwMode="auto">
          <a:xfrm>
            <a:off x="5618166" y="4125915"/>
            <a:ext cx="336551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29067" y="6129344"/>
            <a:ext cx="10234611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21" name="Rectangle 62"/>
          <p:cNvSpPr>
            <a:spLocks noChangeArrowheads="1"/>
          </p:cNvSpPr>
          <p:nvPr/>
        </p:nvSpPr>
        <p:spPr bwMode="auto">
          <a:xfrm>
            <a:off x="2345254" y="5427331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Rectangle 63"/>
          <p:cNvSpPr>
            <a:spLocks noChangeArrowheads="1"/>
          </p:cNvSpPr>
          <p:nvPr/>
        </p:nvSpPr>
        <p:spPr bwMode="auto">
          <a:xfrm>
            <a:off x="8739407" y="5314633"/>
            <a:ext cx="389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3" name="Rectangle 64"/>
          <p:cNvSpPr>
            <a:spLocks noChangeArrowheads="1"/>
          </p:cNvSpPr>
          <p:nvPr/>
        </p:nvSpPr>
        <p:spPr bwMode="auto">
          <a:xfrm>
            <a:off x="4663539" y="5488766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b="1" i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4.375E-6 0.00023 C -0.01354 0.01759 -0.0069 0.00439 -0.0108 0.02407 C -0.01145 0.02824 -0.01367 0.03634 -0.01367 0.03657 C -0.01601 0.06041 -0.01614 0.05416 -0.01367 0.0868 C -0.01315 0.09375 -0.01132 0.09236 -0.00924 0.09884 C -0.00794 0.10277 -0.00625 0.11088 -0.00625 0.11111 C -0.00572 0.11828 -0.0052 0.12569 -0.00468 0.1331 C -0.00416 0.13796 -0.00312 0.14722 -0.00312 0.14745 L -0.00312 0.14722 L -0.00156 0.1493 L -4.375E-6 0.1493 L -0.00468 0.15347 L -0.00156 0.125 L -0.00468 0.13912 L -0.00924 0.09282 L -0.00924 0.0949 " pathEditMode="relative" rAng="0" ptsTypes="AAAAAAAAAAAAAAAAA">
                                      <p:cBhvr>
                                        <p:cTn id="2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76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1.25E-6 0.00023 C 0.00091 0.03356 0.00169 0.06712 0.003 0.10092 C 0.00521 0.16273 0.00456 0.06504 0.00456 0.15347 L 0.00456 0.1537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74 0.01991 -0.0026 0.02176 0 0.04422 C 0.00052 0.04861 0.00191 0.05232 0.00295 0.05648 L 0.00451 0.0625 L 0.00608 0.06852 C 0.00955 0.09722 0.01059 0.09908 0.01059 0.1331 C 0.01059 0.13797 0.00938 0.14259 0.00903 0.14722 C 0.00833 0.15602 0.00833 0.16482 0.00747 0.17361 C 0.00521 0.19815 0.00608 0.15301 0.00608 0.18982 L 0.00608 0.18982 " pathEditMode="relative" ptsTypes="AAAAAAAAAAA">
                                      <p:cBhvr>
                                        <p:cTn id="8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74 0.01991 -0.0026 0.02176 0 0.04422 C 0.00052 0.04861 0.00191 0.05232 0.00295 0.05648 L 0.00451 0.0625 L 0.00608 0.06852 C 0.00955 0.09722 0.01059 0.09908 0.01059 0.1331 C 0.01059 0.13797 0.00938 0.14259 0.00903 0.14722 C 0.00833 0.15602 0.00833 0.16482 0.00747 0.17361 C 0.00521 0.19815 0.00608 0.15301 0.00608 0.18982 L 0.00608 0.18982 " pathEditMode="relative" ptsTypes="AAAAAAAAAAA">
                                      <p:cBhvr>
                                        <p:cTn id="8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64" grpId="0"/>
      <p:bldP spid="31765" grpId="0"/>
      <p:bldP spid="59" grpId="0"/>
      <p:bldP spid="60" grpId="0"/>
      <p:bldP spid="87" grpId="0"/>
      <p:bldP spid="88" grpId="0"/>
      <p:bldP spid="91" grpId="0"/>
      <p:bldP spid="21521" grpId="0"/>
      <p:bldP spid="21522" grpId="0"/>
      <p:bldP spid="215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763731"/>
              </p:ext>
            </p:extLst>
          </p:nvPr>
        </p:nvGraphicFramePr>
        <p:xfrm>
          <a:off x="381004" y="4045507"/>
          <a:ext cx="11049001" cy="256032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7350" algn="l"/>
                          <a:tab pos="796925" algn="l"/>
                        </a:tabLst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7350" algn="l"/>
                          <a:tab pos="796925" algn="l"/>
                        </a:tabLst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2713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7350" algn="l"/>
                          <a:tab pos="796925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3825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rượu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7475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7350" algn="l"/>
                          <a:tab pos="796925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7350" algn="l"/>
                          <a:tab pos="796925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627" name="Rectangle 1"/>
          <p:cNvSpPr>
            <a:spLocks noChangeArrowheads="1"/>
          </p:cNvSpPr>
          <p:nvPr/>
        </p:nvSpPr>
        <p:spPr bwMode="auto">
          <a:xfrm>
            <a:off x="381000" y="845185"/>
            <a:ext cx="11430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80970" algn="just">
              <a:tabLst>
                <a:tab pos="387341" algn="l"/>
                <a:tab pos="796905" algn="l"/>
              </a:tabLst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80970" algn="just">
              <a:tabLst>
                <a:tab pos="387341" algn="l"/>
                <a:tab pos="796905" algn="l"/>
              </a:tabLst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__(1)__,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__(2)__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__(3)__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___(4)___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__(5)___ Celsius.</a:t>
            </a:r>
          </a:p>
          <a:p>
            <a:pPr indent="180970" algn="just">
              <a:tabLst>
                <a:tab pos="387341" algn="l"/>
                <a:tab pos="796905" algn="l"/>
              </a:tabLst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68628" name="TextBox 2"/>
          <p:cNvSpPr txBox="1">
            <a:spLocks noChangeArrowheads="1"/>
          </p:cNvSpPr>
          <p:nvPr/>
        </p:nvSpPr>
        <p:spPr bwMode="auto">
          <a:xfrm>
            <a:off x="2971801" y="103013"/>
            <a:ext cx="66563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5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NHIỆM VỤ VỀ NHÀ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4" descr="Гифка читает гиф картинка, скачать анимированный gif на GIF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7805" y="115891"/>
            <a:ext cx="1317625" cy="168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7"/>
          <p:cNvSpPr>
            <a:spLocks noChangeArrowheads="1"/>
          </p:cNvSpPr>
          <p:nvPr/>
        </p:nvSpPr>
        <p:spPr bwMode="auto">
          <a:xfrm>
            <a:off x="533400" y="1981203"/>
            <a:ext cx="10591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79384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; (2)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; (3)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; (4)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; (5)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79384"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9384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1 - C; 2 - B; 3 - A. </a:t>
            </a:r>
          </a:p>
        </p:txBody>
      </p:sp>
      <p:sp>
        <p:nvSpPr>
          <p:cNvPr id="69639" name="TextBox 2"/>
          <p:cNvSpPr txBox="1">
            <a:spLocks noChangeArrowheads="1"/>
          </p:cNvSpPr>
          <p:nvPr/>
        </p:nvSpPr>
        <p:spPr bwMode="auto">
          <a:xfrm>
            <a:off x="3032129" y="647701"/>
            <a:ext cx="665638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5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hình nền powerpoint slide kết thúc goodbye chất hơn nướ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1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76300" y="1068452"/>
            <a:ext cx="1074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3900" y="2214027"/>
            <a:ext cx="1074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0100" y="3810003"/>
            <a:ext cx="1074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257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4725"/>
            <a:ext cx="989013" cy="145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0972805" y="5257804"/>
            <a:ext cx="739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1066804" y="791797"/>
            <a:ext cx="76898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914400" y="2438403"/>
            <a:ext cx="10494963" cy="232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400"/>
              </a:spcAft>
            </a:pPr>
            <a:r>
              <a:rPr lang="en-US" sz="3200" b="1" dirty="0"/>
              <a:t>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5E1B4005-3526-F963-A549-962C477A7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1624694"/>
            <a:ext cx="365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Rectangle 2"/>
          <p:cNvSpPr>
            <a:spLocks noChangeArrowheads="1"/>
          </p:cNvSpPr>
          <p:nvPr/>
        </p:nvSpPr>
        <p:spPr bwMode="auto">
          <a:xfrm>
            <a:off x="1" y="314239"/>
            <a:ext cx="3905236" cy="78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25000"/>
              </a:lnSpc>
              <a:spcAft>
                <a:spcPts val="40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2.Thang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Shape 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4" y="0"/>
            <a:ext cx="8229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8603" y="1455292"/>
            <a:ext cx="3676634" cy="3970318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23"/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André Celsius (1701-1744), </a:t>
            </a: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Thụy</a:t>
            </a: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xi- </a:t>
            </a: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1742</a:t>
            </a:r>
          </a:p>
        </p:txBody>
      </p:sp>
    </p:spTree>
    <p:extLst>
      <p:ext uri="{BB962C8B-B14F-4D97-AF65-F5344CB8AC3E}">
        <p14:creationId xmlns:p14="http://schemas.microsoft.com/office/powerpoint/2010/main" val="27100480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571500" y="990600"/>
            <a:ext cx="11049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Năm1742,Xen-xi-út (Celsius)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1°C.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-xi-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(Celsius)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-xi-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°C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Trong thang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0°C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30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3525</Words>
  <Application>Microsoft Office PowerPoint</Application>
  <PresentationFormat>Widescreen</PresentationFormat>
  <Paragraphs>387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Calibri Light</vt:lpstr>
      <vt:lpstr>Poppins</vt:lpstr>
      <vt:lpstr>Roboto Condensed Light</vt:lpstr>
      <vt:lpstr>Symbol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kết luận</vt:lpstr>
      <vt:lpstr>PowerPoint Presentation</vt:lpstr>
      <vt:lpstr>Cấu tạo của nhiệt kế y tế thuỷ ngân có đặc điểm gì? Cấu tạo như vậy có tác dụng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 sử dụng nhiệt kế y tế thuỷ ngân</vt:lpstr>
      <vt:lpstr>PowerPoint Presentation</vt:lpstr>
      <vt:lpstr>PowerPoint Presentation</vt:lpstr>
      <vt:lpstr>PowerPoint Presentation</vt:lpstr>
      <vt:lpstr>ĐO NHIỆT ĐỘ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Officciall Microsoftc</cp:lastModifiedBy>
  <cp:revision>54</cp:revision>
  <dcterms:created xsi:type="dcterms:W3CDTF">2021-09-22T02:43:48Z</dcterms:created>
  <dcterms:modified xsi:type="dcterms:W3CDTF">2024-09-28T10:13:15Z</dcterms:modified>
</cp:coreProperties>
</file>