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5.wav" ContentType="audio/wav"/>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4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10/16/2024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xmlns=""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xmlns=""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xmlns=""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xmlns=""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xmlns=""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xmlns=""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xmlns=""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xmlns="" val="20003"/>
                    </a:ext>
                  </a:extLst>
                </a:gridCol>
                <a:gridCol w="3174198">
                  <a:extLst>
                    <a:ext uri="{9D8B030D-6E8A-4147-A177-3AD203B41FA5}">
                      <a16:colId xmlns:a16="http://schemas.microsoft.com/office/drawing/2014/main" xmlns=""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bl>
          </a:graphicData>
        </a:graphic>
      </p:graphicFrame>
      <p:pic>
        <p:nvPicPr>
          <p:cNvPr id="25" name="Picture 24">
            <a:extLst>
              <a:ext uri="{FF2B5EF4-FFF2-40B4-BE49-F238E27FC236}">
                <a16:creationId xmlns:a16="http://schemas.microsoft.com/office/drawing/2014/main" xmlns=""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xmlns=""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xmlns=""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xmlns=""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xmlns=""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xmlns=""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xmlns=""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xmlns="" val="20003"/>
                    </a:ext>
                  </a:extLst>
                </a:gridCol>
                <a:gridCol w="3174198">
                  <a:extLst>
                    <a:ext uri="{9D8B030D-6E8A-4147-A177-3AD203B41FA5}">
                      <a16:colId xmlns:a16="http://schemas.microsoft.com/office/drawing/2014/main" xmlns=""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bl>
          </a:graphicData>
        </a:graphic>
      </p:graphicFrame>
      <p:sp>
        <p:nvSpPr>
          <p:cNvPr id="9" name="TextBox 8">
            <a:extLst>
              <a:ext uri="{FF2B5EF4-FFF2-40B4-BE49-F238E27FC236}">
                <a16:creationId xmlns:a16="http://schemas.microsoft.com/office/drawing/2014/main" xmlns=""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xmlns=""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xmlns=""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xmlns=""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xmlns=""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xmlns=""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xmlns=""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xmlns=""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xmlns=""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xmlns=""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xmlns=""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xmlns=""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xmlns=""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xmlns=""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xmlns=""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xmlns=""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xmlns=""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xmlns=""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xmlns=""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xmlns=""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CD204AF-91DB-EE9F-5517-7002875F5587}"/>
              </a:ext>
            </a:extLst>
          </p:cNvPr>
          <p:cNvSpPr txBox="1"/>
          <p:nvPr/>
        </p:nvSpPr>
        <p:spPr>
          <a:xfrm>
            <a:off x="719796" y="627149"/>
            <a:ext cx="10733649" cy="4413516"/>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TN2: </a:t>
            </a:r>
            <a:r>
              <a:rPr lang="vi-VN" sz="24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a:t>
            </a:r>
            <a:r>
              <a:rPr lang="vi-VN" sz="2400" dirty="0" smtClean="0">
                <a:effectLst/>
                <a:latin typeface="Calibri" panose="020F0502020204030204" pitchFamily="34" charset="0"/>
                <a:ea typeface="Arial" panose="020B0604020202020204" pitchFamily="34" charset="0"/>
                <a:cs typeface="Times New Roman" panose="02020603050405020304" pitchFamily="18" charset="0"/>
              </a:rPr>
              <a:t>1</a:t>
            </a:r>
            <a:r>
              <a:rPr lang="en-US" sz="2400" dirty="0" smtClean="0">
                <a:effectLst/>
                <a:latin typeface="Calibri" panose="020F0502020204030204" pitchFamily="34" charset="0"/>
                <a:ea typeface="Arial" panose="020B0604020202020204" pitchFamily="34" charset="0"/>
                <a:cs typeface="Times New Roman" panose="02020603050405020304" pitchFamily="18" charset="0"/>
              </a:rPr>
              <a:t>,</a:t>
            </a:r>
            <a:r>
              <a:rPr lang="vi-VN" sz="2400" dirty="0" smtClean="0">
                <a:effectLst/>
                <a:latin typeface="Calibri" panose="020F0502020204030204" pitchFamily="34" charset="0"/>
                <a:ea typeface="Arial" panose="020B0604020202020204" pitchFamily="34" charset="0"/>
                <a:cs typeface="Times New Roman" panose="02020603050405020304" pitchFamily="18" charset="0"/>
              </a:rPr>
              <a:t> </a:t>
            </a:r>
            <a:r>
              <a:rPr lang="vi-VN" sz="2400" dirty="0">
                <a:effectLst/>
                <a:latin typeface="Calibri" panose="020F0502020204030204" pitchFamily="34" charset="0"/>
                <a:ea typeface="Arial" panose="020B0604020202020204" pitchFamily="34" charset="0"/>
                <a:cs typeface="Times New Roman" panose="02020603050405020304" pitchFamily="18" charset="0"/>
              </a:rPr>
              <a:t>5ml dd HCl 0,1M ; ống nghiệm </a:t>
            </a:r>
            <a:r>
              <a:rPr lang="vi-VN" sz="2400" dirty="0" smtClean="0">
                <a:effectLst/>
                <a:latin typeface="Calibri" panose="020F0502020204030204" pitchFamily="34" charset="0"/>
                <a:ea typeface="Arial" panose="020B0604020202020204" pitchFamily="34" charset="0"/>
                <a:cs typeface="Times New Roman" panose="02020603050405020304" pitchFamily="18" charset="0"/>
              </a:rPr>
              <a:t>2</a:t>
            </a:r>
            <a:r>
              <a:rPr lang="en-US" sz="2400" dirty="0" smtClean="0">
                <a:effectLst/>
                <a:latin typeface="Calibri" panose="020F0502020204030204" pitchFamily="34" charset="0"/>
                <a:ea typeface="Arial" panose="020B0604020202020204" pitchFamily="34" charset="0"/>
                <a:cs typeface="Times New Roman" panose="02020603050405020304" pitchFamily="18" charset="0"/>
              </a:rPr>
              <a:t>,</a:t>
            </a:r>
            <a:r>
              <a:rPr lang="vi-VN" sz="2400" dirty="0" smtClean="0">
                <a:effectLst/>
                <a:latin typeface="Calibri" panose="020F0502020204030204" pitchFamily="34" charset="0"/>
                <a:ea typeface="Arial" panose="020B0604020202020204" pitchFamily="34" charset="0"/>
                <a:cs typeface="Times New Roman" panose="02020603050405020304" pitchFamily="18" charset="0"/>
              </a:rPr>
              <a:t> </a:t>
            </a:r>
            <a:r>
              <a:rPr lang="vi-VN" sz="2400" dirty="0">
                <a:effectLst/>
                <a:latin typeface="Calibri" panose="020F0502020204030204" pitchFamily="34" charset="0"/>
                <a:ea typeface="Arial" panose="020B0604020202020204" pitchFamily="34" charset="0"/>
                <a:cs typeface="Times New Roman" panose="02020603050405020304" pitchFamily="18" charset="0"/>
              </a:rPr>
              <a:t>5ml dd HCl 1M. Quan sát hiện tượng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24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24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24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457A7CC8-017C-1FB9-BE79-C66D59931F52}"/>
              </a:ext>
            </a:extLst>
          </p:cNvPr>
          <p:cNvSpPr txBox="1"/>
          <p:nvPr/>
        </p:nvSpPr>
        <p:spPr>
          <a:xfrm>
            <a:off x="719796" y="3020450"/>
            <a:ext cx="10733649" cy="3250121"/>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a:t>
            </a:r>
            <a:r>
              <a:rPr lang="vi-VN" sz="2400" dirty="0">
                <a:effectLst/>
                <a:latin typeface="Calibri" panose="020F0502020204030204" pitchFamily="34" charset="0"/>
                <a:ea typeface="Calibri" panose="020F0502020204030204" pitchFamily="34" charset="0"/>
                <a:cs typeface="Times New Roman" panose="02020603050405020304" pitchFamily="18" charset="0"/>
              </a:rPr>
              <a:t>TN3: </a:t>
            </a:r>
            <a:r>
              <a:rPr lang="vi-VN" sz="24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24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24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xmlns="" id="{C2A732F5-3A6F-3BDA-81E6-390F813277DC}"/>
              </a:ext>
            </a:extLst>
          </p:cNvPr>
          <p:cNvSpPr txBox="1"/>
          <p:nvPr/>
        </p:nvSpPr>
        <p:spPr>
          <a:xfrm>
            <a:off x="719796" y="5461498"/>
            <a:ext cx="10733649" cy="2012859"/>
          </a:xfrm>
          <a:prstGeom prst="rect">
            <a:avLst/>
          </a:prstGeom>
          <a:solidFill>
            <a:schemeClr val="accent3">
              <a:lumMod val="20000"/>
              <a:lumOff val="80000"/>
            </a:schemeClr>
          </a:solidFill>
        </p:spPr>
        <p:txBody>
          <a:bodyPr wrap="square">
            <a:spAutoFit/>
          </a:bodyPr>
          <a:lstStyle/>
          <a:p>
            <a:pPr lvl="0" algn="just">
              <a:lnSpc>
                <a:spcPct val="130000"/>
              </a:lnSpc>
            </a:pPr>
            <a:r>
              <a:rPr lang="vi-VN" sz="24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24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24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2400" dirty="0">
                <a:effectLst/>
                <a:latin typeface="Calibri" panose="020F0502020204030204" pitchFamily="34" charset="0"/>
                <a:ea typeface="Arial" panose="020B0604020202020204" pitchFamily="34" charset="0"/>
                <a:cs typeface="Times New Roman" panose="02020603050405020304" pitchFamily="18" charset="0"/>
              </a:rPr>
              <a:t>O</a:t>
            </a:r>
            <a:r>
              <a:rPr lang="vi-VN" sz="24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24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24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24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24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xmlns=""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2003552"/>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xmlns="" val="3027524703"/>
                    </a:ext>
                  </a:extLst>
                </a:gridCol>
                <a:gridCol w="5388491">
                  <a:extLst>
                    <a:ext uri="{9D8B030D-6E8A-4147-A177-3AD203B41FA5}">
                      <a16:colId xmlns:a16="http://schemas.microsoft.com/office/drawing/2014/main" xmlns=""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xmlns=""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3290987582"/>
                  </a:ext>
                </a:extLst>
              </a:tr>
            </a:tbl>
          </a:graphicData>
        </a:graphic>
      </p:graphicFrame>
      <p:sp>
        <p:nvSpPr>
          <p:cNvPr id="6" name="TextBox 5">
            <a:extLst>
              <a:ext uri="{FF2B5EF4-FFF2-40B4-BE49-F238E27FC236}">
                <a16:creationId xmlns:a16="http://schemas.microsoft.com/office/drawing/2014/main" xmlns=""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xmlns=""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xmlns=""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xmlns=""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xmlns=""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xmlns=""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218944"/>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xmlns="" val="772919041"/>
                    </a:ext>
                  </a:extLst>
                </a:gridCol>
                <a:gridCol w="4424753">
                  <a:extLst>
                    <a:ext uri="{9D8B030D-6E8A-4147-A177-3AD203B41FA5}">
                      <a16:colId xmlns:a16="http://schemas.microsoft.com/office/drawing/2014/main" xmlns=""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534178875"/>
                  </a:ext>
                </a:extLst>
              </a:tr>
            </a:tbl>
          </a:graphicData>
        </a:graphic>
      </p:graphicFrame>
      <p:sp>
        <p:nvSpPr>
          <p:cNvPr id="6" name="TextBox 5">
            <a:extLst>
              <a:ext uri="{FF2B5EF4-FFF2-40B4-BE49-F238E27FC236}">
                <a16:creationId xmlns:a16="http://schemas.microsoft.com/office/drawing/2014/main" xmlns=""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xmlns=""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xmlns=""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xmlns=""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xmlns="" id="{6E1E3B27-D646-0774-FF9D-7DE540D68556}"/>
              </a:ext>
            </a:extLst>
          </p:cNvPr>
          <p:cNvSpPr txBox="1"/>
          <p:nvPr/>
        </p:nvSpPr>
        <p:spPr>
          <a:xfrm>
            <a:off x="1345596" y="166048"/>
            <a:ext cx="9656917" cy="1908749"/>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xmlns=""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xmlns=""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xmlns=""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xmlns=""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xmlns=""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xmlns=""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7429341"/>
          </a:xfrm>
          <a:prstGeom prst="rect">
            <a:avLst/>
          </a:prstGeom>
        </p:spPr>
        <p:txBody>
          <a:bodyPr wrap="square">
            <a:spAutoFit/>
          </a:bodyPr>
          <a:lstStyle/>
          <a:p>
            <a:pPr>
              <a:lnSpc>
                <a:spcPct val="130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 3: Cho 5g hạt kẽm (zinc) vào dd H</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1"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1" baseline="-2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xmlns=""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xmlns=""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xmlns=""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xmlns=""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xmlns=""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xmlns=""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xmlns=""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xmlns=""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xmlns=""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xmlns=""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xmlns=""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xmlns=""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xmlns=""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xmlns=""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xmlns=""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xmlns=""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xmlns=""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xmlns=""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xmlns=""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xmlns=""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xmlns=""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xmlns=""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xmlns=""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xmlns=""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xmlns=""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xmlns=""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xmlns=""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xmlns=""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xmlns=""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xmlns=""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xmlns=""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xmlns=""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xmlns=""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xmlns=""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xmlns=""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xmlns=""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xmlns=""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xmlns=""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xmlns=""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xmlns=""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2602</TotalTime>
  <Words>1998</Words>
  <Application>Microsoft Office PowerPoint</Application>
  <PresentationFormat>Custom</PresentationFormat>
  <Paragraphs>199</Paragraphs>
  <Slides>39</Slides>
  <Notes>14</Notes>
  <HiddenSlides>0</HiddenSlides>
  <MMClips>11</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DELL</cp:lastModifiedBy>
  <cp:revision>80</cp:revision>
  <dcterms:created xsi:type="dcterms:W3CDTF">2022-07-11T06:12:15Z</dcterms:created>
  <dcterms:modified xsi:type="dcterms:W3CDTF">2024-10-16T03:12:23Z</dcterms:modified>
</cp:coreProperties>
</file>