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ctiveX/activeX1.xml" ContentType="application/vnd.ms-office.activeX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1096" r:id="rId2"/>
    <p:sldId id="1030" r:id="rId3"/>
    <p:sldId id="1039" r:id="rId4"/>
    <p:sldId id="1088" r:id="rId5"/>
    <p:sldId id="1094" r:id="rId6"/>
    <p:sldId id="1087" r:id="rId7"/>
    <p:sldId id="1095" r:id="rId8"/>
    <p:sldId id="1091" r:id="rId9"/>
    <p:sldId id="1092" r:id="rId10"/>
    <p:sldId id="1093" r:id="rId11"/>
    <p:sldId id="257" r:id="rId12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E8867AD-EF16-4402-9E9E-3FA5D933B004}">
          <p14:sldIdLst>
            <p14:sldId id="1096"/>
            <p14:sldId id="1030"/>
            <p14:sldId id="1039"/>
            <p14:sldId id="1088"/>
            <p14:sldId id="1094"/>
            <p14:sldId id="1087"/>
            <p14:sldId id="1095"/>
            <p14:sldId id="1091"/>
            <p14:sldId id="1092"/>
            <p14:sldId id="1093"/>
            <p14:sldId id="25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F3D13"/>
    <a:srgbClr val="255997"/>
    <a:srgbClr val="FEF5E6"/>
    <a:srgbClr val="FAF0F0"/>
    <a:srgbClr val="F2EFF5"/>
    <a:srgbClr val="DEE7CF"/>
    <a:srgbClr val="DEF4F6"/>
    <a:srgbClr val="F5E4E3"/>
    <a:srgbClr val="1D5E75"/>
    <a:srgbClr val="FDE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84" autoAdjust="0"/>
    <p:restoredTop sz="94057" autoAdjust="0"/>
  </p:normalViewPr>
  <p:slideViewPr>
    <p:cSldViewPr>
      <p:cViewPr>
        <p:scale>
          <a:sx n="62" d="100"/>
          <a:sy n="62" d="100"/>
        </p:scale>
        <p:origin x="-836" y="-128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8553F7-B9DF-40E4-9460-D9E3E4AC60BE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6F3B7D-E3BB-4AF2-97E7-41990B2248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5736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638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495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6F3B7D-E3BB-4AF2-97E7-41990B22480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1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431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64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06374"/>
            <a:ext cx="2742486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06374"/>
            <a:ext cx="802431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447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28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83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200151"/>
            <a:ext cx="5383398" cy="3394075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85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1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11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02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91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877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7"/>
            <a:ext cx="10969943" cy="1143000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600201"/>
            <a:ext cx="10969943" cy="4525963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611894-28B8-4005-BA35-73238799DD5F}" type="datetimeFigureOut">
              <a:rPr lang="en-US" smtClean="0"/>
              <a:t>17/10/2024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06FD8-449D-4F0F-BCDD-5B30A88EA0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30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8987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gif"/><Relationship Id="rId3" Type="http://schemas.openxmlformats.org/officeDocument/2006/relationships/audio" Target="../media/audio1.wav"/><Relationship Id="rId7" Type="http://schemas.openxmlformats.org/officeDocument/2006/relationships/hyperlink" Target="../DAU%20HIEU%20NHAN%20BIET%20HTHOI.g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6.emf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../DAU%20HIEU%20NHAN%20BIET%20HTHOI.gsp" TargetMode="External"/><Relationship Id="rId5" Type="http://schemas.openxmlformats.org/officeDocument/2006/relationships/image" Target="../media/image12.emf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0412" y="762000"/>
            <a:ext cx="10784875" cy="17543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5400" dirty="0" smtClean="0"/>
              <a:t>KÍNH CHÀO QUÝ THẦY CÔ VỀ DỰ GIỜ </a:t>
            </a:r>
          </a:p>
          <a:p>
            <a:pPr algn="ctr"/>
            <a:r>
              <a:rPr lang="en-US" sz="5400" dirty="0" smtClean="0"/>
              <a:t>THĂM LỚP 8/1!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2170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90" name="ShockwaveFlash1" r:id="rId2" imgW="11582995" imgH="6477333"/>
        </mc:Choice>
        <mc:Fallback>
          <p:control name="ShockwaveFlash1" r:id="rId2" imgW="11582995" imgH="6477333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03213" y="228600"/>
                  <a:ext cx="11582400" cy="64770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20418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="" xmlns:a16="http://schemas.microsoft.com/office/drawing/2014/main" id="{DC86C5A4-121E-994D-894D-200C3BD52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212" y="771092"/>
            <a:ext cx="2488491" cy="22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>
            <a:extLst>
              <a:ext uri="{FF2B5EF4-FFF2-40B4-BE49-F238E27FC236}">
                <a16:creationId xmlns="" xmlns:a16="http://schemas.microsoft.com/office/drawing/2014/main" id="{7885EE0A-D9B2-340D-47E6-CA02A5D32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39436">
            <a:off x="3128383" y="250462"/>
            <a:ext cx="4000351" cy="1297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="" xmlns:a16="http://schemas.microsoft.com/office/drawing/2014/main" id="{3732DFB0-F0DD-F032-7C69-E6F55A30E3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8666" y="2965891"/>
            <a:ext cx="2540009" cy="844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>
            <a:extLst>
              <a:ext uri="{FF2B5EF4-FFF2-40B4-BE49-F238E27FC236}">
                <a16:creationId xmlns="" xmlns:a16="http://schemas.microsoft.com/office/drawing/2014/main" id="{20D0C09C-7DE9-B9E7-818A-A8B2DF3295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79896">
            <a:off x="4327303" y="640713"/>
            <a:ext cx="5260401" cy="2299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>
            <a:extLst>
              <a:ext uri="{FF2B5EF4-FFF2-40B4-BE49-F238E27FC236}">
                <a16:creationId xmlns="" xmlns:a16="http://schemas.microsoft.com/office/drawing/2014/main" id="{FC58AC98-D88D-62B7-76FD-D36A2A835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28066">
            <a:off x="4382951" y="1049102"/>
            <a:ext cx="7574530" cy="1559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>
            <a:extLst>
              <a:ext uri="{FF2B5EF4-FFF2-40B4-BE49-F238E27FC236}">
                <a16:creationId xmlns="" xmlns:a16="http://schemas.microsoft.com/office/drawing/2014/main" id="{FD9A02C0-46BE-625F-2173-DF27184D6F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15521">
            <a:off x="4798403" y="1511570"/>
            <a:ext cx="7166270" cy="19558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>
            <a:extLst>
              <a:ext uri="{FF2B5EF4-FFF2-40B4-BE49-F238E27FC236}">
                <a16:creationId xmlns="" xmlns:a16="http://schemas.microsoft.com/office/drawing/2014/main" id="{F40851C5-F0AF-B8EB-85D5-04A93CD628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48931">
            <a:off x="1614547" y="3321133"/>
            <a:ext cx="3843727" cy="29987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>
            <a:extLst>
              <a:ext uri="{FF2B5EF4-FFF2-40B4-BE49-F238E27FC236}">
                <a16:creationId xmlns="" xmlns:a16="http://schemas.microsoft.com/office/drawing/2014/main" id="{28EFA138-179E-3AC6-1CFC-63574C2493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765022">
            <a:off x="4669157" y="3483739"/>
            <a:ext cx="7289991" cy="1585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="" xmlns:a16="http://schemas.microsoft.com/office/drawing/2014/main" id="{929F8357-EB25-8035-63CC-657544FD00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476527">
            <a:off x="4908885" y="3917813"/>
            <a:ext cx="6272269" cy="1452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>
            <a:extLst>
              <a:ext uri="{FF2B5EF4-FFF2-40B4-BE49-F238E27FC236}">
                <a16:creationId xmlns="" xmlns:a16="http://schemas.microsoft.com/office/drawing/2014/main" id="{EB565EFD-75F2-AE0A-43EE-3075C27821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57742">
            <a:off x="4976744" y="3570307"/>
            <a:ext cx="6921552" cy="2500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="" xmlns:a16="http://schemas.microsoft.com/office/drawing/2014/main" id="{4C8DAA11-A5B2-C19C-95CF-E0941AB5F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7296">
            <a:off x="5109100" y="3991441"/>
            <a:ext cx="6888635" cy="3012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>
            <a:extLst>
              <a:ext uri="{FF2B5EF4-FFF2-40B4-BE49-F238E27FC236}">
                <a16:creationId xmlns="" xmlns:a16="http://schemas.microsoft.com/office/drawing/2014/main" id="{854CF026-325D-97D8-1B7E-55745CC73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032" y="3074753"/>
            <a:ext cx="1162938" cy="757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086" name="Group 14">
            <a:extLst>
              <a:ext uri="{FF2B5EF4-FFF2-40B4-BE49-F238E27FC236}">
                <a16:creationId xmlns="" xmlns:a16="http://schemas.microsoft.com/office/drawing/2014/main" id="{A429C905-D324-DBDA-E534-22690D9A240F}"/>
              </a:ext>
            </a:extLst>
          </p:cNvPr>
          <p:cNvGrpSpPr>
            <a:grpSpLocks/>
          </p:cNvGrpSpPr>
          <p:nvPr/>
        </p:nvGrpSpPr>
        <p:grpSpPr bwMode="auto">
          <a:xfrm>
            <a:off x="10242" y="2053034"/>
            <a:ext cx="3671295" cy="2860893"/>
            <a:chOff x="2404" y="1389"/>
            <a:chExt cx="3356" cy="1789"/>
          </a:xfrm>
        </p:grpSpPr>
        <p:sp>
          <p:nvSpPr>
            <p:cNvPr id="3087" name="Text Box 15">
              <a:extLst>
                <a:ext uri="{FF2B5EF4-FFF2-40B4-BE49-F238E27FC236}">
                  <a16:creationId xmlns="" xmlns:a16="http://schemas.microsoft.com/office/drawing/2014/main" id="{1294C113-AF6C-BCD8-9C68-DB143841E0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54" y="2125"/>
              <a:ext cx="406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399" b="1">
                  <a:solidFill>
                    <a:srgbClr val="FF0000"/>
                  </a:solidFill>
                  <a:latin typeface=".VnArial" panose="020B7200000000000000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C</a:t>
              </a:r>
            </a:p>
          </p:txBody>
        </p:sp>
        <p:sp>
          <p:nvSpPr>
            <p:cNvPr id="3088" name="Line 16">
              <a:extLst>
                <a:ext uri="{FF2B5EF4-FFF2-40B4-BE49-F238E27FC236}">
                  <a16:creationId xmlns="" xmlns:a16="http://schemas.microsoft.com/office/drawing/2014/main" id="{B71541E2-0F8F-ECDF-FC66-885B222E3B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6" y="1727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89" name="Line 17">
              <a:extLst>
                <a:ext uri="{FF2B5EF4-FFF2-40B4-BE49-F238E27FC236}">
                  <a16:creationId xmlns="" xmlns:a16="http://schemas.microsoft.com/office/drawing/2014/main" id="{97FB931E-5D45-8B34-A293-06BE4D3884B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010" y="2290"/>
              <a:ext cx="1260" cy="531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90" name="Line 18">
              <a:extLst>
                <a:ext uri="{FF2B5EF4-FFF2-40B4-BE49-F238E27FC236}">
                  <a16:creationId xmlns="" xmlns:a16="http://schemas.microsoft.com/office/drawing/2014/main" id="{699C777B-039C-2F48-610B-F0F0DD99165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036" y="1727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91" name="Line 19">
              <a:extLst>
                <a:ext uri="{FF2B5EF4-FFF2-40B4-BE49-F238E27FC236}">
                  <a16:creationId xmlns="" xmlns:a16="http://schemas.microsoft.com/office/drawing/2014/main" id="{E288C0D0-8AE8-E352-BF0B-0AFEA06673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76" y="2258"/>
              <a:ext cx="1234" cy="563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92" name="Oval 20">
              <a:extLst>
                <a:ext uri="{FF2B5EF4-FFF2-40B4-BE49-F238E27FC236}">
                  <a16:creationId xmlns="" xmlns:a16="http://schemas.microsoft.com/office/drawing/2014/main" id="{46756B1A-853F-E101-FE40-4DE50CCF45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2" y="2274"/>
              <a:ext cx="44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93" name="Oval 21">
              <a:extLst>
                <a:ext uri="{FF2B5EF4-FFF2-40B4-BE49-F238E27FC236}">
                  <a16:creationId xmlns="" xmlns:a16="http://schemas.microsoft.com/office/drawing/2014/main" id="{7365CB77-2F11-316C-2075-1F1288FB3B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92" y="2804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94" name="Oval 22">
              <a:extLst>
                <a:ext uri="{FF2B5EF4-FFF2-40B4-BE49-F238E27FC236}">
                  <a16:creationId xmlns="" xmlns:a16="http://schemas.microsoft.com/office/drawing/2014/main" id="{2C08A219-B115-6B9F-9474-421DE3C5D2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8" y="2241"/>
              <a:ext cx="44" cy="41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95" name="Oval 23">
              <a:extLst>
                <a:ext uri="{FF2B5EF4-FFF2-40B4-BE49-F238E27FC236}">
                  <a16:creationId xmlns="" xmlns:a16="http://schemas.microsoft.com/office/drawing/2014/main" id="{419B014F-6D5D-F596-E138-F723422EF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9" y="1711"/>
              <a:ext cx="43" cy="4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096" name="Text Box 24">
              <a:extLst>
                <a:ext uri="{FF2B5EF4-FFF2-40B4-BE49-F238E27FC236}">
                  <a16:creationId xmlns="" xmlns:a16="http://schemas.microsoft.com/office/drawing/2014/main" id="{59EA8D61-3DDA-0903-5769-8B8CA3E794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4" y="2098"/>
              <a:ext cx="48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399" b="1">
                  <a:solidFill>
                    <a:srgbClr val="FF0000"/>
                  </a:solidFill>
                  <a:latin typeface=".VnArial" panose="020B7200000000000000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A</a:t>
              </a:r>
            </a:p>
          </p:txBody>
        </p:sp>
        <p:sp>
          <p:nvSpPr>
            <p:cNvPr id="3097" name="Text Box 25">
              <a:extLst>
                <a:ext uri="{FF2B5EF4-FFF2-40B4-BE49-F238E27FC236}">
                  <a16:creationId xmlns="" xmlns:a16="http://schemas.microsoft.com/office/drawing/2014/main" id="{1F8453CF-6027-38F2-D31B-7CF35D0ADA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7" y="2889"/>
              <a:ext cx="492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en-US" sz="2399" b="1">
                  <a:solidFill>
                    <a:srgbClr val="FF0000"/>
                  </a:solidFill>
                  <a:latin typeface=".VnArial" panose="020B7200000000000000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D</a:t>
              </a:r>
            </a:p>
          </p:txBody>
        </p:sp>
        <p:sp>
          <p:nvSpPr>
            <p:cNvPr id="3098" name="Text Box 26">
              <a:extLst>
                <a:ext uri="{FF2B5EF4-FFF2-40B4-BE49-F238E27FC236}">
                  <a16:creationId xmlns="" xmlns:a16="http://schemas.microsoft.com/office/drawing/2014/main" id="{87A9112D-BDD4-450E-4125-578FCF9F99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01" y="1389"/>
              <a:ext cx="489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altLang="en-US" sz="2399" b="1">
                  <a:solidFill>
                    <a:srgbClr val="FF0000"/>
                  </a:solidFill>
                  <a:latin typeface=".VnArial" panose="020B7200000000000000" pitchFamily="34" charset="0"/>
                  <a:cs typeface="Arial" panose="020B0604020202020204" pitchFamily="34" charset="0"/>
                  <a:sym typeface="Symbol" panose="05050102010706020507" pitchFamily="18" charset="2"/>
                </a:rPr>
                <a:t>B</a:t>
              </a:r>
            </a:p>
          </p:txBody>
        </p:sp>
        <p:sp>
          <p:nvSpPr>
            <p:cNvPr id="3099" name="Line 27">
              <a:extLst>
                <a:ext uri="{FF2B5EF4-FFF2-40B4-BE49-F238E27FC236}">
                  <a16:creationId xmlns="" xmlns:a16="http://schemas.microsoft.com/office/drawing/2014/main" id="{2701B5D8-3146-2402-6A5F-3A42D5BC52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450" y="2547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100" name="Line 28">
              <a:extLst>
                <a:ext uri="{FF2B5EF4-FFF2-40B4-BE49-F238E27FC236}">
                  <a16:creationId xmlns="" xmlns:a16="http://schemas.microsoft.com/office/drawing/2014/main" id="{C0C873E5-021D-F100-B449-37BA14D6646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338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101" name="Line 29">
              <a:extLst>
                <a:ext uri="{FF2B5EF4-FFF2-40B4-BE49-F238E27FC236}">
                  <a16:creationId xmlns="" xmlns:a16="http://schemas.microsoft.com/office/drawing/2014/main" id="{C4411613-22AE-C51F-408B-689CF91BB9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640" y="1968"/>
              <a:ext cx="70" cy="6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399"/>
            </a:p>
          </p:txBody>
        </p:sp>
        <p:sp>
          <p:nvSpPr>
            <p:cNvPr id="3102" name="Line 30">
              <a:extLst>
                <a:ext uri="{FF2B5EF4-FFF2-40B4-BE49-F238E27FC236}">
                  <a16:creationId xmlns="" xmlns:a16="http://schemas.microsoft.com/office/drawing/2014/main" id="{6F4582C8-A1F9-B0B2-489B-0BC8065D67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500" y="2571"/>
              <a:ext cx="70" cy="6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399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50735" y="2237391"/>
            <a:ext cx="8605837" cy="3047999"/>
            <a:chOff x="460375" y="840612"/>
            <a:chExt cx="8605837" cy="1904999"/>
          </a:xfrm>
        </p:grpSpPr>
        <p:sp>
          <p:nvSpPr>
            <p:cNvPr id="3" name="Rounded Rectangle 2"/>
            <p:cNvSpPr/>
            <p:nvPr/>
          </p:nvSpPr>
          <p:spPr>
            <a:xfrm>
              <a:off x="460375" y="840612"/>
              <a:ext cx="8605837" cy="1904999"/>
            </a:xfrm>
            <a:prstGeom prst="roundRect">
              <a:avLst>
                <a:gd name="adj" fmla="val 4061"/>
              </a:avLst>
            </a:prstGeom>
            <a:solidFill>
              <a:schemeClr val="accent5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08012" y="916811"/>
              <a:ext cx="8229600" cy="15965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200" b="1" dirty="0">
                  <a:latin typeface="Arial" pitchFamily="34" charset="0"/>
                  <a:cs typeface="Arial" pitchFamily="34" charset="0"/>
                </a:rPr>
                <a:t>      </a:t>
              </a:r>
              <a:r>
                <a:rPr lang="vi-VN" sz="3200" b="1" dirty="0">
                  <a:latin typeface="Arial" pitchFamily="34" charset="0"/>
                  <a:cs typeface="Arial" pitchFamily="34" charset="0"/>
                </a:rPr>
                <a:t>Lấy một tờ giấy, gấp làm tư tạo ra một góc vuông O, đánh dấu hai điểm A, B trên hai cạnh góc vuông rồi cắt </a:t>
              </a:r>
              <a:r>
                <a:rPr lang="vi-VN" sz="3200" b="1" dirty="0" smtClean="0">
                  <a:latin typeface="Arial" pitchFamily="34" charset="0"/>
                  <a:cs typeface="Arial" pitchFamily="34" charset="0"/>
                </a:rPr>
                <a:t>chéo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vi-VN" sz="3200" b="1" dirty="0" smtClean="0">
                  <a:latin typeface="Arial" pitchFamily="34" charset="0"/>
                  <a:cs typeface="Arial" pitchFamily="34" charset="0"/>
                </a:rPr>
                <a:t>theo </a:t>
              </a:r>
              <a:r>
                <a:rPr lang="vi-VN" sz="3200" b="1" dirty="0">
                  <a:latin typeface="Arial" pitchFamily="34" charset="0"/>
                  <a:cs typeface="Arial" pitchFamily="34" charset="0"/>
                </a:rPr>
                <a:t>đoạn thẳng AB (H.3.46a). Sau khi mở tờ giấy ra, ta được một tứ giác.</a:t>
              </a:r>
            </a:p>
          </p:txBody>
        </p:sp>
      </p:grpSp>
      <p:sp>
        <p:nvSpPr>
          <p:cNvPr id="4" name="AutoShape 2" descr="Cơ cấu dân số theo giới là gì? Công thức tính và Ý nghĩ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9294812" y="664071"/>
            <a:ext cx="2324100" cy="4822329"/>
            <a:chOff x="9447212" y="302121"/>
            <a:chExt cx="2324100" cy="4822329"/>
          </a:xfrm>
        </p:grpSpPr>
        <p:sp>
          <p:nvSpPr>
            <p:cNvPr id="16" name="TextBox 15"/>
            <p:cNvSpPr txBox="1"/>
            <p:nvPr/>
          </p:nvSpPr>
          <p:spPr>
            <a:xfrm>
              <a:off x="9929018" y="2614523"/>
              <a:ext cx="13335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Hình 3.46</a:t>
              </a:r>
            </a:p>
          </p:txBody>
        </p:sp>
        <p:pic>
          <p:nvPicPr>
            <p:cNvPr id="18022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58845"/>
            <a:stretch/>
          </p:blipFill>
          <p:spPr bwMode="auto">
            <a:xfrm>
              <a:off x="9447212" y="302121"/>
              <a:ext cx="2297113" cy="227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0779"/>
            <a:stretch/>
          </p:blipFill>
          <p:spPr bwMode="auto">
            <a:xfrm>
              <a:off x="9582150" y="2847975"/>
              <a:ext cx="2189162" cy="2276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1751012" y="572610"/>
            <a:ext cx="6450933" cy="70788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000" b="1" dirty="0" smtClean="0"/>
              <a:t>KIỂM TRA SẢN PHẨM DỰ ÁN 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56214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AutoShape 4"/>
          <p:cNvSpPr>
            <a:spLocks noChangeArrowheads="1"/>
          </p:cNvSpPr>
          <p:nvPr/>
        </p:nvSpPr>
        <p:spPr bwMode="gray">
          <a:xfrm>
            <a:off x="447214" y="1676400"/>
            <a:ext cx="2446798" cy="438151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lIns="121899" tIns="60949" rIns="121899" bIns="60949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9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1  . HÌNH THOI</a:t>
            </a:r>
            <a:endParaRPr lang="vi-VN" sz="19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50812" y="2209800"/>
            <a:ext cx="73914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Khái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niệm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thoi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nó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6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1027112" y="2514600"/>
            <a:ext cx="5638800" cy="2819400"/>
            <a:chOff x="7686675" y="619125"/>
            <a:chExt cx="3551237" cy="2352675"/>
          </a:xfrm>
        </p:grpSpPr>
        <p:pic>
          <p:nvPicPr>
            <p:cNvPr id="18125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6675" y="619125"/>
              <a:ext cx="3181350" cy="23526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9904412" y="2438400"/>
              <a:ext cx="13335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Hình 3.47</a:t>
              </a:r>
            </a:p>
          </p:txBody>
        </p:sp>
      </p:grpSp>
      <p:pic>
        <p:nvPicPr>
          <p:cNvPr id="1884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496" y="5334000"/>
            <a:ext cx="109251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065212" y="762000"/>
            <a:ext cx="9236118" cy="76944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11: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14: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thoi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3552851" y="2971800"/>
            <a:ext cx="1931961" cy="952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620890" y="3924300"/>
            <a:ext cx="1931961" cy="952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1620890" y="2971800"/>
            <a:ext cx="1931961" cy="9525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548921" y="3924300"/>
            <a:ext cx="1931961" cy="95250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680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2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8680" y="707131"/>
            <a:ext cx="3867150" cy="2681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9376" y="987119"/>
            <a:ext cx="750774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Điền</a:t>
            </a:r>
            <a:r>
              <a:rPr lang="en-US" sz="3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sz="3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ô </a:t>
            </a:r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trống</a:t>
            </a:r>
            <a:r>
              <a:rPr lang="en-US" sz="3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sz="3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câu</a:t>
            </a:r>
            <a:r>
              <a:rPr lang="en-US" sz="3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hoàn</a:t>
            </a:r>
            <a:r>
              <a:rPr lang="en-US" sz="32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chỉnh</a:t>
            </a:r>
            <a:endParaRPr lang="en-US" sz="3200" b="1" dirty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73908" y="2880986"/>
            <a:ext cx="90425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b="1" dirty="0" smtClean="0">
                <a:latin typeface="Arial" pitchFamily="34" charset="0"/>
                <a:cs typeface="Arial" pitchFamily="34" charset="0"/>
              </a:rPr>
              <a:t>-Hình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thoi có </a:t>
            </a:r>
            <a:r>
              <a:rPr lang="en-US" sz="3200" b="1" smtClean="0">
                <a:latin typeface="Arial" pitchFamily="34" charset="0"/>
                <a:cs typeface="Arial" pitchFamily="34" charset="0"/>
              </a:rPr>
              <a:t>các</a:t>
            </a:r>
            <a:r>
              <a:rPr lang="vi-VN" sz="3200" b="1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góc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…….</a:t>
            </a:r>
            <a:r>
              <a:rPr lang="vi-VN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bằng nhau.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38650" y="3874551"/>
            <a:ext cx="11025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b="1" dirty="0" smtClean="0">
                <a:latin typeface="Arial" pitchFamily="34" charset="0"/>
                <a:cs typeface="Arial" pitchFamily="34" charset="0"/>
              </a:rPr>
              <a:t>-Hình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thoi có các cặp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………… </a:t>
            </a:r>
            <a:r>
              <a:rPr lang="en-US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song song.</a:t>
            </a:r>
            <a:endParaRPr lang="en-US" sz="32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4335" y="4852827"/>
            <a:ext cx="103271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3200" b="1" dirty="0" smtClean="0">
                <a:latin typeface="Arial" pitchFamily="34" charset="0"/>
                <a:cs typeface="Arial" pitchFamily="34" charset="0"/>
              </a:rPr>
              <a:t>-Hình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thoi có hai đường chéo cắt nhau tại </a:t>
            </a:r>
            <a:r>
              <a:rPr lang="en-US" sz="32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……………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>  </a:t>
            </a:r>
            <a:r>
              <a:rPr lang="vi-VN" sz="3200" b="1" dirty="0">
                <a:latin typeface="Arial" pitchFamily="34" charset="0"/>
                <a:cs typeface="Arial" pitchFamily="34" charset="0"/>
              </a:rPr>
              <a:t>của mỗi đường.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4F5B10B-ED93-2BA1-6A18-F3F062F5BCC4}"/>
              </a:ext>
            </a:extLst>
          </p:cNvPr>
          <p:cNvSpPr txBox="1"/>
          <p:nvPr/>
        </p:nvSpPr>
        <p:spPr>
          <a:xfrm>
            <a:off x="4772752" y="2880985"/>
            <a:ext cx="731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DAB0C01D-962F-FF0D-2CB1-1761E485B802}"/>
              </a:ext>
            </a:extLst>
          </p:cNvPr>
          <p:cNvSpPr txBox="1"/>
          <p:nvPr/>
        </p:nvSpPr>
        <p:spPr>
          <a:xfrm>
            <a:off x="4772752" y="3843654"/>
            <a:ext cx="1677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ABF3484-713A-5B13-0A54-ED7C8E987B17}"/>
              </a:ext>
            </a:extLst>
          </p:cNvPr>
          <p:cNvSpPr txBox="1"/>
          <p:nvPr/>
        </p:nvSpPr>
        <p:spPr>
          <a:xfrm>
            <a:off x="419376" y="5291454"/>
            <a:ext cx="22349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Arc 6"/>
          <p:cNvSpPr/>
          <p:nvPr/>
        </p:nvSpPr>
        <p:spPr>
          <a:xfrm rot="1727273">
            <a:off x="8328493" y="1791989"/>
            <a:ext cx="457200" cy="662279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Arc 23"/>
          <p:cNvSpPr/>
          <p:nvPr/>
        </p:nvSpPr>
        <p:spPr>
          <a:xfrm rot="12326119">
            <a:off x="10993869" y="1579864"/>
            <a:ext cx="457200" cy="662279"/>
          </a:xfrm>
          <a:prstGeom prst="arc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9452558" y="846387"/>
            <a:ext cx="662279" cy="590870"/>
            <a:chOff x="5039992" y="2496298"/>
            <a:chExt cx="662279" cy="590870"/>
          </a:xfrm>
        </p:grpSpPr>
        <p:sp>
          <p:nvSpPr>
            <p:cNvPr id="31" name="Arc 30"/>
            <p:cNvSpPr/>
            <p:nvPr/>
          </p:nvSpPr>
          <p:spPr>
            <a:xfrm rot="7174814">
              <a:off x="5142532" y="2393758"/>
              <a:ext cx="457200" cy="662279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458574" y="2895600"/>
              <a:ext cx="0" cy="1915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 rot="10800000">
            <a:off x="9692705" y="2618151"/>
            <a:ext cx="662279" cy="590870"/>
            <a:chOff x="5039992" y="2496298"/>
            <a:chExt cx="662279" cy="590870"/>
          </a:xfrm>
        </p:grpSpPr>
        <p:sp>
          <p:nvSpPr>
            <p:cNvPr id="37" name="Arc 36"/>
            <p:cNvSpPr/>
            <p:nvPr/>
          </p:nvSpPr>
          <p:spPr>
            <a:xfrm rot="7174814">
              <a:off x="5142532" y="2393758"/>
              <a:ext cx="457200" cy="662279"/>
            </a:xfrm>
            <a:prstGeom prst="arc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FF0000"/>
                </a:solidFill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5458574" y="2895600"/>
              <a:ext cx="0" cy="19156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Straight Connector 20"/>
          <p:cNvCxnSpPr/>
          <p:nvPr/>
        </p:nvCxnSpPr>
        <p:spPr>
          <a:xfrm>
            <a:off x="9880665" y="1113086"/>
            <a:ext cx="31115" cy="1805999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425880" y="2016085"/>
            <a:ext cx="2938643" cy="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/>
          <p:cNvGrpSpPr/>
          <p:nvPr/>
        </p:nvGrpSpPr>
        <p:grpSpPr>
          <a:xfrm>
            <a:off x="10348472" y="1923103"/>
            <a:ext cx="152400" cy="209049"/>
            <a:chOff x="4646612" y="2190750"/>
            <a:chExt cx="152400" cy="209049"/>
          </a:xfrm>
        </p:grpSpPr>
        <p:cxnSp>
          <p:nvCxnSpPr>
            <p:cNvPr id="48" name="Straight Connector 47"/>
            <p:cNvCxnSpPr/>
            <p:nvPr/>
          </p:nvCxnSpPr>
          <p:spPr>
            <a:xfrm flipH="1">
              <a:off x="4646612" y="2190750"/>
              <a:ext cx="80672" cy="209049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H="1">
              <a:off x="4718340" y="2190750"/>
              <a:ext cx="80672" cy="209049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9264080" y="1913827"/>
            <a:ext cx="152400" cy="209049"/>
            <a:chOff x="4646612" y="2190750"/>
            <a:chExt cx="152400" cy="209049"/>
          </a:xfrm>
        </p:grpSpPr>
        <p:cxnSp>
          <p:nvCxnSpPr>
            <p:cNvPr id="51" name="Straight Connector 50"/>
            <p:cNvCxnSpPr/>
            <p:nvPr/>
          </p:nvCxnSpPr>
          <p:spPr>
            <a:xfrm flipH="1">
              <a:off x="4646612" y="2190750"/>
              <a:ext cx="80672" cy="209049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>
              <a:off x="4718340" y="2190750"/>
              <a:ext cx="80672" cy="209049"/>
            </a:xfrm>
            <a:prstGeom prst="line">
              <a:avLst/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oup 45"/>
          <p:cNvGrpSpPr/>
          <p:nvPr/>
        </p:nvGrpSpPr>
        <p:grpSpPr>
          <a:xfrm>
            <a:off x="9847600" y="2308228"/>
            <a:ext cx="141517" cy="188175"/>
            <a:chOff x="4951412" y="2399799"/>
            <a:chExt cx="141517" cy="188175"/>
          </a:xfrm>
        </p:grpSpPr>
        <p:cxnSp>
          <p:nvCxnSpPr>
            <p:cNvPr id="40" name="Straight Connector 39"/>
            <p:cNvCxnSpPr/>
            <p:nvPr/>
          </p:nvCxnSpPr>
          <p:spPr>
            <a:xfrm>
              <a:off x="4951412" y="2399799"/>
              <a:ext cx="141517" cy="188175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V="1">
              <a:off x="4951412" y="2399799"/>
              <a:ext cx="141517" cy="188175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Group 60"/>
          <p:cNvGrpSpPr/>
          <p:nvPr/>
        </p:nvGrpSpPr>
        <p:grpSpPr>
          <a:xfrm>
            <a:off x="9826055" y="1541352"/>
            <a:ext cx="141517" cy="188175"/>
            <a:chOff x="4951412" y="2399799"/>
            <a:chExt cx="141517" cy="188175"/>
          </a:xfrm>
        </p:grpSpPr>
        <p:cxnSp>
          <p:nvCxnSpPr>
            <p:cNvPr id="62" name="Straight Connector 61"/>
            <p:cNvCxnSpPr/>
            <p:nvPr/>
          </p:nvCxnSpPr>
          <p:spPr>
            <a:xfrm>
              <a:off x="4951412" y="2399799"/>
              <a:ext cx="141517" cy="188175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flipV="1">
              <a:off x="4951412" y="2399799"/>
              <a:ext cx="141517" cy="188175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3021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3114" name="ShockwaveFlash1" r:id="rId2" imgW="11961905" imgH="6553537"/>
        </mc:Choice>
        <mc:Fallback>
          <p:control name="ShockwaveFlash1" r:id="rId2" imgW="11961905" imgH="6553537">
            <p:pic>
              <p:nvPicPr>
                <p:cNvPr id="0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0" y="152400"/>
                  <a:ext cx="11961813" cy="65532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808444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216739" y="2469350"/>
            <a:ext cx="4190999" cy="3027324"/>
            <a:chOff x="8169274" y="2943225"/>
            <a:chExt cx="3181350" cy="2567404"/>
          </a:xfrm>
        </p:grpSpPr>
        <p:pic>
          <p:nvPicPr>
            <p:cNvPr id="19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9274" y="2943225"/>
              <a:ext cx="3181350" cy="2390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0" name="TextBox 19"/>
            <p:cNvSpPr txBox="1"/>
            <p:nvPr/>
          </p:nvSpPr>
          <p:spPr>
            <a:xfrm>
              <a:off x="9218612" y="5172075"/>
              <a:ext cx="1333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Hình 3.48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150812" y="114445"/>
            <a:ext cx="11400298" cy="2362200"/>
            <a:chOff x="447216" y="1143001"/>
            <a:chExt cx="11400298" cy="1676399"/>
          </a:xfrm>
        </p:grpSpPr>
        <p:sp>
          <p:nvSpPr>
            <p:cNvPr id="17" name="Rounded Rectangle 16"/>
            <p:cNvSpPr/>
            <p:nvPr/>
          </p:nvSpPr>
          <p:spPr>
            <a:xfrm>
              <a:off x="447216" y="1143001"/>
              <a:ext cx="11400298" cy="1676399"/>
            </a:xfrm>
            <a:prstGeom prst="roundRect">
              <a:avLst>
                <a:gd name="adj" fmla="val 3662"/>
              </a:avLst>
            </a:prstGeom>
            <a:solidFill>
              <a:srgbClr val="E5F3F7"/>
            </a:solidFill>
            <a:ln w="3175">
              <a:solidFill>
                <a:schemeClr val="tx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en-US" sz="180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98637" y="1231020"/>
              <a:ext cx="9542462" cy="13383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vi-VN" sz="2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Cho hình thoi ABCD có </a:t>
              </a:r>
              <a:r>
                <a:rPr lang="en-US" sz="2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2</a:t>
              </a:r>
              <a:r>
                <a:rPr lang="vi-VN" sz="2600" b="1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 đường chéo AC, BD cắt nhau tại O (H.3.48).</a:t>
              </a:r>
              <a:endParaRPr lang="en-US" sz="2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  <a:p>
              <a:pPr marL="457200" indent="-457200" algn="just">
                <a:buAutoNum type="alphaLcParenR"/>
              </a:pPr>
              <a:r>
                <a:rPr lang="pt-BR" sz="2600" b="1" dirty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Tam giác ABD có cân tại A không?</a:t>
              </a:r>
            </a:p>
            <a:p>
              <a:pPr marL="457200" indent="-457200" algn="just">
                <a:buAutoNum type="alphaLcParenR"/>
              </a:pPr>
              <a:r>
                <a:rPr lang="vi-VN" sz="2600" b="1" dirty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AC </a:t>
              </a:r>
              <a:r>
                <a:rPr lang="vi-VN" sz="2600" b="1" dirty="0" smtClean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có </a:t>
              </a:r>
              <a:r>
                <a:rPr lang="vi-VN" sz="2600" b="1" dirty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là đường phân giác của góc A không</a:t>
              </a:r>
              <a:r>
                <a:rPr lang="vi-VN" sz="2600" b="1" dirty="0" smtClean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en-US" sz="2600" b="1" dirty="0" smtClean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 AC</a:t>
              </a:r>
              <a:r>
                <a:rPr lang="vi-VN" sz="2600" b="1" dirty="0" smtClean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vi-VN" sz="2600" b="1" dirty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có vuông góc với BD không và </a:t>
              </a:r>
              <a:r>
                <a:rPr lang="vi-VN" sz="2600" b="1" dirty="0" smtClean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AC</a:t>
              </a:r>
              <a:r>
                <a:rPr lang="en-US" sz="2600" b="1" dirty="0" smtClean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?</a:t>
              </a:r>
              <a:r>
                <a:rPr lang="vi-VN" sz="2600" b="1" dirty="0" smtClean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 </a:t>
              </a:r>
              <a:r>
                <a:rPr lang="vi-VN" sz="2600" b="1" dirty="0">
                  <a:solidFill>
                    <a:srgbClr val="255997"/>
                  </a:solidFill>
                  <a:latin typeface="Arial" pitchFamily="34" charset="0"/>
                  <a:cs typeface="Arial" pitchFamily="34" charset="0"/>
                </a:rPr>
                <a:t>Vì sao?</a:t>
              </a:r>
              <a:endParaRPr lang="en-US" sz="2600" b="1" dirty="0">
                <a:solidFill>
                  <a:srgbClr val="255997"/>
                </a:solidFill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20939" name="Picture 107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1812" y="1231020"/>
              <a:ext cx="1295400" cy="6461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5529533" y="3200399"/>
            <a:ext cx="433785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AC </a:t>
            </a:r>
            <a:r>
              <a:rPr lang="en-US" b="1" dirty="0" err="1" smtClean="0">
                <a:solidFill>
                  <a:srgbClr val="FF0000"/>
                </a:solidFill>
              </a:rPr>
              <a:t>là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đường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phân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giác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của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góc</a:t>
            </a:r>
            <a:r>
              <a:rPr lang="en-US" b="1" dirty="0" smtClean="0">
                <a:solidFill>
                  <a:srgbClr val="FF0000"/>
                </a:solidFill>
              </a:rPr>
              <a:t> 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1" name="Down Arrow 20"/>
          <p:cNvSpPr/>
          <p:nvPr/>
        </p:nvSpPr>
        <p:spPr>
          <a:xfrm>
            <a:off x="7434533" y="3662064"/>
            <a:ext cx="215356" cy="281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837677" y="3945582"/>
                <a:ext cx="1355756" cy="472373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s-ES" b="1" i="1" smtClean="0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𝟏</m:t>
                              </m:r>
                            </m:sub>
                          </m:sSub>
                        </m:e>
                      </m:acc>
                      <m:r>
                        <a:rPr lang="en-US" b="1" i="1">
                          <a:solidFill>
                            <a:srgbClr val="FF0000"/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acc>
                        <m:accPr>
                          <m:chr m:val="̂"/>
                          <m:ctrlPr>
                            <a:rPr lang="es-ES" b="1" i="1">
                              <a:solidFill>
                                <a:srgbClr val="FF0000"/>
                              </a:solidFill>
                              <a:latin typeface="Cambria Math"/>
                              <a:cs typeface="Arial" pitchFamily="34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s-ES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𝑨</m:t>
                              </m:r>
                            </m:e>
                            <m:sub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  <a:cs typeface="Arial" pitchFamily="34" charset="0"/>
                                </a:rPr>
                                <m:t>𝟐</m:t>
                              </m:r>
                            </m:sub>
                          </m:sSub>
                        </m:e>
                      </m:ac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7677" y="3945582"/>
                <a:ext cx="1355756" cy="47237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Down Arrow 34"/>
          <p:cNvSpPr/>
          <p:nvPr/>
        </p:nvSpPr>
        <p:spPr>
          <a:xfrm>
            <a:off x="7434533" y="4417955"/>
            <a:ext cx="215356" cy="28128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6419147" y="4744625"/>
            <a:ext cx="2246128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s-E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∆ABC = ∆ADC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40382" y="359595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060930" y="38464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1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894012" y="3276600"/>
            <a:ext cx="152400" cy="15463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362616" y="3353915"/>
            <a:ext cx="139617" cy="15128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970212" y="4324497"/>
            <a:ext cx="152400" cy="150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1502233" y="4324497"/>
            <a:ext cx="172579" cy="15075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0549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1" grpId="0" animBg="1"/>
      <p:bldP spid="34" grpId="0" animBg="1"/>
      <p:bldP spid="35" grpId="0" animBg="1"/>
      <p:bldP spid="36" grpId="0" animBg="1"/>
      <p:bldP spid="3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1839" y="22226"/>
            <a:ext cx="2879140" cy="686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TextBox 25"/>
          <p:cNvSpPr txBox="1"/>
          <p:nvPr/>
        </p:nvSpPr>
        <p:spPr>
          <a:xfrm>
            <a:off x="377824" y="1066800"/>
            <a:ext cx="6541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pt-BR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Tam giác ABD có cân tại A không?</a:t>
            </a:r>
          </a:p>
          <a:p>
            <a:pPr algn="just"/>
            <a:r>
              <a:rPr lang="vi-VN" b="1" dirty="0" smtClean="0">
                <a:latin typeface="Arial" pitchFamily="34" charset="0"/>
                <a:cs typeface="Arial" pitchFamily="34" charset="0"/>
              </a:rPr>
              <a:t>Vì 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tứ giác ABCD là hình thoi nên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…..</a:t>
            </a:r>
            <a:r>
              <a:rPr lang="vi-V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780338" y="41276"/>
            <a:ext cx="4190999" cy="3027324"/>
            <a:chOff x="8169274" y="2943225"/>
            <a:chExt cx="3181350" cy="2567404"/>
          </a:xfrm>
        </p:grpSpPr>
        <p:pic>
          <p:nvPicPr>
            <p:cNvPr id="182274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69274" y="2943225"/>
              <a:ext cx="3181350" cy="2390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23" name="TextBox 22"/>
            <p:cNvSpPr txBox="1"/>
            <p:nvPr/>
          </p:nvSpPr>
          <p:spPr>
            <a:xfrm>
              <a:off x="9218612" y="5172075"/>
              <a:ext cx="13335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Hình 3.48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47214" y="1906581"/>
            <a:ext cx="65411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err="1">
                <a:latin typeface="Arial" pitchFamily="34" charset="0"/>
                <a:cs typeface="Arial" pitchFamily="34" charset="0"/>
              </a:rPr>
              <a:t>Suy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ra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∆ABD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cân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tại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A.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6328" y="2609671"/>
            <a:ext cx="86236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b) AC có là đường phân giác của góc A không?</a:t>
            </a:r>
            <a:r>
              <a:rPr lang="en-US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AC</a:t>
            </a:r>
            <a:r>
              <a:rPr lang="vi-VN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có vuông góc với BD không </a:t>
            </a:r>
            <a:r>
              <a:rPr lang="en-US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?</a:t>
            </a:r>
            <a:r>
              <a:rPr lang="vi-VN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Vì sao</a:t>
            </a:r>
            <a:r>
              <a:rPr lang="vi-VN" b="1" dirty="0" smtClean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b="1" dirty="0" smtClean="0">
              <a:solidFill>
                <a:srgbClr val="00B0F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vi-VN" b="1" dirty="0" smtClean="0">
                <a:latin typeface="Arial" pitchFamily="34" charset="0"/>
                <a:cs typeface="Arial" pitchFamily="34" charset="0"/>
              </a:rPr>
              <a:t>Vì 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tứ giác ABCD là hình thoi nên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…...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…..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 = 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</a:t>
            </a:r>
            <a:r>
              <a:rPr lang="vi-VN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0634" y="3933348"/>
            <a:ext cx="85434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b="1" dirty="0" err="1">
                <a:latin typeface="Arial" pitchFamily="34" charset="0"/>
                <a:cs typeface="Arial" pitchFamily="34" charset="0"/>
              </a:rPr>
              <a:t>Xét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∆ABC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và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∆ADC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có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: AB =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, BC =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…….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,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cạnh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chung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……..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nên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  ∆ABC = ∆ADC (</a:t>
            </a:r>
            <a:r>
              <a:rPr lang="es-ES" b="1" dirty="0" err="1">
                <a:latin typeface="Arial" pitchFamily="34" charset="0"/>
                <a:cs typeface="Arial" pitchFamily="34" charset="0"/>
              </a:rPr>
              <a:t>c.c.c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)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77824" y="4769523"/>
                <a:ext cx="9915034" cy="472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s-ES" b="1" dirty="0" err="1">
                    <a:latin typeface="Arial" pitchFamily="34" charset="0"/>
                    <a:cs typeface="Arial" pitchFamily="34" charset="0"/>
                  </a:rPr>
                  <a:t>Suy</a:t>
                </a:r>
                <a:r>
                  <a:rPr lang="es-E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s-ES" b="1" dirty="0" err="1">
                    <a:latin typeface="Arial" pitchFamily="34" charset="0"/>
                    <a:cs typeface="Arial" pitchFamily="34" charset="0"/>
                  </a:rPr>
                  <a:t>ra</a:t>
                </a:r>
                <a:r>
                  <a:rPr lang="es-ES" b="1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s-ES" b="1" i="1" smtClean="0">
                            <a:latin typeface="Cambria Math"/>
                            <a:cs typeface="Arial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ES" b="1" i="1" smtClean="0"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en-US" b="1" i="1" smtClean="0">
                        <a:latin typeface="Cambria Math"/>
                        <a:cs typeface="Arial" pitchFamily="34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s-ES" b="1" i="1">
                            <a:latin typeface="Cambria Math"/>
                            <a:cs typeface="Arial" pitchFamily="34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s-ES" b="1" i="1">
                                <a:latin typeface="Cambria Math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/>
                                <a:cs typeface="Arial" pitchFamily="34" charset="0"/>
                              </a:rPr>
                              <m:t>𝑨</m:t>
                            </m:r>
                          </m:e>
                          <m:sub>
                            <m:r>
                              <a:rPr lang="en-US" b="1" i="1" smtClean="0">
                                <a:latin typeface="Cambria Math"/>
                                <a:cs typeface="Arial" pitchFamily="34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vi-VN" b="1" dirty="0">
                    <a:solidFill>
                      <a:schemeClr val="accent2">
                        <a:lumMod val="7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vi-VN" b="1" dirty="0">
                    <a:latin typeface="Arial" pitchFamily="34" charset="0"/>
                    <a:cs typeface="Arial" pitchFamily="34" charset="0"/>
                  </a:rPr>
                  <a:t>(hai góc tương ứng)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err="1">
                    <a:latin typeface="Arial" pitchFamily="34" charset="0"/>
                    <a:cs typeface="Arial" pitchFamily="34" charset="0"/>
                  </a:rPr>
                  <a:t>vậy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…….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err="1">
                    <a:latin typeface="Arial" pitchFamily="34" charset="0"/>
                    <a:cs typeface="Arial" pitchFamily="34" charset="0"/>
                  </a:rPr>
                  <a:t>là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err="1">
                    <a:latin typeface="Arial" pitchFamily="34" charset="0"/>
                    <a:cs typeface="Arial" pitchFamily="34" charset="0"/>
                  </a:rPr>
                  <a:t>đường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err="1">
                    <a:latin typeface="Arial" pitchFamily="34" charset="0"/>
                    <a:cs typeface="Arial" pitchFamily="34" charset="0"/>
                  </a:rPr>
                  <a:t>phân</a:t>
                </a:r>
                <a:r>
                  <a:rPr lang="en-US" b="1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 err="1">
                    <a:latin typeface="Arial" pitchFamily="34" charset="0"/>
                    <a:cs typeface="Arial" pitchFamily="34" charset="0"/>
                  </a:rPr>
                  <a:t>giác</a:t>
                </a:r>
                <a:endParaRPr lang="en-US" b="1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24" y="4769523"/>
                <a:ext cx="9915034" cy="472373"/>
              </a:xfrm>
              <a:prstGeom prst="rect">
                <a:avLst/>
              </a:prstGeom>
              <a:blipFill rotWithShape="1">
                <a:blip r:embed="rId6"/>
                <a:stretch>
                  <a:fillRect l="-984" t="-7692" b="-282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294430" y="5349728"/>
            <a:ext cx="111342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b="1" dirty="0">
                <a:latin typeface="Arial" pitchFamily="34" charset="0"/>
                <a:cs typeface="Arial" pitchFamily="34" charset="0"/>
              </a:rPr>
              <a:t>Tam giác ABD cân tại A có AO là đường phân giác nên AO cũng là</a:t>
            </a:r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………………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6328" y="6180725"/>
            <a:ext cx="111342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200" b="1" dirty="0">
                <a:latin typeface="Arial" pitchFamily="34" charset="0"/>
                <a:cs typeface="Arial" pitchFamily="34" charset="0"/>
              </a:rPr>
              <a:t>Vậy 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AC </a:t>
            </a:r>
            <a:r>
              <a:rPr lang="vi-VN" sz="2200" b="1" dirty="0">
                <a:latin typeface="Arial" pitchFamily="34" charset="0"/>
                <a:cs typeface="Arial" pitchFamily="34" charset="0"/>
              </a:rPr>
              <a:t>là đường phân giác của góc A</a:t>
            </a:r>
            <a:r>
              <a:rPr lang="vi-VN" sz="22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en-US" sz="2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vi-VN" b="1" dirty="0">
                <a:latin typeface="Arial" pitchFamily="34" charset="0"/>
                <a:cs typeface="Arial" pitchFamily="34" charset="0"/>
              </a:rPr>
              <a:t>AC vuông góc với </a:t>
            </a:r>
            <a:r>
              <a:rPr lang="vi-VN" b="1" dirty="0" smtClean="0">
                <a:latin typeface="Arial" pitchFamily="34" charset="0"/>
                <a:cs typeface="Arial" pitchFamily="34" charset="0"/>
              </a:rPr>
              <a:t>BD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7BDD5D1C-7BE3-6DEA-B92F-14FFCBB93464}"/>
              </a:ext>
            </a:extLst>
          </p:cNvPr>
          <p:cNvSpPr txBox="1"/>
          <p:nvPr/>
        </p:nvSpPr>
        <p:spPr>
          <a:xfrm>
            <a:off x="5172427" y="1443335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75CAD96-79D8-04C7-12EA-84E5438CB60A}"/>
              </a:ext>
            </a:extLst>
          </p:cNvPr>
          <p:cNvSpPr txBox="1"/>
          <p:nvPr/>
        </p:nvSpPr>
        <p:spPr>
          <a:xfrm>
            <a:off x="835515" y="5710535"/>
            <a:ext cx="1556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CD2AD33F-D693-B6FE-B0BD-86BD6C8944EC}"/>
              </a:ext>
            </a:extLst>
          </p:cNvPr>
          <p:cNvSpPr txBox="1"/>
          <p:nvPr/>
        </p:nvSpPr>
        <p:spPr>
          <a:xfrm>
            <a:off x="5256212" y="3352800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2629680-1FED-BC73-5C16-3EA48E55A57D}"/>
              </a:ext>
            </a:extLst>
          </p:cNvPr>
          <p:cNvSpPr txBox="1"/>
          <p:nvPr/>
        </p:nvSpPr>
        <p:spPr>
          <a:xfrm>
            <a:off x="6030857" y="3363570"/>
            <a:ext cx="61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E6ED573-3625-BC3C-4B19-EBCDF3C8AA12}"/>
              </a:ext>
            </a:extLst>
          </p:cNvPr>
          <p:cNvSpPr txBox="1"/>
          <p:nvPr/>
        </p:nvSpPr>
        <p:spPr>
          <a:xfrm>
            <a:off x="6805502" y="3369629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D5369F18-EBE8-7E17-0175-45A393510937}"/>
              </a:ext>
            </a:extLst>
          </p:cNvPr>
          <p:cNvSpPr txBox="1"/>
          <p:nvPr/>
        </p:nvSpPr>
        <p:spPr>
          <a:xfrm>
            <a:off x="7798534" y="335280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6408D7F-8999-7970-D37F-7B567B35B1B0}"/>
              </a:ext>
            </a:extLst>
          </p:cNvPr>
          <p:cNvSpPr txBox="1"/>
          <p:nvPr/>
        </p:nvSpPr>
        <p:spPr>
          <a:xfrm>
            <a:off x="5231246" y="3933348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511B7593-ED29-F037-362F-4F1C6BD227DB}"/>
              </a:ext>
            </a:extLst>
          </p:cNvPr>
          <p:cNvSpPr txBox="1"/>
          <p:nvPr/>
        </p:nvSpPr>
        <p:spPr>
          <a:xfrm>
            <a:off x="7168233" y="3933347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F102CABF-920B-8A29-CC88-A6EC3C5E06D2}"/>
              </a:ext>
            </a:extLst>
          </p:cNvPr>
          <p:cNvSpPr txBox="1"/>
          <p:nvPr/>
        </p:nvSpPr>
        <p:spPr>
          <a:xfrm>
            <a:off x="1598612" y="4302680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F8A01D23-C38D-2C7F-4901-69DD69DC8DD3}"/>
              </a:ext>
            </a:extLst>
          </p:cNvPr>
          <p:cNvSpPr txBox="1"/>
          <p:nvPr/>
        </p:nvSpPr>
        <p:spPr>
          <a:xfrm>
            <a:off x="6451223" y="4780231"/>
            <a:ext cx="6463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0102A89C-3B49-4D0B-59C1-B8EE993849CD}"/>
              </a:ext>
            </a:extLst>
          </p:cNvPr>
          <p:cNvSpPr txBox="1"/>
          <p:nvPr/>
        </p:nvSpPr>
        <p:spPr>
          <a:xfrm>
            <a:off x="6190019" y="1443335"/>
            <a:ext cx="630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</a:t>
            </a:r>
          </a:p>
        </p:txBody>
      </p:sp>
      <p:sp>
        <p:nvSpPr>
          <p:cNvPr id="33" name="Right Arrow 32">
            <a:hlinkClick r:id="rId7" action="ppaction://hlinkfile"/>
          </p:cNvPr>
          <p:cNvSpPr/>
          <p:nvPr/>
        </p:nvSpPr>
        <p:spPr>
          <a:xfrm>
            <a:off x="10246935" y="6210300"/>
            <a:ext cx="1676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DAU HIEU</a:t>
            </a:r>
            <a:endParaRPr lang="en-US" dirty="0"/>
          </a:p>
        </p:txBody>
      </p:sp>
      <p:pic>
        <p:nvPicPr>
          <p:cNvPr id="34" name="Picture 10" descr="Digit 180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" y="35645"/>
            <a:ext cx="20574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H="1">
            <a:off x="10514012" y="838200"/>
            <a:ext cx="15240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9010299" y="1792281"/>
            <a:ext cx="152400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990012" y="838200"/>
            <a:ext cx="172687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10580068" y="1792281"/>
            <a:ext cx="172687" cy="2286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367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xit" presetSubtype="0" fill="hold" nodeType="withEffect">
                                  <p:stCondLst>
                                    <p:cond delay="18300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NG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9" grpId="0"/>
      <p:bldP spid="11" grpId="0"/>
      <p:bldP spid="12" grpId="0"/>
      <p:bldP spid="13" grpId="0"/>
      <p:bldP spid="14" grpId="0"/>
      <p:bldP spid="16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116781" y="228600"/>
            <a:ext cx="525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Wingdings" pitchFamily="2" charset="2"/>
              <a:buChar char="v"/>
            </a:pP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nhận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biết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600" b="1" dirty="0" err="1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thoi</a:t>
            </a:r>
            <a:r>
              <a:rPr lang="en-US" sz="26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vi-VN" sz="26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534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12" y="2699474"/>
            <a:ext cx="3614738" cy="2696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5406" name="Picture 6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914400"/>
            <a:ext cx="11845925" cy="197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2" y="3124200"/>
            <a:ext cx="3505200" cy="2320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89212" y="5444860"/>
            <a:ext cx="3369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532812" y="5370399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32412" y="5601231"/>
            <a:ext cx="1333500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18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Hình</a:t>
            </a:r>
            <a:r>
              <a:rPr lang="en-US" sz="1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3.50</a:t>
            </a:r>
          </a:p>
        </p:txBody>
      </p:sp>
      <p:sp>
        <p:nvSpPr>
          <p:cNvPr id="17" name="Right Arrow 16">
            <a:hlinkClick r:id="rId6" action="ppaction://hlinkfile"/>
          </p:cNvPr>
          <p:cNvSpPr/>
          <p:nvPr/>
        </p:nvSpPr>
        <p:spPr>
          <a:xfrm>
            <a:off x="10056812" y="5901887"/>
            <a:ext cx="16764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DAU HIEU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988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261937" y="2286000"/>
            <a:ext cx="11776075" cy="3234406"/>
            <a:chOff x="3022884" y="2057400"/>
            <a:chExt cx="8443628" cy="2015206"/>
          </a:xfrm>
        </p:grpSpPr>
        <p:sp>
          <p:nvSpPr>
            <p:cNvPr id="21" name="TextBox 20"/>
            <p:cNvSpPr txBox="1"/>
            <p:nvPr/>
          </p:nvSpPr>
          <p:spPr>
            <a:xfrm>
              <a:off x="10133012" y="2884154"/>
              <a:ext cx="1333500" cy="33855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1600" b="1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Hình 3.51</a:t>
              </a:r>
            </a:p>
          </p:txBody>
        </p:sp>
        <p:pic>
          <p:nvPicPr>
            <p:cNvPr id="186372" name="Picture 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884" y="2057400"/>
              <a:ext cx="6911529" cy="201520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925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" y="1057944"/>
            <a:ext cx="11668125" cy="180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329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92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45435</TotalTime>
  <Words>425</Words>
  <Application>Microsoft Office PowerPoint</Application>
  <PresentationFormat>Custom</PresentationFormat>
  <Paragraphs>65</Paragraphs>
  <Slides>11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Phienbanmoi.com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Admin</cp:lastModifiedBy>
  <cp:revision>3007</cp:revision>
  <dcterms:created xsi:type="dcterms:W3CDTF">2021-08-04T05:24:17Z</dcterms:created>
  <dcterms:modified xsi:type="dcterms:W3CDTF">2024-10-17T10:28:46Z</dcterms:modified>
</cp:coreProperties>
</file>