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58" r:id="rId2"/>
    <p:sldId id="256" r:id="rId3"/>
    <p:sldId id="279" r:id="rId4"/>
    <p:sldId id="359" r:id="rId5"/>
    <p:sldId id="378" r:id="rId6"/>
    <p:sldId id="380" r:id="rId7"/>
    <p:sldId id="381" r:id="rId8"/>
    <p:sldId id="379" r:id="rId9"/>
    <p:sldId id="276" r:id="rId10"/>
    <p:sldId id="356" r:id="rId11"/>
    <p:sldId id="298" r:id="rId12"/>
    <p:sldId id="330" r:id="rId13"/>
    <p:sldId id="3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D"/>
    <a:srgbClr val="0070C0"/>
    <a:srgbClr val="0087B2"/>
    <a:srgbClr val="F26648"/>
    <a:srgbClr val="6D9FB1"/>
    <a:srgbClr val="FBC864"/>
    <a:srgbClr val="F8B417"/>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69" d="100"/>
          <a:sy n="69" d="100"/>
        </p:scale>
        <p:origin x="91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51995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77669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16/9/2024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9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87067" y="116077"/>
            <a:ext cx="11942388" cy="584775"/>
          </a:xfrm>
          <a:prstGeom prst="rect">
            <a:avLst/>
          </a:prstGeom>
          <a:noFill/>
          <a:effectLst/>
        </p:spPr>
        <p:txBody>
          <a:bodyPr wrap="square" rtlCol="0">
            <a:spAutoFit/>
          </a:bodyPr>
          <a:lstStyle/>
          <a:p>
            <a:r>
              <a:rPr lang="en-US" sz="3200" b="1" dirty="0">
                <a:solidFill>
                  <a:srgbClr val="FF0000"/>
                </a:solidFill>
                <a:effectLst>
                  <a:glow rad="88900">
                    <a:schemeClr val="bg1"/>
                  </a:glow>
                </a:effectLst>
                <a:cs typeface="Arial" panose="020B0604020202020204" pitchFamily="34" charset="0"/>
              </a:rPr>
              <a:t>Complete each sentence using the correct form of a phrasal verb in 3</a:t>
            </a:r>
            <a:r>
              <a:rPr lang="en-US" sz="2800" b="1" dirty="0">
                <a:solidFill>
                  <a:srgbClr val="FF0000"/>
                </a:solidFill>
                <a:effectLst>
                  <a:glow rad="88900">
                    <a:schemeClr val="bg1"/>
                  </a:glow>
                </a:effectLst>
                <a:cs typeface="Arial" panose="020B0604020202020204" pitchFamily="34" charset="0"/>
              </a:rPr>
              <a:t>.</a:t>
            </a:r>
          </a:p>
        </p:txBody>
      </p:sp>
      <p:sp>
        <p:nvSpPr>
          <p:cNvPr id="16" name="Rounded Rectangle 15"/>
          <p:cNvSpPr/>
          <p:nvPr/>
        </p:nvSpPr>
        <p:spPr>
          <a:xfrm>
            <a:off x="87322" y="13951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40108" y="368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Content Placeholder 2">
            <a:extLst>
              <a:ext uri="{FF2B5EF4-FFF2-40B4-BE49-F238E27FC236}">
                <a16:creationId xmlns:a16="http://schemas.microsoft.com/office/drawing/2014/main" id="{CED6E744-46AA-F162-8EC9-38D35EF819D3}"/>
              </a:ext>
            </a:extLst>
          </p:cNvPr>
          <p:cNvSpPr>
            <a:spLocks noGrp="1"/>
          </p:cNvSpPr>
          <p:nvPr>
            <p:ph idx="1"/>
          </p:nvPr>
        </p:nvSpPr>
        <p:spPr>
          <a:xfrm>
            <a:off x="487067" y="2021013"/>
            <a:ext cx="11407051" cy="4174358"/>
          </a:xfrm>
        </p:spPr>
        <p:txBody>
          <a:bodyPr>
            <a:noAutofit/>
          </a:bodyPr>
          <a:lstStyle/>
          <a:p>
            <a:pPr marL="0" indent="0">
              <a:lnSpc>
                <a:spcPct val="100000"/>
              </a:lnSpc>
              <a:spcBef>
                <a:spcPts val="0"/>
              </a:spcBef>
              <a:buNone/>
            </a:pPr>
            <a:r>
              <a:rPr lang="en-US" sz="3200" b="1" dirty="0">
                <a:solidFill>
                  <a:srgbClr val="F26648"/>
                </a:solidFill>
              </a:rPr>
              <a:t>1.</a:t>
            </a:r>
            <a:r>
              <a:rPr lang="en-US" sz="3200" b="1" dirty="0">
                <a:solidFill>
                  <a:srgbClr val="0070C0"/>
                </a:solidFill>
              </a:rPr>
              <a:t> </a:t>
            </a:r>
            <a:r>
              <a:rPr lang="en-US" sz="3200" dirty="0"/>
              <a:t>We __________ from our home town last Saturday.</a:t>
            </a:r>
          </a:p>
          <a:p>
            <a:pPr marL="0" indent="0">
              <a:lnSpc>
                <a:spcPct val="100000"/>
              </a:lnSpc>
              <a:spcBef>
                <a:spcPts val="0"/>
              </a:spcBef>
              <a:buNone/>
            </a:pPr>
            <a:endParaRPr lang="en-US" sz="800" dirty="0"/>
          </a:p>
          <a:p>
            <a:pPr marL="0" indent="0">
              <a:lnSpc>
                <a:spcPct val="100000"/>
              </a:lnSpc>
              <a:spcBef>
                <a:spcPts val="0"/>
              </a:spcBef>
              <a:buNone/>
            </a:pPr>
            <a:r>
              <a:rPr lang="en-US" sz="3200" b="1" dirty="0">
                <a:solidFill>
                  <a:srgbClr val="F26648"/>
                </a:solidFill>
              </a:rPr>
              <a:t>2. </a:t>
            </a:r>
            <a:r>
              <a:rPr lang="en-US" sz="3200" dirty="0"/>
              <a:t>The artisans in my village usually ___________ their skills to their eldest children.</a:t>
            </a:r>
          </a:p>
          <a:p>
            <a:pPr marL="0" indent="0">
              <a:lnSpc>
                <a:spcPct val="100000"/>
              </a:lnSpc>
              <a:spcBef>
                <a:spcPts val="0"/>
              </a:spcBef>
              <a:buNone/>
            </a:pPr>
            <a:endParaRPr lang="en-US" sz="800" dirty="0"/>
          </a:p>
          <a:p>
            <a:pPr marL="0" indent="0">
              <a:lnSpc>
                <a:spcPct val="100000"/>
              </a:lnSpc>
              <a:spcBef>
                <a:spcPts val="0"/>
              </a:spcBef>
              <a:buNone/>
            </a:pPr>
            <a:r>
              <a:rPr lang="en-US" sz="3200" b="1" dirty="0">
                <a:solidFill>
                  <a:srgbClr val="F26648"/>
                </a:solidFill>
              </a:rPr>
              <a:t>3. </a:t>
            </a:r>
            <a:r>
              <a:rPr lang="en-US" sz="3200" dirty="0"/>
              <a:t>If you want to ________ about our community, you can go to the local museum.</a:t>
            </a:r>
          </a:p>
          <a:p>
            <a:pPr marL="0" indent="0">
              <a:lnSpc>
                <a:spcPct val="100000"/>
              </a:lnSpc>
              <a:spcBef>
                <a:spcPts val="0"/>
              </a:spcBef>
              <a:buNone/>
            </a:pPr>
            <a:endParaRPr lang="en-US" sz="800" dirty="0"/>
          </a:p>
          <a:p>
            <a:pPr marL="0" indent="0">
              <a:lnSpc>
                <a:spcPct val="100000"/>
              </a:lnSpc>
              <a:spcBef>
                <a:spcPts val="0"/>
              </a:spcBef>
              <a:buNone/>
            </a:pPr>
            <a:r>
              <a:rPr lang="en-US" sz="3200" b="1" dirty="0">
                <a:solidFill>
                  <a:srgbClr val="F26648"/>
                </a:solidFill>
              </a:rPr>
              <a:t>4. </a:t>
            </a:r>
            <a:r>
              <a:rPr lang="en-US" sz="3200" dirty="0"/>
              <a:t>When we aren’t at home, our </a:t>
            </a:r>
            <a:r>
              <a:rPr lang="en-US" sz="3200" dirty="0" err="1"/>
              <a:t>neighbour</a:t>
            </a:r>
            <a:r>
              <a:rPr lang="en-US" sz="3200" dirty="0"/>
              <a:t> ____________ our cats.</a:t>
            </a:r>
          </a:p>
          <a:p>
            <a:pPr marL="0" indent="0">
              <a:lnSpc>
                <a:spcPct val="100000"/>
              </a:lnSpc>
              <a:spcBef>
                <a:spcPts val="0"/>
              </a:spcBef>
              <a:buNone/>
            </a:pPr>
            <a:endParaRPr lang="en-US" sz="800" dirty="0"/>
          </a:p>
          <a:p>
            <a:pPr marL="0" indent="0">
              <a:lnSpc>
                <a:spcPct val="100000"/>
              </a:lnSpc>
              <a:spcBef>
                <a:spcPts val="0"/>
              </a:spcBef>
              <a:buNone/>
            </a:pPr>
            <a:r>
              <a:rPr lang="en-US" sz="3200" b="1" dirty="0">
                <a:solidFill>
                  <a:srgbClr val="F26648"/>
                </a:solidFill>
              </a:rPr>
              <a:t>5. </a:t>
            </a:r>
            <a:r>
              <a:rPr lang="en-US" sz="3200" dirty="0"/>
              <a:t>Whenever I go to a new place, I spend time _____________.</a:t>
            </a:r>
          </a:p>
        </p:txBody>
      </p:sp>
      <p:sp>
        <p:nvSpPr>
          <p:cNvPr id="8" name="TextBox 1">
            <a:extLst>
              <a:ext uri="{FF2B5EF4-FFF2-40B4-BE49-F238E27FC236}">
                <a16:creationId xmlns:a16="http://schemas.microsoft.com/office/drawing/2014/main" id="{696FCE47-94A3-C30A-894D-2C7C8F7673AB}"/>
              </a:ext>
            </a:extLst>
          </p:cNvPr>
          <p:cNvSpPr txBox="1"/>
          <p:nvPr/>
        </p:nvSpPr>
        <p:spPr>
          <a:xfrm>
            <a:off x="1637617" y="2012179"/>
            <a:ext cx="1975595"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came back</a:t>
            </a:r>
            <a:endParaRPr lang="en-US" sz="1600" b="1" dirty="0">
              <a:solidFill>
                <a:schemeClr val="accent2"/>
              </a:solidFill>
              <a:effectLst>
                <a:outerShdw blurRad="38100" dist="38100" dir="2700000" algn="tl">
                  <a:srgbClr val="000000">
                    <a:alpha val="43137"/>
                  </a:srgbClr>
                </a:outerShdw>
              </a:effectLst>
            </a:endParaRPr>
          </a:p>
        </p:txBody>
      </p:sp>
      <p:sp>
        <p:nvSpPr>
          <p:cNvPr id="6" name="TextBox 1">
            <a:extLst>
              <a:ext uri="{FF2B5EF4-FFF2-40B4-BE49-F238E27FC236}">
                <a16:creationId xmlns:a16="http://schemas.microsoft.com/office/drawing/2014/main" id="{E27C8BD0-B3A7-DFF6-03CD-6852DD45D1C3}"/>
              </a:ext>
            </a:extLst>
          </p:cNvPr>
          <p:cNvSpPr txBox="1"/>
          <p:nvPr/>
        </p:nvSpPr>
        <p:spPr>
          <a:xfrm>
            <a:off x="6504216" y="2629251"/>
            <a:ext cx="2142635"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hand down</a:t>
            </a:r>
            <a:endParaRPr lang="en-US" sz="1600" b="1" dirty="0">
              <a:solidFill>
                <a:schemeClr val="accent2"/>
              </a:solidFill>
              <a:effectLst>
                <a:outerShdw blurRad="38100" dist="38100" dir="2700000" algn="tl">
                  <a:srgbClr val="000000">
                    <a:alpha val="43137"/>
                  </a:srgbClr>
                </a:outerShdw>
              </a:effectLst>
            </a:endParaRPr>
          </a:p>
        </p:txBody>
      </p:sp>
      <p:sp>
        <p:nvSpPr>
          <p:cNvPr id="15" name="TextBox 1">
            <a:extLst>
              <a:ext uri="{FF2B5EF4-FFF2-40B4-BE49-F238E27FC236}">
                <a16:creationId xmlns:a16="http://schemas.microsoft.com/office/drawing/2014/main" id="{043EF96A-BD0D-230E-8044-89BA1385120F}"/>
              </a:ext>
            </a:extLst>
          </p:cNvPr>
          <p:cNvSpPr txBox="1"/>
          <p:nvPr/>
        </p:nvSpPr>
        <p:spPr>
          <a:xfrm>
            <a:off x="3354309" y="3720662"/>
            <a:ext cx="1599431"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find out</a:t>
            </a:r>
            <a:endParaRPr lang="en-US" sz="1600" b="1" dirty="0">
              <a:solidFill>
                <a:schemeClr val="accent2"/>
              </a:solidFill>
              <a:effectLst>
                <a:outerShdw blurRad="38100" dist="38100" dir="2700000" algn="tl">
                  <a:srgbClr val="000000">
                    <a:alpha val="43137"/>
                  </a:srgbClr>
                </a:outerShdw>
              </a:effectLst>
            </a:endParaRPr>
          </a:p>
        </p:txBody>
      </p:sp>
      <p:sp>
        <p:nvSpPr>
          <p:cNvPr id="18" name="TextBox 1">
            <a:extLst>
              <a:ext uri="{FF2B5EF4-FFF2-40B4-BE49-F238E27FC236}">
                <a16:creationId xmlns:a16="http://schemas.microsoft.com/office/drawing/2014/main" id="{B7D71CD3-BCDF-70AD-8C9A-30E854B462BF}"/>
              </a:ext>
            </a:extLst>
          </p:cNvPr>
          <p:cNvSpPr txBox="1"/>
          <p:nvPr/>
        </p:nvSpPr>
        <p:spPr>
          <a:xfrm>
            <a:off x="7710980" y="4817740"/>
            <a:ext cx="2392359"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takes care of</a:t>
            </a:r>
            <a:endParaRPr lang="en-US" sz="1600" b="1" dirty="0">
              <a:solidFill>
                <a:schemeClr val="accent2"/>
              </a:solidFill>
              <a:effectLst>
                <a:outerShdw blurRad="38100" dist="38100" dir="2700000" algn="tl">
                  <a:srgbClr val="000000">
                    <a:alpha val="43137"/>
                  </a:srgbClr>
                </a:outerShdw>
              </a:effectLst>
            </a:endParaRPr>
          </a:p>
        </p:txBody>
      </p:sp>
      <p:sp>
        <p:nvSpPr>
          <p:cNvPr id="19" name="TextBox 1">
            <a:extLst>
              <a:ext uri="{FF2B5EF4-FFF2-40B4-BE49-F238E27FC236}">
                <a16:creationId xmlns:a16="http://schemas.microsoft.com/office/drawing/2014/main" id="{76D52C1D-6286-5625-CAE2-B463E38FADEE}"/>
              </a:ext>
            </a:extLst>
          </p:cNvPr>
          <p:cNvSpPr txBox="1"/>
          <p:nvPr/>
        </p:nvSpPr>
        <p:spPr>
          <a:xfrm>
            <a:off x="8163498" y="5433718"/>
            <a:ext cx="2765708"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looking around</a:t>
            </a:r>
            <a:endParaRPr lang="en-US" sz="1600" b="1" dirty="0">
              <a:solidFill>
                <a:schemeClr val="accent2"/>
              </a:solidFill>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A2759044-9E8B-92EB-C9E3-18656FED919E}"/>
              </a:ext>
            </a:extLst>
          </p:cNvPr>
          <p:cNvPicPr>
            <a:picLocks noChangeAspect="1"/>
          </p:cNvPicPr>
          <p:nvPr/>
        </p:nvPicPr>
        <p:blipFill rotWithShape="1">
          <a:blip r:embed="rId3"/>
          <a:srcRect t="59696" r="64308" b="27666"/>
          <a:stretch/>
        </p:blipFill>
        <p:spPr>
          <a:xfrm>
            <a:off x="6857779" y="751983"/>
            <a:ext cx="2261061" cy="763036"/>
          </a:xfrm>
          <a:prstGeom prst="rect">
            <a:avLst/>
          </a:prstGeom>
        </p:spPr>
      </p:pic>
      <p:pic>
        <p:nvPicPr>
          <p:cNvPr id="25" name="Picture 24">
            <a:extLst>
              <a:ext uri="{FF2B5EF4-FFF2-40B4-BE49-F238E27FC236}">
                <a16:creationId xmlns:a16="http://schemas.microsoft.com/office/drawing/2014/main" id="{A2759044-9E8B-92EB-C9E3-18656FED919E}"/>
              </a:ext>
            </a:extLst>
          </p:cNvPr>
          <p:cNvPicPr>
            <a:picLocks noChangeAspect="1"/>
          </p:cNvPicPr>
          <p:nvPr/>
        </p:nvPicPr>
        <p:blipFill rotWithShape="1">
          <a:blip r:embed="rId3"/>
          <a:srcRect t="18773" r="64308" b="61669"/>
          <a:stretch/>
        </p:blipFill>
        <p:spPr>
          <a:xfrm>
            <a:off x="2507979" y="700852"/>
            <a:ext cx="2011632" cy="801202"/>
          </a:xfrm>
          <a:prstGeom prst="rect">
            <a:avLst/>
          </a:prstGeom>
        </p:spPr>
      </p:pic>
      <p:pic>
        <p:nvPicPr>
          <p:cNvPr id="26" name="Picture 25">
            <a:extLst>
              <a:ext uri="{FF2B5EF4-FFF2-40B4-BE49-F238E27FC236}">
                <a16:creationId xmlns:a16="http://schemas.microsoft.com/office/drawing/2014/main" id="{A2759044-9E8B-92EB-C9E3-18656FED919E}"/>
              </a:ext>
            </a:extLst>
          </p:cNvPr>
          <p:cNvPicPr>
            <a:picLocks noChangeAspect="1"/>
          </p:cNvPicPr>
          <p:nvPr/>
        </p:nvPicPr>
        <p:blipFill rotWithShape="1">
          <a:blip r:embed="rId3"/>
          <a:srcRect t="39342" r="64308" b="38392"/>
          <a:stretch/>
        </p:blipFill>
        <p:spPr>
          <a:xfrm>
            <a:off x="4602161" y="697519"/>
            <a:ext cx="2173068" cy="860725"/>
          </a:xfrm>
          <a:prstGeom prst="rect">
            <a:avLst/>
          </a:prstGeom>
        </p:spPr>
      </p:pic>
      <p:pic>
        <p:nvPicPr>
          <p:cNvPr id="27" name="Picture 26">
            <a:extLst>
              <a:ext uri="{FF2B5EF4-FFF2-40B4-BE49-F238E27FC236}">
                <a16:creationId xmlns:a16="http://schemas.microsoft.com/office/drawing/2014/main" id="{A2759044-9E8B-92EB-C9E3-18656FED919E}"/>
              </a:ext>
            </a:extLst>
          </p:cNvPr>
          <p:cNvPicPr>
            <a:picLocks noChangeAspect="1"/>
          </p:cNvPicPr>
          <p:nvPr/>
        </p:nvPicPr>
        <p:blipFill rotWithShape="1">
          <a:blip r:embed="rId3"/>
          <a:srcRect r="64308" b="78412"/>
          <a:stretch/>
        </p:blipFill>
        <p:spPr>
          <a:xfrm>
            <a:off x="289854" y="787517"/>
            <a:ext cx="2044645" cy="776919"/>
          </a:xfrm>
          <a:prstGeom prst="rect">
            <a:avLst/>
          </a:prstGeom>
        </p:spPr>
      </p:pic>
      <p:pic>
        <p:nvPicPr>
          <p:cNvPr id="28" name="Picture 27">
            <a:extLst>
              <a:ext uri="{FF2B5EF4-FFF2-40B4-BE49-F238E27FC236}">
                <a16:creationId xmlns:a16="http://schemas.microsoft.com/office/drawing/2014/main" id="{A2759044-9E8B-92EB-C9E3-18656FED919E}"/>
              </a:ext>
            </a:extLst>
          </p:cNvPr>
          <p:cNvPicPr>
            <a:picLocks noChangeAspect="1"/>
          </p:cNvPicPr>
          <p:nvPr/>
        </p:nvPicPr>
        <p:blipFill rotWithShape="1">
          <a:blip r:embed="rId3"/>
          <a:srcRect t="76291" r="64308" b="7461"/>
          <a:stretch/>
        </p:blipFill>
        <p:spPr>
          <a:xfrm>
            <a:off x="9201390" y="744764"/>
            <a:ext cx="2261061" cy="813480"/>
          </a:xfrm>
          <a:prstGeom prst="rect">
            <a:avLst/>
          </a:prstGeom>
        </p:spPr>
      </p:pic>
    </p:spTree>
    <p:extLst>
      <p:ext uri="{BB962C8B-B14F-4D97-AF65-F5344CB8AC3E}">
        <p14:creationId xmlns:p14="http://schemas.microsoft.com/office/powerpoint/2010/main" val="7975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297" y="1111045"/>
            <a:ext cx="998816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Find someone who … Ask as many friends as you can the following questions. Then write their names in the table if they say “yes”. </a:t>
            </a:r>
          </a:p>
        </p:txBody>
      </p:sp>
      <p:sp>
        <p:nvSpPr>
          <p:cNvPr id="11" name="TextBox 10"/>
          <p:cNvSpPr txBox="1"/>
          <p:nvPr/>
        </p:nvSpPr>
        <p:spPr>
          <a:xfrm>
            <a:off x="487067" y="194965"/>
            <a:ext cx="623474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III. PRODUCTION</a:t>
            </a: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7" name="Hình ảnh 6">
            <a:extLst>
              <a:ext uri="{FF2B5EF4-FFF2-40B4-BE49-F238E27FC236}">
                <a16:creationId xmlns:a16="http://schemas.microsoft.com/office/drawing/2014/main" id="{E3645383-7041-C277-28B1-603FBA0B6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351" y="2465181"/>
            <a:ext cx="3624536" cy="3708828"/>
          </a:xfrm>
          <a:prstGeom prst="rect">
            <a:avLst/>
          </a:prstGeom>
        </p:spPr>
      </p:pic>
      <p:pic>
        <p:nvPicPr>
          <p:cNvPr id="4" name="Picture 3">
            <a:extLst>
              <a:ext uri="{FF2B5EF4-FFF2-40B4-BE49-F238E27FC236}">
                <a16:creationId xmlns:a16="http://schemas.microsoft.com/office/drawing/2014/main" id="{AE29C1F1-8B2B-08D3-1D06-7B973666F472}"/>
              </a:ext>
            </a:extLst>
          </p:cNvPr>
          <p:cNvPicPr>
            <a:picLocks noChangeAspect="1"/>
          </p:cNvPicPr>
          <p:nvPr/>
        </p:nvPicPr>
        <p:blipFill>
          <a:blip r:embed="rId4"/>
          <a:stretch>
            <a:fillRect/>
          </a:stretch>
        </p:blipFill>
        <p:spPr>
          <a:xfrm>
            <a:off x="1107297" y="2122343"/>
            <a:ext cx="5406686" cy="4394504"/>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241955" y="207665"/>
            <a:ext cx="4132696" cy="707886"/>
          </a:xfrm>
          <a:prstGeom prst="rect">
            <a:avLst/>
          </a:prstGeom>
          <a:noFill/>
          <a:effectLst/>
        </p:spPr>
        <p:txBody>
          <a:bodyPr wrap="square" rtlCol="0">
            <a:spAutoFit/>
          </a:bodyPr>
          <a:lstStyle/>
          <a:p>
            <a:r>
              <a:rPr lang="en-US" sz="4000" b="1" dirty="0">
                <a:solidFill>
                  <a:srgbClr val="FF0000"/>
                </a:solidFill>
                <a:effectLst>
                  <a:glow rad="88900">
                    <a:schemeClr val="bg1"/>
                  </a:glow>
                </a:effectLst>
                <a:cs typeface="Arial" panose="020B0604020202020204" pitchFamily="34" charset="0"/>
              </a:rPr>
              <a:t>Homework</a:t>
            </a:r>
          </a:p>
        </p:txBody>
      </p:sp>
      <p:sp>
        <p:nvSpPr>
          <p:cNvPr id="2" name="TextBox 1"/>
          <p:cNvSpPr txBox="1"/>
          <p:nvPr/>
        </p:nvSpPr>
        <p:spPr>
          <a:xfrm>
            <a:off x="487067" y="1271802"/>
            <a:ext cx="8149852" cy="3330464"/>
          </a:xfrm>
          <a:prstGeom prst="rect">
            <a:avLst/>
          </a:prstGeom>
          <a:noFill/>
        </p:spPr>
        <p:txBody>
          <a:bodyPr wrap="square" rtlCol="0">
            <a:spAutoFit/>
          </a:bodyPr>
          <a:lstStyle/>
          <a:p>
            <a:pPr>
              <a:lnSpc>
                <a:spcPct val="150000"/>
              </a:lnSpc>
            </a:pPr>
            <a:r>
              <a:rPr lang="en-US" sz="3600" dirty="0"/>
              <a:t> -Learn grammar</a:t>
            </a:r>
          </a:p>
          <a:p>
            <a:pPr>
              <a:lnSpc>
                <a:spcPct val="150000"/>
              </a:lnSpc>
            </a:pPr>
            <a:r>
              <a:rPr lang="en-US" sz="3600" dirty="0"/>
              <a:t> -Do exercises in the Workbook.</a:t>
            </a:r>
          </a:p>
          <a:p>
            <a:pPr>
              <a:lnSpc>
                <a:spcPct val="150000"/>
              </a:lnSpc>
            </a:pPr>
            <a:r>
              <a:rPr lang="en-US" sz="3600" dirty="0"/>
              <a:t>- Make 5 sentences using phrasal verbs.</a:t>
            </a:r>
          </a:p>
          <a:p>
            <a:pPr>
              <a:lnSpc>
                <a:spcPct val="150000"/>
              </a:lnSpc>
            </a:pPr>
            <a:r>
              <a:rPr lang="en-US" sz="3600" dirty="0"/>
              <a:t>- Prepare COMMUNICATION</a:t>
            </a:r>
          </a:p>
        </p:txBody>
      </p:sp>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7162938"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57524" y="1870105"/>
            <a:ext cx="6518880" cy="707886"/>
          </a:xfrm>
          <a:prstGeom prst="rect">
            <a:avLst/>
          </a:prstGeom>
          <a:noFill/>
        </p:spPr>
        <p:txBody>
          <a:bodyPr wrap="square" rtlCol="0">
            <a:spAutoFit/>
          </a:bodyPr>
          <a:lstStyle/>
          <a:p>
            <a:r>
              <a:rPr lang="en-US" sz="4000" b="1" dirty="0">
                <a:solidFill>
                  <a:srgbClr val="FF0000"/>
                </a:solidFill>
              </a:rPr>
              <a:t>LESSON 3: A CLOSER LOOK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
        <p:nvSpPr>
          <p:cNvPr id="2" name="TextBox 1">
            <a:extLst>
              <a:ext uri="{FF2B5EF4-FFF2-40B4-BE49-F238E27FC236}">
                <a16:creationId xmlns:a16="http://schemas.microsoft.com/office/drawing/2014/main" id="{AC501A01-7898-D44A-306F-BF417FFD75C3}"/>
              </a:ext>
            </a:extLst>
          </p:cNvPr>
          <p:cNvSpPr txBox="1"/>
          <p:nvPr/>
        </p:nvSpPr>
        <p:spPr>
          <a:xfrm>
            <a:off x="1276300" y="1872326"/>
            <a:ext cx="1630317" cy="707886"/>
          </a:xfrm>
          <a:prstGeom prst="rect">
            <a:avLst/>
          </a:prstGeom>
          <a:noFill/>
        </p:spPr>
        <p:txBody>
          <a:bodyPr wrap="square" rtlCol="0">
            <a:spAutoFit/>
          </a:bodyPr>
          <a:lstStyle/>
          <a:p>
            <a:r>
              <a:rPr lang="en-US" sz="4000" b="1" dirty="0">
                <a:solidFill>
                  <a:srgbClr val="FF0000"/>
                </a:solidFill>
              </a:rPr>
              <a:t>P.4</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3388970" y="118963"/>
            <a:ext cx="5217956" cy="830997"/>
          </a:xfrm>
          <a:prstGeom prst="rect">
            <a:avLst/>
          </a:prstGeom>
          <a:no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rPr>
              <a:t>BRAINSTORMING</a:t>
            </a:r>
          </a:p>
        </p:txBody>
      </p:sp>
      <p:sp>
        <p:nvSpPr>
          <p:cNvPr id="3" name="Hộp Văn bản 2">
            <a:extLst>
              <a:ext uri="{FF2B5EF4-FFF2-40B4-BE49-F238E27FC236}">
                <a16:creationId xmlns:a16="http://schemas.microsoft.com/office/drawing/2014/main" id="{C29AD98B-1BF4-8D7A-B304-6945A80AD8F8}"/>
              </a:ext>
            </a:extLst>
          </p:cNvPr>
          <p:cNvSpPr txBox="1"/>
          <p:nvPr/>
        </p:nvSpPr>
        <p:spPr>
          <a:xfrm>
            <a:off x="346364" y="3260330"/>
            <a:ext cx="11666664" cy="1323439"/>
          </a:xfrm>
          <a:prstGeom prst="rect">
            <a:avLst/>
          </a:prstGeom>
          <a:noFill/>
        </p:spPr>
        <p:txBody>
          <a:bodyPr wrap="square">
            <a:spAutoFit/>
          </a:bodyPr>
          <a:lstStyle/>
          <a:p>
            <a:pPr algn="ctr"/>
            <a:r>
              <a:rPr lang="en-US" sz="4000" b="1" dirty="0">
                <a:solidFill>
                  <a:srgbClr val="000000"/>
                </a:solidFill>
                <a:effectLst/>
                <a:latin typeface="Segoe UI" panose="020B0502040204020203" pitchFamily="34" charset="0"/>
                <a:ea typeface="Source Sans Pro SemiBold" panose="020B0603030403020204" pitchFamily="34" charset="0"/>
                <a:cs typeface="Segoe UI" panose="020B0502040204020203" pitchFamily="34" charset="0"/>
              </a:rPr>
              <a:t>What do you do when you don’t know </a:t>
            </a:r>
            <a:endParaRPr lang="en-US" sz="4000" b="1" dirty="0" smtClean="0">
              <a:solidFill>
                <a:srgbClr val="000000"/>
              </a:solidFill>
              <a:effectLst/>
              <a:latin typeface="Segoe UI" panose="020B0502040204020203" pitchFamily="34" charset="0"/>
              <a:ea typeface="Source Sans Pro SemiBold" panose="020B0603030403020204" pitchFamily="34" charset="0"/>
              <a:cs typeface="Segoe UI" panose="020B0502040204020203" pitchFamily="34" charset="0"/>
            </a:endParaRPr>
          </a:p>
          <a:p>
            <a:pPr algn="ctr"/>
            <a:r>
              <a:rPr lang="en-US" sz="4000" b="1" dirty="0" smtClean="0">
                <a:solidFill>
                  <a:srgbClr val="000000"/>
                </a:solidFill>
                <a:effectLst/>
                <a:latin typeface="Segoe UI" panose="020B0502040204020203" pitchFamily="34" charset="0"/>
                <a:ea typeface="Source Sans Pro SemiBold" panose="020B0603030403020204" pitchFamily="34" charset="0"/>
                <a:cs typeface="Segoe UI" panose="020B0502040204020203" pitchFamily="34" charset="0"/>
              </a:rPr>
              <a:t>how </a:t>
            </a:r>
            <a:r>
              <a:rPr lang="en-US" sz="4000" b="1" dirty="0">
                <a:solidFill>
                  <a:srgbClr val="000000"/>
                </a:solidFill>
                <a:effectLst/>
                <a:latin typeface="Segoe UI" panose="020B0502040204020203" pitchFamily="34" charset="0"/>
                <a:ea typeface="Source Sans Pro SemiBold" panose="020B0603030403020204" pitchFamily="34" charset="0"/>
                <a:cs typeface="Segoe UI" panose="020B0502040204020203" pitchFamily="34" charset="0"/>
              </a:rPr>
              <a:t>to get to a place in your </a:t>
            </a:r>
            <a:r>
              <a:rPr lang="en-US" sz="4000" b="1" dirty="0" err="1">
                <a:solidFill>
                  <a:srgbClr val="000000"/>
                </a:solidFill>
                <a:effectLst/>
                <a:latin typeface="Segoe UI" panose="020B0502040204020203" pitchFamily="34" charset="0"/>
                <a:ea typeface="Source Sans Pro SemiBold" panose="020B0603030403020204" pitchFamily="34" charset="0"/>
                <a:cs typeface="Segoe UI" panose="020B0502040204020203" pitchFamily="34" charset="0"/>
              </a:rPr>
              <a:t>neighbourhood</a:t>
            </a:r>
            <a:r>
              <a:rPr lang="en-US" sz="4000" b="1" dirty="0">
                <a:solidFill>
                  <a:srgbClr val="000000"/>
                </a:solidFill>
                <a:effectLst/>
                <a:latin typeface="Segoe UI" panose="020B0502040204020203" pitchFamily="34" charset="0"/>
                <a:ea typeface="Source Sans Pro SemiBold" panose="020B0603030403020204" pitchFamily="34" charset="0"/>
                <a:cs typeface="Segoe UI" panose="020B0502040204020203" pitchFamily="34" charset="0"/>
              </a:rPr>
              <a:t>? </a:t>
            </a:r>
            <a:endParaRPr lang="vi-VN" sz="4000" b="1" dirty="0">
              <a:latin typeface="Segoe UI" panose="020B0502040204020203" pitchFamily="34" charset="0"/>
              <a:ea typeface="Source Sans Pro SemiBold" panose="020B0603030403020204" pitchFamily="34" charset="0"/>
              <a:cs typeface="Segoe UI" panose="020B0502040204020203" pitchFamily="34" charset="0"/>
            </a:endParaRPr>
          </a:p>
        </p:txBody>
      </p:sp>
      <p:sp>
        <p:nvSpPr>
          <p:cNvPr id="4" name="Hình chữ nhật 3">
            <a:extLst>
              <a:ext uri="{FF2B5EF4-FFF2-40B4-BE49-F238E27FC236}">
                <a16:creationId xmlns:a16="http://schemas.microsoft.com/office/drawing/2014/main" id="{AFBB44FE-EC47-448A-4012-61481C894FE1}"/>
              </a:ext>
            </a:extLst>
          </p:cNvPr>
          <p:cNvSpPr/>
          <p:nvPr/>
        </p:nvSpPr>
        <p:spPr>
          <a:xfrm>
            <a:off x="299490" y="3998495"/>
            <a:ext cx="5529597" cy="62095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14">
            <a:extLst>
              <a:ext uri="{FF2B5EF4-FFF2-40B4-BE49-F238E27FC236}">
                <a16:creationId xmlns:a16="http://schemas.microsoft.com/office/drawing/2014/main" id="{400175C0-D0CC-1638-E80B-86A8D65E76A9}"/>
              </a:ext>
            </a:extLst>
          </p:cNvPr>
          <p:cNvSpPr txBox="1"/>
          <p:nvPr/>
        </p:nvSpPr>
        <p:spPr>
          <a:xfrm>
            <a:off x="2657238" y="1234923"/>
            <a:ext cx="5995176" cy="1200329"/>
          </a:xfrm>
          <a:prstGeom prst="rect">
            <a:avLst/>
          </a:prstGeom>
          <a:noFill/>
          <a:effectLst/>
        </p:spPr>
        <p:txBody>
          <a:bodyPr wrap="square" rtlCol="0">
            <a:spAutoFit/>
          </a:bodyPr>
          <a:lstStyle/>
          <a:p>
            <a:pPr algn="ctr"/>
            <a:r>
              <a:rPr lang="en-US" sz="36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QUESTION WORDS BEFORE </a:t>
            </a:r>
            <a:r>
              <a:rPr lang="en-US" sz="3600" b="1" i="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TO</a:t>
            </a:r>
            <a:r>
              <a:rPr lang="en-US" sz="36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-INFINITIVES</a:t>
            </a:r>
          </a:p>
        </p:txBody>
      </p:sp>
      <p:cxnSp>
        <p:nvCxnSpPr>
          <p:cNvPr id="10" name="Đường kết nối Mũi tên Thẳng 9">
            <a:extLst>
              <a:ext uri="{FF2B5EF4-FFF2-40B4-BE49-F238E27FC236}">
                <a16:creationId xmlns:a16="http://schemas.microsoft.com/office/drawing/2014/main" id="{0F2BD1C7-84D4-B00E-D1BC-A93A7525CDD6}"/>
              </a:ext>
            </a:extLst>
          </p:cNvPr>
          <p:cNvCxnSpPr>
            <a:cxnSpLocks/>
          </p:cNvCxnSpPr>
          <p:nvPr/>
        </p:nvCxnSpPr>
        <p:spPr>
          <a:xfrm flipH="1">
            <a:off x="4125481" y="2421024"/>
            <a:ext cx="1544348" cy="1551515"/>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 GRAMMAR:</a:t>
            </a:r>
          </a:p>
        </p:txBody>
      </p:sp>
      <p:sp>
        <p:nvSpPr>
          <p:cNvPr id="5" name="TextBox 14">
            <a:extLst>
              <a:ext uri="{FF2B5EF4-FFF2-40B4-BE49-F238E27FC236}">
                <a16:creationId xmlns:a16="http://schemas.microsoft.com/office/drawing/2014/main" id="{781AF605-3F35-594A-116E-50B7D0C230F3}"/>
              </a:ext>
            </a:extLst>
          </p:cNvPr>
          <p:cNvSpPr txBox="1"/>
          <p:nvPr/>
        </p:nvSpPr>
        <p:spPr>
          <a:xfrm>
            <a:off x="-99893" y="1016966"/>
            <a:ext cx="10791591" cy="584775"/>
          </a:xfrm>
          <a:prstGeom prst="rect">
            <a:avLst/>
          </a:prstGeom>
          <a:noFill/>
          <a:effectLst/>
        </p:spPr>
        <p:txBody>
          <a:bodyPr wrap="square" rtlCol="0">
            <a:spAutoFit/>
          </a:bodyPr>
          <a:lstStyle/>
          <a:p>
            <a:r>
              <a:rPr lang="en-US" sz="3200" b="1" u="sng" dirty="0">
                <a:solidFill>
                  <a:srgbClr val="FF0000"/>
                </a:solidFill>
                <a:effectLst>
                  <a:glow rad="88900">
                    <a:schemeClr val="bg1"/>
                  </a:glow>
                </a:effectLst>
                <a:latin typeface="Times New Roman" panose="02020603050405020304" pitchFamily="18" charset="0"/>
                <a:cs typeface="Times New Roman" panose="02020603050405020304" pitchFamily="18" charset="0"/>
              </a:rPr>
              <a:t>1.QUESTION WORDS BEFORE TO-INFINITIVES</a:t>
            </a:r>
          </a:p>
        </p:txBody>
      </p:sp>
      <p:sp>
        <p:nvSpPr>
          <p:cNvPr id="2" name="TextBox 1">
            <a:extLst>
              <a:ext uri="{FF2B5EF4-FFF2-40B4-BE49-F238E27FC236}">
                <a16:creationId xmlns:a16="http://schemas.microsoft.com/office/drawing/2014/main" id="{7B4EA576-5674-9C1B-90AC-E864458639DA}"/>
              </a:ext>
            </a:extLst>
          </p:cNvPr>
          <p:cNvSpPr txBox="1"/>
          <p:nvPr/>
        </p:nvSpPr>
        <p:spPr>
          <a:xfrm>
            <a:off x="457200" y="1770435"/>
            <a:ext cx="10535055" cy="3970318"/>
          </a:xfrm>
          <a:prstGeom prst="rect">
            <a:avLst/>
          </a:prstGeom>
          <a:noFill/>
        </p:spPr>
        <p:txBody>
          <a:bodyPr wrap="square" rtlCol="0">
            <a:spAutoFit/>
          </a:bodyPr>
          <a:lstStyle/>
          <a:p>
            <a:r>
              <a:rPr lang="en-US" sz="2800" dirty="0">
                <a:latin typeface="+mj-lt"/>
              </a:rPr>
              <a:t>-</a:t>
            </a:r>
            <a:r>
              <a:rPr lang="vi-VN" sz="2800" dirty="0">
                <a:latin typeface="+mj-lt"/>
              </a:rPr>
              <a:t>We use a question word such as </a:t>
            </a:r>
            <a:r>
              <a:rPr lang="vi-VN" sz="2800" b="1" dirty="0">
                <a:solidFill>
                  <a:srgbClr val="FF0000"/>
                </a:solidFill>
                <a:latin typeface="+mj-lt"/>
              </a:rPr>
              <a:t>who, what, where, when, or how </a:t>
            </a:r>
            <a:r>
              <a:rPr lang="vi-VN" sz="2800" dirty="0">
                <a:latin typeface="+mj-lt"/>
              </a:rPr>
              <a:t>before a to-infinitive </a:t>
            </a:r>
            <a:r>
              <a:rPr lang="vi-VN" sz="2800" b="1" dirty="0">
                <a:solidFill>
                  <a:srgbClr val="FF0000"/>
                </a:solidFill>
                <a:latin typeface="+mj-lt"/>
              </a:rPr>
              <a:t>to express an indirect question about what we should do.</a:t>
            </a:r>
            <a:r>
              <a:rPr lang="vi-VN" sz="2800" dirty="0">
                <a:latin typeface="+mj-lt"/>
              </a:rPr>
              <a:t>(Chúng ta sử dụng từ để hỏi như who, what, where, when hoặc how trước động từ nguyên thể có "to" để diễn tả một câu hỏi gián tiếp về việc chúng ta nên làm gì.)</a:t>
            </a:r>
            <a:endParaRPr lang="en-US" sz="2800" dirty="0">
              <a:latin typeface="+mj-lt"/>
            </a:endParaRPr>
          </a:p>
          <a:p>
            <a:r>
              <a:rPr lang="en-US" sz="2800" dirty="0">
                <a:latin typeface="+mj-lt"/>
              </a:rPr>
              <a:t>-</a:t>
            </a:r>
            <a:r>
              <a:rPr lang="vi-VN" sz="2800" dirty="0">
                <a:latin typeface="+mj-lt"/>
              </a:rPr>
              <a:t>We often use a verb such as </a:t>
            </a:r>
            <a:r>
              <a:rPr lang="vi-VN" sz="2800" b="1" dirty="0">
                <a:solidFill>
                  <a:srgbClr val="FF0000"/>
                </a:solidFill>
                <a:latin typeface="+mj-lt"/>
              </a:rPr>
              <a:t>ask, wonder, (not) decide, (not) tell, or (not) know before the question word + to-infinitive</a:t>
            </a:r>
            <a:r>
              <a:rPr lang="vi-VN" sz="2800" dirty="0">
                <a:latin typeface="+mj-lt"/>
              </a:rPr>
              <a:t>.(Chúng ta thường sử dụng các động từ như ask, wonder, (not) decide, (not) tell, hoặc (not) know trước từ để hỏi + to-V.)</a:t>
            </a:r>
            <a:endParaRPr lang="en-US" sz="2800" dirty="0">
              <a:latin typeface="+mj-lt"/>
            </a:endParaRPr>
          </a:p>
        </p:txBody>
      </p:sp>
      <p:sp>
        <p:nvSpPr>
          <p:cNvPr id="4" name="TextBox 3">
            <a:extLst>
              <a:ext uri="{FF2B5EF4-FFF2-40B4-BE49-F238E27FC236}">
                <a16:creationId xmlns:a16="http://schemas.microsoft.com/office/drawing/2014/main" id="{941B7CF2-FD2F-74B6-BCBE-B0BDEE3C3AD8}"/>
              </a:ext>
            </a:extLst>
          </p:cNvPr>
          <p:cNvSpPr txBox="1">
            <a:spLocks noChangeArrowheads="1"/>
          </p:cNvSpPr>
          <p:nvPr/>
        </p:nvSpPr>
        <p:spPr bwMode="auto">
          <a:xfrm>
            <a:off x="9261599" y="1027728"/>
            <a:ext cx="2845467"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C00000"/>
                </a:solidFill>
                <a:latin typeface="Times New Roman" panose="02020603050405020304" pitchFamily="18" charset="0"/>
                <a:cs typeface="Times New Roman" panose="02020603050405020304" pitchFamily="18" charset="0"/>
              </a:rPr>
              <a:t>(</a:t>
            </a:r>
            <a:r>
              <a:rPr lang="en-US" altLang="en-US" b="1" dirty="0" err="1">
                <a:solidFill>
                  <a:srgbClr val="C00000"/>
                </a:solidFill>
                <a:latin typeface="Times New Roman" panose="02020603050405020304" pitchFamily="18" charset="0"/>
                <a:cs typeface="Times New Roman" panose="02020603050405020304" pitchFamily="18" charset="0"/>
              </a:rPr>
              <a:t>Wh</a:t>
            </a:r>
            <a:r>
              <a:rPr lang="en-US" altLang="en-US" b="1" dirty="0">
                <a:solidFill>
                  <a:srgbClr val="C00000"/>
                </a:solidFill>
                <a:latin typeface="Times New Roman" panose="02020603050405020304" pitchFamily="18" charset="0"/>
                <a:cs typeface="Times New Roman" panose="02020603050405020304" pitchFamily="18" charset="0"/>
              </a:rPr>
              <a:t> + to </a:t>
            </a:r>
            <a:r>
              <a:rPr lang="en-US" altLang="en-US" b="1" dirty="0" err="1">
                <a:solidFill>
                  <a:srgbClr val="C00000"/>
                </a:solidFill>
                <a:latin typeface="Times New Roman" panose="02020603050405020304" pitchFamily="18" charset="0"/>
                <a:cs typeface="Times New Roman" panose="02020603050405020304" pitchFamily="18" charset="0"/>
              </a:rPr>
              <a:t>Vinf</a:t>
            </a:r>
            <a:r>
              <a:rPr lang="en-US" altLang="en-US" b="1" dirty="0">
                <a:solidFill>
                  <a:srgbClr val="C00000"/>
                </a:solidFill>
                <a:latin typeface="Times New Roman" panose="02020603050405020304" pitchFamily="18" charset="0"/>
                <a:cs typeface="Times New Roman" panose="02020603050405020304" pitchFamily="18" charset="0"/>
              </a:rPr>
              <a:t> )</a:t>
            </a:r>
          </a:p>
        </p:txBody>
      </p:sp>
      <p:sp>
        <p:nvSpPr>
          <p:cNvPr id="6" name="TextBox 2">
            <a:extLst>
              <a:ext uri="{FF2B5EF4-FFF2-40B4-BE49-F238E27FC236}">
                <a16:creationId xmlns:a16="http://schemas.microsoft.com/office/drawing/2014/main" id="{A1B4751F-B6BC-DADA-FB22-A0457CB4E960}"/>
              </a:ext>
            </a:extLst>
          </p:cNvPr>
          <p:cNvSpPr txBox="1">
            <a:spLocks noChangeArrowheads="1"/>
          </p:cNvSpPr>
          <p:nvPr/>
        </p:nvSpPr>
        <p:spPr bwMode="auto">
          <a:xfrm>
            <a:off x="442280" y="5844476"/>
            <a:ext cx="7592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u="sng" dirty="0">
                <a:solidFill>
                  <a:srgbClr val="FF0000"/>
                </a:solidFill>
                <a:latin typeface="Times New Roman" panose="02020603050405020304" pitchFamily="18" charset="0"/>
                <a:cs typeface="Times New Roman" panose="02020603050405020304" pitchFamily="18" charset="0"/>
              </a:rPr>
              <a:t>“WHY”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i="1" u="sng" dirty="0">
                <a:solidFill>
                  <a:srgbClr val="FF0000"/>
                </a:solidFill>
                <a:latin typeface="Times New Roman" panose="02020603050405020304" pitchFamily="18" charset="0"/>
                <a:cs typeface="Times New Roman" panose="02020603050405020304" pitchFamily="18" charset="0"/>
              </a:rPr>
              <a:t>cannot</a:t>
            </a:r>
            <a:r>
              <a:rPr lang="en-US" altLang="en-US" sz="3600" b="1" dirty="0">
                <a:solidFill>
                  <a:srgbClr val="FF0000"/>
                </a:solidFill>
                <a:latin typeface="Times New Roman" panose="02020603050405020304" pitchFamily="18" charset="0"/>
                <a:cs typeface="Times New Roman" panose="02020603050405020304" pitchFamily="18" charset="0"/>
              </a:rPr>
              <a:t> be used with  to V</a:t>
            </a:r>
          </a:p>
        </p:txBody>
      </p:sp>
    </p:spTree>
    <p:extLst>
      <p:ext uri="{BB962C8B-B14F-4D97-AF65-F5344CB8AC3E}">
        <p14:creationId xmlns:p14="http://schemas.microsoft.com/office/powerpoint/2010/main" val="15785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BCA2DE-1021-BCFB-4CCB-8B5126D260E4}"/>
              </a:ext>
            </a:extLst>
          </p:cNvPr>
          <p:cNvSpPr txBox="1">
            <a:spLocks noChangeArrowheads="1"/>
          </p:cNvSpPr>
          <p:nvPr/>
        </p:nvSpPr>
        <p:spPr bwMode="auto">
          <a:xfrm>
            <a:off x="565041" y="84138"/>
            <a:ext cx="3049587"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dirty="0">
                <a:solidFill>
                  <a:srgbClr val="C00000"/>
                </a:solidFill>
                <a:latin typeface="Times New Roman" panose="02020603050405020304" pitchFamily="18" charset="0"/>
                <a:cs typeface="Times New Roman" panose="02020603050405020304" pitchFamily="18" charset="0"/>
              </a:rPr>
              <a:t>* Form</a:t>
            </a:r>
          </a:p>
        </p:txBody>
      </p:sp>
      <p:sp>
        <p:nvSpPr>
          <p:cNvPr id="10" name="Rectangle 9">
            <a:extLst>
              <a:ext uri="{FF2B5EF4-FFF2-40B4-BE49-F238E27FC236}">
                <a16:creationId xmlns:a16="http://schemas.microsoft.com/office/drawing/2014/main" id="{F1265899-7BDA-9B5C-5F6A-C3C16FDA5D79}"/>
              </a:ext>
            </a:extLst>
          </p:cNvPr>
          <p:cNvSpPr>
            <a:spLocks noChangeArrowheads="1"/>
          </p:cNvSpPr>
          <p:nvPr/>
        </p:nvSpPr>
        <p:spPr bwMode="auto">
          <a:xfrm>
            <a:off x="183201" y="4096978"/>
            <a:ext cx="156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dirty="0">
                <a:solidFill>
                  <a:srgbClr val="0000FF"/>
                </a:solidFill>
                <a:latin typeface="Times New Roman" panose="02020603050405020304" pitchFamily="18" charset="0"/>
                <a:cs typeface="Times New Roman" panose="02020603050405020304" pitchFamily="18" charset="0"/>
              </a:rPr>
              <a:t>Example:</a:t>
            </a:r>
          </a:p>
        </p:txBody>
      </p:sp>
      <p:sp>
        <p:nvSpPr>
          <p:cNvPr id="11" name="Rectangle 10">
            <a:extLst>
              <a:ext uri="{FF2B5EF4-FFF2-40B4-BE49-F238E27FC236}">
                <a16:creationId xmlns:a16="http://schemas.microsoft.com/office/drawing/2014/main" id="{F1523822-40E8-1E26-CBB5-B116ED98C9C6}"/>
              </a:ext>
            </a:extLst>
          </p:cNvPr>
          <p:cNvSpPr>
            <a:spLocks noChangeArrowheads="1"/>
          </p:cNvSpPr>
          <p:nvPr/>
        </p:nvSpPr>
        <p:spPr bwMode="auto">
          <a:xfrm>
            <a:off x="1883108" y="4174795"/>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We don't know who </a:t>
            </a:r>
            <a:r>
              <a:rPr lang="en-US" altLang="en-US" sz="2800" b="1" i="1" dirty="0">
                <a:latin typeface="Times New Roman" panose="02020603050405020304" pitchFamily="18" charset="0"/>
                <a:cs typeface="Times New Roman" panose="02020603050405020304" pitchFamily="18" charset="0"/>
              </a:rPr>
              <a:t>we should </a:t>
            </a:r>
            <a:r>
              <a:rPr lang="en-US" altLang="en-US" sz="2800" dirty="0">
                <a:latin typeface="Times New Roman" panose="02020603050405020304" pitchFamily="18" charset="0"/>
                <a:cs typeface="Times New Roman" panose="02020603050405020304" pitchFamily="18" charset="0"/>
              </a:rPr>
              <a:t>contact.</a:t>
            </a:r>
          </a:p>
        </p:txBody>
      </p:sp>
      <p:sp>
        <p:nvSpPr>
          <p:cNvPr id="12" name="Rectangle 11">
            <a:extLst>
              <a:ext uri="{FF2B5EF4-FFF2-40B4-BE49-F238E27FC236}">
                <a16:creationId xmlns:a16="http://schemas.microsoft.com/office/drawing/2014/main" id="{E29C33F7-C5CF-E579-0063-7BA9F8A96DB6}"/>
              </a:ext>
            </a:extLst>
          </p:cNvPr>
          <p:cNvSpPr>
            <a:spLocks noChangeArrowheads="1"/>
          </p:cNvSpPr>
          <p:nvPr/>
        </p:nvSpPr>
        <p:spPr bwMode="auto">
          <a:xfrm>
            <a:off x="1447796" y="4660738"/>
            <a:ext cx="513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We don't know </a:t>
            </a:r>
            <a:r>
              <a:rPr lang="en-US" altLang="en-US" sz="2800" i="1" dirty="0">
                <a:latin typeface="Times New Roman" panose="02020603050405020304" pitchFamily="18" charset="0"/>
                <a:cs typeface="Times New Roman" panose="02020603050405020304" pitchFamily="18" charset="0"/>
              </a:rPr>
              <a:t>who </a:t>
            </a:r>
            <a:r>
              <a:rPr lang="en-US" altLang="en-US" sz="2800" i="1" dirty="0">
                <a:solidFill>
                  <a:srgbClr val="FF0000"/>
                </a:solidFill>
                <a:latin typeface="Times New Roman" panose="02020603050405020304" pitchFamily="18" charset="0"/>
                <a:cs typeface="Times New Roman" panose="02020603050405020304" pitchFamily="18" charset="0"/>
              </a:rPr>
              <a:t>to contact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97394BF2-3213-C92C-AC84-2DAD2C0E5164}"/>
              </a:ext>
            </a:extLst>
          </p:cNvPr>
          <p:cNvCxnSpPr/>
          <p:nvPr/>
        </p:nvCxnSpPr>
        <p:spPr>
          <a:xfrm>
            <a:off x="4930299" y="4580997"/>
            <a:ext cx="1390650" cy="63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C2E07D-1729-F08D-18EA-0721B8D78369}"/>
              </a:ext>
            </a:extLst>
          </p:cNvPr>
          <p:cNvCxnSpPr/>
          <p:nvPr/>
        </p:nvCxnSpPr>
        <p:spPr>
          <a:xfrm>
            <a:off x="4888517" y="5101081"/>
            <a:ext cx="13906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215E515-81C2-C4E9-CBB8-AF4943F2ECD6}"/>
              </a:ext>
            </a:extLst>
          </p:cNvPr>
          <p:cNvSpPr>
            <a:spLocks noChangeArrowheads="1"/>
          </p:cNvSpPr>
          <p:nvPr/>
        </p:nvSpPr>
        <p:spPr bwMode="auto">
          <a:xfrm>
            <a:off x="4691527" y="5023636"/>
            <a:ext cx="1466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to -</a:t>
            </a:r>
            <a:r>
              <a:rPr lang="en-US" altLang="en-US" sz="2800" b="1" i="1" dirty="0" err="1">
                <a:solidFill>
                  <a:srgbClr val="FF0000"/>
                </a:solidFill>
                <a:latin typeface="Times New Roman" panose="02020603050405020304" pitchFamily="18" charset="0"/>
                <a:cs typeface="Times New Roman" panose="02020603050405020304" pitchFamily="18" charset="0"/>
              </a:rPr>
              <a:t>Vinf</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BD5264D-8684-CDF5-9EB2-7743ECD74983}"/>
              </a:ext>
            </a:extLst>
          </p:cNvPr>
          <p:cNvSpPr txBox="1">
            <a:spLocks noChangeArrowheads="1"/>
          </p:cNvSpPr>
          <p:nvPr/>
        </p:nvSpPr>
        <p:spPr bwMode="auto">
          <a:xfrm>
            <a:off x="1201368" y="802870"/>
            <a:ext cx="5938736" cy="523220"/>
          </a:xfrm>
          <a:prstGeom prst="rect">
            <a:avLst/>
          </a:prstGeom>
          <a:noFill/>
          <a:ln w="952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S +</a:t>
            </a:r>
            <a:r>
              <a:rPr lang="en-US" altLang="en-US" sz="2800" b="1" dirty="0">
                <a:latin typeface="Times New Roman" panose="02020603050405020304" pitchFamily="18" charset="0"/>
                <a:cs typeface="Times New Roman" panose="02020603050405020304" pitchFamily="18" charset="0"/>
              </a:rPr>
              <a:t>   ask</a:t>
            </a:r>
            <a:r>
              <a:rPr lang="en-US" altLang="en-US" sz="2800" b="1" dirty="0">
                <a:solidFill>
                  <a:srgbClr val="C00000"/>
                </a:solidFill>
                <a:latin typeface="Times New Roman" panose="02020603050405020304" pitchFamily="18" charset="0"/>
                <a:cs typeface="Times New Roman" panose="02020603050405020304" pitchFamily="18" charset="0"/>
              </a:rPr>
              <a:t>                +   </a:t>
            </a:r>
            <a:r>
              <a:rPr lang="en-US" altLang="en-US" sz="2800" b="1" dirty="0" err="1">
                <a:solidFill>
                  <a:srgbClr val="C00000"/>
                </a:solidFill>
                <a:latin typeface="Times New Roman" panose="02020603050405020304" pitchFamily="18" charset="0"/>
                <a:cs typeface="Times New Roman" panose="02020603050405020304" pitchFamily="18" charset="0"/>
              </a:rPr>
              <a:t>Wh</a:t>
            </a:r>
            <a:r>
              <a:rPr lang="en-US" altLang="en-US" sz="2800" b="1" dirty="0">
                <a:solidFill>
                  <a:srgbClr val="C00000"/>
                </a:solidFill>
                <a:latin typeface="Times New Roman" panose="02020603050405020304" pitchFamily="18" charset="0"/>
                <a:cs typeface="Times New Roman" panose="02020603050405020304" pitchFamily="18" charset="0"/>
              </a:rPr>
              <a:t> + to V(inf)</a:t>
            </a:r>
          </a:p>
        </p:txBody>
      </p:sp>
      <p:sp>
        <p:nvSpPr>
          <p:cNvPr id="18" name="Rectangle 17">
            <a:extLst>
              <a:ext uri="{FF2B5EF4-FFF2-40B4-BE49-F238E27FC236}">
                <a16:creationId xmlns:a16="http://schemas.microsoft.com/office/drawing/2014/main" id="{FF50B134-0130-6EFC-ED89-A179952ED586}"/>
              </a:ext>
            </a:extLst>
          </p:cNvPr>
          <p:cNvSpPr>
            <a:spLocks noChangeArrowheads="1"/>
          </p:cNvSpPr>
          <p:nvPr/>
        </p:nvSpPr>
        <p:spPr bwMode="auto">
          <a:xfrm>
            <a:off x="1464654" y="1329845"/>
            <a:ext cx="47196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 wonder	</a:t>
            </a:r>
          </a:p>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 (not) be sure</a:t>
            </a:r>
          </a:p>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 have no idea</a:t>
            </a:r>
          </a:p>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 (not) know</a:t>
            </a:r>
          </a:p>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 (not) decide</a:t>
            </a:r>
          </a:p>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 (not) tell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6"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84775"/>
          </a:xfrm>
          <a:prstGeom prst="rect">
            <a:avLst/>
          </a:prstGeom>
          <a:noFill/>
          <a:effectLst/>
        </p:spPr>
        <p:txBody>
          <a:bodyPr wrap="square" rtlCol="0">
            <a:spAutoFit/>
          </a:bodyPr>
          <a:lstStyle/>
          <a:p>
            <a:r>
              <a:rPr lang="en-US" sz="3200" b="1" u="sng" dirty="0">
                <a:solidFill>
                  <a:srgbClr val="FF0000"/>
                </a:solidFill>
                <a:effectLst>
                  <a:glow rad="88900">
                    <a:schemeClr val="bg1"/>
                  </a:glow>
                </a:effectLst>
                <a:latin typeface="Times New Roman" panose="02020603050405020304" pitchFamily="18" charset="0"/>
                <a:cs typeface="Times New Roman" panose="02020603050405020304" pitchFamily="18" charset="0"/>
              </a:rPr>
              <a:t>Fill in each blank with a suitable question word.</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CED6E744-46AA-F162-8EC9-38D35EF819D3}"/>
              </a:ext>
            </a:extLst>
          </p:cNvPr>
          <p:cNvSpPr>
            <a:spLocks noGrp="1"/>
          </p:cNvSpPr>
          <p:nvPr>
            <p:ph idx="1"/>
          </p:nvPr>
        </p:nvSpPr>
        <p:spPr>
          <a:xfrm>
            <a:off x="576197" y="2332692"/>
            <a:ext cx="11371209" cy="3711270"/>
          </a:xfrm>
        </p:spPr>
        <p:txBody>
          <a:bodyPr>
            <a:noAutofit/>
          </a:bodyPr>
          <a:lstStyle/>
          <a:p>
            <a:pPr marL="0" indent="0">
              <a:lnSpc>
                <a:spcPct val="100000"/>
              </a:lnSpc>
              <a:buNone/>
            </a:pPr>
            <a:r>
              <a:rPr lang="en-US" sz="3100" b="1" dirty="0">
                <a:solidFill>
                  <a:srgbClr val="F26648"/>
                </a:solidFill>
              </a:rPr>
              <a:t>1.</a:t>
            </a:r>
            <a:r>
              <a:rPr lang="en-US" sz="3100" b="1" dirty="0">
                <a:solidFill>
                  <a:srgbClr val="0070C0"/>
                </a:solidFill>
              </a:rPr>
              <a:t> </a:t>
            </a:r>
            <a:r>
              <a:rPr lang="en-US" sz="3100" dirty="0"/>
              <a:t>I don’t know ______ to deal with this problem.</a:t>
            </a:r>
          </a:p>
          <a:p>
            <a:pPr marL="0" indent="0">
              <a:lnSpc>
                <a:spcPct val="100000"/>
              </a:lnSpc>
              <a:buNone/>
            </a:pPr>
            <a:r>
              <a:rPr lang="en-US" sz="3100" b="1" dirty="0">
                <a:solidFill>
                  <a:srgbClr val="F26648"/>
                </a:solidFill>
              </a:rPr>
              <a:t>2. </a:t>
            </a:r>
            <a:r>
              <a:rPr lang="en-US" sz="3100" dirty="0"/>
              <a:t>My sister wondered ______ to buy the best cakes.</a:t>
            </a:r>
          </a:p>
          <a:p>
            <a:pPr marL="0" indent="0">
              <a:lnSpc>
                <a:spcPct val="100000"/>
              </a:lnSpc>
              <a:buNone/>
            </a:pPr>
            <a:r>
              <a:rPr lang="en-US" sz="3100" b="1" dirty="0">
                <a:solidFill>
                  <a:srgbClr val="F26648"/>
                </a:solidFill>
              </a:rPr>
              <a:t>3. </a:t>
            </a:r>
            <a:r>
              <a:rPr lang="en-US" sz="3100" dirty="0"/>
              <a:t>Could you tell me ______ to do to get on well with my new </a:t>
            </a:r>
            <a:r>
              <a:rPr lang="en-US" sz="3100" dirty="0" err="1"/>
              <a:t>neighbours</a:t>
            </a:r>
            <a:r>
              <a:rPr lang="en-US" sz="3100" dirty="0"/>
              <a:t>?</a:t>
            </a:r>
          </a:p>
          <a:p>
            <a:pPr marL="0" indent="0">
              <a:lnSpc>
                <a:spcPct val="100000"/>
              </a:lnSpc>
              <a:buNone/>
            </a:pPr>
            <a:r>
              <a:rPr lang="en-US" sz="3100" b="1" dirty="0">
                <a:solidFill>
                  <a:srgbClr val="F26648"/>
                </a:solidFill>
              </a:rPr>
              <a:t>4. </a:t>
            </a:r>
            <a:r>
              <a:rPr lang="en-US" sz="3100" dirty="0"/>
              <a:t>They asked ______ to take out the rubbish, at 5 or 6 p.m.</a:t>
            </a:r>
          </a:p>
          <a:p>
            <a:pPr marL="0" indent="0">
              <a:lnSpc>
                <a:spcPct val="100000"/>
              </a:lnSpc>
              <a:buNone/>
            </a:pPr>
            <a:r>
              <a:rPr lang="en-US" sz="3100" b="1" dirty="0">
                <a:solidFill>
                  <a:srgbClr val="F26648"/>
                </a:solidFill>
              </a:rPr>
              <a:t>5. </a:t>
            </a:r>
            <a:r>
              <a:rPr lang="en-US" sz="3100" dirty="0"/>
              <a:t>He can’t decide ______ to give his books to.</a:t>
            </a:r>
          </a:p>
        </p:txBody>
      </p:sp>
      <p:sp>
        <p:nvSpPr>
          <p:cNvPr id="8" name="TextBox 1">
            <a:extLst>
              <a:ext uri="{FF2B5EF4-FFF2-40B4-BE49-F238E27FC236}">
                <a16:creationId xmlns:a16="http://schemas.microsoft.com/office/drawing/2014/main" id="{696FCE47-94A3-C30A-894D-2C7C8F7673AB}"/>
              </a:ext>
            </a:extLst>
          </p:cNvPr>
          <p:cNvSpPr txBox="1"/>
          <p:nvPr/>
        </p:nvSpPr>
        <p:spPr>
          <a:xfrm>
            <a:off x="1914343" y="2300709"/>
            <a:ext cx="3646449"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how</a:t>
            </a:r>
            <a:endParaRPr lang="en-US" sz="1600" b="1" dirty="0">
              <a:solidFill>
                <a:schemeClr val="accent2"/>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CC9629CA-66F7-01B9-D060-4C876C4958AD}"/>
              </a:ext>
            </a:extLst>
          </p:cNvPr>
          <p:cNvSpPr txBox="1"/>
          <p:nvPr/>
        </p:nvSpPr>
        <p:spPr>
          <a:xfrm>
            <a:off x="3062919" y="2885484"/>
            <a:ext cx="3646449"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where</a:t>
            </a:r>
            <a:endParaRPr lang="en-US" sz="1600" b="1" dirty="0">
              <a:solidFill>
                <a:schemeClr val="accent2"/>
              </a:solidFill>
              <a:effectLst>
                <a:outerShdw blurRad="38100" dist="38100" dir="2700000" algn="tl">
                  <a:srgbClr val="000000">
                    <a:alpha val="43137"/>
                  </a:srgbClr>
                </a:outerShdw>
              </a:effectLst>
            </a:endParaRPr>
          </a:p>
        </p:txBody>
      </p:sp>
      <p:sp>
        <p:nvSpPr>
          <p:cNvPr id="3" name="TextBox 1">
            <a:extLst>
              <a:ext uri="{FF2B5EF4-FFF2-40B4-BE49-F238E27FC236}">
                <a16:creationId xmlns:a16="http://schemas.microsoft.com/office/drawing/2014/main" id="{E01FB19A-B886-06EE-7085-EF810C9EFA60}"/>
              </a:ext>
            </a:extLst>
          </p:cNvPr>
          <p:cNvSpPr txBox="1"/>
          <p:nvPr/>
        </p:nvSpPr>
        <p:spPr>
          <a:xfrm>
            <a:off x="2717231" y="3490434"/>
            <a:ext cx="3646449"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what</a:t>
            </a:r>
            <a:endParaRPr lang="en-US" sz="1600" b="1" dirty="0">
              <a:solidFill>
                <a:schemeClr val="accent2"/>
              </a:solidFill>
              <a:effectLst>
                <a:outerShdw blurRad="38100" dist="38100" dir="2700000" algn="tl">
                  <a:srgbClr val="000000">
                    <a:alpha val="43137"/>
                  </a:srgbClr>
                </a:outerShdw>
              </a:effectLst>
            </a:endParaRPr>
          </a:p>
        </p:txBody>
      </p:sp>
      <p:sp>
        <p:nvSpPr>
          <p:cNvPr id="4" name="TextBox 1">
            <a:extLst>
              <a:ext uri="{FF2B5EF4-FFF2-40B4-BE49-F238E27FC236}">
                <a16:creationId xmlns:a16="http://schemas.microsoft.com/office/drawing/2014/main" id="{E532E8F9-AACF-BA3F-9C1F-32180731DC93}"/>
              </a:ext>
            </a:extLst>
          </p:cNvPr>
          <p:cNvSpPr txBox="1"/>
          <p:nvPr/>
        </p:nvSpPr>
        <p:spPr>
          <a:xfrm>
            <a:off x="1657866" y="4609259"/>
            <a:ext cx="3646449"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when</a:t>
            </a:r>
            <a:endParaRPr lang="en-US" sz="1600" b="1" dirty="0">
              <a:solidFill>
                <a:schemeClr val="accent2"/>
              </a:solidFill>
              <a:effectLst>
                <a:outerShdw blurRad="38100" dist="38100" dir="2700000" algn="tl">
                  <a:srgbClr val="000000">
                    <a:alpha val="43137"/>
                  </a:srgbClr>
                </a:outerShdw>
              </a:effectLst>
            </a:endParaRPr>
          </a:p>
        </p:txBody>
      </p:sp>
      <p:sp>
        <p:nvSpPr>
          <p:cNvPr id="5" name="TextBox 1">
            <a:extLst>
              <a:ext uri="{FF2B5EF4-FFF2-40B4-BE49-F238E27FC236}">
                <a16:creationId xmlns:a16="http://schemas.microsoft.com/office/drawing/2014/main" id="{A18F9BB6-4800-0357-9F13-DB9AF4988446}"/>
              </a:ext>
            </a:extLst>
          </p:cNvPr>
          <p:cNvSpPr txBox="1"/>
          <p:nvPr/>
        </p:nvSpPr>
        <p:spPr>
          <a:xfrm>
            <a:off x="2407104" y="5202751"/>
            <a:ext cx="3646449"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who</a:t>
            </a:r>
            <a:endParaRPr lang="en-US" sz="16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73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5477"/>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Content Placeholder 2">
            <a:extLst>
              <a:ext uri="{FF2B5EF4-FFF2-40B4-BE49-F238E27FC236}">
                <a16:creationId xmlns:a16="http://schemas.microsoft.com/office/drawing/2014/main" id="{CED6E744-46AA-F162-8EC9-38D35EF819D3}"/>
              </a:ext>
            </a:extLst>
          </p:cNvPr>
          <p:cNvSpPr>
            <a:spLocks noGrp="1"/>
          </p:cNvSpPr>
          <p:nvPr>
            <p:ph idx="1"/>
          </p:nvPr>
        </p:nvSpPr>
        <p:spPr>
          <a:xfrm>
            <a:off x="166255" y="1160859"/>
            <a:ext cx="11942023" cy="4531066"/>
          </a:xfrm>
        </p:spPr>
        <p:txBody>
          <a:bodyPr>
            <a:noAutofit/>
          </a:bodyPr>
          <a:lstStyle/>
          <a:p>
            <a:pPr marL="0" indent="0">
              <a:lnSpc>
                <a:spcPct val="100000"/>
              </a:lnSpc>
              <a:buNone/>
            </a:pPr>
            <a:r>
              <a:rPr lang="en-US" sz="3100" b="1" dirty="0">
                <a:solidFill>
                  <a:srgbClr val="F26648"/>
                </a:solidFill>
              </a:rPr>
              <a:t>1.</a:t>
            </a:r>
            <a:r>
              <a:rPr lang="en-US" sz="3100" b="1" dirty="0">
                <a:solidFill>
                  <a:srgbClr val="0070C0"/>
                </a:solidFill>
              </a:rPr>
              <a:t> </a:t>
            </a:r>
            <a:r>
              <a:rPr lang="en-US" sz="3100" dirty="0">
                <a:latin typeface="Times New Roman" panose="02020603050405020304" pitchFamily="18" charset="0"/>
                <a:cs typeface="Times New Roman" panose="02020603050405020304" pitchFamily="18" charset="0"/>
              </a:rPr>
              <a:t>I don’t know how I can get to the swimming pool.</a:t>
            </a:r>
          </a:p>
          <a:p>
            <a:pPr marL="0" indent="0">
              <a:lnSpc>
                <a:spcPct val="100000"/>
              </a:lnSpc>
              <a:buNone/>
            </a:pPr>
            <a:endParaRPr lang="en-US" sz="3100" b="1" dirty="0" smtClean="0">
              <a:solidFill>
                <a:srgbClr val="F26648"/>
              </a:solidFill>
            </a:endParaRPr>
          </a:p>
          <a:p>
            <a:pPr marL="0" indent="0">
              <a:lnSpc>
                <a:spcPct val="100000"/>
              </a:lnSpc>
              <a:buNone/>
            </a:pPr>
            <a:r>
              <a:rPr lang="en-US" sz="3100" b="1" dirty="0" smtClean="0">
                <a:solidFill>
                  <a:srgbClr val="F26648"/>
                </a:solidFill>
              </a:rPr>
              <a:t>2</a:t>
            </a:r>
            <a:r>
              <a:rPr lang="en-US" sz="3100" b="1" dirty="0">
                <a:solidFill>
                  <a:srgbClr val="F26648"/>
                </a:solidFill>
              </a:rPr>
              <a:t>. </a:t>
            </a:r>
            <a:r>
              <a:rPr lang="en-US" sz="3100" dirty="0">
                <a:latin typeface="Times New Roman" panose="02020603050405020304" pitchFamily="18" charset="0"/>
                <a:cs typeface="Times New Roman" panose="02020603050405020304" pitchFamily="18" charset="0"/>
              </a:rPr>
              <a:t>They are wondering where they can buy traditional handicrafts.</a:t>
            </a:r>
            <a:endParaRPr lang="en-US" sz="3100" b="1" dirty="0">
              <a:solidFill>
                <a:srgbClr val="F26648"/>
              </a:solidFill>
              <a:latin typeface="Times New Roman" panose="02020603050405020304" pitchFamily="18" charset="0"/>
              <a:cs typeface="Times New Roman" panose="02020603050405020304" pitchFamily="18" charset="0"/>
            </a:endParaRPr>
          </a:p>
          <a:p>
            <a:pPr marL="0" indent="0">
              <a:lnSpc>
                <a:spcPct val="100000"/>
              </a:lnSpc>
              <a:buNone/>
            </a:pPr>
            <a:endParaRPr lang="en-US" sz="3100" b="1" dirty="0">
              <a:solidFill>
                <a:srgbClr val="F26648"/>
              </a:solidFill>
            </a:endParaRPr>
          </a:p>
          <a:p>
            <a:pPr marL="0" indent="0">
              <a:lnSpc>
                <a:spcPct val="100000"/>
              </a:lnSpc>
              <a:buNone/>
            </a:pPr>
            <a:r>
              <a:rPr lang="en-US" sz="3100" b="1" dirty="0">
                <a:solidFill>
                  <a:srgbClr val="F26648"/>
                </a:solidFill>
              </a:rPr>
              <a:t>3. </a:t>
            </a:r>
            <a:r>
              <a:rPr lang="en-US" sz="3100" dirty="0">
                <a:latin typeface="Times New Roman" panose="02020603050405020304" pitchFamily="18" charset="0"/>
                <a:cs typeface="Times New Roman" panose="02020603050405020304" pitchFamily="18" charset="0"/>
              </a:rPr>
              <a:t>She asked what she should give to her new </a:t>
            </a:r>
            <a:r>
              <a:rPr lang="en-US" sz="3100" dirty="0" err="1">
                <a:latin typeface="Times New Roman" panose="02020603050405020304" pitchFamily="18" charset="0"/>
                <a:cs typeface="Times New Roman" panose="02020603050405020304" pitchFamily="18" charset="0"/>
              </a:rPr>
              <a:t>neighbour</a:t>
            </a:r>
            <a:r>
              <a:rPr lang="en-US" sz="3100" dirty="0">
                <a:latin typeface="Times New Roman" panose="02020603050405020304" pitchFamily="18" charset="0"/>
                <a:cs typeface="Times New Roman" panose="02020603050405020304" pitchFamily="18" charset="0"/>
              </a:rPr>
              <a:t> at his house-warming party?</a:t>
            </a:r>
          </a:p>
        </p:txBody>
      </p:sp>
      <p:sp>
        <p:nvSpPr>
          <p:cNvPr id="12" name="TextBox 11"/>
          <p:cNvSpPr txBox="1"/>
          <p:nvPr/>
        </p:nvSpPr>
        <p:spPr>
          <a:xfrm>
            <a:off x="1251551" y="99764"/>
            <a:ext cx="10761478" cy="584775"/>
          </a:xfrm>
          <a:prstGeom prst="rect">
            <a:avLst/>
          </a:prstGeom>
          <a:noFill/>
          <a:effectLst/>
        </p:spPr>
        <p:txBody>
          <a:bodyPr wrap="square" rtlCol="0">
            <a:spAutoFit/>
          </a:bodyPr>
          <a:lstStyle/>
          <a:p>
            <a:r>
              <a:rPr lang="en-US" sz="3200" b="1" dirty="0">
                <a:solidFill>
                  <a:srgbClr val="FF0000"/>
                </a:solidFill>
                <a:effectLst>
                  <a:glow rad="88900">
                    <a:schemeClr val="bg1"/>
                  </a:glow>
                </a:effectLst>
                <a:latin typeface="Times New Roman" panose="02020603050405020304" pitchFamily="18" charset="0"/>
                <a:cs typeface="Times New Roman" panose="02020603050405020304" pitchFamily="18" charset="0"/>
              </a:rPr>
              <a:t>Rewrite the sentences using question words + </a:t>
            </a:r>
            <a:r>
              <a:rPr lang="en-US" sz="3200" b="1" i="1" dirty="0">
                <a:solidFill>
                  <a:srgbClr val="FF0000"/>
                </a:solidFill>
                <a:effectLst>
                  <a:glow rad="88900">
                    <a:schemeClr val="bg1"/>
                  </a:glow>
                </a:effectLst>
                <a:latin typeface="Times New Roman" panose="02020603050405020304" pitchFamily="18" charset="0"/>
                <a:cs typeface="Times New Roman" panose="02020603050405020304" pitchFamily="18" charset="0"/>
              </a:rPr>
              <a:t>to</a:t>
            </a:r>
            <a:r>
              <a:rPr lang="en-US" sz="3200" b="1" dirty="0">
                <a:solidFill>
                  <a:srgbClr val="FF0000"/>
                </a:solidFill>
                <a:effectLst>
                  <a:glow rad="88900">
                    <a:schemeClr val="bg1"/>
                  </a:glow>
                </a:effectLst>
                <a:latin typeface="Times New Roman" panose="02020603050405020304" pitchFamily="18" charset="0"/>
                <a:cs typeface="Times New Roman" panose="02020603050405020304" pitchFamily="18" charset="0"/>
              </a:rPr>
              <a:t>-infinitives.</a:t>
            </a:r>
          </a:p>
        </p:txBody>
      </p:sp>
      <p:sp>
        <p:nvSpPr>
          <p:cNvPr id="16" name="Rounded Rectangle 15"/>
          <p:cNvSpPr/>
          <p:nvPr/>
        </p:nvSpPr>
        <p:spPr>
          <a:xfrm>
            <a:off x="408511" y="120251"/>
            <a:ext cx="385409"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Content Placeholder 2">
            <a:extLst>
              <a:ext uri="{FF2B5EF4-FFF2-40B4-BE49-F238E27FC236}">
                <a16:creationId xmlns:a16="http://schemas.microsoft.com/office/drawing/2014/main" id="{CED6E744-46AA-F162-8EC9-38D35EF819D3}"/>
              </a:ext>
            </a:extLst>
          </p:cNvPr>
          <p:cNvSpPr txBox="1">
            <a:spLocks/>
          </p:cNvSpPr>
          <p:nvPr/>
        </p:nvSpPr>
        <p:spPr>
          <a:xfrm>
            <a:off x="195226" y="4762692"/>
            <a:ext cx="11371209" cy="3711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100" b="1" dirty="0" smtClean="0">
                <a:solidFill>
                  <a:srgbClr val="F26648"/>
                </a:solidFill>
              </a:rPr>
              <a:t>4. </a:t>
            </a:r>
            <a:r>
              <a:rPr lang="en-US" sz="3100" dirty="0" smtClean="0">
                <a:latin typeface="Times New Roman" panose="02020603050405020304" pitchFamily="18" charset="0"/>
                <a:cs typeface="Times New Roman" panose="02020603050405020304" pitchFamily="18" charset="0"/>
              </a:rPr>
              <a:t>I can’t decide who I should ask for advice.</a:t>
            </a:r>
            <a:endParaRPr lang="en-US" sz="2000" dirty="0" smtClean="0">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endParaRPr lang="en-US" sz="3100" b="1" dirty="0" smtClean="0">
              <a:solidFill>
                <a:srgbClr val="F26648"/>
              </a:solidFill>
            </a:endParaRPr>
          </a:p>
          <a:p>
            <a:pPr marL="0" indent="0">
              <a:lnSpc>
                <a:spcPct val="100000"/>
              </a:lnSpc>
              <a:buFont typeface="Arial" panose="020B0604020202020204" pitchFamily="34" charset="0"/>
              <a:buNone/>
            </a:pPr>
            <a:r>
              <a:rPr lang="en-US" sz="3100" b="1" dirty="0" smtClean="0">
                <a:solidFill>
                  <a:srgbClr val="F26648"/>
                </a:solidFill>
              </a:rPr>
              <a:t>5. </a:t>
            </a:r>
            <a:r>
              <a:rPr lang="en-US" sz="3200" dirty="0" smtClean="0">
                <a:solidFill>
                  <a:srgbClr val="242021"/>
                </a:solidFill>
                <a:latin typeface="Times New Roman" panose="02020603050405020304" pitchFamily="18" charset="0"/>
                <a:cs typeface="Times New Roman" panose="02020603050405020304" pitchFamily="18" charset="0"/>
              </a:rPr>
              <a:t>Could you tell me when I have to pay the water bill?</a:t>
            </a:r>
            <a:r>
              <a:rPr lang="en-US" sz="3200" dirty="0" smtClean="0">
                <a:latin typeface="Times New Roman" panose="02020603050405020304" pitchFamily="18" charset="0"/>
                <a:cs typeface="Times New Roman" panose="02020603050405020304" pitchFamily="18" charset="0"/>
              </a:rPr>
              <a:t> </a:t>
            </a:r>
            <a:r>
              <a:rPr lang="en-US" sz="2000" dirty="0" smtClean="0"/>
              <a:t/>
            </a:r>
            <a:br>
              <a:rPr lang="en-US" sz="2000" dirty="0" smtClean="0"/>
            </a:br>
            <a:endParaRPr lang="en-US" sz="3100" dirty="0"/>
          </a:p>
        </p:txBody>
      </p:sp>
      <p:sp>
        <p:nvSpPr>
          <p:cNvPr id="17" name="TextBox 16"/>
          <p:cNvSpPr txBox="1"/>
          <p:nvPr/>
        </p:nvSpPr>
        <p:spPr>
          <a:xfrm>
            <a:off x="457630" y="-35077"/>
            <a:ext cx="304454"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1">
            <a:extLst>
              <a:ext uri="{FF2B5EF4-FFF2-40B4-BE49-F238E27FC236}">
                <a16:creationId xmlns:a16="http://schemas.microsoft.com/office/drawing/2014/main" id="{696FCE47-94A3-C30A-894D-2C7C8F7673AB}"/>
              </a:ext>
            </a:extLst>
          </p:cNvPr>
          <p:cNvSpPr txBox="1"/>
          <p:nvPr/>
        </p:nvSpPr>
        <p:spPr>
          <a:xfrm>
            <a:off x="439648" y="1552705"/>
            <a:ext cx="10882363"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I don’t know how to get to the swimming pool.</a:t>
            </a:r>
            <a:endParaRPr lang="en-US" sz="1600" b="1" dirty="0">
              <a:solidFill>
                <a:schemeClr val="accent2"/>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A1D7BBDD-0916-C159-E1DE-38AD6482C62A}"/>
              </a:ext>
            </a:extLst>
          </p:cNvPr>
          <p:cNvSpPr txBox="1"/>
          <p:nvPr/>
        </p:nvSpPr>
        <p:spPr>
          <a:xfrm>
            <a:off x="439650" y="2926785"/>
            <a:ext cx="10882363"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They are wondering where to buy traditional handicrafts.</a:t>
            </a:r>
            <a:endParaRPr lang="en-US" sz="1600" b="1" dirty="0">
              <a:solidFill>
                <a:schemeClr val="accent2"/>
              </a:solidFill>
              <a:effectLst>
                <a:outerShdw blurRad="38100" dist="38100" dir="2700000" algn="tl">
                  <a:srgbClr val="000000">
                    <a:alpha val="43137"/>
                  </a:srgbClr>
                </a:outerShdw>
              </a:effectLst>
            </a:endParaRPr>
          </a:p>
        </p:txBody>
      </p:sp>
      <p:sp>
        <p:nvSpPr>
          <p:cNvPr id="3" name="TextBox 1">
            <a:extLst>
              <a:ext uri="{FF2B5EF4-FFF2-40B4-BE49-F238E27FC236}">
                <a16:creationId xmlns:a16="http://schemas.microsoft.com/office/drawing/2014/main" id="{E26F4873-087D-4C61-EAF1-45E83CB067CF}"/>
              </a:ext>
            </a:extLst>
          </p:cNvPr>
          <p:cNvSpPr txBox="1"/>
          <p:nvPr/>
        </p:nvSpPr>
        <p:spPr>
          <a:xfrm>
            <a:off x="345227" y="4390393"/>
            <a:ext cx="11846773" cy="553998"/>
          </a:xfrm>
          <a:prstGeom prst="rect">
            <a:avLst/>
          </a:prstGeom>
          <a:noFill/>
        </p:spPr>
        <p:txBody>
          <a:bodyPr wrap="square" rtlCol="0">
            <a:spAutoFit/>
          </a:bodyPr>
          <a:lstStyle/>
          <a:p>
            <a:r>
              <a:rPr lang="en-US" sz="3000" b="1" dirty="0">
                <a:solidFill>
                  <a:schemeClr val="accent2"/>
                </a:solidFill>
                <a:effectLst>
                  <a:outerShdw blurRad="38100" dist="38100" dir="2700000" algn="tl">
                    <a:srgbClr val="000000">
                      <a:alpha val="43137"/>
                    </a:srgbClr>
                  </a:outerShdw>
                </a:effectLst>
              </a:rPr>
              <a:t>She asked what to give to her new </a:t>
            </a:r>
            <a:r>
              <a:rPr lang="en-US" sz="3000" b="1" dirty="0" err="1">
                <a:solidFill>
                  <a:schemeClr val="accent2"/>
                </a:solidFill>
                <a:effectLst>
                  <a:outerShdw blurRad="38100" dist="38100" dir="2700000" algn="tl">
                    <a:srgbClr val="000000">
                      <a:alpha val="43137"/>
                    </a:srgbClr>
                  </a:outerShdw>
                </a:effectLst>
              </a:rPr>
              <a:t>neighbour</a:t>
            </a:r>
            <a:r>
              <a:rPr lang="en-US" sz="3000" b="1" dirty="0">
                <a:solidFill>
                  <a:schemeClr val="accent2"/>
                </a:solidFill>
                <a:effectLst>
                  <a:outerShdw blurRad="38100" dist="38100" dir="2700000" algn="tl">
                    <a:srgbClr val="000000">
                      <a:alpha val="43137"/>
                    </a:srgbClr>
                  </a:outerShdw>
                </a:effectLst>
              </a:rPr>
              <a:t> at his house-warming party.</a:t>
            </a:r>
          </a:p>
        </p:txBody>
      </p:sp>
      <p:sp>
        <p:nvSpPr>
          <p:cNvPr id="20" name="TextBox 1">
            <a:extLst>
              <a:ext uri="{FF2B5EF4-FFF2-40B4-BE49-F238E27FC236}">
                <a16:creationId xmlns:a16="http://schemas.microsoft.com/office/drawing/2014/main" id="{696FCE47-94A3-C30A-894D-2C7C8F7673AB}"/>
              </a:ext>
            </a:extLst>
          </p:cNvPr>
          <p:cNvSpPr txBox="1"/>
          <p:nvPr/>
        </p:nvSpPr>
        <p:spPr>
          <a:xfrm>
            <a:off x="592050" y="5263975"/>
            <a:ext cx="10282157"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can’t decide who to ask for advice. </a:t>
            </a:r>
            <a:endParaRPr lang="en-US" sz="16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1">
            <a:extLst>
              <a:ext uri="{FF2B5EF4-FFF2-40B4-BE49-F238E27FC236}">
                <a16:creationId xmlns:a16="http://schemas.microsoft.com/office/drawing/2014/main" id="{0BE724E7-8CF4-924D-0DD1-AB1409258285}"/>
              </a:ext>
            </a:extLst>
          </p:cNvPr>
          <p:cNvSpPr txBox="1"/>
          <p:nvPr/>
        </p:nvSpPr>
        <p:spPr>
          <a:xfrm>
            <a:off x="592049" y="6325939"/>
            <a:ext cx="10282157" cy="584775"/>
          </a:xfrm>
          <a:prstGeom prst="rect">
            <a:avLst/>
          </a:prstGeom>
          <a:noFill/>
        </p:spPr>
        <p:txBody>
          <a:bodyPr wrap="square" rtlCol="0">
            <a:spAutoFit/>
          </a:bodyPr>
          <a:lstStyle/>
          <a:p>
            <a:r>
              <a:rPr lang="en-US" sz="3200" b="1" dirty="0">
                <a:solidFill>
                  <a:schemeClr val="accent2"/>
                </a:solidFill>
                <a:effectLst>
                  <a:outerShdw blurRad="38100" dist="38100" dir="2700000" algn="tl">
                    <a:srgbClr val="000000">
                      <a:alpha val="43137"/>
                    </a:srgbClr>
                  </a:outerShdw>
                </a:effectLst>
              </a:rPr>
              <a:t>Could you tell me when to pay the water bill?</a:t>
            </a:r>
            <a:endParaRPr lang="en-US" sz="16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796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2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a16="http://schemas.microsoft.com/office/drawing/2014/main" id="{781AF605-3F35-594A-116E-50B7D0C230F3}"/>
              </a:ext>
            </a:extLst>
          </p:cNvPr>
          <p:cNvSpPr txBox="1"/>
          <p:nvPr/>
        </p:nvSpPr>
        <p:spPr>
          <a:xfrm>
            <a:off x="436263" y="326306"/>
            <a:ext cx="4826399" cy="646331"/>
          </a:xfrm>
          <a:prstGeom prst="rect">
            <a:avLst/>
          </a:prstGeom>
          <a:noFill/>
          <a:effectLst/>
        </p:spPr>
        <p:txBody>
          <a:bodyPr wrap="square" rtlCol="0">
            <a:spAutoFit/>
          </a:bodyPr>
          <a:lstStyle/>
          <a:p>
            <a:pPr algn="ctr"/>
            <a:r>
              <a:rPr lang="en-US" sz="3600" b="1" u="sng" dirty="0">
                <a:effectLst>
                  <a:glow rad="88900">
                    <a:schemeClr val="bg1"/>
                  </a:glow>
                </a:effectLst>
                <a:latin typeface="Times New Roman" panose="02020603050405020304" pitchFamily="18" charset="0"/>
                <a:cs typeface="Times New Roman" panose="02020603050405020304" pitchFamily="18" charset="0"/>
              </a:rPr>
              <a:t>2/ PHRASAL VERBS</a:t>
            </a:r>
          </a:p>
        </p:txBody>
      </p:sp>
      <p:sp>
        <p:nvSpPr>
          <p:cNvPr id="4" name="Hộp Văn bản 3">
            <a:extLst>
              <a:ext uri="{FF2B5EF4-FFF2-40B4-BE49-F238E27FC236}">
                <a16:creationId xmlns:a16="http://schemas.microsoft.com/office/drawing/2014/main" id="{4E771DC9-488B-AE75-A724-CABFCDBC07F9}"/>
              </a:ext>
            </a:extLst>
          </p:cNvPr>
          <p:cNvSpPr txBox="1"/>
          <p:nvPr/>
        </p:nvSpPr>
        <p:spPr>
          <a:xfrm>
            <a:off x="348147" y="1201485"/>
            <a:ext cx="10791592" cy="1384995"/>
          </a:xfrm>
          <a:prstGeom prst="rect">
            <a:avLst/>
          </a:prstGeom>
          <a:noFill/>
        </p:spPr>
        <p:txBody>
          <a:bodyPr wrap="square">
            <a:spAutoFit/>
          </a:bodyPr>
          <a:lstStyle/>
          <a:p>
            <a:r>
              <a:rPr lang="en-US" sz="2800" b="0" i="0" dirty="0">
                <a:solidFill>
                  <a:srgbClr val="242021"/>
                </a:solidFill>
                <a:effectLst/>
                <a:latin typeface="Aptos Narrow" panose="020B0004020202020204" pitchFamily="34" charset="0"/>
              </a:rPr>
              <a:t>– A phrasal verb consists of </a:t>
            </a:r>
            <a:r>
              <a:rPr lang="en-US" sz="2800" b="1" i="1" dirty="0">
                <a:solidFill>
                  <a:srgbClr val="FF0000"/>
                </a:solidFill>
                <a:effectLst/>
                <a:latin typeface="Aptos Narrow" panose="020B0004020202020204" pitchFamily="34" charset="0"/>
              </a:rPr>
              <a:t>a verb and one or two particles</a:t>
            </a:r>
            <a:r>
              <a:rPr lang="en-US" sz="2800" b="0" i="0" dirty="0">
                <a:solidFill>
                  <a:srgbClr val="242021"/>
                </a:solidFill>
                <a:effectLst/>
                <a:latin typeface="Aptos Narrow" panose="020B0004020202020204" pitchFamily="34" charset="0"/>
              </a:rPr>
              <a:t>, such as </a:t>
            </a:r>
            <a:r>
              <a:rPr lang="en-US" sz="2800" b="0" i="1" dirty="0">
                <a:solidFill>
                  <a:srgbClr val="242021"/>
                </a:solidFill>
                <a:effectLst/>
                <a:latin typeface="Aptos Narrow" panose="020B0004020202020204" pitchFamily="34" charset="0"/>
              </a:rPr>
              <a:t>up, down, back, on, round, …</a:t>
            </a:r>
          </a:p>
          <a:p>
            <a:r>
              <a:rPr lang="en-US" sz="2800" b="0" i="0" dirty="0">
                <a:solidFill>
                  <a:srgbClr val="242021"/>
                </a:solidFill>
                <a:effectLst/>
                <a:latin typeface="Aptos Narrow" panose="020B0004020202020204" pitchFamily="34" charset="0"/>
              </a:rPr>
              <a:t>– A phrasal verb usually has a </a:t>
            </a:r>
            <a:r>
              <a:rPr lang="en-US" sz="2800" i="1" dirty="0">
                <a:solidFill>
                  <a:srgbClr val="FF0000"/>
                </a:solidFill>
                <a:effectLst>
                  <a:outerShdw blurRad="38100" dist="38100" dir="2700000" algn="tl">
                    <a:srgbClr val="000000">
                      <a:alpha val="43137"/>
                    </a:srgbClr>
                  </a:outerShdw>
                </a:effectLst>
                <a:latin typeface="Aptos Narrow" panose="020B0004020202020204" pitchFamily="34" charset="0"/>
              </a:rPr>
              <a:t>special meaning</a:t>
            </a:r>
            <a:r>
              <a:rPr lang="en-US" sz="2800" b="0" i="0" dirty="0">
                <a:solidFill>
                  <a:srgbClr val="242021"/>
                </a:solidFill>
                <a:effectLst/>
                <a:latin typeface="Aptos Narrow" panose="020B0004020202020204" pitchFamily="34" charset="0"/>
              </a:rPr>
              <a:t>.</a:t>
            </a:r>
            <a:endParaRPr lang="vi-VN" sz="2800" dirty="0">
              <a:latin typeface="Aptos Narrow" panose="020B0004020202020204" pitchFamily="34" charset="0"/>
            </a:endParaRPr>
          </a:p>
        </p:txBody>
      </p:sp>
      <p:sp>
        <p:nvSpPr>
          <p:cNvPr id="6" name="Hộp Văn bản 5">
            <a:extLst>
              <a:ext uri="{FF2B5EF4-FFF2-40B4-BE49-F238E27FC236}">
                <a16:creationId xmlns:a16="http://schemas.microsoft.com/office/drawing/2014/main" id="{C248DE82-9D11-9D6D-06FC-00DC244308DF}"/>
              </a:ext>
            </a:extLst>
          </p:cNvPr>
          <p:cNvSpPr txBox="1"/>
          <p:nvPr/>
        </p:nvSpPr>
        <p:spPr>
          <a:xfrm>
            <a:off x="513518" y="3127298"/>
            <a:ext cx="9211201" cy="2246769"/>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Aptos Narrow" panose="020B0004020202020204" pitchFamily="34" charset="0"/>
              </a:rPr>
              <a:t>go out </a:t>
            </a:r>
            <a:r>
              <a:rPr lang="en-US" sz="2800" b="0" i="0" dirty="0">
                <a:solidFill>
                  <a:srgbClr val="242021"/>
                </a:solidFill>
                <a:effectLst/>
                <a:latin typeface="Aptos Narrow" panose="020B0004020202020204" pitchFamily="34" charset="0"/>
              </a:rPr>
              <a:t>= </a:t>
            </a:r>
            <a:r>
              <a:rPr lang="en-US" sz="2800" b="0" i="1" dirty="0">
                <a:solidFill>
                  <a:srgbClr val="242021"/>
                </a:solidFill>
                <a:effectLst/>
                <a:latin typeface="Aptos Narrow" panose="020B0004020202020204" pitchFamily="34" charset="0"/>
              </a:rPr>
              <a:t>leave your house to go to a social event</a:t>
            </a:r>
          </a:p>
          <a:p>
            <a:r>
              <a:rPr lang="en-US" sz="2800" b="1" i="0" dirty="0">
                <a:solidFill>
                  <a:srgbClr val="FF0000"/>
                </a:solidFill>
                <a:effectLst/>
                <a:latin typeface="Aptos Narrow" panose="020B0004020202020204" pitchFamily="34" charset="0"/>
              </a:rPr>
              <a:t>pass down </a:t>
            </a:r>
            <a:r>
              <a:rPr lang="en-US" sz="2800" b="0" i="0" dirty="0">
                <a:solidFill>
                  <a:srgbClr val="242021"/>
                </a:solidFill>
                <a:effectLst/>
                <a:latin typeface="Aptos Narrow" panose="020B0004020202020204" pitchFamily="34" charset="0"/>
              </a:rPr>
              <a:t>= </a:t>
            </a:r>
            <a:r>
              <a:rPr lang="en-US" sz="2800" b="0" i="1" dirty="0">
                <a:solidFill>
                  <a:srgbClr val="242021"/>
                </a:solidFill>
                <a:effectLst/>
                <a:latin typeface="Aptos Narrow" panose="020B0004020202020204" pitchFamily="34" charset="0"/>
              </a:rPr>
              <a:t>give or teach something to your children</a:t>
            </a:r>
          </a:p>
          <a:p>
            <a:r>
              <a:rPr lang="en-US" sz="2800" b="1" i="0" dirty="0">
                <a:solidFill>
                  <a:srgbClr val="FF0000"/>
                </a:solidFill>
                <a:effectLst/>
                <a:latin typeface="Aptos Narrow" panose="020B0004020202020204" pitchFamily="34" charset="0"/>
              </a:rPr>
              <a:t>cut down on </a:t>
            </a:r>
            <a:r>
              <a:rPr lang="en-US" sz="2800" b="0" i="0" dirty="0">
                <a:solidFill>
                  <a:srgbClr val="242021"/>
                </a:solidFill>
                <a:effectLst/>
                <a:latin typeface="Aptos Narrow" panose="020B0004020202020204" pitchFamily="34" charset="0"/>
              </a:rPr>
              <a:t>= </a:t>
            </a:r>
            <a:r>
              <a:rPr lang="en-US" sz="2800" b="0" i="1" dirty="0">
                <a:solidFill>
                  <a:srgbClr val="242021"/>
                </a:solidFill>
                <a:effectLst/>
                <a:latin typeface="Aptos Narrow" panose="020B0004020202020204" pitchFamily="34" charset="0"/>
              </a:rPr>
              <a:t>reduce the amount or number of something</a:t>
            </a:r>
          </a:p>
          <a:p>
            <a:r>
              <a:rPr lang="en-US" sz="2800" b="1" i="0" dirty="0">
                <a:solidFill>
                  <a:srgbClr val="FF0000"/>
                </a:solidFill>
                <a:effectLst/>
                <a:latin typeface="Aptos Narrow" panose="020B0004020202020204" pitchFamily="34" charset="0"/>
              </a:rPr>
              <a:t>run out of </a:t>
            </a:r>
            <a:r>
              <a:rPr lang="en-US" sz="2800" b="0" i="0" dirty="0">
                <a:solidFill>
                  <a:srgbClr val="242021"/>
                </a:solidFill>
                <a:effectLst/>
                <a:latin typeface="Aptos Narrow" panose="020B0004020202020204" pitchFamily="34" charset="0"/>
              </a:rPr>
              <a:t>= </a:t>
            </a:r>
            <a:r>
              <a:rPr lang="en-US" sz="2800" b="0" i="1" dirty="0">
                <a:solidFill>
                  <a:srgbClr val="242021"/>
                </a:solidFill>
                <a:effectLst/>
                <a:latin typeface="Aptos Narrow" panose="020B0004020202020204" pitchFamily="34" charset="0"/>
              </a:rPr>
              <a:t>have no more of</a:t>
            </a:r>
            <a:endParaRPr lang="vi-VN" sz="2800" i="1" dirty="0">
              <a:latin typeface="Aptos Narrow" panose="020B0004020202020204" pitchFamily="34" charset="0"/>
            </a:endParaRPr>
          </a:p>
        </p:txBody>
      </p:sp>
    </p:spTree>
    <p:extLst>
      <p:ext uri="{BB962C8B-B14F-4D97-AF65-F5344CB8AC3E}">
        <p14:creationId xmlns:p14="http://schemas.microsoft.com/office/powerpoint/2010/main" val="2455875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9" y="1153411"/>
            <a:ext cx="11087133" cy="707886"/>
          </a:xfrm>
          <a:prstGeom prst="rect">
            <a:avLst/>
          </a:prstGeom>
          <a:noFill/>
          <a:effectLst/>
        </p:spPr>
        <p:txBody>
          <a:bodyPr wrap="square" rtlCol="0">
            <a:spAutoFit/>
          </a:bodyPr>
          <a:lstStyle/>
          <a:p>
            <a:r>
              <a:rPr lang="en-US" sz="4000" b="1" dirty="0">
                <a:solidFill>
                  <a:srgbClr val="FF0000"/>
                </a:solidFill>
                <a:effectLst>
                  <a:glow rad="88900">
                    <a:schemeClr val="bg1"/>
                  </a:glow>
                </a:effectLst>
                <a:cs typeface="Arial" panose="020B0604020202020204" pitchFamily="34" charset="0"/>
              </a:rPr>
              <a:t>Match each phrasal verb with its meaning.</a:t>
            </a:r>
          </a:p>
        </p:txBody>
      </p:sp>
      <p:sp>
        <p:nvSpPr>
          <p:cNvPr id="16" name="Rounded Rectangle 15"/>
          <p:cNvSpPr/>
          <p:nvPr/>
        </p:nvSpPr>
        <p:spPr>
          <a:xfrm>
            <a:off x="487067" y="126849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3" y="116585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PRACTICE</a:t>
            </a:r>
          </a:p>
        </p:txBody>
      </p:sp>
      <p:pic>
        <p:nvPicPr>
          <p:cNvPr id="3" name="Picture 2">
            <a:extLst>
              <a:ext uri="{FF2B5EF4-FFF2-40B4-BE49-F238E27FC236}">
                <a16:creationId xmlns:a16="http://schemas.microsoft.com/office/drawing/2014/main" id="{A2759044-9E8B-92EB-C9E3-18656FED919E}"/>
              </a:ext>
            </a:extLst>
          </p:cNvPr>
          <p:cNvPicPr>
            <a:picLocks noChangeAspect="1"/>
          </p:cNvPicPr>
          <p:nvPr/>
        </p:nvPicPr>
        <p:blipFill rotWithShape="1">
          <a:blip r:embed="rId3"/>
          <a:srcRect r="64308"/>
          <a:stretch/>
        </p:blipFill>
        <p:spPr>
          <a:xfrm>
            <a:off x="1393070" y="1965180"/>
            <a:ext cx="2261061" cy="4604496"/>
          </a:xfrm>
          <a:prstGeom prst="rect">
            <a:avLst/>
          </a:prstGeom>
        </p:spPr>
      </p:pic>
      <p:pic>
        <p:nvPicPr>
          <p:cNvPr id="10" name="Picture 9">
            <a:extLst>
              <a:ext uri="{FF2B5EF4-FFF2-40B4-BE49-F238E27FC236}">
                <a16:creationId xmlns:a16="http://schemas.microsoft.com/office/drawing/2014/main" id="{97E4AAAA-6F31-CD98-2CD5-F1FE391ACE7D}"/>
              </a:ext>
            </a:extLst>
          </p:cNvPr>
          <p:cNvPicPr>
            <a:picLocks noChangeAspect="1"/>
          </p:cNvPicPr>
          <p:nvPr/>
        </p:nvPicPr>
        <p:blipFill rotWithShape="1">
          <a:blip r:embed="rId3"/>
          <a:srcRect l="35956"/>
          <a:stretch/>
        </p:blipFill>
        <p:spPr>
          <a:xfrm>
            <a:off x="6267635" y="1965180"/>
            <a:ext cx="5564147" cy="4604496"/>
          </a:xfrm>
          <a:prstGeom prst="rect">
            <a:avLst/>
          </a:prstGeom>
        </p:spPr>
      </p:pic>
      <p:cxnSp>
        <p:nvCxnSpPr>
          <p:cNvPr id="14" name="Straight Arrow Connector 13">
            <a:extLst>
              <a:ext uri="{FF2B5EF4-FFF2-40B4-BE49-F238E27FC236}">
                <a16:creationId xmlns:a16="http://schemas.microsoft.com/office/drawing/2014/main" id="{014DB9DF-46E1-DD85-B409-E333B67C5413}"/>
              </a:ext>
            </a:extLst>
          </p:cNvPr>
          <p:cNvCxnSpPr/>
          <p:nvPr/>
        </p:nvCxnSpPr>
        <p:spPr>
          <a:xfrm>
            <a:off x="3654131" y="2396971"/>
            <a:ext cx="2622382" cy="9499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BF5898-EEEE-9537-B147-293A0C31DE07}"/>
              </a:ext>
            </a:extLst>
          </p:cNvPr>
          <p:cNvCxnSpPr>
            <a:cxnSpLocks/>
          </p:cNvCxnSpPr>
          <p:nvPr/>
        </p:nvCxnSpPr>
        <p:spPr>
          <a:xfrm>
            <a:off x="3645253" y="3303717"/>
            <a:ext cx="2622382" cy="171216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058D49-159B-0401-6D73-3CCEF1A7E6FD}"/>
              </a:ext>
            </a:extLst>
          </p:cNvPr>
          <p:cNvCxnSpPr>
            <a:cxnSpLocks/>
          </p:cNvCxnSpPr>
          <p:nvPr/>
        </p:nvCxnSpPr>
        <p:spPr>
          <a:xfrm>
            <a:off x="3654131" y="4224098"/>
            <a:ext cx="2622382" cy="17121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A143F14-BC48-80C2-F025-106F8376DAB3}"/>
              </a:ext>
            </a:extLst>
          </p:cNvPr>
          <p:cNvCxnSpPr>
            <a:cxnSpLocks/>
          </p:cNvCxnSpPr>
          <p:nvPr/>
        </p:nvCxnSpPr>
        <p:spPr>
          <a:xfrm flipV="1">
            <a:off x="3645253" y="2396971"/>
            <a:ext cx="2640138" cy="358262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5A5E2C-EA4F-760E-7E6C-8F0200A1C6CB}"/>
              </a:ext>
            </a:extLst>
          </p:cNvPr>
          <p:cNvCxnSpPr>
            <a:cxnSpLocks/>
            <a:endCxn id="10" idx="1"/>
          </p:cNvCxnSpPr>
          <p:nvPr/>
        </p:nvCxnSpPr>
        <p:spPr>
          <a:xfrm flipV="1">
            <a:off x="3654131" y="4267428"/>
            <a:ext cx="2613504" cy="7941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4279</TotalTime>
  <Words>727</Words>
  <Application>Microsoft Office PowerPoint</Application>
  <PresentationFormat>Widescreen</PresentationFormat>
  <Paragraphs>103</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 Narrow</vt:lpstr>
      <vt:lpstr>Arial</vt:lpstr>
      <vt:lpstr>Calibri</vt:lpstr>
      <vt:lpstr>Calibri Light</vt:lpstr>
      <vt:lpstr>Myriad Pro</vt:lpstr>
      <vt:lpstr>Segoe UI</vt:lpstr>
      <vt:lpstr>Source Sans Pro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242</cp:revision>
  <dcterms:created xsi:type="dcterms:W3CDTF">2020-12-09T02:04:09Z</dcterms:created>
  <dcterms:modified xsi:type="dcterms:W3CDTF">2024-09-16T14:25:53Z</dcterms:modified>
</cp:coreProperties>
</file>