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364" r:id="rId2"/>
    <p:sldId id="256" r:id="rId3"/>
    <p:sldId id="279" r:id="rId4"/>
    <p:sldId id="327" r:id="rId5"/>
    <p:sldId id="363" r:id="rId6"/>
    <p:sldId id="355" r:id="rId7"/>
    <p:sldId id="276" r:id="rId8"/>
    <p:sldId id="365" r:id="rId9"/>
    <p:sldId id="356" r:id="rId10"/>
    <p:sldId id="330" r:id="rId11"/>
    <p:sldId id="35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0E8E1"/>
    <a:srgbClr val="FFFFFF"/>
    <a:srgbClr val="E4D7C9"/>
    <a:srgbClr val="DCE6EC"/>
    <a:srgbClr val="AFC8D3"/>
    <a:srgbClr val="F8B417"/>
    <a:srgbClr val="0087B2"/>
    <a:srgbClr val="F26648"/>
    <a:srgbClr val="6D9F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4660"/>
  </p:normalViewPr>
  <p:slideViewPr>
    <p:cSldViewPr snapToGrid="0" showGuides="1">
      <p:cViewPr varScale="1">
        <p:scale>
          <a:sx n="69" d="100"/>
          <a:sy n="69" d="100"/>
        </p:scale>
        <p:origin x="91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3742464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196236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910852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520399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34982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7" y="207665"/>
            <a:ext cx="4132696" cy="769441"/>
          </a:xfrm>
          <a:prstGeom prst="rect">
            <a:avLst/>
          </a:prstGeom>
          <a:noFill/>
          <a:effectLst/>
        </p:spPr>
        <p:txBody>
          <a:bodyPr wrap="square" rtlCol="0">
            <a:spAutoFit/>
          </a:bodyPr>
          <a:lstStyle/>
          <a:p>
            <a:pPr algn="ctr"/>
            <a:r>
              <a:rPr lang="en-US" sz="4400" b="1" dirty="0">
                <a:solidFill>
                  <a:srgbClr val="FF0000"/>
                </a:solidFill>
                <a:effectLst>
                  <a:glow rad="88900">
                    <a:schemeClr val="bg1"/>
                  </a:glow>
                </a:effectLst>
                <a:cs typeface="Arial" panose="020B0604020202020204" pitchFamily="34" charset="0"/>
              </a:rPr>
              <a:t>Homework</a:t>
            </a:r>
          </a:p>
        </p:txBody>
      </p:sp>
      <p:sp>
        <p:nvSpPr>
          <p:cNvPr id="2" name="TextBox 1"/>
          <p:cNvSpPr txBox="1"/>
          <p:nvPr/>
        </p:nvSpPr>
        <p:spPr>
          <a:xfrm>
            <a:off x="487067" y="1690091"/>
            <a:ext cx="8149852" cy="2499467"/>
          </a:xfrm>
          <a:prstGeom prst="rect">
            <a:avLst/>
          </a:prstGeom>
          <a:noFill/>
        </p:spPr>
        <p:txBody>
          <a:bodyPr wrap="square" rtlCol="0">
            <a:spAutoFit/>
          </a:bodyPr>
          <a:lstStyle/>
          <a:p>
            <a:pPr>
              <a:lnSpc>
                <a:spcPct val="150000"/>
              </a:lnSpc>
            </a:pPr>
            <a:r>
              <a:rPr lang="en-US" sz="3600" dirty="0"/>
              <a:t>- Rewrite the paragraph in the notebooks.</a:t>
            </a:r>
          </a:p>
          <a:p>
            <a:pPr marL="571500" indent="-571500">
              <a:lnSpc>
                <a:spcPct val="150000"/>
              </a:lnSpc>
              <a:buFontTx/>
              <a:buChar char="-"/>
            </a:pPr>
            <a:r>
              <a:rPr lang="en-US" sz="3600" dirty="0"/>
              <a:t>Do exercises in the workbook.</a:t>
            </a:r>
          </a:p>
          <a:p>
            <a:pPr>
              <a:lnSpc>
                <a:spcPct val="150000"/>
              </a:lnSpc>
            </a:pPr>
            <a:r>
              <a:rPr lang="en-US" sz="3600"/>
              <a:t>- Prepare LOOKING BACK AND PROJECT</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0651" y="1316006"/>
            <a:ext cx="3044282" cy="3044282"/>
          </a:xfrm>
          <a:prstGeom prst="rect">
            <a:avLst/>
          </a:prstGeom>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extLst>
      <p:ext uri="{BB962C8B-B14F-4D97-AF65-F5344CB8AC3E}">
        <p14:creationId xmlns:p14="http://schemas.microsoft.com/office/powerpoint/2010/main" val="2453337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p:grpSpPr>
        <p:sp>
          <p:nvSpPr>
            <p:cNvPr id="23" name="Round Single Corner Rectangle 22"/>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311098" y="1904878"/>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836656" y="1940421"/>
            <a:ext cx="4712984" cy="523220"/>
          </a:xfrm>
          <a:prstGeom prst="rect">
            <a:avLst/>
          </a:prstGeom>
          <a:noFill/>
        </p:spPr>
        <p:txBody>
          <a:bodyPr wrap="square" rtlCol="0">
            <a:spAutoFit/>
          </a:bodyPr>
          <a:lstStyle/>
          <a:p>
            <a:r>
              <a:rPr lang="en-US" sz="2800" b="1" dirty="0">
                <a:solidFill>
                  <a:schemeClr val="bg1"/>
                </a:solidFill>
              </a:rPr>
              <a:t>LESSON 6: SKILLS 2</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a:solidFill>
                  <a:schemeClr val="bg1"/>
                </a:solidFill>
                <a:latin typeface="Myriad Pro" pitchFamily="34" charset="0"/>
              </a:rPr>
              <a:t>LOCAL COMMUNITY</a:t>
            </a:r>
            <a:endParaRPr lang="en-US" sz="4000" b="1" dirty="0">
              <a:solidFill>
                <a:schemeClr val="bg1"/>
              </a:solidFill>
              <a:latin typeface="Myriad Pro" pitchFamily="34" charset="0"/>
            </a:endParaRP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243706" y="95637"/>
            <a:ext cx="730394" cy="707886"/>
          </a:xfrm>
          <a:prstGeom prst="rect">
            <a:avLst/>
          </a:prstGeom>
          <a:noFill/>
        </p:spPr>
        <p:txBody>
          <a:bodyPr wrap="square" rtlCol="0">
            <a:spAutoFit/>
          </a:bodyPr>
          <a:lstStyle/>
          <a:p>
            <a:pPr algn="ctr"/>
            <a:r>
              <a:rPr lang="en-US" sz="4000" b="1">
                <a:solidFill>
                  <a:schemeClr val="bg1"/>
                </a:solidFill>
                <a:latin typeface="Myriad Pro" pitchFamily="34" charset="0"/>
              </a:rPr>
              <a:t>1</a:t>
            </a:r>
            <a:endParaRPr lang="en-US" sz="4000" b="1" dirty="0">
              <a:solidFill>
                <a:schemeClr val="bg1"/>
              </a:solidFill>
              <a:latin typeface="Myriad Pro" pitchFamily="34" charset="0"/>
            </a:endParaRPr>
          </a:p>
        </p:txBody>
      </p:sp>
      <p:grpSp>
        <p:nvGrpSpPr>
          <p:cNvPr id="7" name="Group 6"/>
          <p:cNvGrpSpPr/>
          <p:nvPr/>
        </p:nvGrpSpPr>
        <p:grpSpPr>
          <a:xfrm>
            <a:off x="2766630" y="1753239"/>
            <a:ext cx="990895" cy="941618"/>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pic>
        <p:nvPicPr>
          <p:cNvPr id="4" name="Hình ảnh 3">
            <a:extLst>
              <a:ext uri="{FF2B5EF4-FFF2-40B4-BE49-F238E27FC236}">
                <a16:creationId xmlns:a16="http://schemas.microsoft.com/office/drawing/2014/main" id="{241DDAE9-C9B2-E4A9-6902-E9AF52CE7C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7931" y="2872228"/>
            <a:ext cx="3773794" cy="2910508"/>
          </a:xfrm>
          <a:prstGeom prst="rect">
            <a:avLst/>
          </a:prstGeom>
        </p:spPr>
      </p:pic>
      <p:sp>
        <p:nvSpPr>
          <p:cNvPr id="2" name="TextBox 1">
            <a:extLst>
              <a:ext uri="{FF2B5EF4-FFF2-40B4-BE49-F238E27FC236}">
                <a16:creationId xmlns:a16="http://schemas.microsoft.com/office/drawing/2014/main" id="{929285E0-8D60-A5CC-56C7-A4FB60238E4B}"/>
              </a:ext>
            </a:extLst>
          </p:cNvPr>
          <p:cNvSpPr txBox="1"/>
          <p:nvPr/>
        </p:nvSpPr>
        <p:spPr>
          <a:xfrm>
            <a:off x="1916351" y="1872325"/>
            <a:ext cx="2605860" cy="707886"/>
          </a:xfrm>
          <a:prstGeom prst="rect">
            <a:avLst/>
          </a:prstGeom>
          <a:noFill/>
        </p:spPr>
        <p:txBody>
          <a:bodyPr wrap="square" rtlCol="0">
            <a:spAutoFit/>
          </a:bodyPr>
          <a:lstStyle/>
          <a:p>
            <a:r>
              <a:rPr lang="en-US" sz="4000" b="1" dirty="0">
                <a:solidFill>
                  <a:srgbClr val="FF0000"/>
                </a:solidFill>
              </a:rPr>
              <a:t>P. 7</a:t>
            </a:r>
          </a:p>
        </p:txBody>
      </p:sp>
    </p:spTree>
    <p:extLst>
      <p:ext uri="{BB962C8B-B14F-4D97-AF65-F5344CB8AC3E}">
        <p14:creationId xmlns:p14="http://schemas.microsoft.com/office/powerpoint/2010/main" val="252621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a:extLst>
              <a:ext uri="{FF2B5EF4-FFF2-40B4-BE49-F238E27FC236}">
                <a16:creationId xmlns:a16="http://schemas.microsoft.com/office/drawing/2014/main" id="{18AC8E79-ECD6-4F34-BE5A-9F5E850E85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2BE1BB-2AB2-4D7E-9E27-8D245181B5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2A1615C-2156-4B15-BF3E-39794B37905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id="{D0AAA4B8-4E08-4663-9835-BA403F0061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B4869D1-3E13-4881-A292-2F38ECC07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FEDB7CE-BB3D-4A0D-A73F-3117044F32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6E0C6E1-7FBF-471E-849C-A54AF1D41F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BFAA38-D910-41AD-BBED-0608E4AE71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5" name="TextBox 4">
            <a:extLst>
              <a:ext uri="{FF2B5EF4-FFF2-40B4-BE49-F238E27FC236}">
                <a16:creationId xmlns:a16="http://schemas.microsoft.com/office/drawing/2014/main" id="{337A5E1E-3CA0-4464-8CDD-31E8FAFCE4DB}"/>
              </a:ext>
            </a:extLst>
          </p:cNvPr>
          <p:cNvSpPr txBox="1"/>
          <p:nvPr/>
        </p:nvSpPr>
        <p:spPr>
          <a:xfrm>
            <a:off x="3598114" y="18767"/>
            <a:ext cx="5187197" cy="769441"/>
          </a:xfrm>
          <a:prstGeom prst="rect">
            <a:avLst/>
          </a:prstGeom>
          <a:noFill/>
        </p:spPr>
        <p:txBody>
          <a:bodyPr wrap="square" rtlCol="0">
            <a:spAutoFit/>
          </a:bodyPr>
          <a:lstStyle/>
          <a:p>
            <a:pPr algn="ctr"/>
            <a:r>
              <a:rPr lang="en-US" sz="4400" b="1" dirty="0">
                <a:solidFill>
                  <a:srgbClr val="C00000"/>
                </a:solidFill>
                <a:effectLst>
                  <a:outerShdw blurRad="38100" dist="38100" dir="2700000" algn="tl">
                    <a:srgbClr val="000000">
                      <a:alpha val="43137"/>
                    </a:srgbClr>
                  </a:outerShdw>
                </a:effectLst>
              </a:rPr>
              <a:t>BRAINSTORMING</a:t>
            </a:r>
          </a:p>
        </p:txBody>
      </p:sp>
      <p:sp>
        <p:nvSpPr>
          <p:cNvPr id="8" name="TextBox 4">
            <a:extLst>
              <a:ext uri="{FF2B5EF4-FFF2-40B4-BE49-F238E27FC236}">
                <a16:creationId xmlns:a16="http://schemas.microsoft.com/office/drawing/2014/main" id="{4C95C995-7DE5-CC52-08BF-DD192CB1A30A}"/>
              </a:ext>
            </a:extLst>
          </p:cNvPr>
          <p:cNvSpPr txBox="1"/>
          <p:nvPr/>
        </p:nvSpPr>
        <p:spPr>
          <a:xfrm>
            <a:off x="487067" y="2645381"/>
            <a:ext cx="11482279" cy="1200329"/>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3600" b="1" dirty="0">
                <a:solidFill>
                  <a:srgbClr val="C00000"/>
                </a:solidFill>
                <a:effectLst>
                  <a:outerShdw blurRad="38100" dist="38100" dir="2700000" algn="tl">
                    <a:srgbClr val="000000">
                      <a:alpha val="43137"/>
                    </a:srgbClr>
                  </a:outerShdw>
                </a:effectLst>
              </a:rPr>
              <a:t>Who is your </a:t>
            </a:r>
            <a:r>
              <a:rPr lang="en-US" sz="3600" b="1" dirty="0" err="1">
                <a:solidFill>
                  <a:srgbClr val="C00000"/>
                </a:solidFill>
                <a:effectLst>
                  <a:outerShdw blurRad="38100" dist="38100" dir="2700000" algn="tl">
                    <a:srgbClr val="000000">
                      <a:alpha val="43137"/>
                    </a:srgbClr>
                  </a:outerShdw>
                </a:effectLst>
              </a:rPr>
              <a:t>favourite</a:t>
            </a:r>
            <a:r>
              <a:rPr lang="en-US" sz="3600" b="1" dirty="0">
                <a:solidFill>
                  <a:srgbClr val="C00000"/>
                </a:solidFill>
                <a:effectLst>
                  <a:outerShdw blurRad="38100" dist="38100" dir="2700000" algn="tl">
                    <a:srgbClr val="000000">
                      <a:alpha val="43137"/>
                    </a:srgbClr>
                  </a:outerShdw>
                </a:effectLst>
              </a:rPr>
              <a:t> community helper?</a:t>
            </a:r>
          </a:p>
          <a:p>
            <a:pPr algn="ctr"/>
            <a:r>
              <a:rPr lang="en-US" sz="3600" b="1" dirty="0">
                <a:solidFill>
                  <a:srgbClr val="C00000"/>
                </a:solidFill>
                <a:effectLst>
                  <a:outerShdw blurRad="38100" dist="38100" dir="2700000" algn="tl">
                    <a:srgbClr val="000000">
                      <a:alpha val="43137"/>
                    </a:srgbClr>
                  </a:outerShdw>
                </a:effectLst>
              </a:rPr>
              <a:t>Why?</a:t>
            </a: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7966" y="1305121"/>
            <a:ext cx="108153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Discuss the questions.</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6" y="194965"/>
            <a:ext cx="5434231" cy="646331"/>
          </a:xfrm>
          <a:prstGeom prst="rect">
            <a:avLst/>
          </a:prstGeom>
          <a:noFill/>
          <a:effectLst/>
        </p:spPr>
        <p:txBody>
          <a:bodyPr wrap="square" rtlCol="0">
            <a:spAutoFit/>
          </a:bodyPr>
          <a:lstStyle/>
          <a:p>
            <a:r>
              <a:rPr lang="en-US" sz="3600" b="1" dirty="0">
                <a:solidFill>
                  <a:srgbClr val="FF0000"/>
                </a:solidFill>
                <a:effectLst>
                  <a:glow rad="88900">
                    <a:schemeClr val="bg1"/>
                  </a:glow>
                </a:effectLst>
                <a:latin typeface="Arial" panose="020B0604020202020204" pitchFamily="34" charset="0"/>
                <a:cs typeface="Arial" panose="020B0604020202020204" pitchFamily="34" charset="0"/>
              </a:rPr>
              <a:t>I/ LISTENING</a:t>
            </a:r>
          </a:p>
        </p:txBody>
      </p:sp>
      <p:sp>
        <p:nvSpPr>
          <p:cNvPr id="15" name="Hộp Văn bản 14">
            <a:extLst>
              <a:ext uri="{FF2B5EF4-FFF2-40B4-BE49-F238E27FC236}">
                <a16:creationId xmlns:a16="http://schemas.microsoft.com/office/drawing/2014/main" id="{C214BF5A-E291-1F66-838B-F6DCDD41664E}"/>
              </a:ext>
            </a:extLst>
          </p:cNvPr>
          <p:cNvSpPr txBox="1"/>
          <p:nvPr/>
        </p:nvSpPr>
        <p:spPr>
          <a:xfrm>
            <a:off x="4004233" y="2410409"/>
            <a:ext cx="7381463" cy="2308324"/>
          </a:xfrm>
          <a:prstGeom prst="rect">
            <a:avLst/>
          </a:prstGeom>
          <a:noFill/>
        </p:spPr>
        <p:txBody>
          <a:bodyPr wrap="square">
            <a:spAutoFit/>
          </a:bodyPr>
          <a:lstStyle/>
          <a:p>
            <a:r>
              <a:rPr lang="en-US" sz="3600" b="1" i="0" dirty="0">
                <a:solidFill>
                  <a:srgbClr val="F26548"/>
                </a:solidFill>
                <a:effectLst/>
                <a:ea typeface="Source Sans Pro" panose="020B0503030403020204" pitchFamily="34" charset="0"/>
              </a:rPr>
              <a:t>1. </a:t>
            </a:r>
            <a:r>
              <a:rPr lang="en-US" sz="3600" b="0" i="0" dirty="0">
                <a:solidFill>
                  <a:srgbClr val="242021"/>
                </a:solidFill>
                <a:effectLst/>
                <a:ea typeface="Source Sans Pro" panose="020B0503030403020204" pitchFamily="34" charset="0"/>
              </a:rPr>
              <a:t>Who can you see in the pictures?</a:t>
            </a:r>
            <a:br>
              <a:rPr lang="en-US" sz="3600" b="0" i="0" dirty="0">
                <a:solidFill>
                  <a:srgbClr val="242021"/>
                </a:solidFill>
                <a:effectLst/>
                <a:ea typeface="Source Sans Pro" panose="020B0503030403020204" pitchFamily="34" charset="0"/>
              </a:rPr>
            </a:br>
            <a:endParaRPr lang="en-US" sz="3600" b="0" i="0" dirty="0">
              <a:solidFill>
                <a:srgbClr val="242021"/>
              </a:solidFill>
              <a:effectLst/>
              <a:ea typeface="Source Sans Pro" panose="020B0503030403020204" pitchFamily="34" charset="0"/>
            </a:endParaRPr>
          </a:p>
          <a:p>
            <a:endParaRPr lang="en-US" sz="3600" b="1" i="0" dirty="0">
              <a:solidFill>
                <a:srgbClr val="F26548"/>
              </a:solidFill>
              <a:effectLst/>
              <a:ea typeface="Source Sans Pro" panose="020B0503030403020204" pitchFamily="34" charset="0"/>
            </a:endParaRPr>
          </a:p>
          <a:p>
            <a:r>
              <a:rPr lang="en-US" sz="3600" b="1" i="0" dirty="0">
                <a:solidFill>
                  <a:srgbClr val="F26548"/>
                </a:solidFill>
                <a:effectLst/>
                <a:ea typeface="Source Sans Pro" panose="020B0503030403020204" pitchFamily="34" charset="0"/>
              </a:rPr>
              <a:t>2. </a:t>
            </a:r>
            <a:r>
              <a:rPr lang="en-US" sz="3600" b="0" i="0" dirty="0">
                <a:solidFill>
                  <a:srgbClr val="242021"/>
                </a:solidFill>
                <a:effectLst/>
                <a:ea typeface="Source Sans Pro" panose="020B0503030403020204" pitchFamily="34" charset="0"/>
              </a:rPr>
              <a:t>What are they doing?</a:t>
            </a:r>
            <a:endParaRPr lang="vi-VN" sz="3600" dirty="0">
              <a:ea typeface="Source Sans Pro" panose="020B0503030403020204" pitchFamily="34" charset="0"/>
            </a:endParaRPr>
          </a:p>
        </p:txBody>
      </p:sp>
      <p:sp>
        <p:nvSpPr>
          <p:cNvPr id="26" name="Hộp Văn bản 25">
            <a:extLst>
              <a:ext uri="{FF2B5EF4-FFF2-40B4-BE49-F238E27FC236}">
                <a16:creationId xmlns:a16="http://schemas.microsoft.com/office/drawing/2014/main" id="{8A409E91-A644-2341-97E3-DAA339309880}"/>
              </a:ext>
            </a:extLst>
          </p:cNvPr>
          <p:cNvSpPr txBox="1"/>
          <p:nvPr/>
        </p:nvSpPr>
        <p:spPr>
          <a:xfrm>
            <a:off x="4475660" y="4618781"/>
            <a:ext cx="7381463" cy="646331"/>
          </a:xfrm>
          <a:prstGeom prst="rect">
            <a:avLst/>
          </a:prstGeom>
          <a:noFill/>
        </p:spPr>
        <p:txBody>
          <a:bodyPr wrap="square">
            <a:spAutoFit/>
          </a:bodyPr>
          <a:lstStyle/>
          <a:p>
            <a:r>
              <a:rPr lang="en-US" sz="3600" b="1" i="0" dirty="0">
                <a:solidFill>
                  <a:srgbClr val="F26548"/>
                </a:solidFill>
                <a:effectLst/>
                <a:ea typeface="Source Sans Pro" panose="020B0503030403020204" pitchFamily="34" charset="0"/>
              </a:rPr>
              <a:t>They are taking the garbage away. </a:t>
            </a:r>
            <a:endParaRPr lang="vi-VN" sz="3600" dirty="0">
              <a:ea typeface="Source Sans Pro" panose="020B0503030403020204" pitchFamily="34" charset="0"/>
            </a:endParaRPr>
          </a:p>
        </p:txBody>
      </p:sp>
      <p:sp>
        <p:nvSpPr>
          <p:cNvPr id="28" name="Hộp Văn bản 27">
            <a:extLst>
              <a:ext uri="{FF2B5EF4-FFF2-40B4-BE49-F238E27FC236}">
                <a16:creationId xmlns:a16="http://schemas.microsoft.com/office/drawing/2014/main" id="{B57FEAA4-7C74-C1D7-5B85-7CFA2863DDFD}"/>
              </a:ext>
            </a:extLst>
          </p:cNvPr>
          <p:cNvSpPr txBox="1"/>
          <p:nvPr/>
        </p:nvSpPr>
        <p:spPr>
          <a:xfrm>
            <a:off x="4478653" y="3026146"/>
            <a:ext cx="6907044" cy="646331"/>
          </a:xfrm>
          <a:prstGeom prst="rect">
            <a:avLst/>
          </a:prstGeom>
          <a:noFill/>
        </p:spPr>
        <p:txBody>
          <a:bodyPr wrap="square">
            <a:spAutoFit/>
          </a:bodyPr>
          <a:lstStyle/>
          <a:p>
            <a:r>
              <a:rPr lang="en-US" sz="3600" b="1" i="0" dirty="0">
                <a:solidFill>
                  <a:srgbClr val="F26548"/>
                </a:solidFill>
                <a:effectLst/>
                <a:ea typeface="Source Sans Pro" panose="020B0503030403020204" pitchFamily="34" charset="0"/>
              </a:rPr>
              <a:t>We can see garbage collectors. </a:t>
            </a:r>
          </a:p>
        </p:txBody>
      </p:sp>
      <p:pic>
        <p:nvPicPr>
          <p:cNvPr id="3" name="Picture 2">
            <a:extLst>
              <a:ext uri="{FF2B5EF4-FFF2-40B4-BE49-F238E27FC236}">
                <a16:creationId xmlns:a16="http://schemas.microsoft.com/office/drawing/2014/main" id="{61D632BC-3475-2F44-EF85-916E9643D7CB}"/>
              </a:ext>
            </a:extLst>
          </p:cNvPr>
          <p:cNvPicPr>
            <a:picLocks noChangeAspect="1"/>
          </p:cNvPicPr>
          <p:nvPr/>
        </p:nvPicPr>
        <p:blipFill>
          <a:blip r:embed="rId3"/>
          <a:stretch>
            <a:fillRect/>
          </a:stretch>
        </p:blipFill>
        <p:spPr>
          <a:xfrm>
            <a:off x="266269" y="1948105"/>
            <a:ext cx="3737965" cy="4509717"/>
          </a:xfrm>
          <a:prstGeom prst="rect">
            <a:avLst/>
          </a:prstGeom>
        </p:spPr>
      </p:pic>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671" y="1248080"/>
            <a:ext cx="7904947"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and fill in each blank with no more than TWO words.</a:t>
            </a:r>
          </a:p>
        </p:txBody>
      </p:sp>
      <p:sp>
        <p:nvSpPr>
          <p:cNvPr id="16" name="Rounded Rectangle 15"/>
          <p:cNvSpPr/>
          <p:nvPr/>
        </p:nvSpPr>
        <p:spPr>
          <a:xfrm>
            <a:off x="487066" y="122761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1" y="112497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 name="Hộp Văn bản 2">
            <a:extLst>
              <a:ext uri="{FF2B5EF4-FFF2-40B4-BE49-F238E27FC236}">
                <a16:creationId xmlns:a16="http://schemas.microsoft.com/office/drawing/2014/main" id="{786EAB8C-BE97-5EB7-76A1-AAA86FB9B44F}"/>
              </a:ext>
            </a:extLst>
          </p:cNvPr>
          <p:cNvSpPr txBox="1"/>
          <p:nvPr/>
        </p:nvSpPr>
        <p:spPr>
          <a:xfrm>
            <a:off x="779725" y="2005247"/>
            <a:ext cx="9952930" cy="4031873"/>
          </a:xfrm>
          <a:prstGeom prst="rect">
            <a:avLst/>
          </a:prstGeom>
          <a:noFill/>
        </p:spPr>
        <p:txBody>
          <a:bodyPr wrap="square">
            <a:spAutoFit/>
          </a:bodyPr>
          <a:lstStyle/>
          <a:p>
            <a:r>
              <a:rPr lang="en-US" sz="3200" b="1" i="0" dirty="0">
                <a:solidFill>
                  <a:srgbClr val="F26548"/>
                </a:solidFill>
                <a:effectLst/>
              </a:rPr>
              <a:t>1. </a:t>
            </a:r>
            <a:r>
              <a:rPr lang="en-US" sz="3200" b="0" i="0" dirty="0">
                <a:solidFill>
                  <a:srgbClr val="242021"/>
                </a:solidFill>
                <a:effectLst/>
              </a:rPr>
              <a:t>The name of the writing contest is “My </a:t>
            </a:r>
            <a:r>
              <a:rPr lang="en-US" sz="3200" b="0" i="0" dirty="0" err="1">
                <a:solidFill>
                  <a:srgbClr val="242021"/>
                </a:solidFill>
                <a:effectLst/>
              </a:rPr>
              <a:t>Favourite</a:t>
            </a:r>
            <a:r>
              <a:rPr lang="en-US" sz="3200" b="0" i="0" dirty="0">
                <a:solidFill>
                  <a:srgbClr val="242021"/>
                </a:solidFill>
                <a:effectLst/>
              </a:rPr>
              <a:t> </a:t>
            </a:r>
          </a:p>
          <a:p>
            <a:r>
              <a:rPr lang="en-US" sz="3200" b="0" i="0" dirty="0">
                <a:solidFill>
                  <a:srgbClr val="949599"/>
                </a:solidFill>
                <a:effectLst/>
              </a:rPr>
              <a:t>________________</a:t>
            </a:r>
            <a:r>
              <a:rPr lang="en-US" sz="3200" b="0" i="0" dirty="0">
                <a:solidFill>
                  <a:srgbClr val="242021"/>
                </a:solidFill>
                <a:effectLst/>
              </a:rPr>
              <a:t>”.</a:t>
            </a:r>
          </a:p>
          <a:p>
            <a:r>
              <a:rPr lang="en-US" sz="3200" b="0" i="0" dirty="0">
                <a:solidFill>
                  <a:srgbClr val="242021"/>
                </a:solidFill>
                <a:effectLst/>
              </a:rPr>
              <a:t/>
            </a:r>
            <a:br>
              <a:rPr lang="en-US" sz="3200" b="0" i="0" dirty="0">
                <a:solidFill>
                  <a:srgbClr val="242021"/>
                </a:solidFill>
                <a:effectLst/>
              </a:rPr>
            </a:br>
            <a:r>
              <a:rPr lang="en-US" sz="3200" b="1" i="0" dirty="0">
                <a:solidFill>
                  <a:srgbClr val="F26548"/>
                </a:solidFill>
                <a:effectLst/>
              </a:rPr>
              <a:t>2. </a:t>
            </a:r>
            <a:r>
              <a:rPr lang="en-US" sz="3200" b="0" i="0" dirty="0" err="1">
                <a:solidFill>
                  <a:srgbClr val="242021"/>
                </a:solidFill>
                <a:effectLst/>
              </a:rPr>
              <a:t>Mr</a:t>
            </a:r>
            <a:r>
              <a:rPr lang="en-US" sz="3200" b="0" i="0" dirty="0">
                <a:solidFill>
                  <a:srgbClr val="242021"/>
                </a:solidFill>
                <a:effectLst/>
              </a:rPr>
              <a:t> Vinh is a </a:t>
            </a:r>
            <a:r>
              <a:rPr lang="en-US" sz="3200" b="0" i="0" dirty="0">
                <a:solidFill>
                  <a:srgbClr val="949599"/>
                </a:solidFill>
                <a:effectLst/>
              </a:rPr>
              <a:t>_______________</a:t>
            </a:r>
            <a:r>
              <a:rPr lang="en-US" sz="3200" b="0" i="0" dirty="0">
                <a:solidFill>
                  <a:srgbClr val="242021"/>
                </a:solidFill>
                <a:effectLst/>
              </a:rPr>
              <a:t>.</a:t>
            </a:r>
          </a:p>
          <a:p>
            <a:r>
              <a:rPr lang="en-US" sz="3200" b="0" i="0" dirty="0">
                <a:solidFill>
                  <a:srgbClr val="242021"/>
                </a:solidFill>
                <a:effectLst/>
              </a:rPr>
              <a:t/>
            </a:r>
            <a:br>
              <a:rPr lang="en-US" sz="3200" b="0" i="0" dirty="0">
                <a:solidFill>
                  <a:srgbClr val="242021"/>
                </a:solidFill>
                <a:effectLst/>
              </a:rPr>
            </a:br>
            <a:r>
              <a:rPr lang="en-US" sz="3200" b="1" i="0" dirty="0">
                <a:solidFill>
                  <a:srgbClr val="F26548"/>
                </a:solidFill>
                <a:effectLst/>
              </a:rPr>
              <a:t>3. </a:t>
            </a:r>
            <a:r>
              <a:rPr lang="en-US" sz="3200" b="0" i="0" dirty="0">
                <a:solidFill>
                  <a:srgbClr val="242021"/>
                </a:solidFill>
                <a:effectLst/>
              </a:rPr>
              <a:t>He is tall and </a:t>
            </a:r>
            <a:r>
              <a:rPr lang="en-US" sz="3200" b="0" i="0" dirty="0">
                <a:solidFill>
                  <a:srgbClr val="949599"/>
                </a:solidFill>
                <a:effectLst/>
              </a:rPr>
              <a:t>______</a:t>
            </a:r>
            <a:r>
              <a:rPr lang="en-US" sz="3200" b="0" i="0" dirty="0">
                <a:solidFill>
                  <a:srgbClr val="242021"/>
                </a:solidFill>
                <a:effectLst/>
              </a:rPr>
              <a:t>.</a:t>
            </a:r>
          </a:p>
          <a:p>
            <a:r>
              <a:rPr lang="en-US" sz="3200" b="0" i="0" dirty="0">
                <a:solidFill>
                  <a:srgbClr val="242021"/>
                </a:solidFill>
                <a:effectLst/>
              </a:rPr>
              <a:t/>
            </a:r>
            <a:br>
              <a:rPr lang="en-US" sz="3200" b="0" i="0" dirty="0">
                <a:solidFill>
                  <a:srgbClr val="242021"/>
                </a:solidFill>
                <a:effectLst/>
              </a:rPr>
            </a:br>
            <a:r>
              <a:rPr lang="en-US" sz="3200" b="1" i="0" dirty="0">
                <a:solidFill>
                  <a:srgbClr val="F26548"/>
                </a:solidFill>
                <a:effectLst/>
              </a:rPr>
              <a:t>4. </a:t>
            </a:r>
            <a:r>
              <a:rPr lang="en-US" sz="3200" b="0" i="0" dirty="0">
                <a:solidFill>
                  <a:srgbClr val="242021"/>
                </a:solidFill>
                <a:effectLst/>
              </a:rPr>
              <a:t>He is hard-working, responsible, and </a:t>
            </a:r>
            <a:r>
              <a:rPr lang="en-US" sz="3200" b="0" i="0" dirty="0">
                <a:solidFill>
                  <a:srgbClr val="949599"/>
                </a:solidFill>
                <a:effectLst/>
              </a:rPr>
              <a:t>________</a:t>
            </a:r>
            <a:r>
              <a:rPr lang="en-US" sz="3200" b="0" i="0" dirty="0">
                <a:solidFill>
                  <a:srgbClr val="242021"/>
                </a:solidFill>
                <a:effectLst/>
              </a:rPr>
              <a:t>.</a:t>
            </a:r>
            <a:endParaRPr lang="vi-VN" sz="3200" dirty="0"/>
          </a:p>
        </p:txBody>
      </p:sp>
      <p:sp>
        <p:nvSpPr>
          <p:cNvPr id="6" name="Hộp Văn bản 5">
            <a:extLst>
              <a:ext uri="{FF2B5EF4-FFF2-40B4-BE49-F238E27FC236}">
                <a16:creationId xmlns:a16="http://schemas.microsoft.com/office/drawing/2014/main" id="{D5B2BB61-EAFE-5D06-A207-E08874712954}"/>
              </a:ext>
            </a:extLst>
          </p:cNvPr>
          <p:cNvSpPr txBox="1"/>
          <p:nvPr/>
        </p:nvSpPr>
        <p:spPr>
          <a:xfrm>
            <a:off x="779725" y="2468566"/>
            <a:ext cx="3369227" cy="584775"/>
          </a:xfrm>
          <a:prstGeom prst="rect">
            <a:avLst/>
          </a:prstGeom>
          <a:noFill/>
        </p:spPr>
        <p:txBody>
          <a:bodyPr wrap="square">
            <a:spAutoFit/>
          </a:bodyPr>
          <a:lstStyle/>
          <a:p>
            <a:r>
              <a:rPr lang="en-US" sz="3200" b="1" dirty="0">
                <a:solidFill>
                  <a:srgbClr val="F26548"/>
                </a:solidFill>
                <a:ea typeface="Source Sans Pro" panose="020B0503030403020204" pitchFamily="34" charset="0"/>
              </a:rPr>
              <a:t>Community Helper</a:t>
            </a:r>
            <a:endParaRPr lang="vi-VN" sz="3200" dirty="0">
              <a:ea typeface="Source Sans Pro" panose="020B0503030403020204" pitchFamily="34" charset="0"/>
            </a:endParaRPr>
          </a:p>
        </p:txBody>
      </p:sp>
      <p:sp>
        <p:nvSpPr>
          <p:cNvPr id="7" name="Hộp Văn bản 6">
            <a:extLst>
              <a:ext uri="{FF2B5EF4-FFF2-40B4-BE49-F238E27FC236}">
                <a16:creationId xmlns:a16="http://schemas.microsoft.com/office/drawing/2014/main" id="{F4F3B058-692C-F4C4-3530-2E211AEE945F}"/>
              </a:ext>
            </a:extLst>
          </p:cNvPr>
          <p:cNvSpPr txBox="1"/>
          <p:nvPr/>
        </p:nvSpPr>
        <p:spPr>
          <a:xfrm>
            <a:off x="3246965" y="3436408"/>
            <a:ext cx="3200017" cy="584775"/>
          </a:xfrm>
          <a:prstGeom prst="rect">
            <a:avLst/>
          </a:prstGeom>
          <a:noFill/>
        </p:spPr>
        <p:txBody>
          <a:bodyPr wrap="square">
            <a:spAutoFit/>
          </a:bodyPr>
          <a:lstStyle/>
          <a:p>
            <a:r>
              <a:rPr lang="en-US" sz="3200" b="1" dirty="0">
                <a:solidFill>
                  <a:srgbClr val="F26548"/>
                </a:solidFill>
                <a:ea typeface="Source Sans Pro" panose="020B0503030403020204" pitchFamily="34" charset="0"/>
              </a:rPr>
              <a:t>garbage collector</a:t>
            </a:r>
            <a:endParaRPr lang="vi-VN" sz="3200" dirty="0">
              <a:ea typeface="Source Sans Pro" panose="020B0503030403020204" pitchFamily="34" charset="0"/>
            </a:endParaRPr>
          </a:p>
        </p:txBody>
      </p:sp>
      <p:sp>
        <p:nvSpPr>
          <p:cNvPr id="8" name="Hộp Văn bản 7">
            <a:extLst>
              <a:ext uri="{FF2B5EF4-FFF2-40B4-BE49-F238E27FC236}">
                <a16:creationId xmlns:a16="http://schemas.microsoft.com/office/drawing/2014/main" id="{760A15E7-FE1E-D6E9-F2E3-F7B9E3C03113}"/>
              </a:ext>
            </a:extLst>
          </p:cNvPr>
          <p:cNvSpPr txBox="1"/>
          <p:nvPr/>
        </p:nvSpPr>
        <p:spPr>
          <a:xfrm>
            <a:off x="3607305" y="4430463"/>
            <a:ext cx="1083294" cy="584775"/>
          </a:xfrm>
          <a:prstGeom prst="rect">
            <a:avLst/>
          </a:prstGeom>
          <a:noFill/>
        </p:spPr>
        <p:txBody>
          <a:bodyPr wrap="square">
            <a:spAutoFit/>
          </a:bodyPr>
          <a:lstStyle/>
          <a:p>
            <a:r>
              <a:rPr lang="en-US" sz="3200" b="1" dirty="0">
                <a:solidFill>
                  <a:srgbClr val="F26548"/>
                </a:solidFill>
                <a:ea typeface="Source Sans Pro" panose="020B0503030403020204" pitchFamily="34" charset="0"/>
              </a:rPr>
              <a:t>slim</a:t>
            </a:r>
            <a:endParaRPr lang="vi-VN" sz="3200" dirty="0">
              <a:ea typeface="Source Sans Pro" panose="020B0503030403020204" pitchFamily="34" charset="0"/>
            </a:endParaRPr>
          </a:p>
        </p:txBody>
      </p:sp>
      <p:sp>
        <p:nvSpPr>
          <p:cNvPr id="9" name="Hộp Văn bản 8">
            <a:extLst>
              <a:ext uri="{FF2B5EF4-FFF2-40B4-BE49-F238E27FC236}">
                <a16:creationId xmlns:a16="http://schemas.microsoft.com/office/drawing/2014/main" id="{9BA25F09-EF61-2CEF-73E1-DE4122F1B9D7}"/>
              </a:ext>
            </a:extLst>
          </p:cNvPr>
          <p:cNvSpPr txBox="1"/>
          <p:nvPr/>
        </p:nvSpPr>
        <p:spPr>
          <a:xfrm>
            <a:off x="7439261" y="5415401"/>
            <a:ext cx="1704739" cy="584775"/>
          </a:xfrm>
          <a:prstGeom prst="rect">
            <a:avLst/>
          </a:prstGeom>
          <a:noFill/>
        </p:spPr>
        <p:txBody>
          <a:bodyPr wrap="square">
            <a:spAutoFit/>
          </a:bodyPr>
          <a:lstStyle/>
          <a:p>
            <a:r>
              <a:rPr lang="en-US" sz="3200" b="1" dirty="0">
                <a:solidFill>
                  <a:srgbClr val="F26548"/>
                </a:solidFill>
                <a:ea typeface="Source Sans Pro" panose="020B0503030403020204" pitchFamily="34" charset="0"/>
              </a:rPr>
              <a:t>friendly</a:t>
            </a:r>
            <a:endParaRPr lang="vi-VN" sz="3200" dirty="0">
              <a:ea typeface="Source Sans Pro" panose="020B0503030403020204" pitchFamily="34" charset="0"/>
            </a:endParaRPr>
          </a:p>
        </p:txBody>
      </p:sp>
      <p:pic>
        <p:nvPicPr>
          <p:cNvPr id="2" name="006">
            <a:hlinkClick r:id="" action="ppaction://media"/>
            <a:extLst>
              <a:ext uri="{FF2B5EF4-FFF2-40B4-BE49-F238E27FC236}">
                <a16:creationId xmlns:a16="http://schemas.microsoft.com/office/drawing/2014/main" id="{C3F46DCF-6DC4-54F0-087C-9708431990E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144000" y="484909"/>
            <a:ext cx="609600" cy="590780"/>
          </a:xfrm>
          <a:prstGeom prst="rect">
            <a:avLst/>
          </a:prstGeom>
        </p:spPr>
      </p:pic>
    </p:spTree>
    <p:extLst>
      <p:ext uri="{BB962C8B-B14F-4D97-AF65-F5344CB8AC3E}">
        <p14:creationId xmlns:p14="http://schemas.microsoft.com/office/powerpoint/2010/main" val="141971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9768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2"/>
                </p:tgtEl>
              </p:cMediaNode>
            </p:audio>
          </p:childTnLst>
        </p:cTn>
      </p:par>
    </p:tnLst>
    <p:bldLst>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11441"/>
            <a:ext cx="108153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Listen again and tick T (True) or F (False).</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graphicFrame>
        <p:nvGraphicFramePr>
          <p:cNvPr id="2" name="Table 1">
            <a:extLst>
              <a:ext uri="{FF2B5EF4-FFF2-40B4-BE49-F238E27FC236}">
                <a16:creationId xmlns:a16="http://schemas.microsoft.com/office/drawing/2014/main" id="{AF181A1B-6FA4-D135-4B4E-FD55A627F073}"/>
              </a:ext>
            </a:extLst>
          </p:cNvPr>
          <p:cNvGraphicFramePr>
            <a:graphicFrameLocks noGrp="1"/>
          </p:cNvGraphicFramePr>
          <p:nvPr>
            <p:extLst>
              <p:ext uri="{D42A27DB-BD31-4B8C-83A1-F6EECF244321}">
                <p14:modId xmlns:p14="http://schemas.microsoft.com/office/powerpoint/2010/main" val="3054460909"/>
              </p:ext>
            </p:extLst>
          </p:nvPr>
        </p:nvGraphicFramePr>
        <p:xfrm>
          <a:off x="435170" y="2534441"/>
          <a:ext cx="11141516" cy="3383280"/>
        </p:xfrm>
        <a:graphic>
          <a:graphicData uri="http://schemas.openxmlformats.org/drawingml/2006/table">
            <a:tbl>
              <a:tblPr firstRow="1" bandRow="1">
                <a:tableStyleId>{5C22544A-7EE6-4342-B048-85BDC9FD1C3A}</a:tableStyleId>
              </a:tblPr>
              <a:tblGrid>
                <a:gridCol w="9633632">
                  <a:extLst>
                    <a:ext uri="{9D8B030D-6E8A-4147-A177-3AD203B41FA5}">
                      <a16:colId xmlns:a16="http://schemas.microsoft.com/office/drawing/2014/main" val="2655276718"/>
                    </a:ext>
                  </a:extLst>
                </a:gridCol>
                <a:gridCol w="759649">
                  <a:extLst>
                    <a:ext uri="{9D8B030D-6E8A-4147-A177-3AD203B41FA5}">
                      <a16:colId xmlns:a16="http://schemas.microsoft.com/office/drawing/2014/main" val="247728441"/>
                    </a:ext>
                  </a:extLst>
                </a:gridCol>
                <a:gridCol w="748235">
                  <a:extLst>
                    <a:ext uri="{9D8B030D-6E8A-4147-A177-3AD203B41FA5}">
                      <a16:colId xmlns:a16="http://schemas.microsoft.com/office/drawing/2014/main" val="3411289081"/>
                    </a:ext>
                  </a:extLst>
                </a:gridCol>
              </a:tblGrid>
              <a:tr h="370840">
                <a:tc>
                  <a:txBody>
                    <a:bodyPr/>
                    <a:lstStyle/>
                    <a:p>
                      <a:endParaRPr lang="en-US" sz="3200" dirty="0">
                        <a:latin typeface="+mn-lt"/>
                      </a:endParaRPr>
                    </a:p>
                  </a:txBody>
                  <a:tcPr>
                    <a:solidFill>
                      <a:srgbClr val="AFC8D3"/>
                    </a:solidFill>
                  </a:tcPr>
                </a:tc>
                <a:tc>
                  <a:txBody>
                    <a:bodyPr/>
                    <a:lstStyle/>
                    <a:p>
                      <a:pPr algn="ctr"/>
                      <a:r>
                        <a:rPr lang="en-US" sz="3200" dirty="0">
                          <a:latin typeface="+mn-lt"/>
                        </a:rPr>
                        <a:t>T</a:t>
                      </a:r>
                    </a:p>
                  </a:txBody>
                  <a:tcPr>
                    <a:solidFill>
                      <a:srgbClr val="E4D7C9"/>
                    </a:solidFill>
                  </a:tcPr>
                </a:tc>
                <a:tc>
                  <a:txBody>
                    <a:bodyPr/>
                    <a:lstStyle/>
                    <a:p>
                      <a:pPr algn="ctr"/>
                      <a:r>
                        <a:rPr lang="en-US" sz="3200" dirty="0">
                          <a:latin typeface="+mn-lt"/>
                        </a:rPr>
                        <a:t>F</a:t>
                      </a:r>
                    </a:p>
                  </a:txBody>
                  <a:tcPr>
                    <a:solidFill>
                      <a:srgbClr val="E4D7C9"/>
                    </a:solidFill>
                  </a:tcPr>
                </a:tc>
                <a:extLst>
                  <a:ext uri="{0D108BD9-81ED-4DB2-BD59-A6C34878D82A}">
                    <a16:rowId xmlns:a16="http://schemas.microsoft.com/office/drawing/2014/main" val="1474912622"/>
                  </a:ext>
                </a:extLst>
              </a:tr>
              <a:tr h="370840">
                <a:tc>
                  <a:txBody>
                    <a:bodyPr/>
                    <a:lstStyle/>
                    <a:p>
                      <a:r>
                        <a:rPr lang="en-US" sz="3200" b="1" i="0" dirty="0">
                          <a:solidFill>
                            <a:srgbClr val="F26548"/>
                          </a:solidFill>
                          <a:effectLst/>
                          <a:latin typeface="+mn-lt"/>
                        </a:rPr>
                        <a:t>1. </a:t>
                      </a:r>
                      <a:r>
                        <a:rPr lang="en-US" sz="3200" b="0" i="0" dirty="0" err="1">
                          <a:solidFill>
                            <a:srgbClr val="242021"/>
                          </a:solidFill>
                          <a:effectLst/>
                          <a:latin typeface="+mn-lt"/>
                        </a:rPr>
                        <a:t>Mr</a:t>
                      </a:r>
                      <a:r>
                        <a:rPr lang="en-US" sz="3200" b="0" i="0" dirty="0">
                          <a:solidFill>
                            <a:srgbClr val="242021"/>
                          </a:solidFill>
                          <a:effectLst/>
                          <a:latin typeface="+mn-lt"/>
                        </a:rPr>
                        <a:t> Vinh wears an orange uniform.</a:t>
                      </a:r>
                      <a:endParaRPr lang="en-US" sz="3200" dirty="0">
                        <a:effectLst/>
                        <a:latin typeface="+mn-lt"/>
                      </a:endParaRPr>
                    </a:p>
                  </a:txBody>
                  <a:tcPr anchor="ctr">
                    <a:solidFill>
                      <a:srgbClr val="DCE6EC"/>
                    </a:solidFill>
                  </a:tcPr>
                </a:tc>
                <a:tc>
                  <a:txBody>
                    <a:bodyPr/>
                    <a:lstStyle/>
                    <a:p>
                      <a:endParaRPr lang="en-US" sz="3200" dirty="0">
                        <a:latin typeface="+mn-lt"/>
                      </a:endParaRPr>
                    </a:p>
                  </a:txBody>
                  <a:tcPr>
                    <a:solidFill>
                      <a:srgbClr val="F0E8E1"/>
                    </a:solidFill>
                  </a:tcPr>
                </a:tc>
                <a:tc>
                  <a:txBody>
                    <a:bodyPr/>
                    <a:lstStyle/>
                    <a:p>
                      <a:endParaRPr lang="en-US" sz="3200">
                        <a:latin typeface="+mn-lt"/>
                      </a:endParaRPr>
                    </a:p>
                  </a:txBody>
                  <a:tcPr>
                    <a:solidFill>
                      <a:srgbClr val="F0E8E1"/>
                    </a:solidFill>
                  </a:tcPr>
                </a:tc>
                <a:extLst>
                  <a:ext uri="{0D108BD9-81ED-4DB2-BD59-A6C34878D82A}">
                    <a16:rowId xmlns:a16="http://schemas.microsoft.com/office/drawing/2014/main" val="2424841964"/>
                  </a:ext>
                </a:extLst>
              </a:tr>
              <a:tr h="370840">
                <a:tc>
                  <a:txBody>
                    <a:bodyPr/>
                    <a:lstStyle/>
                    <a:p>
                      <a:r>
                        <a:rPr lang="en-US" sz="3200" b="1" i="0" dirty="0">
                          <a:solidFill>
                            <a:srgbClr val="F26548"/>
                          </a:solidFill>
                          <a:effectLst/>
                          <a:latin typeface="+mn-lt"/>
                        </a:rPr>
                        <a:t>2. </a:t>
                      </a:r>
                      <a:r>
                        <a:rPr lang="en-US" sz="3200" b="0" i="0" dirty="0">
                          <a:solidFill>
                            <a:srgbClr val="242021"/>
                          </a:solidFill>
                          <a:effectLst/>
                          <a:latin typeface="+mn-lt"/>
                        </a:rPr>
                        <a:t>He arrives at Mi’s </a:t>
                      </a:r>
                      <a:r>
                        <a:rPr lang="en-US" sz="3200" b="0" i="0" dirty="0" err="1">
                          <a:solidFill>
                            <a:srgbClr val="242021"/>
                          </a:solidFill>
                          <a:effectLst/>
                          <a:latin typeface="+mn-lt"/>
                        </a:rPr>
                        <a:t>neighbourhoodat</a:t>
                      </a:r>
                      <a:r>
                        <a:rPr lang="en-US" sz="3200" b="0" i="0" dirty="0">
                          <a:solidFill>
                            <a:srgbClr val="242021"/>
                          </a:solidFill>
                          <a:effectLst/>
                          <a:latin typeface="+mn-lt"/>
                        </a:rPr>
                        <a:t> 9 p.m. every day.</a:t>
                      </a:r>
                      <a:endParaRPr lang="en-US" sz="3200" dirty="0">
                        <a:effectLst/>
                        <a:latin typeface="+mn-lt"/>
                      </a:endParaRPr>
                    </a:p>
                  </a:txBody>
                  <a:tcPr anchor="ctr">
                    <a:solidFill>
                      <a:srgbClr val="DCE6EC"/>
                    </a:solidFill>
                  </a:tcPr>
                </a:tc>
                <a:tc>
                  <a:txBody>
                    <a:bodyPr/>
                    <a:lstStyle/>
                    <a:p>
                      <a:endParaRPr lang="en-US" sz="3200" dirty="0">
                        <a:latin typeface="+mn-lt"/>
                      </a:endParaRPr>
                    </a:p>
                  </a:txBody>
                  <a:tcPr>
                    <a:solidFill>
                      <a:srgbClr val="F0E8E1"/>
                    </a:solidFill>
                  </a:tcPr>
                </a:tc>
                <a:tc>
                  <a:txBody>
                    <a:bodyPr/>
                    <a:lstStyle/>
                    <a:p>
                      <a:endParaRPr lang="en-US" sz="3200" dirty="0">
                        <a:latin typeface="+mn-lt"/>
                      </a:endParaRPr>
                    </a:p>
                  </a:txBody>
                  <a:tcPr>
                    <a:solidFill>
                      <a:srgbClr val="F0E8E1"/>
                    </a:solidFill>
                  </a:tcPr>
                </a:tc>
                <a:extLst>
                  <a:ext uri="{0D108BD9-81ED-4DB2-BD59-A6C34878D82A}">
                    <a16:rowId xmlns:a16="http://schemas.microsoft.com/office/drawing/2014/main" val="3172993683"/>
                  </a:ext>
                </a:extLst>
              </a:tr>
              <a:tr h="370840">
                <a:tc>
                  <a:txBody>
                    <a:bodyPr/>
                    <a:lstStyle/>
                    <a:p>
                      <a:r>
                        <a:rPr lang="en-US" sz="3200" b="1" i="0">
                          <a:solidFill>
                            <a:srgbClr val="F26548"/>
                          </a:solidFill>
                          <a:effectLst/>
                          <a:latin typeface="+mn-lt"/>
                        </a:rPr>
                        <a:t>3. </a:t>
                      </a:r>
                      <a:r>
                        <a:rPr lang="en-US" sz="3200" b="0" i="0">
                          <a:solidFill>
                            <a:srgbClr val="242021"/>
                          </a:solidFill>
                          <a:effectLst/>
                          <a:latin typeface="+mn-lt"/>
                        </a:rPr>
                        <a:t>He instructs people to putrubbish in two types of bins.</a:t>
                      </a:r>
                      <a:endParaRPr lang="en-US" sz="3200">
                        <a:effectLst/>
                        <a:latin typeface="+mn-lt"/>
                      </a:endParaRPr>
                    </a:p>
                  </a:txBody>
                  <a:tcPr anchor="ctr">
                    <a:solidFill>
                      <a:srgbClr val="DCE6EC"/>
                    </a:solidFill>
                  </a:tcPr>
                </a:tc>
                <a:tc>
                  <a:txBody>
                    <a:bodyPr/>
                    <a:lstStyle/>
                    <a:p>
                      <a:endParaRPr lang="en-US" sz="3200">
                        <a:latin typeface="+mn-lt"/>
                      </a:endParaRPr>
                    </a:p>
                  </a:txBody>
                  <a:tcPr>
                    <a:solidFill>
                      <a:srgbClr val="F0E8E1"/>
                    </a:solidFill>
                  </a:tcPr>
                </a:tc>
                <a:tc>
                  <a:txBody>
                    <a:bodyPr/>
                    <a:lstStyle/>
                    <a:p>
                      <a:endParaRPr lang="en-US" sz="3200" dirty="0">
                        <a:latin typeface="+mn-lt"/>
                      </a:endParaRPr>
                    </a:p>
                  </a:txBody>
                  <a:tcPr>
                    <a:solidFill>
                      <a:srgbClr val="F0E8E1"/>
                    </a:solidFill>
                  </a:tcPr>
                </a:tc>
                <a:extLst>
                  <a:ext uri="{0D108BD9-81ED-4DB2-BD59-A6C34878D82A}">
                    <a16:rowId xmlns:a16="http://schemas.microsoft.com/office/drawing/2014/main" val="228807614"/>
                  </a:ext>
                </a:extLst>
              </a:tr>
              <a:tr h="370840">
                <a:tc>
                  <a:txBody>
                    <a:bodyPr/>
                    <a:lstStyle/>
                    <a:p>
                      <a:r>
                        <a:rPr lang="en-US" sz="3200" b="1" i="0" dirty="0">
                          <a:solidFill>
                            <a:srgbClr val="F26548"/>
                          </a:solidFill>
                          <a:effectLst/>
                          <a:latin typeface="+mn-lt"/>
                        </a:rPr>
                        <a:t>4. </a:t>
                      </a:r>
                      <a:r>
                        <a:rPr lang="en-US" sz="3200" b="0" i="0" dirty="0">
                          <a:solidFill>
                            <a:srgbClr val="242021"/>
                          </a:solidFill>
                          <a:effectLst/>
                          <a:latin typeface="+mn-lt"/>
                        </a:rPr>
                        <a:t>He shares information about his work and the importance of sorting rubbish.</a:t>
                      </a:r>
                      <a:endParaRPr lang="en-US" sz="3200" dirty="0">
                        <a:effectLst/>
                        <a:latin typeface="+mn-lt"/>
                      </a:endParaRPr>
                    </a:p>
                  </a:txBody>
                  <a:tcPr anchor="ctr">
                    <a:solidFill>
                      <a:srgbClr val="DCE6EC"/>
                    </a:solidFill>
                  </a:tcPr>
                </a:tc>
                <a:tc>
                  <a:txBody>
                    <a:bodyPr/>
                    <a:lstStyle/>
                    <a:p>
                      <a:endParaRPr lang="en-US" sz="3200">
                        <a:latin typeface="+mn-lt"/>
                      </a:endParaRPr>
                    </a:p>
                  </a:txBody>
                  <a:tcPr>
                    <a:solidFill>
                      <a:srgbClr val="F0E8E1"/>
                    </a:solidFill>
                  </a:tcPr>
                </a:tc>
                <a:tc>
                  <a:txBody>
                    <a:bodyPr/>
                    <a:lstStyle/>
                    <a:p>
                      <a:endParaRPr lang="en-US" sz="3200" dirty="0">
                        <a:latin typeface="+mn-lt"/>
                      </a:endParaRPr>
                    </a:p>
                  </a:txBody>
                  <a:tcPr>
                    <a:solidFill>
                      <a:srgbClr val="F0E8E1"/>
                    </a:solidFill>
                  </a:tcPr>
                </a:tc>
                <a:extLst>
                  <a:ext uri="{0D108BD9-81ED-4DB2-BD59-A6C34878D82A}">
                    <a16:rowId xmlns:a16="http://schemas.microsoft.com/office/drawing/2014/main" val="4133104806"/>
                  </a:ext>
                </a:extLst>
              </a:tr>
            </a:tbl>
          </a:graphicData>
        </a:graphic>
      </p:graphicFrame>
      <p:pic>
        <p:nvPicPr>
          <p:cNvPr id="4" name="007">
            <a:hlinkClick r:id="" action="ppaction://media"/>
            <a:extLst>
              <a:ext uri="{FF2B5EF4-FFF2-40B4-BE49-F238E27FC236}">
                <a16:creationId xmlns:a16="http://schemas.microsoft.com/office/drawing/2014/main" id="{E8C187CE-C852-74E2-EBD9-96BD8B7AF20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13770" y="1268251"/>
            <a:ext cx="609600" cy="609600"/>
          </a:xfrm>
          <a:prstGeom prst="rect">
            <a:avLst/>
          </a:prstGeom>
        </p:spPr>
      </p:pic>
      <p:pic>
        <p:nvPicPr>
          <p:cNvPr id="6" name="Picture 5">
            <a:extLst>
              <a:ext uri="{FF2B5EF4-FFF2-40B4-BE49-F238E27FC236}">
                <a16:creationId xmlns:a16="http://schemas.microsoft.com/office/drawing/2014/main" id="{1923EBDD-5F47-D012-D1A1-31A0267DD8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14317" y="3168849"/>
            <a:ext cx="520301" cy="520301"/>
          </a:xfrm>
          <a:prstGeom prst="rect">
            <a:avLst/>
          </a:prstGeom>
        </p:spPr>
      </p:pic>
      <p:pic>
        <p:nvPicPr>
          <p:cNvPr id="7" name="Picture 6">
            <a:extLst>
              <a:ext uri="{FF2B5EF4-FFF2-40B4-BE49-F238E27FC236}">
                <a16:creationId xmlns:a16="http://schemas.microsoft.com/office/drawing/2014/main" id="{CE23DAC6-2FF0-8ADD-6A9B-1A021DCD3B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14317" y="3705780"/>
            <a:ext cx="520301" cy="520301"/>
          </a:xfrm>
          <a:prstGeom prst="rect">
            <a:avLst/>
          </a:prstGeom>
        </p:spPr>
      </p:pic>
      <p:pic>
        <p:nvPicPr>
          <p:cNvPr id="8" name="Picture 7">
            <a:extLst>
              <a:ext uri="{FF2B5EF4-FFF2-40B4-BE49-F238E27FC236}">
                <a16:creationId xmlns:a16="http://schemas.microsoft.com/office/drawing/2014/main" id="{2A72B6D8-AC02-1C5F-56FC-3CABE82449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93881" y="4306144"/>
            <a:ext cx="520301" cy="520301"/>
          </a:xfrm>
          <a:prstGeom prst="rect">
            <a:avLst/>
          </a:prstGeom>
        </p:spPr>
      </p:pic>
      <p:pic>
        <p:nvPicPr>
          <p:cNvPr id="9" name="Picture 8">
            <a:extLst>
              <a:ext uri="{FF2B5EF4-FFF2-40B4-BE49-F238E27FC236}">
                <a16:creationId xmlns:a16="http://schemas.microsoft.com/office/drawing/2014/main" id="{25E80B46-3629-E0EA-A412-F24CBB648F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93881" y="5026258"/>
            <a:ext cx="520301" cy="520301"/>
          </a:xfrm>
          <a:prstGeom prst="rect">
            <a:avLst/>
          </a:prstGeom>
        </p:spPr>
      </p:pic>
      <p:sp>
        <p:nvSpPr>
          <p:cNvPr id="3" name="TextBox 2">
            <a:extLst>
              <a:ext uri="{FF2B5EF4-FFF2-40B4-BE49-F238E27FC236}">
                <a16:creationId xmlns:a16="http://schemas.microsoft.com/office/drawing/2014/main" id="{BDA6C1F9-EA75-3711-731B-CD06AA7A3F77}"/>
              </a:ext>
            </a:extLst>
          </p:cNvPr>
          <p:cNvSpPr txBox="1"/>
          <p:nvPr/>
        </p:nvSpPr>
        <p:spPr>
          <a:xfrm>
            <a:off x="3871606" y="2761974"/>
            <a:ext cx="4844375" cy="523220"/>
          </a:xfrm>
          <a:prstGeom prst="rect">
            <a:avLst/>
          </a:prstGeom>
          <a:noFill/>
        </p:spPr>
        <p:txBody>
          <a:bodyPr wrap="square" rtlCol="0">
            <a:spAutoFit/>
          </a:bodyPr>
          <a:lstStyle/>
          <a:p>
            <a:r>
              <a:rPr lang="en-US" sz="2800" b="1" dirty="0">
                <a:solidFill>
                  <a:srgbClr val="FF0000"/>
                </a:solidFill>
              </a:rPr>
              <a:t>a green uniform with reflective</a:t>
            </a:r>
          </a:p>
        </p:txBody>
      </p:sp>
      <p:cxnSp>
        <p:nvCxnSpPr>
          <p:cNvPr id="10" name="Straight Connector 9">
            <a:extLst>
              <a:ext uri="{FF2B5EF4-FFF2-40B4-BE49-F238E27FC236}">
                <a16:creationId xmlns:a16="http://schemas.microsoft.com/office/drawing/2014/main" id="{298D387C-7B5E-71EE-E4BA-0D37A4EBC136}"/>
              </a:ext>
            </a:extLst>
          </p:cNvPr>
          <p:cNvCxnSpPr>
            <a:cxnSpLocks/>
          </p:cNvCxnSpPr>
          <p:nvPr/>
        </p:nvCxnSpPr>
        <p:spPr>
          <a:xfrm>
            <a:off x="3968885" y="3608962"/>
            <a:ext cx="2538919" cy="0"/>
          </a:xfrm>
          <a:prstGeom prst="line">
            <a:avLst/>
          </a:prstGeom>
        </p:spPr>
        <p:style>
          <a:lnRef idx="1">
            <a:schemeClr val="accent2"/>
          </a:lnRef>
          <a:fillRef idx="0">
            <a:schemeClr val="accent2"/>
          </a:fillRef>
          <a:effectRef idx="0">
            <a:schemeClr val="accent2"/>
          </a:effectRef>
          <a:fontRef idx="minor">
            <a:schemeClr val="tx1"/>
          </a:fontRef>
        </p:style>
      </p:cxnSp>
      <p:sp>
        <p:nvSpPr>
          <p:cNvPr id="18" name="TextBox 17">
            <a:extLst>
              <a:ext uri="{FF2B5EF4-FFF2-40B4-BE49-F238E27FC236}">
                <a16:creationId xmlns:a16="http://schemas.microsoft.com/office/drawing/2014/main" id="{9C10B0DC-E887-34F5-A85E-FE4F74077B6D}"/>
              </a:ext>
            </a:extLst>
          </p:cNvPr>
          <p:cNvSpPr txBox="1"/>
          <p:nvPr/>
        </p:nvSpPr>
        <p:spPr>
          <a:xfrm>
            <a:off x="6819091" y="3401183"/>
            <a:ext cx="1673158" cy="523220"/>
          </a:xfrm>
          <a:prstGeom prst="rect">
            <a:avLst/>
          </a:prstGeom>
          <a:noFill/>
        </p:spPr>
        <p:txBody>
          <a:bodyPr wrap="square" rtlCol="0">
            <a:spAutoFit/>
          </a:bodyPr>
          <a:lstStyle/>
          <a:p>
            <a:r>
              <a:rPr lang="en-US" sz="2800" b="1" dirty="0">
                <a:solidFill>
                  <a:srgbClr val="FF0000"/>
                </a:solidFill>
              </a:rPr>
              <a:t>6 </a:t>
            </a:r>
            <a:r>
              <a:rPr lang="en-US" sz="2800" b="1" dirty="0" err="1">
                <a:solidFill>
                  <a:srgbClr val="FF0000"/>
                </a:solidFill>
              </a:rPr>
              <a:t>p.m</a:t>
            </a:r>
            <a:endParaRPr lang="en-US" sz="2800" b="1" dirty="0">
              <a:solidFill>
                <a:srgbClr val="FF0000"/>
              </a:solidFill>
            </a:endParaRPr>
          </a:p>
        </p:txBody>
      </p:sp>
      <p:cxnSp>
        <p:nvCxnSpPr>
          <p:cNvPr id="28" name="Straight Connector 27">
            <a:extLst>
              <a:ext uri="{FF2B5EF4-FFF2-40B4-BE49-F238E27FC236}">
                <a16:creationId xmlns:a16="http://schemas.microsoft.com/office/drawing/2014/main" id="{F3DC3920-4DCB-D992-C756-A6419D9BB4E0}"/>
              </a:ext>
            </a:extLst>
          </p:cNvPr>
          <p:cNvCxnSpPr/>
          <p:nvPr/>
        </p:nvCxnSpPr>
        <p:spPr>
          <a:xfrm>
            <a:off x="6887183" y="4226081"/>
            <a:ext cx="904672"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2518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8125"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0" fill="hold" display="0">
                  <p:stCondLst>
                    <p:cond delay="indefinite"/>
                  </p:stCondLst>
                  <p:endCondLst>
                    <p:cond evt="onStopAudio" delay="0">
                      <p:tgtEl>
                        <p:sldTgt/>
                      </p:tgtEl>
                    </p:cond>
                  </p:endCondLst>
                </p:cTn>
                <p:tgtEl>
                  <p:spTgt spid="4"/>
                </p:tgtEl>
              </p:cMediaNode>
            </p:audio>
          </p:childTnLst>
        </p:cTn>
      </p:par>
    </p:tnLst>
    <p:bldLst>
      <p:bldP spid="3"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21889" y="1041944"/>
            <a:ext cx="11418072"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Choose a community helper you like and answer the following questions</a:t>
            </a:r>
            <a:r>
              <a:rPr lang="en-US" sz="2400" b="1" dirty="0">
                <a:effectLst>
                  <a:glow rad="88900">
                    <a:schemeClr val="bg1"/>
                  </a:glow>
                </a:effectLst>
                <a:cs typeface="Arial" panose="020B0604020202020204" pitchFamily="34" charset="0"/>
              </a:rPr>
              <a:t>.</a:t>
            </a:r>
          </a:p>
        </p:txBody>
      </p:sp>
      <p:sp>
        <p:nvSpPr>
          <p:cNvPr id="16" name="Rounded Rectangle 15"/>
          <p:cNvSpPr/>
          <p:nvPr/>
        </p:nvSpPr>
        <p:spPr>
          <a:xfrm>
            <a:off x="419283" y="126365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472069" y="1161011"/>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4</a:t>
            </a:r>
            <a:endParaRPr lang="en-US" sz="4000" b="1" dirty="0">
              <a:solidFill>
                <a:schemeClr val="bg1"/>
              </a:solidFill>
              <a:latin typeface="Myriad Pro" pitchFamily="34" charset="0"/>
            </a:endParaRPr>
          </a:p>
        </p:txBody>
      </p:sp>
      <p:sp>
        <p:nvSpPr>
          <p:cNvPr id="8" name="TextBox 7"/>
          <p:cNvSpPr txBox="1"/>
          <p:nvPr/>
        </p:nvSpPr>
        <p:spPr>
          <a:xfrm>
            <a:off x="367990" y="186930"/>
            <a:ext cx="5843239" cy="646331"/>
          </a:xfrm>
          <a:prstGeom prst="rect">
            <a:avLst/>
          </a:prstGeom>
          <a:noFill/>
          <a:effectLst/>
        </p:spPr>
        <p:txBody>
          <a:bodyPr wrap="square" rtlCol="0">
            <a:spAutoFit/>
          </a:bodyPr>
          <a:lstStyle/>
          <a:p>
            <a:r>
              <a:rPr lang="en-US" sz="3600" b="1" u="sng" dirty="0">
                <a:solidFill>
                  <a:srgbClr val="FF0000"/>
                </a:solidFill>
                <a:effectLst>
                  <a:glow rad="88900">
                    <a:schemeClr val="bg1"/>
                  </a:glow>
                </a:effectLst>
                <a:latin typeface="Arial" panose="020B0604020202020204" pitchFamily="34" charset="0"/>
                <a:cs typeface="Arial" panose="020B0604020202020204" pitchFamily="34" charset="0"/>
              </a:rPr>
              <a:t>II/ WRITING</a:t>
            </a:r>
          </a:p>
        </p:txBody>
      </p:sp>
      <p:sp>
        <p:nvSpPr>
          <p:cNvPr id="26" name="Hộp Văn bản 25">
            <a:extLst>
              <a:ext uri="{FF2B5EF4-FFF2-40B4-BE49-F238E27FC236}">
                <a16:creationId xmlns:a16="http://schemas.microsoft.com/office/drawing/2014/main" id="{C0185DF8-573E-B054-1318-A869EFB717E3}"/>
              </a:ext>
            </a:extLst>
          </p:cNvPr>
          <p:cNvSpPr txBox="1"/>
          <p:nvPr/>
        </p:nvSpPr>
        <p:spPr>
          <a:xfrm>
            <a:off x="1527345" y="1954601"/>
            <a:ext cx="9528581" cy="3785652"/>
          </a:xfrm>
          <a:prstGeom prst="rect">
            <a:avLst/>
          </a:prstGeom>
          <a:noFill/>
        </p:spPr>
        <p:txBody>
          <a:bodyPr wrap="square">
            <a:spAutoFit/>
          </a:bodyPr>
          <a:lstStyle/>
          <a:p>
            <a:pPr>
              <a:lnSpc>
                <a:spcPct val="150000"/>
              </a:lnSpc>
            </a:pPr>
            <a:r>
              <a:rPr lang="en-US" sz="3200" i="0" dirty="0">
                <a:effectLst/>
                <a:latin typeface="Source Sans Pro" panose="020B0503030403020204" pitchFamily="34" charset="0"/>
                <a:ea typeface="Source Sans Pro" panose="020B0503030403020204" pitchFamily="34" charset="0"/>
              </a:rPr>
              <a:t>- What is his / her job?</a:t>
            </a:r>
          </a:p>
          <a:p>
            <a:pPr>
              <a:lnSpc>
                <a:spcPct val="150000"/>
              </a:lnSpc>
            </a:pPr>
            <a:r>
              <a:rPr lang="en-US" sz="3200" i="0" dirty="0">
                <a:effectLst/>
                <a:latin typeface="Source Sans Pro" panose="020B0503030403020204" pitchFamily="34" charset="0"/>
                <a:ea typeface="Source Sans Pro" panose="020B0503030403020204" pitchFamily="34" charset="0"/>
              </a:rPr>
              <a:t>– What does he / she look like?</a:t>
            </a:r>
          </a:p>
          <a:p>
            <a:pPr>
              <a:lnSpc>
                <a:spcPct val="150000"/>
              </a:lnSpc>
            </a:pPr>
            <a:r>
              <a:rPr lang="en-US" sz="3200" i="0" dirty="0">
                <a:effectLst/>
                <a:latin typeface="Source Sans Pro" panose="020B0503030403020204" pitchFamily="34" charset="0"/>
                <a:ea typeface="Source Sans Pro" panose="020B0503030403020204" pitchFamily="34" charset="0"/>
              </a:rPr>
              <a:t>– What is he / she like?</a:t>
            </a:r>
          </a:p>
          <a:p>
            <a:pPr>
              <a:lnSpc>
                <a:spcPct val="150000"/>
              </a:lnSpc>
            </a:pPr>
            <a:r>
              <a:rPr lang="en-US" sz="3200" i="0" dirty="0">
                <a:effectLst/>
                <a:latin typeface="Source Sans Pro" panose="020B0503030403020204" pitchFamily="34" charset="0"/>
                <a:ea typeface="Source Sans Pro" panose="020B0503030403020204" pitchFamily="34" charset="0"/>
              </a:rPr>
              <a:t>– What does he / she do for the community?</a:t>
            </a:r>
          </a:p>
          <a:p>
            <a:pPr>
              <a:lnSpc>
                <a:spcPct val="150000"/>
              </a:lnSpc>
            </a:pPr>
            <a:r>
              <a:rPr lang="en-US" sz="3200" i="0" dirty="0">
                <a:effectLst/>
                <a:latin typeface="Source Sans Pro" panose="020B0503030403020204" pitchFamily="34" charset="0"/>
                <a:ea typeface="Source Sans Pro" panose="020B0503030403020204" pitchFamily="34" charset="0"/>
              </a:rPr>
              <a:t>– How do you feel about him / her?</a:t>
            </a:r>
            <a:endParaRPr lang="vi-VN" sz="32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2CCB94-A1C8-29DD-BCC8-7FEA7A9518D3}"/>
              </a:ext>
            </a:extLst>
          </p:cNvPr>
          <p:cNvSpPr txBox="1"/>
          <p:nvPr/>
        </p:nvSpPr>
        <p:spPr>
          <a:xfrm>
            <a:off x="184820" y="165365"/>
            <a:ext cx="11595372" cy="954107"/>
          </a:xfrm>
          <a:prstGeom prst="rect">
            <a:avLst/>
          </a:prstGeom>
          <a:noFill/>
        </p:spPr>
        <p:txBody>
          <a:bodyPr wrap="square" rtlCol="0">
            <a:spAutoFit/>
          </a:bodyPr>
          <a:lstStyle/>
          <a:p>
            <a:r>
              <a:rPr lang="en-US" sz="2800" b="1" dirty="0"/>
              <a:t>1/</a:t>
            </a:r>
            <a:r>
              <a:rPr lang="en-GB" sz="2800" b="1" dirty="0"/>
              <a:t> My favourite community helper is </a:t>
            </a:r>
            <a:r>
              <a:rPr lang="en-GB" sz="2800" b="1" u="sng" dirty="0">
                <a:solidFill>
                  <a:srgbClr val="FF0000"/>
                </a:solidFill>
              </a:rPr>
              <a:t>Mr Nam</a:t>
            </a:r>
            <a:r>
              <a:rPr lang="en-GB" sz="2800" b="1" dirty="0"/>
              <a:t>. He is a delivery person in my neighbourhood. </a:t>
            </a:r>
            <a:endParaRPr lang="en-US" sz="2800" b="1" dirty="0">
              <a:solidFill>
                <a:srgbClr val="0070C0"/>
              </a:solidFill>
            </a:endParaRPr>
          </a:p>
        </p:txBody>
      </p:sp>
      <p:sp>
        <p:nvSpPr>
          <p:cNvPr id="5" name="TextBox 4">
            <a:extLst>
              <a:ext uri="{FF2B5EF4-FFF2-40B4-BE49-F238E27FC236}">
                <a16:creationId xmlns:a16="http://schemas.microsoft.com/office/drawing/2014/main" id="{B85F4FBF-50A7-577A-9816-0B7A2DCDE665}"/>
              </a:ext>
            </a:extLst>
          </p:cNvPr>
          <p:cNvSpPr txBox="1"/>
          <p:nvPr/>
        </p:nvSpPr>
        <p:spPr>
          <a:xfrm>
            <a:off x="184820" y="1119472"/>
            <a:ext cx="11313271" cy="954107"/>
          </a:xfrm>
          <a:prstGeom prst="rect">
            <a:avLst/>
          </a:prstGeom>
          <a:noFill/>
        </p:spPr>
        <p:txBody>
          <a:bodyPr wrap="square" rtlCol="0">
            <a:spAutoFit/>
          </a:bodyPr>
          <a:lstStyle/>
          <a:p>
            <a:r>
              <a:rPr lang="en-US" sz="2800" b="1" dirty="0"/>
              <a:t>2/ He is tall and fat. He has short black hair and beautiful eyes. H</a:t>
            </a:r>
            <a:r>
              <a:rPr lang="en-GB" sz="2800" b="1" dirty="0"/>
              <a:t>e smiles happily.</a:t>
            </a:r>
            <a:endParaRPr lang="en-US" sz="2800" b="1" dirty="0"/>
          </a:p>
        </p:txBody>
      </p:sp>
      <p:sp>
        <p:nvSpPr>
          <p:cNvPr id="6" name="TextBox 5">
            <a:extLst>
              <a:ext uri="{FF2B5EF4-FFF2-40B4-BE49-F238E27FC236}">
                <a16:creationId xmlns:a16="http://schemas.microsoft.com/office/drawing/2014/main" id="{976E3D92-5CFE-4D68-7507-B3048479A830}"/>
              </a:ext>
            </a:extLst>
          </p:cNvPr>
          <p:cNvSpPr txBox="1"/>
          <p:nvPr/>
        </p:nvSpPr>
        <p:spPr>
          <a:xfrm>
            <a:off x="214006" y="2208177"/>
            <a:ext cx="11809381" cy="523220"/>
          </a:xfrm>
          <a:prstGeom prst="rect">
            <a:avLst/>
          </a:prstGeom>
          <a:noFill/>
        </p:spPr>
        <p:txBody>
          <a:bodyPr wrap="square" rtlCol="0">
            <a:spAutoFit/>
          </a:bodyPr>
          <a:lstStyle/>
          <a:p>
            <a:r>
              <a:rPr lang="en-US" sz="2800" b="1" dirty="0"/>
              <a:t>3/ </a:t>
            </a:r>
            <a:r>
              <a:rPr lang="en-GB" sz="2800" b="1" dirty="0"/>
              <a:t>He is hard-working and responsible. He is a friendly person. </a:t>
            </a:r>
            <a:endParaRPr lang="en-US" sz="2800" b="1" dirty="0"/>
          </a:p>
        </p:txBody>
      </p:sp>
      <p:sp>
        <p:nvSpPr>
          <p:cNvPr id="7" name="TextBox 6">
            <a:extLst>
              <a:ext uri="{FF2B5EF4-FFF2-40B4-BE49-F238E27FC236}">
                <a16:creationId xmlns:a16="http://schemas.microsoft.com/office/drawing/2014/main" id="{ACB810C6-DB04-E1C9-06E9-DD8684E9ADB2}"/>
              </a:ext>
            </a:extLst>
          </p:cNvPr>
          <p:cNvSpPr txBox="1"/>
          <p:nvPr/>
        </p:nvSpPr>
        <p:spPr>
          <a:xfrm>
            <a:off x="214007" y="2830743"/>
            <a:ext cx="11595372" cy="1815882"/>
          </a:xfrm>
          <a:prstGeom prst="rect">
            <a:avLst/>
          </a:prstGeom>
          <a:noFill/>
        </p:spPr>
        <p:txBody>
          <a:bodyPr wrap="square" rtlCol="0">
            <a:spAutoFit/>
          </a:bodyPr>
          <a:lstStyle/>
          <a:p>
            <a:r>
              <a:rPr lang="en-US" sz="2800" b="1" dirty="0"/>
              <a:t>4/ A delivery person plays an importance role in the community. This service supports local businesses, helps individuals receive necessary items without leaving their homes, and contributes to the overall convenience and efficiency of daily life. </a:t>
            </a:r>
          </a:p>
        </p:txBody>
      </p:sp>
      <p:sp>
        <p:nvSpPr>
          <p:cNvPr id="8" name="TextBox 7">
            <a:extLst>
              <a:ext uri="{FF2B5EF4-FFF2-40B4-BE49-F238E27FC236}">
                <a16:creationId xmlns:a16="http://schemas.microsoft.com/office/drawing/2014/main" id="{EAAF36C0-66F5-144B-E78A-2295F377E2AD}"/>
              </a:ext>
            </a:extLst>
          </p:cNvPr>
          <p:cNvSpPr txBox="1"/>
          <p:nvPr/>
        </p:nvSpPr>
        <p:spPr>
          <a:xfrm>
            <a:off x="165365" y="4790630"/>
            <a:ext cx="11050621" cy="1815882"/>
          </a:xfrm>
          <a:prstGeom prst="rect">
            <a:avLst/>
          </a:prstGeom>
          <a:noFill/>
        </p:spPr>
        <p:txBody>
          <a:bodyPr wrap="square" rtlCol="0">
            <a:spAutoFit/>
          </a:bodyPr>
          <a:lstStyle/>
          <a:p>
            <a:r>
              <a:rPr lang="en-US" sz="2800" b="1" dirty="0"/>
              <a:t>5/ I think a delivery person is an essential. They work hard to ensure that packages and goods reach people reliably and on time. Their work helps keep the flow of everyday life moving, making it easier for people to access what they need. I respect the important role they play.</a:t>
            </a:r>
          </a:p>
        </p:txBody>
      </p:sp>
    </p:spTree>
    <p:extLst>
      <p:ext uri="{BB962C8B-B14F-4D97-AF65-F5344CB8AC3E}">
        <p14:creationId xmlns:p14="http://schemas.microsoft.com/office/powerpoint/2010/main" val="140484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722311" y="8497"/>
            <a:ext cx="11171807" cy="954107"/>
          </a:xfrm>
          <a:prstGeom prst="rect">
            <a:avLst/>
          </a:prstGeom>
          <a:noFill/>
          <a:effectLst/>
        </p:spPr>
        <p:txBody>
          <a:bodyPr wrap="square" rtlCol="0">
            <a:spAutoFit/>
          </a:bodyPr>
          <a:lstStyle/>
          <a:p>
            <a:r>
              <a:rPr lang="en-US" sz="2800" b="1" dirty="0">
                <a:solidFill>
                  <a:srgbClr val="FF0000"/>
                </a:solidFill>
                <a:effectLst>
                  <a:glow rad="88900">
                    <a:schemeClr val="bg1"/>
                  </a:glow>
                </a:effectLst>
                <a:cs typeface="Arial" panose="020B0604020202020204" pitchFamily="34" charset="0"/>
              </a:rPr>
              <a:t>Write a paragraph (about 100 words) about your </a:t>
            </a:r>
            <a:r>
              <a:rPr lang="en-US" sz="2800" b="1" dirty="0" err="1">
                <a:solidFill>
                  <a:srgbClr val="FF0000"/>
                </a:solidFill>
                <a:effectLst>
                  <a:glow rad="88900">
                    <a:schemeClr val="bg1"/>
                  </a:glow>
                </a:effectLst>
                <a:cs typeface="Arial" panose="020B0604020202020204" pitchFamily="34" charset="0"/>
              </a:rPr>
              <a:t>favourite</a:t>
            </a:r>
            <a:r>
              <a:rPr lang="en-US" sz="2800" b="1" dirty="0">
                <a:solidFill>
                  <a:srgbClr val="FF0000"/>
                </a:solidFill>
                <a:effectLst>
                  <a:glow rad="88900">
                    <a:schemeClr val="bg1"/>
                  </a:glow>
                </a:effectLst>
                <a:cs typeface="Arial" panose="020B0604020202020204" pitchFamily="34" charset="0"/>
              </a:rPr>
              <a:t> community helper. Use the answers to the questions in 4 to help you.</a:t>
            </a:r>
          </a:p>
        </p:txBody>
      </p:sp>
      <p:sp>
        <p:nvSpPr>
          <p:cNvPr id="16" name="Rounded Rectangle 15"/>
          <p:cNvSpPr/>
          <p:nvPr/>
        </p:nvSpPr>
        <p:spPr>
          <a:xfrm>
            <a:off x="118997" y="396024"/>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162052" y="30311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0" name="Hộp Văn bản 9">
            <a:extLst>
              <a:ext uri="{FF2B5EF4-FFF2-40B4-BE49-F238E27FC236}">
                <a16:creationId xmlns:a16="http://schemas.microsoft.com/office/drawing/2014/main" id="{C0F8F5C6-5AAD-FA22-C50B-BB1927F99932}"/>
              </a:ext>
            </a:extLst>
          </p:cNvPr>
          <p:cNvSpPr txBox="1"/>
          <p:nvPr/>
        </p:nvSpPr>
        <p:spPr>
          <a:xfrm>
            <a:off x="355179" y="1482795"/>
            <a:ext cx="11479295" cy="5078313"/>
          </a:xfrm>
          <a:prstGeom prst="rect">
            <a:avLst/>
          </a:prstGeom>
          <a:noFill/>
        </p:spPr>
        <p:txBody>
          <a:bodyPr wrap="square">
            <a:spAutoFit/>
          </a:bodyPr>
          <a:lstStyle/>
          <a:p>
            <a:pPr>
              <a:lnSpc>
                <a:spcPct val="150000"/>
              </a:lnSpc>
            </a:pPr>
            <a:r>
              <a:rPr lang="en-GB" sz="2400" dirty="0"/>
              <a:t>My favourite community helper is </a:t>
            </a:r>
            <a:r>
              <a:rPr lang="en-GB" sz="2400" b="1" u="sng" dirty="0">
                <a:solidFill>
                  <a:srgbClr val="FF0000"/>
                </a:solidFill>
              </a:rPr>
              <a:t>Mr Nam. </a:t>
            </a:r>
            <a:r>
              <a:rPr lang="en-GB" sz="2400" dirty="0"/>
              <a:t>He is a delivery person in my neighbourhood. </a:t>
            </a:r>
          </a:p>
          <a:p>
            <a:pPr>
              <a:lnSpc>
                <a:spcPct val="150000"/>
              </a:lnSpc>
            </a:pPr>
            <a:r>
              <a:rPr lang="en-US" sz="2400" b="1" dirty="0"/>
              <a:t>He is tall and fat. He has short black hair and beautiful eyes. H</a:t>
            </a:r>
            <a:r>
              <a:rPr lang="en-GB" sz="2400" b="1" dirty="0"/>
              <a:t>e smiles happily. He is hard-working and responsible. He is a friendly person. </a:t>
            </a:r>
            <a:r>
              <a:rPr lang="en-US" sz="2400" b="1" dirty="0"/>
              <a:t>A delivery person plays an importance role in the community. This service supports local businesses, helps individuals receive necessary items without leaving their homes, and contributes to the overall convenience and efficiency of daily life. I think a delivery person is </a:t>
            </a:r>
            <a:r>
              <a:rPr lang="en-US" sz="2400" b="1" dirty="0" smtClean="0"/>
              <a:t> </a:t>
            </a:r>
            <a:r>
              <a:rPr lang="en-US" sz="2400" b="1" dirty="0"/>
              <a:t>essential. They work hard to ensure that packages and goods reach people reliably and on time. Their work helps keep the flow of everyday life moving, making it easier for people to access what they need. I respect the important role they play.</a:t>
            </a:r>
            <a:endParaRPr lang="en-GB" sz="2400" dirty="0"/>
          </a:p>
        </p:txBody>
      </p:sp>
    </p:spTree>
    <p:extLst>
      <p:ext uri="{BB962C8B-B14F-4D97-AF65-F5344CB8AC3E}">
        <p14:creationId xmlns:p14="http://schemas.microsoft.com/office/powerpoint/2010/main" val="79754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4170</TotalTime>
  <Words>589</Words>
  <Application>Microsoft Office PowerPoint</Application>
  <PresentationFormat>Widescreen</PresentationFormat>
  <Paragraphs>70</Paragraphs>
  <Slides>11</Slides>
  <Notes>8</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Myriad Pro</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244</cp:revision>
  <dcterms:created xsi:type="dcterms:W3CDTF">2020-12-09T02:04:09Z</dcterms:created>
  <dcterms:modified xsi:type="dcterms:W3CDTF">2024-09-21T14:50:38Z</dcterms:modified>
</cp:coreProperties>
</file>