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3" r:id="rId4"/>
    <p:sldId id="284" r:id="rId5"/>
    <p:sldId id="299" r:id="rId6"/>
    <p:sldId id="300" r:id="rId7"/>
    <p:sldId id="298" r:id="rId8"/>
    <p:sldId id="285" r:id="rId9"/>
    <p:sldId id="286" r:id="rId10"/>
    <p:sldId id="287" r:id="rId11"/>
    <p:sldId id="289" r:id="rId12"/>
    <p:sldId id="288" r:id="rId13"/>
    <p:sldId id="302" r:id="rId14"/>
    <p:sldId id="303" r:id="rId15"/>
    <p:sldId id="304" r:id="rId16"/>
    <p:sldId id="290" r:id="rId17"/>
    <p:sldId id="291" r:id="rId18"/>
    <p:sldId id="292" r:id="rId19"/>
    <p:sldId id="297" r:id="rId20"/>
    <p:sldId id="301" r:id="rId21"/>
    <p:sldId id="273" r:id="rId22"/>
    <p:sldId id="275" r:id="rId23"/>
    <p:sldId id="274" r:id="rId24"/>
    <p:sldId id="280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2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2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06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5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9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5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68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5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33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6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video%20Kh&#7903;i%20&#273;&#7897;ng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Downloads/Vai%20tr&#242;%20v&#224;%20nhi&#7879;m%20v&#7909;%20c&#7911;a%20tr&#7891;ng%20r&#7915;ng.web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5100" y="2705100"/>
            <a:ext cx="685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95900"/>
            <a:ext cx="8763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5" descr="BACK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24375"/>
            <a:ext cx="35052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67000" y="2506663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</a:rPr>
              <a:t>MÔN CÔNG NGHỆ 7</a:t>
            </a:r>
          </a:p>
        </p:txBody>
      </p:sp>
      <p:pic>
        <p:nvPicPr>
          <p:cNvPr id="2050" name="Picture 2" descr="C:\Program Files (x86)\Microsoft Office\MEDIA\OFFICE14\Bullets\BD15018_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59" y="2667000"/>
            <a:ext cx="139541" cy="1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828800"/>
            <a:ext cx="90678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trong đời sống có nguồn gốc từ rừng: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5" y="6985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RỪNG VÀ VAI TRÒ CỦA 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go">
            <a:extLst>
              <a:ext uri="{FF2B5EF4-FFF2-40B4-BE49-F238E27FC236}">
                <a16:creationId xmlns:a16="http://schemas.microsoft.com/office/drawing/2014/main" xmlns="" id="{39FCEF4D-FFF0-C6FE-9986-44FFCACC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5" y="2542162"/>
            <a:ext cx="3962400" cy="21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mat ong">
            <a:extLst>
              <a:ext uri="{FF2B5EF4-FFF2-40B4-BE49-F238E27FC236}">
                <a16:creationId xmlns:a16="http://schemas.microsoft.com/office/drawing/2014/main" xmlns="" id="{B79BD999-4F23-1595-74CA-4ACF671F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55459"/>
            <a:ext cx="3601255" cy="210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nam">
            <a:extLst>
              <a:ext uri="{FF2B5EF4-FFF2-40B4-BE49-F238E27FC236}">
                <a16:creationId xmlns:a16="http://schemas.microsoft.com/office/drawing/2014/main" xmlns="" id="{4F948216-E394-79E3-B77F-D8E7D578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292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Admin\Downloads\bo-ban-ghe-hoc-sinh-go-tu-nhien-BHS301-GHS301.jpg">
            <a:extLst>
              <a:ext uri="{FF2B5EF4-FFF2-40B4-BE49-F238E27FC236}">
                <a16:creationId xmlns:a16="http://schemas.microsoft.com/office/drawing/2014/main" xmlns="" id="{F1DA01A8-F3CB-C5EF-9CC6-1E099011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390048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5" y="6985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RỪNG VÀ VAI TRÒ CỦA 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6103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8458200" y="6477000"/>
            <a:ext cx="4572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 4 PHÚT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5" y="6985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RỪNG VÀ VAI TRÒ CỦA 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6103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81840"/>
              </p:ext>
            </p:extLst>
          </p:nvPr>
        </p:nvGraphicFramePr>
        <p:xfrm>
          <a:off x="76200" y="2286000"/>
          <a:ext cx="9067800" cy="454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88808657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4169176514"/>
                    </a:ext>
                  </a:extLst>
                </a:gridCol>
              </a:tblGrid>
              <a:tr h="1372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1,2: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3,4: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3180157"/>
                  </a:ext>
                </a:extLst>
              </a:tr>
              <a:tr h="3174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Cung cấp nguyên liệu xuất khẩu và phục vụ cho đời sống</a:t>
                      </a:r>
                      <a:r>
                        <a:rPr lang="nl-NL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Phục vụ nghiên cứu khoa học và du lịch, giải trí, bảo tồn nguồn gen động vật, thực vật...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5318805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8548915" y="6553200"/>
            <a:ext cx="36648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êu đề phụ 2"/>
          <p:cNvSpPr txBox="1">
            <a:spLocks/>
          </p:cNvSpPr>
          <p:nvPr/>
        </p:nvSpPr>
        <p:spPr>
          <a:xfrm>
            <a:off x="0" y="-26377"/>
            <a:ext cx="9144000" cy="712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6402"/>
            <a:ext cx="4724400" cy="3347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00432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2667000"/>
            <a:ext cx="4705350" cy="3375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6096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êu đề phụ 2"/>
          <p:cNvSpPr txBox="1">
            <a:spLocks/>
          </p:cNvSpPr>
          <p:nvPr/>
        </p:nvSpPr>
        <p:spPr>
          <a:xfrm>
            <a:off x="0" y="-26377"/>
            <a:ext cx="9144000" cy="712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295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00432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096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êu đề phụ 2"/>
          <p:cNvSpPr txBox="1">
            <a:spLocks/>
          </p:cNvSpPr>
          <p:nvPr/>
        </p:nvSpPr>
        <p:spPr>
          <a:xfrm>
            <a:off x="0" y="-26377"/>
            <a:ext cx="9144000" cy="712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295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99238"/>
            <a:ext cx="3829050" cy="33050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6999"/>
            <a:ext cx="4648200" cy="33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2504"/>
            <a:ext cx="4343400" cy="3690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4800600" cy="3718842"/>
          </a:xfrm>
          <a:prstGeom prst="rect">
            <a:avLst/>
          </a:prstGeom>
        </p:spPr>
      </p:pic>
      <p:sp>
        <p:nvSpPr>
          <p:cNvPr id="8" name="Tiêu đề phụ 2"/>
          <p:cNvSpPr txBox="1">
            <a:spLocks/>
          </p:cNvSpPr>
          <p:nvPr/>
        </p:nvSpPr>
        <p:spPr>
          <a:xfrm>
            <a:off x="0" y="-26377"/>
            <a:ext cx="9144000" cy="712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295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5" y="6985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RỪNG VÀ VAI TRÒ CỦA 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5400" y="1143000"/>
            <a:ext cx="9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LOẠI RỪNG PHỔ BIẾN Ở VIỆT NAM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00" y="850612"/>
            <a:ext cx="9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LOẠI RỪNG PHỔ BIẾN Ở VIỆT NAM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-Right-Up Arrow 2"/>
          <p:cNvSpPr/>
          <p:nvPr/>
        </p:nvSpPr>
        <p:spPr>
          <a:xfrm rot="10800000">
            <a:off x="1828800" y="1765873"/>
            <a:ext cx="5029200" cy="36443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2185548"/>
            <a:ext cx="381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 CỨ VÀO MỤC ĐÍCH SỬ 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057400"/>
            <a:ext cx="1371599" cy="1302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0700" y="1765873"/>
            <a:ext cx="12192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8999" y="5410199"/>
            <a:ext cx="1828800" cy="1143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00" y="850612"/>
            <a:ext cx="9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LOẠI RỪNG PHỔ BIẾN Ở VIỆT NAM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59587"/>
              </p:ext>
            </p:extLst>
          </p:nvPr>
        </p:nvGraphicFramePr>
        <p:xfrm>
          <a:off x="12701" y="1435387"/>
          <a:ext cx="905510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27">
                  <a:extLst>
                    <a:ext uri="{9D8B030D-6E8A-4147-A177-3AD203B41FA5}">
                      <a16:colId xmlns:a16="http://schemas.microsoft.com/office/drawing/2014/main" xmlns="" val="3097416105"/>
                    </a:ext>
                  </a:extLst>
                </a:gridCol>
                <a:gridCol w="997724">
                  <a:extLst>
                    <a:ext uri="{9D8B030D-6E8A-4147-A177-3AD203B41FA5}">
                      <a16:colId xmlns:a16="http://schemas.microsoft.com/office/drawing/2014/main" xmlns="" val="3038406306"/>
                    </a:ext>
                  </a:extLst>
                </a:gridCol>
                <a:gridCol w="6258450">
                  <a:extLst>
                    <a:ext uri="{9D8B030D-6E8A-4147-A177-3AD203B41FA5}">
                      <a16:colId xmlns:a16="http://schemas.microsoft.com/office/drawing/2014/main" xmlns="" val="561563807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LOẠI RỪNG PHỔ BIẾN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ĐÍCH SỬ 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2610499"/>
                  </a:ext>
                </a:extLst>
              </a:tr>
              <a:tr h="17537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du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460639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332502"/>
                  </a:ext>
                </a:extLst>
              </a:tr>
              <a:tr h="928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58240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828800" y="3505200"/>
            <a:ext cx="990600" cy="18288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28800" y="5029200"/>
            <a:ext cx="990600" cy="12954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28800" y="3505200"/>
            <a:ext cx="990600" cy="28194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3200400"/>
            <a:ext cx="9906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49149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65800" y="6553200"/>
            <a:ext cx="2438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" y="-84551"/>
            <a:ext cx="9144000" cy="6934200"/>
          </a:xfrm>
          <a:prstGeom prst="rect">
            <a:avLst/>
          </a:prstGeom>
        </p:spPr>
      </p:pic>
      <p:pic>
        <p:nvPicPr>
          <p:cNvPr id="5" name="Picture 8" descr="single 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2819400"/>
            <a:ext cx="914400" cy="9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ingle 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1981200"/>
            <a:ext cx="65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ingle 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8795" y="3212187"/>
            <a:ext cx="890805" cy="92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038600" y="3581401"/>
            <a:ext cx="12192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92666" y="1379953"/>
            <a:ext cx="12192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86100" y="4625804"/>
            <a:ext cx="952500" cy="10129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729195" y="621532"/>
            <a:ext cx="1219200" cy="5976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single 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957470"/>
            <a:ext cx="762000" cy="79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564997" y="2983586"/>
            <a:ext cx="1131203" cy="457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79601" y="1763278"/>
            <a:ext cx="1219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040666" y="3684522"/>
            <a:ext cx="1219200" cy="457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961780" y="4158348"/>
            <a:ext cx="1219200" cy="3495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57350" y="4790344"/>
            <a:ext cx="1219200" cy="3495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57350" y="5966285"/>
            <a:ext cx="1219200" cy="2683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ingle 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5257800"/>
            <a:ext cx="838200" cy="8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về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ề 1"/>
          <p:cNvSpPr txBox="1">
            <a:spLocks/>
          </p:cNvSpPr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II: LÂM NGHIỆP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phụ 2"/>
          <p:cNvSpPr txBox="1">
            <a:spLocks/>
          </p:cNvSpPr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31296"/>
              </p:ext>
            </p:extLst>
          </p:nvPr>
        </p:nvGraphicFramePr>
        <p:xfrm>
          <a:off x="1" y="457200"/>
          <a:ext cx="9144000" cy="6411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7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99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vi-VN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6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xói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endParaRPr lang="vi-VN" sz="2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0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vi-VN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vi-VN" sz="28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53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3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vi-VN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5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9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4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69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69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vi-VN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-513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Điền</a:t>
            </a:r>
            <a:r>
              <a:rPr lang="en-US" sz="3200" b="1" dirty="0" smtClean="0">
                <a:solidFill>
                  <a:srgbClr val="FF0000"/>
                </a:solidFill>
              </a:rPr>
              <a:t> Đ (</a:t>
            </a:r>
            <a:r>
              <a:rPr lang="en-US" sz="3200" b="1" dirty="0" err="1" smtClean="0">
                <a:solidFill>
                  <a:srgbClr val="FF0000"/>
                </a:solidFill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</a:rPr>
              <a:t> S (Sai)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290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824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357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 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2707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3425"/>
              </p:ext>
            </p:extLst>
          </p:nvPr>
        </p:nvGraphicFramePr>
        <p:xfrm>
          <a:off x="76200" y="1447799"/>
          <a:ext cx="8915400" cy="54102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3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 err="1">
                          <a:effectLst/>
                          <a:latin typeface="+mj-lt"/>
                        </a:rPr>
                        <a:t>Stt</a:t>
                      </a:r>
                      <a:endParaRPr lang="vi-VN" sz="2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2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effectLst/>
                          <a:latin typeface="+mj-lt"/>
                        </a:rPr>
                        <a:t>rừng</a:t>
                      </a:r>
                      <a:endParaRPr lang="vi-VN" sz="2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>
                          <a:effectLst/>
                          <a:latin typeface="+mj-lt"/>
                        </a:rPr>
                        <a:t>Tên ảnh</a:t>
                      </a:r>
                      <a:endParaRPr lang="vi-VN" sz="24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Rừng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phòng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hộ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1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vi-VN" sz="2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Rừng</a:t>
                      </a: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sản</a:t>
                      </a: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xuất</a:t>
                      </a:r>
                      <a:endParaRPr lang="vi-VN" sz="24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b="1" dirty="0">
                          <a:effectLst/>
                          <a:latin typeface="+mj-lt"/>
                        </a:rPr>
                        <a:t> </a:t>
                      </a:r>
                      <a:endParaRPr lang="vi-VN" sz="2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vi-VN" sz="2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</a:t>
                      </a:r>
                      <a:r>
                        <a:rPr lang="vi-VN" sz="24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ng </a:t>
                      </a:r>
                      <a:r>
                        <a:rPr lang="vi-VN" sz="24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đặc dụng</a:t>
                      </a:r>
                      <a:endParaRPr lang="vi-VN" sz="24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3505200" y="262134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b)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ngập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mặn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ở Nam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Định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e)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chắn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cát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ven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biển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g)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Vườn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quốc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gia U Minh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Thượng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– Kiên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Giang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3505200" y="4343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a) </a:t>
            </a:r>
            <a:r>
              <a:rPr lang="vi-VN" sz="2400" b="1" dirty="0" err="1">
                <a:solidFill>
                  <a:srgbClr val="0070C0"/>
                </a:solidFill>
                <a:latin typeface="+mj-lt"/>
              </a:rPr>
              <a:t>Rừng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latin typeface="+mj-lt"/>
              </a:rPr>
              <a:t>bạch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latin typeface="+mj-lt"/>
              </a:rPr>
              <a:t>đàn</a:t>
            </a:r>
            <a:endParaRPr lang="vi-VN" sz="24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d) </a:t>
            </a:r>
            <a:r>
              <a:rPr lang="vi-VN" sz="2400" b="1" dirty="0" err="1">
                <a:solidFill>
                  <a:srgbClr val="0070C0"/>
                </a:solidFill>
                <a:latin typeface="+mj-lt"/>
              </a:rPr>
              <a:t>Rừng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3505200" y="5334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c) Khu bảo tồn thiên nhiên Mường La – Sơn La</a:t>
            </a:r>
            <a:endParaRPr lang="en-US" sz="2400" b="1" dirty="0" smtClean="0">
              <a:latin typeface="+mj-lt"/>
            </a:endParaRPr>
          </a:p>
          <a:p>
            <a:r>
              <a:rPr lang="vi-VN" sz="2400" b="1" dirty="0">
                <a:latin typeface="+mj-lt"/>
              </a:rPr>
              <a:t>g) Vườn quốc gia U Minh Thượng – Kiên </a:t>
            </a:r>
            <a:r>
              <a:rPr lang="vi-VN" sz="2400" b="1" dirty="0" smtClean="0">
                <a:latin typeface="+mj-lt"/>
              </a:rPr>
              <a:t>Giang</a:t>
            </a:r>
          </a:p>
        </p:txBody>
      </p:sp>
    </p:spTree>
    <p:extLst>
      <p:ext uri="{BB962C8B-B14F-4D97-AF65-F5344CB8AC3E}">
        <p14:creationId xmlns:p14="http://schemas.microsoft.com/office/powerpoint/2010/main" val="1025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85801" y="69561"/>
            <a:ext cx="7200900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52400" y="1096673"/>
            <a:ext cx="88941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nl-NL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 đoạn văn hoặc kể một câu chuyện có </a:t>
            </a:r>
            <a:r>
              <a:rPr lang="nl-NL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nl-NL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dung đề cập đến vai trò của rừng</a:t>
            </a:r>
            <a:r>
              <a:rPr lang="nl-NL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Vẽ tranh tuyên truyền, bảo vệ rừng.</a:t>
            </a:r>
          </a:p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Học bài, chuẩn bị cho tiết sau ôn tập</a:t>
            </a:r>
            <a:r>
              <a:rPr lang="nl-N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HỌC NÀY, EM SẼ: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3545144"/>
            <a:ext cx="9129485" cy="33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5" y="6985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RỪNG VÀ VAI TRÒ CỦA 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3048000"/>
            <a:ext cx="912948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66713" y="358775"/>
            <a:ext cx="8423275" cy="61499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19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368618"/>
            <a:ext cx="8335963" cy="61198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457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BQL_2.jpg">
            <a:extLst>
              <a:ext uri="{FF2B5EF4-FFF2-40B4-BE49-F238E27FC236}">
                <a16:creationId xmlns:a16="http://schemas.microsoft.com/office/drawing/2014/main" xmlns="" id="{050F37DC-8CB3-9929-44A3-E511506F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5486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5" y="6985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RỪNG VÀ VAI TRÒ CỦA 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13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" y="1676400"/>
            <a:ext cx="28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2600235"/>
            <a:ext cx="262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2686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74298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819400" y="1833518"/>
            <a:ext cx="274319" cy="122838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2743200" y="3352800"/>
            <a:ext cx="350519" cy="1447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218473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657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6324600" y="2133600"/>
            <a:ext cx="457200" cy="24403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0" y="2979003"/>
            <a:ext cx="21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14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3" grpId="0" animBg="1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5" y="6985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RỪNG VÀ VAI TRÒ CỦA RỪNG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14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76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 là </a:t>
            </a:r>
            <a:r>
              <a:rPr lang="nl-NL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hệ sinh thái bao gồm hệ thực vật rừng, động vật rừng, vi sinh vật rừng, đất 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 </a:t>
            </a:r>
            <a:r>
              <a:rPr lang="nl-NL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các yếu tố môi trường khác, trong đó hệ thực vật là thành phần chính.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76729"/>
            <a:ext cx="8915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êu đề phụ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1026</Words>
  <Application>Microsoft Office PowerPoint</Application>
  <PresentationFormat>On-screen Show (4:3)</PresentationFormat>
  <Paragraphs>145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 Noi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DELL</cp:lastModifiedBy>
  <cp:revision>83</cp:revision>
  <dcterms:created xsi:type="dcterms:W3CDTF">2022-07-02T10:07:03Z</dcterms:created>
  <dcterms:modified xsi:type="dcterms:W3CDTF">2024-11-12T01:41:15Z</dcterms:modified>
</cp:coreProperties>
</file>