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9" r:id="rId3"/>
    <p:sldMasterId id="2147483771" r:id="rId4"/>
    <p:sldMasterId id="2147483780" r:id="rId5"/>
    <p:sldMasterId id="2147483791" r:id="rId6"/>
    <p:sldMasterId id="2147483804" r:id="rId7"/>
    <p:sldMasterId id="2147483816" r:id="rId8"/>
  </p:sldMasterIdLst>
  <p:notesMasterIdLst>
    <p:notesMasterId r:id="rId92"/>
  </p:notesMasterIdLst>
  <p:sldIdLst>
    <p:sldId id="2007577995" r:id="rId9"/>
    <p:sldId id="2007579405" r:id="rId10"/>
    <p:sldId id="2007577997" r:id="rId11"/>
    <p:sldId id="2007578000" r:id="rId12"/>
    <p:sldId id="2007578002" r:id="rId13"/>
    <p:sldId id="2007579363" r:id="rId14"/>
    <p:sldId id="2007579311" r:id="rId15"/>
    <p:sldId id="2007577996" r:id="rId16"/>
    <p:sldId id="2007579213" r:id="rId17"/>
    <p:sldId id="2007579254" r:id="rId18"/>
    <p:sldId id="2007579364" r:id="rId19"/>
    <p:sldId id="2007579365" r:id="rId20"/>
    <p:sldId id="2007579366" r:id="rId21"/>
    <p:sldId id="2007579367" r:id="rId22"/>
    <p:sldId id="2007579368" r:id="rId23"/>
    <p:sldId id="2007579369" r:id="rId24"/>
    <p:sldId id="2007579312" r:id="rId25"/>
    <p:sldId id="2007579310" r:id="rId26"/>
    <p:sldId id="2007579267" r:id="rId27"/>
    <p:sldId id="2007579370" r:id="rId28"/>
    <p:sldId id="2007579316" r:id="rId29"/>
    <p:sldId id="2007579319" r:id="rId30"/>
    <p:sldId id="2007579334" r:id="rId31"/>
    <p:sldId id="2007577998" r:id="rId32"/>
    <p:sldId id="2007579338" r:id="rId33"/>
    <p:sldId id="2007579323" r:id="rId34"/>
    <p:sldId id="2007579234" r:id="rId35"/>
    <p:sldId id="2007579375" r:id="rId36"/>
    <p:sldId id="2007579376" r:id="rId37"/>
    <p:sldId id="2007579377" r:id="rId38"/>
    <p:sldId id="2007579371" r:id="rId39"/>
    <p:sldId id="2007579372" r:id="rId40"/>
    <p:sldId id="2007579321" r:id="rId41"/>
    <p:sldId id="2007579373" r:id="rId42"/>
    <p:sldId id="2007579378" r:id="rId43"/>
    <p:sldId id="2007579374" r:id="rId44"/>
    <p:sldId id="2007579322" r:id="rId45"/>
    <p:sldId id="2007579379" r:id="rId46"/>
    <p:sldId id="2007578552" r:id="rId47"/>
    <p:sldId id="2007578020" r:id="rId48"/>
    <p:sldId id="2007579380" r:id="rId49"/>
    <p:sldId id="2007579320" r:id="rId50"/>
    <p:sldId id="2007579382" r:id="rId51"/>
    <p:sldId id="340" r:id="rId52"/>
    <p:sldId id="342" r:id="rId53"/>
    <p:sldId id="341" r:id="rId54"/>
    <p:sldId id="2007578098" r:id="rId55"/>
    <p:sldId id="2007578101" r:id="rId56"/>
    <p:sldId id="2007578102" r:id="rId57"/>
    <p:sldId id="2007578103" r:id="rId58"/>
    <p:sldId id="2007579315" r:id="rId59"/>
    <p:sldId id="2007579381" r:id="rId60"/>
    <p:sldId id="2007579383" r:id="rId61"/>
    <p:sldId id="2007579385" r:id="rId62"/>
    <p:sldId id="2007579384" r:id="rId63"/>
    <p:sldId id="2007579386" r:id="rId64"/>
    <p:sldId id="2007579387" r:id="rId65"/>
    <p:sldId id="2007579388" r:id="rId66"/>
    <p:sldId id="2007578563" r:id="rId67"/>
    <p:sldId id="2007579389" r:id="rId68"/>
    <p:sldId id="2007579390" r:id="rId69"/>
    <p:sldId id="2007579391" r:id="rId70"/>
    <p:sldId id="2007579392" r:id="rId71"/>
    <p:sldId id="2007579393" r:id="rId72"/>
    <p:sldId id="368" r:id="rId73"/>
    <p:sldId id="371" r:id="rId74"/>
    <p:sldId id="373" r:id="rId75"/>
    <p:sldId id="374" r:id="rId76"/>
    <p:sldId id="375" r:id="rId77"/>
    <p:sldId id="376" r:id="rId78"/>
    <p:sldId id="2007579395" r:id="rId79"/>
    <p:sldId id="2007579394" r:id="rId80"/>
    <p:sldId id="2007579396" r:id="rId81"/>
    <p:sldId id="2007579397" r:id="rId82"/>
    <p:sldId id="2007579346" r:id="rId83"/>
    <p:sldId id="2007579398" r:id="rId84"/>
    <p:sldId id="2007579345" r:id="rId85"/>
    <p:sldId id="2007579399" r:id="rId86"/>
    <p:sldId id="2007579400" r:id="rId87"/>
    <p:sldId id="2007579401" r:id="rId88"/>
    <p:sldId id="2007579402" r:id="rId89"/>
    <p:sldId id="2007579403" r:id="rId90"/>
    <p:sldId id="200757940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1DE"/>
    <a:srgbClr val="E7F4D8"/>
    <a:srgbClr val="EDE2F6"/>
    <a:srgbClr val="FFFFFF"/>
    <a:srgbClr val="191919"/>
    <a:srgbClr val="FFF5ED"/>
    <a:srgbClr val="FDEFE9"/>
    <a:srgbClr val="EAEFF7"/>
    <a:srgbClr val="FF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34758" autoAdjust="0"/>
  </p:normalViewPr>
  <p:slideViewPr>
    <p:cSldViewPr snapToGrid="0">
      <p:cViewPr varScale="1">
        <p:scale>
          <a:sx n="72" d="100"/>
          <a:sy n="72" d="100"/>
        </p:scale>
        <p:origin x="6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B713C-D319-4603-86A2-56582286F698}" type="datetimeFigureOut">
              <a:rPr lang="en-SG" smtClean="0"/>
              <a:t>13/11/2024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B1F56-EC12-4494-AADA-574FF427E47E}" type="slidenum">
              <a:rPr lang="en-SG" smtClean="0"/>
              <a:t>‹#›</a:t>
            </a:fld>
            <a:endParaRPr lang="en-SG"/>
          </a:p>
        </p:txBody>
      </p:sp>
    </p:spTree>
    <p:extLst>
      <p:ext uri="{BB962C8B-B14F-4D97-AF65-F5344CB8AC3E}">
        <p14:creationId xmlns:p14="http://schemas.microsoft.com/office/powerpoint/2010/main" val="383694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2F4C-0E98-4009-BFA4-FE0BE9A7B96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270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6C2D1B44-70FA-8506-F5EF-7F0CF8275800}"/>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2507024-05EB-2519-9687-3806999B77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31919D34-5C5B-E5EF-73C9-172849A189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5076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0DD19D7-44D9-3928-E2A3-D7FBD95D9F2A}"/>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AE187700-075E-DD13-1334-CEBFE191E8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5020802-6B8D-4F01-33EE-E186F4243B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69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B296DD7-DD8E-C6C7-596B-9F841816B79B}"/>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D43B923F-2BD2-322C-068A-3D8B21348D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A70AE56-B9FB-8774-38EE-51C1D54133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383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F4CC544-FDE7-765E-D9D2-840DC8535E2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8AB89DEF-C2E2-F297-314A-74FC1927F2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6B1542C-4142-A717-1CEB-A6AD65ADEA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374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A5F64797-1739-9056-0976-7A1014084EE2}"/>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44A5AEC0-40BC-8318-6A45-8002CD13EC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F538C9E-0A96-6552-FDB9-FF2A2D38DE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7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EA22CD5-7584-4703-A3CC-3FED952E38E6}"/>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82734BA4-ABBF-DFFE-7768-4916BDD09E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5034440D-76DA-CF5B-0B34-13F33FA349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6875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167E33B2-EC7B-7CD5-65A2-85738ED38FEA}"/>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F1469AA4-F47A-7DB7-5E5A-487CF22C42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C7ED2E30-B422-3A0F-A6B7-383C027352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849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6A42DFDF-BF16-9856-4FEB-BEA095786C0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5A9F5566-A80B-6E94-953C-A6667CB01D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8F8529A-3F2C-865E-91BE-EC4EFF93C7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808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D7F585C7-3B0C-6E14-A4C3-CA1E54D6379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98B07037-D292-83E8-8B9E-70605801F3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7847E2C5-49BC-5E7E-0FD6-03E67513F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4231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AD4F8A39-E595-8CF4-310D-F36B396E8F5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EB1E860E-F4F2-AB0E-1AEC-68FCB1A4EF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6761F76E-861B-4560-92B7-E305FDFA03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83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0E341609-D441-C8F6-B146-B64814AC309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B9681E8A-79E5-7102-E6DD-CD2FF8B8EC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93C21D5E-5EC3-4B2E-A86F-20AA7D134E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385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00FE6940-9204-896C-E890-1B4A20080C8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F1F52634-EEA6-0861-656E-917E055C82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DBF4146-642E-32D5-9820-A6CDFFBA10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3313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32F4C50-BA24-0477-8190-373E50F107C1}"/>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74989998-E31D-6983-E89A-3207DB8BA4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9359D19-C052-D4A4-AFF5-7D3C9261A7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735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DE2E2AE8-CE05-DD5B-EA40-77D0A96B5AC4}"/>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4D0D91C6-51C9-305C-7EE4-AE7E8EF385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710CA20E-B525-37A2-9345-95D48F5F3C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357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8BD34860-3592-29CC-0084-988D0E16F0E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F935499-1128-8E9C-916F-4B0A0FBC94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6C7DD3F0-AAFE-6AA6-09E8-D94460DD8A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3325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9A0564C-1953-0147-0EB9-AF906961CBBA}"/>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9FB69705-10F3-B3A0-8633-472FA8D2CB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2F3600B2-3305-4468-C196-936F42950B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1932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AB53B64-7D6E-395B-CC4A-568F2C0BCF87}"/>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6B5DC9E-3941-EB28-B54A-26B131685A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84CFDBC7-BDED-BE00-A78A-139105CBA9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578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C9999F6-CE01-E90E-D5B3-DAF144E0C148}"/>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A70F4D6B-527A-6B17-DC79-6DA338C161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F255AF89-11AC-A709-EF7E-19F8D7EE4C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5049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25AA186-2975-97AC-6D33-4720BFBA5FD1}"/>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2D1C01EF-76B3-B996-0243-BB5583F3B1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76DD6D3-0EEA-7F4A-6F6C-5B96127120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6953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786F13D1-9B96-67CE-9D32-4CA9C4FC1AB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BF82849D-264F-3A80-0134-974C94FC3C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5A8D7846-AA39-D0BE-FAE3-2E6CD1068E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4044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24414037-8B00-259D-BE10-5CBBDFB06C2F}"/>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A71E1E66-9FDC-6699-5A39-1429149B47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79287580-A663-9F7D-4C2A-61B1BACE85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356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A62C9ED7-128D-1C90-7610-AF161C7A9F11}"/>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67C51C69-CC6D-E1E4-11A5-81DA00CB01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64C66F3F-9198-2058-02C9-FD0541D105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5140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007C1B8E-1D4D-8E50-EF19-AE857D68773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A3B2E10D-94DC-19DF-5208-F79D05FF9E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37D592D5-2E56-8CBF-3B20-DB188DB04C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0117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61193596-FED6-750A-9686-09EA9434F7A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DFACED64-F359-47F7-1FCB-268BBE2876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EDC3EE1-B7C2-057D-D187-171241C03C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4942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3137A08A-F853-EC30-BD27-554EC349049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8F30A581-8E43-6646-AD71-7F2667F7FE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EB508445-519D-3D11-DA14-5D5DDC243D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9709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7316443-AF23-3A77-9F2F-8337F0FA6EDD}"/>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5CD9EF9F-FE6F-1BE5-3F83-E37CB1668F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7CE5360B-A23B-C9CF-DFB5-BA56B029FA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435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772F0C8-5CB8-888F-7D80-57C1ACC720F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F4442BB-AF44-8427-82A4-B4B10EE017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A9DA7025-6531-6EDD-D832-467FCE039B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393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FA47D79-ADEF-E95A-1060-702BFD344C17}"/>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74CF52BF-C4AD-AA3D-19A8-F072CDC4CB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E8A690DD-E12B-1558-D72E-267E01E6A7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030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487D-EE9C-AF94-BEFA-3F983B258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7041C-2209-72E0-CC88-2E7092817C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F6F37A-3473-BD19-7E10-EB9EDC55AEAA}"/>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4D45941-E297-4920-BE5E-6ABFE38C9B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71189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D2AA5FA9-3585-A563-380C-B69F5912D236}"/>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EDE8ED6-6E47-06D0-FA48-878AC850E0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E1D11265-3412-2687-BF51-879121C29C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950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BAD2DACC-E18A-19F8-9318-321D515A032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3243CC7-E625-A274-3566-413E531D93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537AC62F-58A5-F339-98FF-E055F40189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105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6218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2472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6915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31726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2495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29734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1911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9060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19586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556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97806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532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324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01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3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790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010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6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918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01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376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30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687923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171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05808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5126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1420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0808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1382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0578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03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717050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793451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81670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77101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29879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4193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08820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903875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60224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2024/11/13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4582310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84032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267548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62309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81045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42647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4432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76902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95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7004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0732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66998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90756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11952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13/11/2024</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947438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45483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469557" y="337751"/>
            <a:ext cx="11318789" cy="6236044"/>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1A204-AE30-EAE2-AF90-8FFE5CD5C4C6}"/>
              </a:ext>
            </a:extLst>
          </p:cNvPr>
          <p:cNvSpPr/>
          <p:nvPr userDrawn="1"/>
        </p:nvSpPr>
        <p:spPr>
          <a:xfrm>
            <a:off x="502508" y="691979"/>
            <a:ext cx="11285838" cy="107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169773" y="2413686"/>
            <a:ext cx="10206681" cy="3987114"/>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06C0EF69-B840-7334-8948-278EC98FBADD}"/>
              </a:ext>
            </a:extLst>
          </p:cNvPr>
          <p:cNvSpPr>
            <a:spLocks noGrp="1"/>
          </p:cNvSpPr>
          <p:nvPr>
            <p:ph type="pic" sz="quarter" idx="10"/>
          </p:nvPr>
        </p:nvSpPr>
        <p:spPr>
          <a:xfrm>
            <a:off x="4670532" y="1771135"/>
            <a:ext cx="3205162" cy="1779760"/>
          </a:xfrm>
          <a:solidFill>
            <a:schemeClr val="bg1">
              <a:lumMod val="85000"/>
            </a:schemeClr>
          </a:solidFill>
        </p:spPr>
        <p:txBody>
          <a:bodyPr/>
          <a:lstStyle/>
          <a:p>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720811" y="782595"/>
            <a:ext cx="897924" cy="897924"/>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0585622" y="782595"/>
            <a:ext cx="1005016" cy="897924"/>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06466" y="691979"/>
            <a:ext cx="1079156" cy="1079156"/>
          </a:xfrm>
          <a:prstGeom prst="rect">
            <a:avLst/>
          </a:prstGeom>
        </p:spPr>
      </p:pic>
    </p:spTree>
    <p:extLst>
      <p:ext uri="{BB962C8B-B14F-4D97-AF65-F5344CB8AC3E}">
        <p14:creationId xmlns:p14="http://schemas.microsoft.com/office/powerpoint/2010/main" val="140257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A7A55-B3DC-740D-1C3B-19CF4E953429}"/>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5" name="Footer Placeholder 4">
            <a:extLst>
              <a:ext uri="{FF2B5EF4-FFF2-40B4-BE49-F238E27FC236}">
                <a16:creationId xmlns:a16="http://schemas.microsoft.com/office/drawing/2014/main"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79809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3CD7-D716-5AED-EA77-AA27E867E732}"/>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5" name="Footer Placeholder 4">
            <a:extLst>
              <a:ext uri="{FF2B5EF4-FFF2-40B4-BE49-F238E27FC236}">
                <a16:creationId xmlns:a16="http://schemas.microsoft.com/office/drawing/2014/main"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47507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F6DE-21DF-663B-C4B9-ED90E595289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95CC99-C302-B08D-B07A-7E213EEEB62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ED7B4-9826-C325-DE9F-38FA6E4F79FB}"/>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5" name="Footer Placeholder 4">
            <a:extLst>
              <a:ext uri="{FF2B5EF4-FFF2-40B4-BE49-F238E27FC236}">
                <a16:creationId xmlns:a16="http://schemas.microsoft.com/office/drawing/2014/main"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898532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264C6-F6C0-1DDA-38DB-AACC19AFE3FD}"/>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6" name="Footer Placeholder 5">
            <a:extLst>
              <a:ext uri="{FF2B5EF4-FFF2-40B4-BE49-F238E27FC236}">
                <a16:creationId xmlns:a16="http://schemas.microsoft.com/office/drawing/2014/main"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09311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BBD9D-0E18-C299-04A3-4B75DB11A0F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78F391-2B9C-50A3-D39C-0D3E6B490FA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5C88A7-1BA3-CA95-2B76-83138C9EEFE0}"/>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8" name="Footer Placeholder 7">
            <a:extLst>
              <a:ext uri="{FF2B5EF4-FFF2-40B4-BE49-F238E27FC236}">
                <a16:creationId xmlns:a16="http://schemas.microsoft.com/office/drawing/2014/main"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219270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218C45-697F-832D-2E37-880A1E267191}"/>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4" name="Footer Placeholder 3">
            <a:extLst>
              <a:ext uri="{FF2B5EF4-FFF2-40B4-BE49-F238E27FC236}">
                <a16:creationId xmlns:a16="http://schemas.microsoft.com/office/drawing/2014/main"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63912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A3122-86A8-E10A-2AFA-82A6055E42D0}"/>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3" name="Footer Placeholder 2">
            <a:extLst>
              <a:ext uri="{FF2B5EF4-FFF2-40B4-BE49-F238E27FC236}">
                <a16:creationId xmlns:a16="http://schemas.microsoft.com/office/drawing/2014/main"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387470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3C31FD-88C7-76DF-F685-8808A48FAB6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B8C406-FDDD-D94D-FA77-1D64989F4D1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C8507-103A-95CA-F173-8B3198E2C2C1}"/>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6" name="Footer Placeholder 5">
            <a:extLst>
              <a:ext uri="{FF2B5EF4-FFF2-40B4-BE49-F238E27FC236}">
                <a16:creationId xmlns:a16="http://schemas.microsoft.com/office/drawing/2014/main"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5991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CFD815-0FC2-19DD-B98B-4C0008C791F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B8A9679-CD7F-53E2-9B90-6526BF62996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D1ADE-8A11-C923-2C12-3DB1A0E7CD5F}"/>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6" name="Footer Placeholder 5">
            <a:extLst>
              <a:ext uri="{FF2B5EF4-FFF2-40B4-BE49-F238E27FC236}">
                <a16:creationId xmlns:a16="http://schemas.microsoft.com/office/drawing/2014/main"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000074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56088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2C296-6E2B-1F33-E655-D56A6D4A0FFB}"/>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5" name="Footer Placeholder 4">
            <a:extLst>
              <a:ext uri="{FF2B5EF4-FFF2-40B4-BE49-F238E27FC236}">
                <a16:creationId xmlns:a16="http://schemas.microsoft.com/office/drawing/2014/main"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15279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BF4BB-70AA-3D76-07DD-41F61A40840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AD2BC-E74F-A5F5-38F8-3A926244C27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CD123-BC9A-A884-F79E-C7350F218AE8}"/>
              </a:ext>
            </a:extLst>
          </p:cNvPr>
          <p:cNvSpPr>
            <a:spLocks noGrp="1"/>
          </p:cNvSpPr>
          <p:nvPr>
            <p:ph type="dt" sz="half" idx="10"/>
          </p:nvPr>
        </p:nvSpPr>
        <p:spPr/>
        <p:txBody>
          <a:bodyPr/>
          <a:lstStyle/>
          <a:p>
            <a:fld id="{6D74CF0F-544C-413E-8B15-72B5E8A6EBCB}" type="datetimeFigureOut">
              <a:rPr lang="en-US" smtClean="0"/>
              <a:t>13/11/2024</a:t>
            </a:fld>
            <a:endParaRPr lang="en-US"/>
          </a:p>
        </p:txBody>
      </p:sp>
      <p:sp>
        <p:nvSpPr>
          <p:cNvPr id="5" name="Footer Placeholder 4">
            <a:extLst>
              <a:ext uri="{FF2B5EF4-FFF2-40B4-BE49-F238E27FC236}">
                <a16:creationId xmlns:a16="http://schemas.microsoft.com/office/drawing/2014/main"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27548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06104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6265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7464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352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4493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27071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09738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4110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5301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72597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6429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3575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13/11/2024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211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13/11/2024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2446278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0392061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13/11/2024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78716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795708559"/>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2024/11/13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4978419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3767-BAF4-49DA-8235-3C84EEF81B07}" type="datetimeFigureOut">
              <a:rPr lang="fr-FR" smtClean="0"/>
              <a:t>13/11/2024</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317970279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D4DA-439C-FC8C-518B-9689F5835F4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13/11/2024</a:t>
            </a:fld>
            <a:endParaRPr lang="en-US"/>
          </a:p>
        </p:txBody>
      </p:sp>
      <p:sp>
        <p:nvSpPr>
          <p:cNvPr id="5" name="Footer Placeholder 4">
            <a:extLst>
              <a:ext uri="{FF2B5EF4-FFF2-40B4-BE49-F238E27FC236}">
                <a16:creationId xmlns:a16="http://schemas.microsoft.com/office/drawing/2014/main" id="{A5B76138-1D49-2C3C-4818-5159C202FC3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36016-6585-1B72-1A20-0E08502ACC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15835706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13/11/2024</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84042092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4.svg"/><Relationship Id="rId3" Type="http://schemas.openxmlformats.org/officeDocument/2006/relationships/image" Target="../media/image18.png"/><Relationship Id="rId7" Type="http://schemas.openxmlformats.org/officeDocument/2006/relationships/image" Target="../media/image38.svg"/><Relationship Id="rId12" Type="http://schemas.openxmlformats.org/officeDocument/2006/relationships/image" Target="../media/image33.png"/><Relationship Id="rId17" Type="http://schemas.openxmlformats.org/officeDocument/2006/relationships/image" Target="../media/image48.svg"/><Relationship Id="rId2" Type="http://schemas.openxmlformats.org/officeDocument/2006/relationships/notesSlide" Target="../notesSlides/notesSlide11.xml"/><Relationship Id="rId16"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42.sv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2.png"/><Relationship Id="rId4" Type="http://schemas.openxmlformats.org/officeDocument/2006/relationships/image" Target="../media/image23.svg"/><Relationship Id="rId9" Type="http://schemas.openxmlformats.org/officeDocument/2006/relationships/image" Target="../media/image40.svg"/><Relationship Id="rId1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6.svg"/><Relationship Id="rId1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50.svg"/><Relationship Id="rId12" Type="http://schemas.openxmlformats.org/officeDocument/2006/relationships/image" Target="../media/image39.png"/><Relationship Id="rId17" Type="http://schemas.openxmlformats.org/officeDocument/2006/relationships/image" Target="../media/image60.svg"/><Relationship Id="rId2" Type="http://schemas.openxmlformats.org/officeDocument/2006/relationships/notesSlide" Target="../notesSlides/notesSlide12.xml"/><Relationship Id="rId16"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54.svg"/><Relationship Id="rId5" Type="http://schemas.openxmlformats.org/officeDocument/2006/relationships/image" Target="../media/image9.png"/><Relationship Id="rId15" Type="http://schemas.openxmlformats.org/officeDocument/2006/relationships/image" Target="../media/image58.svg"/><Relationship Id="rId10" Type="http://schemas.openxmlformats.org/officeDocument/2006/relationships/image" Target="../media/image38.png"/><Relationship Id="rId19" Type="http://schemas.openxmlformats.org/officeDocument/2006/relationships/image" Target="../media/image62.svg"/><Relationship Id="rId4" Type="http://schemas.openxmlformats.org/officeDocument/2006/relationships/image" Target="../media/image23.svg"/><Relationship Id="rId9" Type="http://schemas.openxmlformats.org/officeDocument/2006/relationships/image" Target="../media/image52.svg"/><Relationship Id="rId1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9.png"/><Relationship Id="rId15" Type="http://schemas.openxmlformats.org/officeDocument/2006/relationships/image" Target="../media/image45.png"/><Relationship Id="rId10" Type="http://schemas.openxmlformats.org/officeDocument/2006/relationships/image" Target="../media/image15.png"/><Relationship Id="rId4" Type="http://schemas.openxmlformats.org/officeDocument/2006/relationships/image" Target="../media/image23.svg"/><Relationship Id="rId9" Type="http://schemas.openxmlformats.org/officeDocument/2006/relationships/image" Target="../media/image16.svg"/><Relationship Id="rId1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5.xml"/><Relationship Id="rId5" Type="http://schemas.openxmlformats.org/officeDocument/2006/relationships/image" Target="../media/image47.pn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48.png"/><Relationship Id="rId7" Type="http://schemas.openxmlformats.org/officeDocument/2006/relationships/slide" Target="slide48.xml"/><Relationship Id="rId2" Type="http://schemas.openxmlformats.org/officeDocument/2006/relationships/image" Target="../media/image46.jpeg"/><Relationship Id="rId1" Type="http://schemas.openxmlformats.org/officeDocument/2006/relationships/slideLayout" Target="../slideLayouts/slideLayout50.xml"/><Relationship Id="rId6" Type="http://schemas.openxmlformats.org/officeDocument/2006/relationships/slide" Target="slide47.xml"/><Relationship Id="rId5" Type="http://schemas.openxmlformats.org/officeDocument/2006/relationships/audio" Target="../media/audio2.wav"/><Relationship Id="rId10" Type="http://schemas.openxmlformats.org/officeDocument/2006/relationships/slide" Target="slide51.xml"/><Relationship Id="rId4" Type="http://schemas.openxmlformats.org/officeDocument/2006/relationships/slide" Target="slide46.xml"/><Relationship Id="rId9" Type="http://schemas.openxmlformats.org/officeDocument/2006/relationships/slide" Target="slide50.xm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5.xml"/><Relationship Id="rId5" Type="http://schemas.openxmlformats.org/officeDocument/2006/relationships/slideLayout" Target="../slideLayouts/slideLayout60.xml"/><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 Id="rId1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5.xml"/><Relationship Id="rId5" Type="http://schemas.openxmlformats.org/officeDocument/2006/relationships/slideLayout" Target="../slideLayouts/slideLayout60.xml"/><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 Id="rId14" Type="http://schemas.openxmlformats.org/officeDocument/2006/relationships/image" Target="../media/image47.png"/></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5.xml"/><Relationship Id="rId5" Type="http://schemas.openxmlformats.org/officeDocument/2006/relationships/slideLayout" Target="../slideLayouts/slideLayout60.xml"/><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 Id="rId1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5.xml"/><Relationship Id="rId5" Type="http://schemas.openxmlformats.org/officeDocument/2006/relationships/slideLayout" Target="../slideLayouts/slideLayout60.xml"/><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5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5.xml"/><Relationship Id="rId5" Type="http://schemas.openxmlformats.org/officeDocument/2006/relationships/slideLayout" Target="../slideLayouts/slideLayout60.xml"/><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video" Target="../media/media3.mp4"/><Relationship Id="rId9" Type="http://schemas.openxmlformats.org/officeDocument/2006/relationships/image" Target="../media/image50.png"/><Relationship Id="rId1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9.png"/><Relationship Id="rId4" Type="http://schemas.openxmlformats.org/officeDocument/2006/relationships/image" Target="../media/image23.svg"/></Relationships>
</file>

<file path=ppt/slides/_rels/slide5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6.svg"/><Relationship Id="rId5" Type="http://schemas.openxmlformats.org/officeDocument/2006/relationships/image" Target="../media/image34.png"/><Relationship Id="rId10" Type="http://schemas.openxmlformats.org/officeDocument/2006/relationships/image" Target="../media/image23.svg"/><Relationship Id="rId4" Type="http://schemas.openxmlformats.org/officeDocument/2006/relationships/image" Target="../media/image44.png"/><Relationship Id="rId9" Type="http://schemas.openxmlformats.org/officeDocument/2006/relationships/image" Target="../media/image18.png"/></Relationships>
</file>

<file path=ppt/slides/_rels/slide5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6.svg"/><Relationship Id="rId5" Type="http://schemas.openxmlformats.org/officeDocument/2006/relationships/image" Target="../media/image34.png"/><Relationship Id="rId10" Type="http://schemas.openxmlformats.org/officeDocument/2006/relationships/image" Target="../media/image23.svg"/><Relationship Id="rId4" Type="http://schemas.openxmlformats.org/officeDocument/2006/relationships/image" Target="../media/image44.png"/><Relationship Id="rId9" Type="http://schemas.openxmlformats.org/officeDocument/2006/relationships/image" Target="../media/image18.png"/></Relationships>
</file>

<file path=ppt/slides/_rels/slide5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23.svg"/><Relationship Id="rId9" Type="http://schemas.openxmlformats.org/officeDocument/2006/relationships/image" Target="../media/image16.svg"/><Relationship Id="rId1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23.sv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9.png"/><Relationship Id="rId4" Type="http://schemas.openxmlformats.org/officeDocument/2006/relationships/image" Target="../media/image23.svg"/></Relationships>
</file>

<file path=ppt/slides/_rels/slide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23.svg"/></Relationships>
</file>

<file path=ppt/slides/_rels/slide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26.xml"/><Relationship Id="rId5" Type="http://schemas.openxmlformats.org/officeDocument/2006/relationships/image" Target="../media/image84.sv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image" Target="../media/image23.svg"/></Relationships>
</file>

<file path=ppt/slides/_rels/slide6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23.svg"/><Relationship Id="rId9" Type="http://schemas.openxmlformats.org/officeDocument/2006/relationships/image" Target="../media/image14.png"/><Relationship Id="rId14" Type="http://schemas.openxmlformats.org/officeDocument/2006/relationships/image" Target="../media/image20.svg"/></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9.png"/><Relationship Id="rId1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23.svg"/><Relationship Id="rId9" Type="http://schemas.openxmlformats.org/officeDocument/2006/relationships/image" Target="../media/image16.svg"/><Relationship Id="rId1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1.xml"/><Relationship Id="rId6" Type="http://schemas.openxmlformats.org/officeDocument/2006/relationships/image" Target="../media/image68.png"/><Relationship Id="rId5" Type="http://schemas.openxmlformats.org/officeDocument/2006/relationships/image" Target="../media/image91.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68.xml"/><Relationship Id="rId18" Type="http://schemas.openxmlformats.org/officeDocument/2006/relationships/image" Target="../media/image47.png"/><Relationship Id="rId3" Type="http://schemas.openxmlformats.org/officeDocument/2006/relationships/slideLayout" Target="../slideLayouts/slideLayout72.xml"/><Relationship Id="rId7" Type="http://schemas.openxmlformats.org/officeDocument/2006/relationships/image" Target="../media/image71.png"/><Relationship Id="rId12" Type="http://schemas.openxmlformats.org/officeDocument/2006/relationships/slide" Target="slide67.xml"/><Relationship Id="rId17" Type="http://schemas.openxmlformats.org/officeDocument/2006/relationships/slide" Target="slide72.xml"/><Relationship Id="rId2" Type="http://schemas.openxmlformats.org/officeDocument/2006/relationships/audio" Target="../media/media4.mp3"/><Relationship Id="rId16" Type="http://schemas.openxmlformats.org/officeDocument/2006/relationships/slide" Target="slide71.xml"/><Relationship Id="rId1" Type="http://schemas.microsoft.com/office/2007/relationships/media" Target="../media/media4.mp3"/><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slide" Target="slide70.xml"/><Relationship Id="rId10" Type="http://schemas.openxmlformats.org/officeDocument/2006/relationships/image" Target="../media/image74.png"/><Relationship Id="rId4" Type="http://schemas.openxmlformats.org/officeDocument/2006/relationships/notesSlide" Target="../notesSlides/notesSlide24.xml"/><Relationship Id="rId9" Type="http://schemas.openxmlformats.org/officeDocument/2006/relationships/image" Target="../media/image73.png"/><Relationship Id="rId14" Type="http://schemas.openxmlformats.org/officeDocument/2006/relationships/slide" Target="slide69.xml"/></Relationships>
</file>

<file path=ppt/slides/_rels/slide6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slide" Target="slide66.xml"/><Relationship Id="rId2" Type="http://schemas.openxmlformats.org/officeDocument/2006/relationships/audio" Target="../media/audio6.wav"/><Relationship Id="rId16" Type="http://schemas.openxmlformats.org/officeDocument/2006/relationships/image" Target="../media/image84.png"/><Relationship Id="rId1" Type="http://schemas.openxmlformats.org/officeDocument/2006/relationships/slideLayout" Target="../slideLayouts/slideLayout61.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101.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108.svg"/></Relationships>
</file>

<file path=ppt/slides/_rels/slide6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8.sv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image" Target="../media/image82.png"/><Relationship Id="rId2" Type="http://schemas.openxmlformats.org/officeDocument/2006/relationships/audio" Target="../media/audio6.wav"/><Relationship Id="rId1" Type="http://schemas.openxmlformats.org/officeDocument/2006/relationships/slideLayout" Target="../slideLayouts/slideLayout61.xml"/><Relationship Id="rId6" Type="http://schemas.openxmlformats.org/officeDocument/2006/relationships/image" Target="../media/image77.png"/><Relationship Id="rId11" Type="http://schemas.openxmlformats.org/officeDocument/2006/relationships/slide" Target="slide66.xml"/><Relationship Id="rId5" Type="http://schemas.openxmlformats.org/officeDocument/2006/relationships/image" Target="../media/image101.svg"/><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83.png"/></Relationships>
</file>

<file path=ppt/slides/_rels/slide6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08.sv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image" Target="../media/image82.png"/><Relationship Id="rId2" Type="http://schemas.openxmlformats.org/officeDocument/2006/relationships/audio" Target="../media/audio6.wav"/><Relationship Id="rId1" Type="http://schemas.openxmlformats.org/officeDocument/2006/relationships/slideLayout" Target="../slideLayouts/slideLayout61.xml"/><Relationship Id="rId6" Type="http://schemas.openxmlformats.org/officeDocument/2006/relationships/image" Target="../media/image77.png"/><Relationship Id="rId11" Type="http://schemas.openxmlformats.org/officeDocument/2006/relationships/slide" Target="slide66.xml"/><Relationship Id="rId5" Type="http://schemas.openxmlformats.org/officeDocument/2006/relationships/image" Target="../media/image101.svg"/><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6.svg"/></Relationships>
</file>

<file path=ppt/slides/_rels/slide7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slide" Target="slide66.xml"/><Relationship Id="rId2" Type="http://schemas.openxmlformats.org/officeDocument/2006/relationships/audio" Target="../media/audio6.wav"/><Relationship Id="rId16" Type="http://schemas.openxmlformats.org/officeDocument/2006/relationships/image" Target="../media/image84.png"/><Relationship Id="rId1" Type="http://schemas.openxmlformats.org/officeDocument/2006/relationships/slideLayout" Target="../slideLayouts/slideLayout61.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101.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108.svg"/></Relationships>
</file>

<file path=ppt/slides/_rels/slide7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slide" Target="slide66.xml"/><Relationship Id="rId2" Type="http://schemas.openxmlformats.org/officeDocument/2006/relationships/audio" Target="../media/audio6.wav"/><Relationship Id="rId16" Type="http://schemas.openxmlformats.org/officeDocument/2006/relationships/image" Target="../media/image84.png"/><Relationship Id="rId1" Type="http://schemas.openxmlformats.org/officeDocument/2006/relationships/slideLayout" Target="../slideLayouts/slideLayout61.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101.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108.svg"/></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78.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6.png"/><Relationship Id="rId11" Type="http://schemas.microsoft.com/office/2007/relationships/hdphoto" Target="../media/hdphoto3.wdp"/><Relationship Id="rId5" Type="http://schemas.openxmlformats.org/officeDocument/2006/relationships/image" Target="../media/image76.svg"/><Relationship Id="rId10" Type="http://schemas.openxmlformats.org/officeDocument/2006/relationships/image" Target="../media/image64.png"/><Relationship Id="rId4" Type="http://schemas.openxmlformats.org/officeDocument/2006/relationships/image" Target="../media/image34.png"/><Relationship Id="rId9" Type="http://schemas.openxmlformats.org/officeDocument/2006/relationships/image" Target="../media/image23.svg"/></Relationships>
</file>

<file path=ppt/slides/_rels/slide7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78.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6.png"/><Relationship Id="rId11" Type="http://schemas.microsoft.com/office/2007/relationships/hdphoto" Target="../media/hdphoto3.wdp"/><Relationship Id="rId5" Type="http://schemas.openxmlformats.org/officeDocument/2006/relationships/image" Target="../media/image76.svg"/><Relationship Id="rId10" Type="http://schemas.openxmlformats.org/officeDocument/2006/relationships/image" Target="../media/image64.png"/><Relationship Id="rId4" Type="http://schemas.openxmlformats.org/officeDocument/2006/relationships/image" Target="../media/image34.png"/><Relationship Id="rId9" Type="http://schemas.openxmlformats.org/officeDocument/2006/relationships/image" Target="../media/image23.sv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9.png"/><Relationship Id="rId4" Type="http://schemas.openxmlformats.org/officeDocument/2006/relationships/image" Target="../media/image23.svg"/></Relationships>
</file>

<file path=ppt/slides/_rels/slide7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114.sv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9.png"/><Relationship Id="rId4" Type="http://schemas.openxmlformats.org/officeDocument/2006/relationships/image" Target="../media/image23.svg"/><Relationship Id="rId9"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9.png"/><Relationship Id="rId4" Type="http://schemas.openxmlformats.org/officeDocument/2006/relationships/image" Target="../media/image23.svg"/></Relationships>
</file>

<file path=ppt/slides/_rels/slide7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23.svg"/></Relationships>
</file>

<file path=ppt/slides/_rels/slide7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121.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3.svg"/><Relationship Id="rId11" Type="http://schemas.openxmlformats.org/officeDocument/2006/relationships/image" Target="../media/image92.png"/><Relationship Id="rId5" Type="http://schemas.openxmlformats.org/officeDocument/2006/relationships/image" Target="../media/image18.png"/><Relationship Id="rId10" Type="http://schemas.openxmlformats.org/officeDocument/2006/relationships/image" Target="../media/image119.svg"/><Relationship Id="rId4" Type="http://schemas.openxmlformats.org/officeDocument/2006/relationships/notesSlide" Target="../notesSlides/notesSlide31.xml"/><Relationship Id="rId9" Type="http://schemas.openxmlformats.org/officeDocument/2006/relationships/image" Target="../media/image91.png"/><Relationship Id="rId14" Type="http://schemas.openxmlformats.org/officeDocument/2006/relationships/image" Target="../media/image123.sv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svg"/><Relationship Id="rId3" Type="http://schemas.openxmlformats.org/officeDocument/2006/relationships/image" Target="../media/image18.pn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9.png"/><Relationship Id="rId1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23.svg"/><Relationship Id="rId9" Type="http://schemas.openxmlformats.org/officeDocument/2006/relationships/image" Target="../media/image16.svg"/><Relationship Id="rId1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9.png"/><Relationship Id="rId4" Type="http://schemas.openxmlformats.org/officeDocument/2006/relationships/image" Target="../media/image23.svg"/></Relationships>
</file>

<file path=ppt/slides/_rels/slide82.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8.png"/><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image" Target="../media/image23.svg"/></Relationships>
</file>

<file path=ppt/slides/_rels/slide8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23.svg"/><Relationship Id="rId9" Type="http://schemas.openxmlformats.org/officeDocument/2006/relationships/image" Target="../media/image14.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EA4038E-0E11-FB81-97BE-964FB1B450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04840" y="1285513"/>
            <a:ext cx="8569124" cy="4820132"/>
          </a:xfrm>
          <a:prstGeom prst="rect">
            <a:avLst/>
          </a:prstGeom>
        </p:spPr>
      </p:pic>
      <p:pic>
        <p:nvPicPr>
          <p:cNvPr id="5" name="Picture 4">
            <a:extLst>
              <a:ext uri="{FF2B5EF4-FFF2-40B4-BE49-F238E27FC236}">
                <a16:creationId xmlns:a16="http://schemas.microsoft.com/office/drawing/2014/main" id="{52C0E19B-E3EB-8D8C-228D-92EF3774E264}"/>
              </a:ext>
            </a:extLst>
          </p:cNvPr>
          <p:cNvPicPr>
            <a:picLocks noChangeAspect="1"/>
          </p:cNvPicPr>
          <p:nvPr/>
        </p:nvPicPr>
        <p:blipFill rotWithShape="1">
          <a:blip r:embed="rId5">
            <a:clrChange>
              <a:clrFrom>
                <a:srgbClr val="FFFFFF"/>
              </a:clrFrom>
              <a:clrTo>
                <a:srgbClr val="FFFFFF">
                  <a:alpha val="0"/>
                </a:srgbClr>
              </a:clrTo>
            </a:clrChange>
          </a:blip>
          <a:srcRect r="48982" b="62305"/>
          <a:stretch/>
        </p:blipFill>
        <p:spPr>
          <a:xfrm>
            <a:off x="5113373" y="-683822"/>
            <a:ext cx="6220177" cy="2585156"/>
          </a:xfrm>
          <a:prstGeom prst="rect">
            <a:avLst/>
          </a:prstGeom>
        </p:spPr>
      </p:pic>
      <p:sp>
        <p:nvSpPr>
          <p:cNvPr id="7" name="TextBox 6">
            <a:extLst>
              <a:ext uri="{FF2B5EF4-FFF2-40B4-BE49-F238E27FC236}">
                <a16:creationId xmlns:a16="http://schemas.microsoft.com/office/drawing/2014/main" id="{444EF7F6-6AF4-267A-A4E2-6BBE39EAB414}"/>
              </a:ext>
            </a:extLst>
          </p:cNvPr>
          <p:cNvSpPr txBox="1"/>
          <p:nvPr/>
        </p:nvSpPr>
        <p:spPr>
          <a:xfrm>
            <a:off x="6096000" y="373333"/>
            <a:ext cx="4601028" cy="6667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Tiết</a:t>
            </a:r>
            <a:r>
              <a:rPr lang="en-US" sz="3733" b="1" kern="0" dirty="0">
                <a:solidFill>
                  <a:srgbClr val="000000"/>
                </a:solidFill>
                <a:latin typeface="Times New Roman" panose="02020603050405020304" pitchFamily="18" charset="0"/>
                <a:ea typeface="Calibri" panose="020F0502020204030204" pitchFamily="34" charset="0"/>
                <a:cs typeface="Arial"/>
                <a:sym typeface="Arial"/>
              </a:rPr>
              <a:t>: …..</a:t>
            </a:r>
            <a:endParaRPr kumimoji="0" lang="en-SG" sz="3733"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888;p33">
            <a:extLst>
              <a:ext uri="{FF2B5EF4-FFF2-40B4-BE49-F238E27FC236}">
                <a16:creationId xmlns:a16="http://schemas.microsoft.com/office/drawing/2014/main" id="{91AC8897-A561-7585-E081-4174F1D8EB38}"/>
              </a:ext>
            </a:extLst>
          </p:cNvPr>
          <p:cNvSpPr/>
          <p:nvPr/>
        </p:nvSpPr>
        <p:spPr>
          <a:xfrm>
            <a:off x="6319824" y="5657861"/>
            <a:ext cx="3469506" cy="693178"/>
          </a:xfrm>
          <a:prstGeom prst="roundRect">
            <a:avLst>
              <a:gd name="adj" fmla="val 50000"/>
            </a:avLst>
          </a:prstGeom>
          <a:solidFill>
            <a:srgbClr val="FDEFE9"/>
          </a:solidFill>
          <a:ln w="9525" cap="flat" cmpd="sng">
            <a:solidFill>
              <a:srgbClr val="646B96"/>
            </a:solidFill>
            <a:prstDash val="solid"/>
            <a:round/>
            <a:headEnd type="none" w="sm" len="sm"/>
            <a:tailEnd type="none" w="sm" len="sm"/>
          </a:ln>
        </p:spPr>
        <p:txBody>
          <a:bodyPr spcFirstLastPara="1" wrap="square" lIns="91425" tIns="91425" rIns="91425" bIns="91425" anchor="ctr" anchorCtr="0">
            <a:noAutofit/>
          </a:bodyPr>
          <a:lstStyle/>
          <a:p>
            <a:pPr marL="22860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Nhâm</a:t>
            </a:r>
            <a:endPar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Zalo</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4168628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7B23-4800-3158-120B-E375E9F6A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48BFB-74C7-7E5E-5863-6E116D39BB99}"/>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68C8D85E-BA7E-7201-B972-17052B23E97B}"/>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3DF4841E-E2EC-D860-741D-C2134B816257}"/>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94CC277C-0795-6BB4-47B3-5A31FD716A3E}"/>
              </a:ext>
            </a:extLst>
          </p:cNvPr>
          <p:cNvGraphicFramePr>
            <a:graphicFrameLocks noGrp="1"/>
          </p:cNvGraphicFramePr>
          <p:nvPr>
            <p:extLst>
              <p:ext uri="{D42A27DB-BD31-4B8C-83A1-F6EECF244321}">
                <p14:modId xmlns:p14="http://schemas.microsoft.com/office/powerpoint/2010/main" val="372121638"/>
              </p:ext>
            </p:extLst>
          </p:nvPr>
        </p:nvGraphicFramePr>
        <p:xfrm>
          <a:off x="144704" y="1137739"/>
          <a:ext cx="11796286" cy="5505108"/>
        </p:xfrm>
        <a:graphic>
          <a:graphicData uri="http://schemas.openxmlformats.org/drawingml/2006/table">
            <a:tbl>
              <a:tblPr firstRow="1" firstCol="1" bandRow="1">
                <a:tableStyleId>{1FECB4D8-DB02-4DC6-A0A2-4F2EBAE1DC90}</a:tableStyleId>
              </a:tblPr>
              <a:tblGrid>
                <a:gridCol w="1541045">
                  <a:extLst>
                    <a:ext uri="{9D8B030D-6E8A-4147-A177-3AD203B41FA5}">
                      <a16:colId xmlns:a16="http://schemas.microsoft.com/office/drawing/2014/main" val="617569021"/>
                    </a:ext>
                  </a:extLst>
                </a:gridCol>
                <a:gridCol w="1546098">
                  <a:extLst>
                    <a:ext uri="{9D8B030D-6E8A-4147-A177-3AD203B41FA5}">
                      <a16:colId xmlns:a16="http://schemas.microsoft.com/office/drawing/2014/main" val="1713728752"/>
                    </a:ext>
                  </a:extLst>
                </a:gridCol>
                <a:gridCol w="2227659">
                  <a:extLst>
                    <a:ext uri="{9D8B030D-6E8A-4147-A177-3AD203B41FA5}">
                      <a16:colId xmlns:a16="http://schemas.microsoft.com/office/drawing/2014/main" val="2728498731"/>
                    </a:ext>
                  </a:extLst>
                </a:gridCol>
                <a:gridCol w="3119718">
                  <a:extLst>
                    <a:ext uri="{9D8B030D-6E8A-4147-A177-3AD203B41FA5}">
                      <a16:colId xmlns:a16="http://schemas.microsoft.com/office/drawing/2014/main" val="1871179092"/>
                    </a:ext>
                  </a:extLst>
                </a:gridCol>
                <a:gridCol w="3361766">
                  <a:extLst>
                    <a:ext uri="{9D8B030D-6E8A-4147-A177-3AD203B41FA5}">
                      <a16:colId xmlns:a16="http://schemas.microsoft.com/office/drawing/2014/main" val="3812167100"/>
                    </a:ext>
                  </a:extLst>
                </a:gridCol>
              </a:tblGrid>
              <a:tr h="786444">
                <a:tc>
                  <a:txBody>
                    <a:bodyPr/>
                    <a:lstStyle/>
                    <a:p>
                      <a:pPr algn="ctr">
                        <a:lnSpc>
                          <a:spcPct val="100000"/>
                        </a:lnSpc>
                        <a:spcAft>
                          <a:spcPts val="800"/>
                        </a:spcAft>
                      </a:pPr>
                      <a:r>
                        <a:rPr lang="vi-VN" sz="2800" dirty="0">
                          <a:solidFill>
                            <a:schemeClr val="tx1"/>
                          </a:solidFill>
                          <a:effectLst/>
                          <a:latin typeface="+mj-lt"/>
                        </a:rPr>
                        <a:t>Văn bản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Tác giả</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a:solidFill>
                            <a:schemeClr val="tx1"/>
                          </a:solidFill>
                          <a:effectLst/>
                          <a:latin typeface="+mj-lt"/>
                        </a:rPr>
                        <a:t>Loại, thể loại</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Nội dung</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Đặc điểm hình thức</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786444">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4708414"/>
                  </a:ext>
                </a:extLst>
              </a:tr>
              <a:tr h="786444">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2814479"/>
                  </a:ext>
                </a:extLst>
              </a:tr>
              <a:tr h="786444">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7111165"/>
                  </a:ext>
                </a:extLst>
              </a:tr>
              <a:tr h="786444">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152107"/>
                  </a:ext>
                </a:extLst>
              </a:tr>
              <a:tr h="786444">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6190928"/>
                  </a:ext>
                </a:extLst>
              </a:tr>
              <a:tr h="786444">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934734"/>
                  </a:ext>
                </a:extLst>
              </a:tr>
            </a:tbl>
          </a:graphicData>
        </a:graphic>
      </p:graphicFrame>
    </p:spTree>
    <p:extLst>
      <p:ext uri="{BB962C8B-B14F-4D97-AF65-F5344CB8AC3E}">
        <p14:creationId xmlns:p14="http://schemas.microsoft.com/office/powerpoint/2010/main" val="3471849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AFAA-4C6C-570E-5340-46630A58A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15998-FF2B-9B2C-2BFA-A6232D6CC90C}"/>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C488C07F-67EB-8F1F-E8EA-2149BC95D53B}"/>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27ECF19A-376B-16E9-BD05-563380ACC3A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91FF1CC5-FAC5-ACB3-CB62-555DA13089F5}"/>
              </a:ext>
            </a:extLst>
          </p:cNvPr>
          <p:cNvGraphicFramePr>
            <a:graphicFrameLocks noGrp="1"/>
          </p:cNvGraphicFramePr>
          <p:nvPr>
            <p:extLst>
              <p:ext uri="{D42A27DB-BD31-4B8C-83A1-F6EECF244321}">
                <p14:modId xmlns:p14="http://schemas.microsoft.com/office/powerpoint/2010/main" val="2431794125"/>
              </p:ext>
            </p:extLst>
          </p:nvPr>
        </p:nvGraphicFramePr>
        <p:xfrm>
          <a:off x="0" y="28736"/>
          <a:ext cx="12192000" cy="6829264"/>
        </p:xfrm>
        <a:graphic>
          <a:graphicData uri="http://schemas.openxmlformats.org/drawingml/2006/table">
            <a:tbl>
              <a:tblPr firstRow="1" firstCol="1" bandRow="1">
                <a:tableStyleId>{1FECB4D8-DB02-4DC6-A0A2-4F2EBAE1DC90}</a:tableStyleId>
              </a:tblPr>
              <a:tblGrid>
                <a:gridCol w="1215025">
                  <a:extLst>
                    <a:ext uri="{9D8B030D-6E8A-4147-A177-3AD203B41FA5}">
                      <a16:colId xmlns:a16="http://schemas.microsoft.com/office/drawing/2014/main" val="617569021"/>
                    </a:ext>
                  </a:extLst>
                </a:gridCol>
                <a:gridCol w="1227550">
                  <a:extLst>
                    <a:ext uri="{9D8B030D-6E8A-4147-A177-3AD203B41FA5}">
                      <a16:colId xmlns:a16="http://schemas.microsoft.com/office/drawing/2014/main" val="1713728752"/>
                    </a:ext>
                  </a:extLst>
                </a:gridCol>
                <a:gridCol w="1290181">
                  <a:extLst>
                    <a:ext uri="{9D8B030D-6E8A-4147-A177-3AD203B41FA5}">
                      <a16:colId xmlns:a16="http://schemas.microsoft.com/office/drawing/2014/main" val="2728498731"/>
                    </a:ext>
                  </a:extLst>
                </a:gridCol>
                <a:gridCol w="5311036">
                  <a:extLst>
                    <a:ext uri="{9D8B030D-6E8A-4147-A177-3AD203B41FA5}">
                      <a16:colId xmlns:a16="http://schemas.microsoft.com/office/drawing/2014/main" val="1871179092"/>
                    </a:ext>
                  </a:extLst>
                </a:gridCol>
                <a:gridCol w="3148208">
                  <a:extLst>
                    <a:ext uri="{9D8B030D-6E8A-4147-A177-3AD203B41FA5}">
                      <a16:colId xmlns:a16="http://schemas.microsoft.com/office/drawing/2014/main" val="3812167100"/>
                    </a:ext>
                  </a:extLst>
                </a:gridCol>
              </a:tblGrid>
              <a:tr h="882551">
                <a:tc>
                  <a:txBody>
                    <a:bodyPr/>
                    <a:lstStyle/>
                    <a:p>
                      <a:pPr algn="ctr">
                        <a:lnSpc>
                          <a:spcPct val="100000"/>
                        </a:lnSpc>
                        <a:spcAft>
                          <a:spcPts val="800"/>
                        </a:spcAft>
                      </a:pPr>
                      <a:r>
                        <a:rPr lang="vi-VN" sz="2800" dirty="0">
                          <a:solidFill>
                            <a:schemeClr val="tx1"/>
                          </a:solidFill>
                          <a:effectLst/>
                          <a:latin typeface="+mj-lt"/>
                        </a:rPr>
                        <a:t>Văn bản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Tác giả</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a:solidFill>
                            <a:schemeClr val="tx1"/>
                          </a:solidFill>
                          <a:effectLst/>
                          <a:latin typeface="+mj-lt"/>
                        </a:rPr>
                        <a:t>Loại, thể loại</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Nội dung</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Đặc điểm hình thức</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2416509">
                <a:tc>
                  <a:txBody>
                    <a:bodyPr/>
                    <a:lstStyle/>
                    <a:p>
                      <a:pPr algn="just">
                        <a:lnSpc>
                          <a:spcPct val="100000"/>
                        </a:lnSpc>
                        <a:spcAft>
                          <a:spcPts val="800"/>
                        </a:spcAft>
                      </a:pPr>
                      <a:r>
                        <a:rPr lang="vi-VN" sz="2800" dirty="0">
                          <a:solidFill>
                            <a:schemeClr val="tx1"/>
                          </a:solidFill>
                          <a:effectLst/>
                          <a:latin typeface="+mj-lt"/>
                        </a:rPr>
                        <a:t>Chuyện người con gái Nam Xương</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4708414"/>
                  </a:ext>
                </a:extLst>
              </a:tr>
              <a:tr h="3530204">
                <a:tc>
                  <a:txBody>
                    <a:bodyPr/>
                    <a:lstStyle/>
                    <a:p>
                      <a:pPr algn="just">
                        <a:lnSpc>
                          <a:spcPct val="100000"/>
                        </a:lnSpc>
                        <a:spcAft>
                          <a:spcPts val="800"/>
                        </a:spcAft>
                      </a:pPr>
                      <a:r>
                        <a:rPr lang="vi-VN" sz="2800" dirty="0">
                          <a:solidFill>
                            <a:schemeClr val="tx1"/>
                          </a:solidFill>
                          <a:effectLst/>
                          <a:latin typeface="+mj-lt"/>
                        </a:rPr>
                        <a:t>Dế Chọi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r>
                        <a:rPr lang="vi-VN" sz="2800" dirty="0">
                          <a:solidFill>
                            <a:schemeClr val="tx1"/>
                          </a:solidFill>
                          <a:effectLst/>
                          <a:latin typeface="+mj-lt"/>
                        </a:rPr>
                        <a:t> </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752814479"/>
                  </a:ext>
                </a:extLst>
              </a:tr>
            </a:tbl>
          </a:graphicData>
        </a:graphic>
      </p:graphicFrame>
      <p:sp>
        <p:nvSpPr>
          <p:cNvPr id="7" name="TextBox 6">
            <a:extLst>
              <a:ext uri="{FF2B5EF4-FFF2-40B4-BE49-F238E27FC236}">
                <a16:creationId xmlns:a16="http://schemas.microsoft.com/office/drawing/2014/main" id="{B4DCA13F-068D-5253-C27F-18ECE4E45020}"/>
              </a:ext>
            </a:extLst>
          </p:cNvPr>
          <p:cNvSpPr txBox="1"/>
          <p:nvPr/>
        </p:nvSpPr>
        <p:spPr>
          <a:xfrm>
            <a:off x="1080407" y="1344367"/>
            <a:ext cx="145596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Nguyễn Dữ</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BFFC7859-F2C4-1949-407D-2F91A72AA155}"/>
              </a:ext>
            </a:extLst>
          </p:cNvPr>
          <p:cNvSpPr txBox="1"/>
          <p:nvPr/>
        </p:nvSpPr>
        <p:spPr>
          <a:xfrm>
            <a:off x="2288390" y="1275003"/>
            <a:ext cx="145596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Truyện truyền kì</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18230C8C-2A90-FA8E-CCFB-4BAA0408658B}"/>
              </a:ext>
            </a:extLst>
          </p:cNvPr>
          <p:cNvSpPr txBox="1"/>
          <p:nvPr/>
        </p:nvSpPr>
        <p:spPr>
          <a:xfrm>
            <a:off x="3744355" y="1000718"/>
            <a:ext cx="5181931"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Vũ Nương là người con gái đẹp người đẹp nết, thế nhưng vì thói ghen tuông mù quáng của Trương Sinh mà nàng phải chết một cách oan ức.</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32B73C95-CAF9-A81E-DF39-529458C490E1}"/>
              </a:ext>
            </a:extLst>
          </p:cNvPr>
          <p:cNvSpPr txBox="1"/>
          <p:nvPr/>
        </p:nvSpPr>
        <p:spPr>
          <a:xfrm>
            <a:off x="9001125" y="956967"/>
            <a:ext cx="3190875" cy="24519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Dung lượng ngắn</a:t>
            </a:r>
            <a:endParaRPr kumimoji="0" lang="en-SG" sz="28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Cốt truyện đơn giản.</a:t>
            </a:r>
            <a:endParaRPr kumimoji="0" lang="en-SG" sz="28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Sử dụng các yếu tố kì ảo hoang đường.</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D6781BD6-E1DC-127E-F348-AD0A6313BFC9}"/>
              </a:ext>
            </a:extLst>
          </p:cNvPr>
          <p:cNvSpPr txBox="1"/>
          <p:nvPr/>
        </p:nvSpPr>
        <p:spPr>
          <a:xfrm>
            <a:off x="1180769" y="3717120"/>
            <a:ext cx="129267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Bồ Tùng Linh</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1806CC66-63A6-685E-9852-02CA426742DC}"/>
              </a:ext>
            </a:extLst>
          </p:cNvPr>
          <p:cNvSpPr txBox="1"/>
          <p:nvPr/>
        </p:nvSpPr>
        <p:spPr>
          <a:xfrm>
            <a:off x="2473448" y="3717119"/>
            <a:ext cx="129267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Truyện truyền kì</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A3D6D7ED-F3F0-ED94-220C-E83FBE60595D}"/>
              </a:ext>
            </a:extLst>
          </p:cNvPr>
          <p:cNvSpPr txBox="1"/>
          <p:nvPr/>
        </p:nvSpPr>
        <p:spPr>
          <a:xfrm>
            <a:off x="3733469" y="3357756"/>
            <a:ext cx="535610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Dế chọi thuộc loại truyện đả kích chế độ chính trị tàn bạo, vạch mặt bọn quan lại tham nhũng, cường hào ác bá, đồng thời bày tỏ sự cảm thông đối với những con người “bé nhỏ” bị chà đạp, hãm hại. Qua đó, truyện thể hiện tinh thần phê phán chế độ chính trị tàn bạo đương thời.</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42BE1C8A-5B58-1BD4-419C-09EC6B60BF73}"/>
              </a:ext>
            </a:extLst>
          </p:cNvPr>
          <p:cNvSpPr txBox="1"/>
          <p:nvPr/>
        </p:nvSpPr>
        <p:spPr>
          <a:xfrm>
            <a:off x="9085489" y="3395369"/>
            <a:ext cx="300173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Câu chuyện mang nhiều yếu tố hoang đường.</a:t>
            </a:r>
            <a:endParaRPr kumimoji="0" lang="en-SG" sz="2800" b="0" i="0" u="none" strike="noStrike" kern="0" cap="none" spc="0" normalizeH="0" baseline="0" noProof="0" dirty="0">
              <a:ln>
                <a:noFill/>
              </a:ln>
              <a:solidFill>
                <a:srgbClr val="191919"/>
              </a:solidFill>
              <a:effectLst/>
              <a:uLnTx/>
              <a:uFillTx/>
              <a:latin typeface="Arial"/>
              <a:ea typeface="+mn-ea"/>
              <a:cs typeface="+mn-cs"/>
              <a:sym typeface="Arial"/>
            </a:endParaRPr>
          </a:p>
        </p:txBody>
      </p:sp>
    </p:spTree>
    <p:extLst>
      <p:ext uri="{BB962C8B-B14F-4D97-AF65-F5344CB8AC3E}">
        <p14:creationId xmlns:p14="http://schemas.microsoft.com/office/powerpoint/2010/main" val="61480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80">
                                          <p:stCondLst>
                                            <p:cond delay="0"/>
                                          </p:stCondLst>
                                        </p:cTn>
                                        <p:tgtEl>
                                          <p:spTgt spid="11"/>
                                        </p:tgtEl>
                                      </p:cBhvr>
                                    </p:animEffect>
                                    <p:anim calcmode="lin" valueType="num">
                                      <p:cBhvr>
                                        <p:cTn id="1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4" dur="26">
                                          <p:stCondLst>
                                            <p:cond delay="650"/>
                                          </p:stCondLst>
                                        </p:cTn>
                                        <p:tgtEl>
                                          <p:spTgt spid="11"/>
                                        </p:tgtEl>
                                      </p:cBhvr>
                                      <p:to x="100000" y="60000"/>
                                    </p:animScale>
                                    <p:animScale>
                                      <p:cBhvr>
                                        <p:cTn id="25" dur="166" decel="50000">
                                          <p:stCondLst>
                                            <p:cond delay="676"/>
                                          </p:stCondLst>
                                        </p:cTn>
                                        <p:tgtEl>
                                          <p:spTgt spid="11"/>
                                        </p:tgtEl>
                                      </p:cBhvr>
                                      <p:to x="100000" y="100000"/>
                                    </p:animScale>
                                    <p:animScale>
                                      <p:cBhvr>
                                        <p:cTn id="26" dur="26">
                                          <p:stCondLst>
                                            <p:cond delay="1312"/>
                                          </p:stCondLst>
                                        </p:cTn>
                                        <p:tgtEl>
                                          <p:spTgt spid="11"/>
                                        </p:tgtEl>
                                      </p:cBhvr>
                                      <p:to x="100000" y="80000"/>
                                    </p:animScale>
                                    <p:animScale>
                                      <p:cBhvr>
                                        <p:cTn id="27" dur="166" decel="50000">
                                          <p:stCondLst>
                                            <p:cond delay="1338"/>
                                          </p:stCondLst>
                                        </p:cTn>
                                        <p:tgtEl>
                                          <p:spTgt spid="11"/>
                                        </p:tgtEl>
                                      </p:cBhvr>
                                      <p:to x="100000" y="100000"/>
                                    </p:animScale>
                                    <p:animScale>
                                      <p:cBhvr>
                                        <p:cTn id="28" dur="26">
                                          <p:stCondLst>
                                            <p:cond delay="1642"/>
                                          </p:stCondLst>
                                        </p:cTn>
                                        <p:tgtEl>
                                          <p:spTgt spid="11"/>
                                        </p:tgtEl>
                                      </p:cBhvr>
                                      <p:to x="100000" y="90000"/>
                                    </p:animScale>
                                    <p:animScale>
                                      <p:cBhvr>
                                        <p:cTn id="29" dur="166" decel="50000">
                                          <p:stCondLst>
                                            <p:cond delay="1668"/>
                                          </p:stCondLst>
                                        </p:cTn>
                                        <p:tgtEl>
                                          <p:spTgt spid="11"/>
                                        </p:tgtEl>
                                      </p:cBhvr>
                                      <p:to x="100000" y="100000"/>
                                    </p:animScale>
                                    <p:animScale>
                                      <p:cBhvr>
                                        <p:cTn id="30" dur="26">
                                          <p:stCondLst>
                                            <p:cond delay="1808"/>
                                          </p:stCondLst>
                                        </p:cTn>
                                        <p:tgtEl>
                                          <p:spTgt spid="11"/>
                                        </p:tgtEl>
                                      </p:cBhvr>
                                      <p:to x="100000" y="95000"/>
                                    </p:animScale>
                                    <p:animScale>
                                      <p:cBhvr>
                                        <p:cTn id="31" dur="166" decel="50000">
                                          <p:stCondLst>
                                            <p:cond delay="1834"/>
                                          </p:stCondLst>
                                        </p:cTn>
                                        <p:tgtEl>
                                          <p:spTgt spid="1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barn(inVertical)">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fade">
                                      <p:cBhvr>
                                        <p:cTn id="41" dur="1000"/>
                                        <p:tgtEl>
                                          <p:spTgt spid="13">
                                            <p:txEl>
                                              <p:pRg st="1" end="1"/>
                                            </p:txEl>
                                          </p:spTgt>
                                        </p:tgtEl>
                                      </p:cBhvr>
                                    </p:animEffect>
                                    <p:anim calcmode="lin" valueType="num">
                                      <p:cBhvr>
                                        <p:cTn id="4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down)">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fltVal val="0"/>
                                          </p:val>
                                        </p:tav>
                                        <p:tav tm="100000">
                                          <p:val>
                                            <p:strVal val="#ppt_w"/>
                                          </p:val>
                                        </p:tav>
                                      </p:tavLst>
                                    </p:anim>
                                    <p:anim calcmode="lin" valueType="num">
                                      <p:cBhvr>
                                        <p:cTn id="66" dur="1000" fill="hold"/>
                                        <p:tgtEl>
                                          <p:spTgt spid="19"/>
                                        </p:tgtEl>
                                        <p:attrNameLst>
                                          <p:attrName>ppt_h</p:attrName>
                                        </p:attrNameLst>
                                      </p:cBhvr>
                                      <p:tavLst>
                                        <p:tav tm="0">
                                          <p:val>
                                            <p:fltVal val="0"/>
                                          </p:val>
                                        </p:tav>
                                        <p:tav tm="100000">
                                          <p:val>
                                            <p:strVal val="#ppt_h"/>
                                          </p:val>
                                        </p:tav>
                                      </p:tavLst>
                                    </p:anim>
                                    <p:anim calcmode="lin" valueType="num">
                                      <p:cBhvr>
                                        <p:cTn id="67" dur="1000" fill="hold"/>
                                        <p:tgtEl>
                                          <p:spTgt spid="19"/>
                                        </p:tgtEl>
                                        <p:attrNameLst>
                                          <p:attrName>style.rotation</p:attrName>
                                        </p:attrNameLst>
                                      </p:cBhvr>
                                      <p:tavLst>
                                        <p:tav tm="0">
                                          <p:val>
                                            <p:fltVal val="90"/>
                                          </p:val>
                                        </p:tav>
                                        <p:tav tm="100000">
                                          <p:val>
                                            <p:fltVal val="0"/>
                                          </p:val>
                                        </p:tav>
                                      </p:tavLst>
                                    </p:anim>
                                    <p:animEffect transition="in" filter="fade">
                                      <p:cBhvr>
                                        <p:cTn id="68" dur="10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P spid="17"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F3A6-A6DC-69F3-EB4F-6E91570CD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31DE9-3D14-4D59-24AB-A9A0C7F4403A}"/>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6E7D5E9A-41F7-2027-7A93-C8EA35FD97A3}"/>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58F9D753-9071-9F00-F422-66E1E8DF5A02}"/>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537C39A6-2006-011D-3328-D04D27F50824}"/>
              </a:ext>
            </a:extLst>
          </p:cNvPr>
          <p:cNvGraphicFramePr>
            <a:graphicFrameLocks noGrp="1"/>
          </p:cNvGraphicFramePr>
          <p:nvPr>
            <p:extLst>
              <p:ext uri="{D42A27DB-BD31-4B8C-83A1-F6EECF244321}">
                <p14:modId xmlns:p14="http://schemas.microsoft.com/office/powerpoint/2010/main" val="2947430879"/>
              </p:ext>
            </p:extLst>
          </p:nvPr>
        </p:nvGraphicFramePr>
        <p:xfrm>
          <a:off x="0" y="3684"/>
          <a:ext cx="12192000" cy="6854316"/>
        </p:xfrm>
        <a:graphic>
          <a:graphicData uri="http://schemas.openxmlformats.org/drawingml/2006/table">
            <a:tbl>
              <a:tblPr firstRow="1" firstCol="1" bandRow="1">
                <a:tableStyleId>{1FECB4D8-DB02-4DC6-A0A2-4F2EBAE1DC90}</a:tableStyleId>
              </a:tblPr>
              <a:tblGrid>
                <a:gridCol w="1592740">
                  <a:extLst>
                    <a:ext uri="{9D8B030D-6E8A-4147-A177-3AD203B41FA5}">
                      <a16:colId xmlns:a16="http://schemas.microsoft.com/office/drawing/2014/main" val="617569021"/>
                    </a:ext>
                  </a:extLst>
                </a:gridCol>
                <a:gridCol w="1438559">
                  <a:extLst>
                    <a:ext uri="{9D8B030D-6E8A-4147-A177-3AD203B41FA5}">
                      <a16:colId xmlns:a16="http://schemas.microsoft.com/office/drawing/2014/main" val="1713728752"/>
                    </a:ext>
                  </a:extLst>
                </a:gridCol>
                <a:gridCol w="1431844">
                  <a:extLst>
                    <a:ext uri="{9D8B030D-6E8A-4147-A177-3AD203B41FA5}">
                      <a16:colId xmlns:a16="http://schemas.microsoft.com/office/drawing/2014/main" val="2728498731"/>
                    </a:ext>
                  </a:extLst>
                </a:gridCol>
                <a:gridCol w="3966873">
                  <a:extLst>
                    <a:ext uri="{9D8B030D-6E8A-4147-A177-3AD203B41FA5}">
                      <a16:colId xmlns:a16="http://schemas.microsoft.com/office/drawing/2014/main" val="1871179092"/>
                    </a:ext>
                  </a:extLst>
                </a:gridCol>
                <a:gridCol w="3761984">
                  <a:extLst>
                    <a:ext uri="{9D8B030D-6E8A-4147-A177-3AD203B41FA5}">
                      <a16:colId xmlns:a16="http://schemas.microsoft.com/office/drawing/2014/main" val="3812167100"/>
                    </a:ext>
                  </a:extLst>
                </a:gridCol>
              </a:tblGrid>
              <a:tr h="979188">
                <a:tc>
                  <a:txBody>
                    <a:bodyPr/>
                    <a:lstStyle/>
                    <a:p>
                      <a:pPr algn="ctr">
                        <a:lnSpc>
                          <a:spcPct val="100000"/>
                        </a:lnSpc>
                        <a:spcAft>
                          <a:spcPts val="800"/>
                        </a:spcAft>
                      </a:pPr>
                      <a:r>
                        <a:rPr lang="vi-VN" sz="3000" dirty="0">
                          <a:solidFill>
                            <a:schemeClr val="tx1"/>
                          </a:solidFill>
                          <a:effectLst/>
                          <a:latin typeface="+mj-lt"/>
                        </a:rPr>
                        <a:t>Văn bản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Tác giả</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a:solidFill>
                            <a:schemeClr val="tx1"/>
                          </a:solidFill>
                          <a:effectLst/>
                          <a:latin typeface="+mj-lt"/>
                        </a:rPr>
                        <a:t>Loại, thể loại</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Nội dung</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Đặc điểm hình thức</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5875128">
                <a:tc>
                  <a:txBody>
                    <a:bodyPr/>
                    <a:lstStyle/>
                    <a:p>
                      <a:pPr algn="just">
                        <a:lnSpc>
                          <a:spcPct val="100000"/>
                        </a:lnSpc>
                        <a:spcAft>
                          <a:spcPts val="800"/>
                        </a:spcAft>
                      </a:pPr>
                      <a:r>
                        <a:rPr lang="vi-VN" sz="3000" dirty="0">
                          <a:solidFill>
                            <a:schemeClr val="tx1"/>
                          </a:solidFill>
                          <a:effectLst/>
                          <a:latin typeface="+mj-lt"/>
                        </a:rPr>
                        <a:t>Sơn Tinh -Thủy Tinh</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7111165"/>
                  </a:ext>
                </a:extLst>
              </a:tr>
            </a:tbl>
          </a:graphicData>
        </a:graphic>
      </p:graphicFrame>
      <p:sp>
        <p:nvSpPr>
          <p:cNvPr id="7" name="TextBox 6">
            <a:extLst>
              <a:ext uri="{FF2B5EF4-FFF2-40B4-BE49-F238E27FC236}">
                <a16:creationId xmlns:a16="http://schemas.microsoft.com/office/drawing/2014/main" id="{104A7037-8477-207E-5903-459712B374D2}"/>
              </a:ext>
            </a:extLst>
          </p:cNvPr>
          <p:cNvSpPr txBox="1"/>
          <p:nvPr/>
        </p:nvSpPr>
        <p:spPr>
          <a:xfrm>
            <a:off x="1635577" y="2879858"/>
            <a:ext cx="144507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Nguyễn Nhược Pháp</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8BF7CC39-C131-1FC5-2E68-486B35888C31}"/>
              </a:ext>
            </a:extLst>
          </p:cNvPr>
          <p:cNvSpPr txBox="1"/>
          <p:nvPr/>
        </p:nvSpPr>
        <p:spPr>
          <a:xfrm>
            <a:off x="3169765" y="3152001"/>
            <a:ext cx="1172936"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Thơ</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97F4CBC5-1A13-9067-1513-5DB5E00CBF23}"/>
              </a:ext>
            </a:extLst>
          </p:cNvPr>
          <p:cNvSpPr txBox="1"/>
          <p:nvPr/>
        </p:nvSpPr>
        <p:spPr>
          <a:xfrm>
            <a:off x="4431810" y="1087407"/>
            <a:ext cx="3993733"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Bài thơ đã tái hiện lại cuộc giao tranh giành Mỵ Nương của Sơn Tinh và Thủy Tinh. Từ đó cho thấy tình yêu của thần cũng giống con người, cũng yêu và trải qua những ghen tuông, thất bại trong tình yêu. Và cũng qua đó lý giải hiện tượng bão lũ hàng năm của tự nhiên.</a:t>
            </a:r>
            <a:endParaRPr kumimoji="0" lang="en-SG" sz="3000" b="0" i="0" u="none" strike="noStrike" kern="0" cap="none" spc="0" normalizeH="0" baseline="0" noProof="0" dirty="0">
              <a:ln>
                <a:noFill/>
              </a:ln>
              <a:solidFill>
                <a:srgbClr val="191919"/>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59419D82-D397-0380-5AC6-D9E47F6FE682}"/>
              </a:ext>
            </a:extLst>
          </p:cNvPr>
          <p:cNvSpPr txBox="1"/>
          <p:nvPr/>
        </p:nvSpPr>
        <p:spPr>
          <a:xfrm>
            <a:off x="8395607" y="1087407"/>
            <a:ext cx="3807279" cy="445250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Ngôn từ hấp dẫn, cách miêu tả sinh động.</a:t>
            </a:r>
            <a:endParaRPr kumimoji="0" lang="en-SG" sz="30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Xây dựng hình tượng nhân vật dáng dấp thần linh, với nhiều chi tiết hoang đường, kì ảo.</a:t>
            </a:r>
            <a:endParaRPr kumimoji="0" lang="en-SG" sz="30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Cách kể chuyện qua những vần thơ đầy lôi cuốn, hấp dẫn.</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80143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2000"/>
                                        <p:tgtEl>
                                          <p:spTgt spid="13">
                                            <p:txEl>
                                              <p:pRg st="1" end="1"/>
                                            </p:txEl>
                                          </p:spTgt>
                                        </p:tgtEl>
                                      </p:cBhvr>
                                    </p:animEffect>
                                    <p:anim calcmode="lin" valueType="num">
                                      <p:cBhvr>
                                        <p:cTn id="32" dur="2000" fill="hold"/>
                                        <p:tgtEl>
                                          <p:spTgt spid="13">
                                            <p:txEl>
                                              <p:pRg st="1" end="1"/>
                                            </p:txEl>
                                          </p:spTgt>
                                        </p:tgtEl>
                                        <p:attrNameLst>
                                          <p:attrName>ppt_w</p:attrName>
                                        </p:attrNameLst>
                                      </p:cBhvr>
                                      <p:tavLst>
                                        <p:tav tm="0" fmla="#ppt_w*sin(2.5*pi*$)">
                                          <p:val>
                                            <p:fltVal val="0"/>
                                          </p:val>
                                        </p:tav>
                                        <p:tav tm="100000">
                                          <p:val>
                                            <p:fltVal val="1"/>
                                          </p:val>
                                        </p:tav>
                                      </p:tavLst>
                                    </p:anim>
                                    <p:anim calcmode="lin" valueType="num">
                                      <p:cBhvr>
                                        <p:cTn id="33" dur="2000" fill="hold"/>
                                        <p:tgtEl>
                                          <p:spTgt spid="1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 calcmode="lin" valueType="num">
                                      <p:cBhvr additive="base">
                                        <p:cTn id="3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333E-5F77-1C4D-607B-21590ABB5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2185D-4C3E-2A59-405F-21DE25F7862A}"/>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EF76FBB0-40D5-B3D4-4991-C248BD4AFC81}"/>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E04BD890-42A5-76AD-382F-E8DBE36A63A3}"/>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CC6CA24E-FB44-C107-2A87-C88D522E0DBD}"/>
              </a:ext>
            </a:extLst>
          </p:cNvPr>
          <p:cNvGraphicFramePr>
            <a:graphicFrameLocks noGrp="1"/>
          </p:cNvGraphicFramePr>
          <p:nvPr>
            <p:extLst>
              <p:ext uri="{D42A27DB-BD31-4B8C-83A1-F6EECF244321}">
                <p14:modId xmlns:p14="http://schemas.microsoft.com/office/powerpoint/2010/main" val="2806887401"/>
              </p:ext>
            </p:extLst>
          </p:nvPr>
        </p:nvGraphicFramePr>
        <p:xfrm>
          <a:off x="0" y="28736"/>
          <a:ext cx="12192000" cy="6829264"/>
        </p:xfrm>
        <a:graphic>
          <a:graphicData uri="http://schemas.openxmlformats.org/drawingml/2006/table">
            <a:tbl>
              <a:tblPr firstRow="1" firstCol="1" bandRow="1">
                <a:tableStyleId>{1FECB4D8-DB02-4DC6-A0A2-4F2EBAE1DC90}</a:tableStyleId>
              </a:tblPr>
              <a:tblGrid>
                <a:gridCol w="1592740">
                  <a:extLst>
                    <a:ext uri="{9D8B030D-6E8A-4147-A177-3AD203B41FA5}">
                      <a16:colId xmlns:a16="http://schemas.microsoft.com/office/drawing/2014/main" val="617569021"/>
                    </a:ext>
                  </a:extLst>
                </a:gridCol>
                <a:gridCol w="1597963">
                  <a:extLst>
                    <a:ext uri="{9D8B030D-6E8A-4147-A177-3AD203B41FA5}">
                      <a16:colId xmlns:a16="http://schemas.microsoft.com/office/drawing/2014/main" val="1713728752"/>
                    </a:ext>
                  </a:extLst>
                </a:gridCol>
                <a:gridCol w="1438018">
                  <a:extLst>
                    <a:ext uri="{9D8B030D-6E8A-4147-A177-3AD203B41FA5}">
                      <a16:colId xmlns:a16="http://schemas.microsoft.com/office/drawing/2014/main" val="2728498731"/>
                    </a:ext>
                  </a:extLst>
                </a:gridCol>
                <a:gridCol w="4252232">
                  <a:extLst>
                    <a:ext uri="{9D8B030D-6E8A-4147-A177-3AD203B41FA5}">
                      <a16:colId xmlns:a16="http://schemas.microsoft.com/office/drawing/2014/main" val="1871179092"/>
                    </a:ext>
                  </a:extLst>
                </a:gridCol>
                <a:gridCol w="3311047">
                  <a:extLst>
                    <a:ext uri="{9D8B030D-6E8A-4147-A177-3AD203B41FA5}">
                      <a16:colId xmlns:a16="http://schemas.microsoft.com/office/drawing/2014/main" val="3812167100"/>
                    </a:ext>
                  </a:extLst>
                </a:gridCol>
              </a:tblGrid>
              <a:tr h="1050656">
                <a:tc>
                  <a:txBody>
                    <a:bodyPr/>
                    <a:lstStyle/>
                    <a:p>
                      <a:pPr algn="ctr">
                        <a:lnSpc>
                          <a:spcPct val="100000"/>
                        </a:lnSpc>
                        <a:spcAft>
                          <a:spcPts val="800"/>
                        </a:spcAft>
                      </a:pPr>
                      <a:r>
                        <a:rPr lang="vi-VN" sz="3100" dirty="0">
                          <a:solidFill>
                            <a:schemeClr val="tx1"/>
                          </a:solidFill>
                          <a:effectLst/>
                          <a:latin typeface="+mj-lt"/>
                        </a:rPr>
                        <a:t>Văn bản</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100" dirty="0">
                          <a:solidFill>
                            <a:schemeClr val="tx1"/>
                          </a:solidFill>
                          <a:effectLst/>
                          <a:latin typeface="+mj-lt"/>
                        </a:rPr>
                        <a:t>Tác giả</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100">
                          <a:solidFill>
                            <a:schemeClr val="tx1"/>
                          </a:solidFill>
                          <a:effectLst/>
                          <a:latin typeface="+mj-lt"/>
                        </a:rPr>
                        <a:t>Loại, thể loại</a:t>
                      </a:r>
                      <a:endParaRPr lang="en-SG" sz="31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100" dirty="0">
                          <a:solidFill>
                            <a:schemeClr val="tx1"/>
                          </a:solidFill>
                          <a:effectLst/>
                          <a:latin typeface="+mj-lt"/>
                        </a:rPr>
                        <a:t>Nội dung</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100" dirty="0">
                          <a:solidFill>
                            <a:schemeClr val="tx1"/>
                          </a:solidFill>
                          <a:effectLst/>
                          <a:latin typeface="+mj-lt"/>
                        </a:rPr>
                        <a:t>Đặc điểm hình thức</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1575984">
                <a:tc>
                  <a:txBody>
                    <a:bodyPr/>
                    <a:lstStyle/>
                    <a:p>
                      <a:pPr algn="ctr">
                        <a:lnSpc>
                          <a:spcPct val="100000"/>
                        </a:lnSpc>
                        <a:spcAft>
                          <a:spcPts val="800"/>
                        </a:spcAft>
                      </a:pPr>
                      <a:r>
                        <a:rPr lang="vi-VN" sz="3100" dirty="0">
                          <a:solidFill>
                            <a:schemeClr val="tx1"/>
                          </a:solidFill>
                          <a:effectLst/>
                          <a:latin typeface="+mj-lt"/>
                        </a:rPr>
                        <a:t>Nỗi niềm chinh phụ</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152107"/>
                  </a:ext>
                </a:extLst>
              </a:tr>
              <a:tr h="1575984">
                <a:tc>
                  <a:txBody>
                    <a:bodyPr/>
                    <a:lstStyle/>
                    <a:p>
                      <a:pPr algn="ctr">
                        <a:lnSpc>
                          <a:spcPct val="100000"/>
                        </a:lnSpc>
                        <a:spcAft>
                          <a:spcPts val="800"/>
                        </a:spcAft>
                      </a:pPr>
                      <a:r>
                        <a:rPr lang="vi-VN" sz="3100" dirty="0">
                          <a:solidFill>
                            <a:schemeClr val="tx1"/>
                          </a:solidFill>
                          <a:effectLst/>
                          <a:latin typeface="+mj-lt"/>
                        </a:rPr>
                        <a:t>Tiếng Đàn Mưa</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6190928"/>
                  </a:ext>
                </a:extLst>
              </a:tr>
              <a:tr h="2626640">
                <a:tc>
                  <a:txBody>
                    <a:bodyPr/>
                    <a:lstStyle/>
                    <a:p>
                      <a:pPr algn="ctr">
                        <a:lnSpc>
                          <a:spcPct val="100000"/>
                        </a:lnSpc>
                        <a:spcAft>
                          <a:spcPts val="800"/>
                        </a:spcAft>
                      </a:pPr>
                      <a:r>
                        <a:rPr lang="vi-VN" sz="3100" dirty="0">
                          <a:solidFill>
                            <a:schemeClr val="tx1"/>
                          </a:solidFill>
                          <a:effectLst/>
                          <a:latin typeface="+mj-lt"/>
                        </a:rPr>
                        <a:t>Một thể thơ độc đáo của người Việt</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934734"/>
                  </a:ext>
                </a:extLst>
              </a:tr>
            </a:tbl>
          </a:graphicData>
        </a:graphic>
      </p:graphicFrame>
      <p:sp>
        <p:nvSpPr>
          <p:cNvPr id="7" name="TextBox 6">
            <a:extLst>
              <a:ext uri="{FF2B5EF4-FFF2-40B4-BE49-F238E27FC236}">
                <a16:creationId xmlns:a16="http://schemas.microsoft.com/office/drawing/2014/main" id="{35F2DD4F-3B2B-6BAF-BB08-01E38ADE4FFC}"/>
              </a:ext>
            </a:extLst>
          </p:cNvPr>
          <p:cNvSpPr txBox="1"/>
          <p:nvPr/>
        </p:nvSpPr>
        <p:spPr>
          <a:xfrm>
            <a:off x="1537607" y="1218140"/>
            <a:ext cx="1826079"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Đặng Trần Côn</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42B07222-EE36-0542-C06E-0D0351D2DF5D}"/>
              </a:ext>
            </a:extLst>
          </p:cNvPr>
          <p:cNvSpPr txBox="1"/>
          <p:nvPr/>
        </p:nvSpPr>
        <p:spPr>
          <a:xfrm>
            <a:off x="1537607" y="3144306"/>
            <a:ext cx="2348593" cy="569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Bích Khê</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6E7E1C8D-D88D-9EF6-1581-D1A6E5E68072}"/>
              </a:ext>
            </a:extLst>
          </p:cNvPr>
          <p:cNvSpPr txBox="1"/>
          <p:nvPr/>
        </p:nvSpPr>
        <p:spPr>
          <a:xfrm>
            <a:off x="1537607" y="4893366"/>
            <a:ext cx="1521279"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Dương Lâm An</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D1F92414-2C89-7640-A330-0575048FCD4A}"/>
              </a:ext>
            </a:extLst>
          </p:cNvPr>
          <p:cNvSpPr txBox="1"/>
          <p:nvPr/>
        </p:nvSpPr>
        <p:spPr>
          <a:xfrm>
            <a:off x="3442607" y="1565345"/>
            <a:ext cx="1009650" cy="569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Thơ</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8B6D8F7F-3C27-F404-1B00-AE6B1BCCB7E6}"/>
              </a:ext>
            </a:extLst>
          </p:cNvPr>
          <p:cNvSpPr txBox="1"/>
          <p:nvPr/>
        </p:nvSpPr>
        <p:spPr>
          <a:xfrm>
            <a:off x="3442607" y="3173042"/>
            <a:ext cx="1107622" cy="569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Thơ</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ADFED965-FEB9-2E2E-01A4-922B53E440BF}"/>
              </a:ext>
            </a:extLst>
          </p:cNvPr>
          <p:cNvSpPr txBox="1"/>
          <p:nvPr/>
        </p:nvSpPr>
        <p:spPr>
          <a:xfrm>
            <a:off x="3363686" y="4995856"/>
            <a:ext cx="1107622"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Văn xuôi</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E5A6C9CA-1FF0-E920-49A0-D72B7537ABB2}"/>
              </a:ext>
            </a:extLst>
          </p:cNvPr>
          <p:cNvSpPr txBox="1"/>
          <p:nvPr/>
        </p:nvSpPr>
        <p:spPr>
          <a:xfrm>
            <a:off x="4707888" y="1136504"/>
            <a:ext cx="4091338" cy="15234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Nỗi niềm người chinh phụ có chồng đi chinh chiến</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8D9CA424-39A4-4B00-D2F5-E4E2CD206EB4}"/>
              </a:ext>
            </a:extLst>
          </p:cNvPr>
          <p:cNvSpPr txBox="1"/>
          <p:nvPr/>
        </p:nvSpPr>
        <p:spPr>
          <a:xfrm>
            <a:off x="8974458" y="1087407"/>
            <a:ext cx="2955953" cy="15234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Được viết theo thể thơ song thất lục bát</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64A12DEB-FB7C-BF79-DA92-EC39BD97F5CB}"/>
              </a:ext>
            </a:extLst>
          </p:cNvPr>
          <p:cNvSpPr txBox="1"/>
          <p:nvPr/>
        </p:nvSpPr>
        <p:spPr>
          <a:xfrm>
            <a:off x="4707888" y="2905779"/>
            <a:ext cx="4091338"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Nỗi nhớ quê hương của người con xa xứ</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678C7FCA-4684-2987-5228-15EE13E52C8D}"/>
              </a:ext>
            </a:extLst>
          </p:cNvPr>
          <p:cNvSpPr txBox="1"/>
          <p:nvPr/>
        </p:nvSpPr>
        <p:spPr>
          <a:xfrm>
            <a:off x="8956885" y="2695422"/>
            <a:ext cx="2955954" cy="15234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Thể thơ 5 chữ giàu chất gợi hình, gợi tả.</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8250683A-6BF1-0C80-AD94-4A52BB0A4028}"/>
              </a:ext>
            </a:extLst>
          </p:cNvPr>
          <p:cNvSpPr txBox="1"/>
          <p:nvPr/>
        </p:nvSpPr>
        <p:spPr>
          <a:xfrm>
            <a:off x="4729844" y="4677853"/>
            <a:ext cx="3956956"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Nét độc đáo của thể thơ song thất lục bát</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94252B47-E14F-50F0-7688-81E3FD2BE3E8}"/>
              </a:ext>
            </a:extLst>
          </p:cNvPr>
          <p:cNvSpPr txBox="1"/>
          <p:nvPr/>
        </p:nvSpPr>
        <p:spPr>
          <a:xfrm>
            <a:off x="8856194" y="4365016"/>
            <a:ext cx="3290206" cy="21031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Lập luận rõ ràng, logic</a:t>
            </a:r>
            <a:endParaRPr kumimoji="0" lang="en-SG" sz="31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Thơ song thất lục bát</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97166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0"/>
                                        <p:tgtEl>
                                          <p:spTgt spid="25"/>
                                        </p:tgtEl>
                                      </p:cBhvr>
                                    </p:animEffect>
                                    <p:anim calcmode="lin" valueType="num">
                                      <p:cBhvr>
                                        <p:cTn id="46" dur="2000" fill="hold"/>
                                        <p:tgtEl>
                                          <p:spTgt spid="25"/>
                                        </p:tgtEl>
                                        <p:attrNameLst>
                                          <p:attrName>ppt_w</p:attrName>
                                        </p:attrNameLst>
                                      </p:cBhvr>
                                      <p:tavLst>
                                        <p:tav tm="0" fmla="#ppt_w*sin(2.5*pi*$)">
                                          <p:val>
                                            <p:fltVal val="0"/>
                                          </p:val>
                                        </p:tav>
                                        <p:tav tm="100000">
                                          <p:val>
                                            <p:fltVal val="1"/>
                                          </p:val>
                                        </p:tav>
                                      </p:tavLst>
                                    </p:anim>
                                    <p:anim calcmode="lin" valueType="num">
                                      <p:cBhvr>
                                        <p:cTn id="47"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barn(inVertical)">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9">
                                            <p:txEl>
                                              <p:pRg st="1" end="1"/>
                                            </p:txEl>
                                          </p:spTgt>
                                        </p:tgtEl>
                                        <p:attrNameLst>
                                          <p:attrName>style.visibility</p:attrName>
                                        </p:attrNameLst>
                                      </p:cBhvr>
                                      <p:to>
                                        <p:strVal val="visible"/>
                                      </p:to>
                                    </p:set>
                                    <p:anim calcmode="lin" valueType="num">
                                      <p:cBhvr>
                                        <p:cTn id="74" dur="10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75" dur="1000" fill="hold"/>
                                        <p:tgtEl>
                                          <p:spTgt spid="29">
                                            <p:txEl>
                                              <p:pRg st="1" end="1"/>
                                            </p:txEl>
                                          </p:spTgt>
                                        </p:tgtEl>
                                        <p:attrNameLst>
                                          <p:attrName>ppt_h</p:attrName>
                                        </p:attrNameLst>
                                      </p:cBhvr>
                                      <p:tavLst>
                                        <p:tav tm="0">
                                          <p:val>
                                            <p:fltVal val="0"/>
                                          </p:val>
                                        </p:tav>
                                        <p:tav tm="100000">
                                          <p:val>
                                            <p:strVal val="#ppt_h"/>
                                          </p:val>
                                        </p:tav>
                                      </p:tavLst>
                                    </p:anim>
                                    <p:anim calcmode="lin" valueType="num">
                                      <p:cBhvr>
                                        <p:cTn id="76" dur="1000" fill="hold"/>
                                        <p:tgtEl>
                                          <p:spTgt spid="29">
                                            <p:txEl>
                                              <p:pRg st="1" end="1"/>
                                            </p:txEl>
                                          </p:spTgt>
                                        </p:tgtEl>
                                        <p:attrNameLst>
                                          <p:attrName>style.rotation</p:attrName>
                                        </p:attrNameLst>
                                      </p:cBhvr>
                                      <p:tavLst>
                                        <p:tav tm="0">
                                          <p:val>
                                            <p:fltVal val="90"/>
                                          </p:val>
                                        </p:tav>
                                        <p:tav tm="100000">
                                          <p:val>
                                            <p:fltVal val="0"/>
                                          </p:val>
                                        </p:tav>
                                      </p:tavLst>
                                    </p:anim>
                                    <p:animEffect transition="in" filter="fade">
                                      <p:cBhvr>
                                        <p:cTn id="77" dur="10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AF19-1EE0-7B5A-4E85-BB93AC927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16F48-004E-2520-5387-E0BB234A76BE}"/>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BAB6EDF4-5C87-383A-E4ED-140060D068A7}"/>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62099374-3C09-CE86-9868-9A50505133EF}"/>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85C1B32C-E91C-8A0E-3C8C-1FDE4C202021}"/>
              </a:ext>
            </a:extLst>
          </p:cNvPr>
          <p:cNvGraphicFramePr>
            <a:graphicFrameLocks noGrp="1"/>
          </p:cNvGraphicFramePr>
          <p:nvPr>
            <p:extLst>
              <p:ext uri="{D42A27DB-BD31-4B8C-83A1-F6EECF244321}">
                <p14:modId xmlns:p14="http://schemas.microsoft.com/office/powerpoint/2010/main" val="3442216433"/>
              </p:ext>
            </p:extLst>
          </p:nvPr>
        </p:nvGraphicFramePr>
        <p:xfrm>
          <a:off x="0" y="28736"/>
          <a:ext cx="12192000" cy="6829264"/>
        </p:xfrm>
        <a:graphic>
          <a:graphicData uri="http://schemas.openxmlformats.org/drawingml/2006/table">
            <a:tbl>
              <a:tblPr firstRow="1" firstCol="1" bandRow="1">
                <a:tableStyleId>{1FECB4D8-DB02-4DC6-A0A2-4F2EBAE1DC90}</a:tableStyleId>
              </a:tblPr>
              <a:tblGrid>
                <a:gridCol w="2024743">
                  <a:extLst>
                    <a:ext uri="{9D8B030D-6E8A-4147-A177-3AD203B41FA5}">
                      <a16:colId xmlns:a16="http://schemas.microsoft.com/office/drawing/2014/main" val="617569021"/>
                    </a:ext>
                  </a:extLst>
                </a:gridCol>
                <a:gridCol w="1294654">
                  <a:extLst>
                    <a:ext uri="{9D8B030D-6E8A-4147-A177-3AD203B41FA5}">
                      <a16:colId xmlns:a16="http://schemas.microsoft.com/office/drawing/2014/main" val="1713728752"/>
                    </a:ext>
                  </a:extLst>
                </a:gridCol>
                <a:gridCol w="1540702">
                  <a:extLst>
                    <a:ext uri="{9D8B030D-6E8A-4147-A177-3AD203B41FA5}">
                      <a16:colId xmlns:a16="http://schemas.microsoft.com/office/drawing/2014/main" val="2728498731"/>
                    </a:ext>
                  </a:extLst>
                </a:gridCol>
                <a:gridCol w="3482235">
                  <a:extLst>
                    <a:ext uri="{9D8B030D-6E8A-4147-A177-3AD203B41FA5}">
                      <a16:colId xmlns:a16="http://schemas.microsoft.com/office/drawing/2014/main" val="1871179092"/>
                    </a:ext>
                  </a:extLst>
                </a:gridCol>
                <a:gridCol w="3849666">
                  <a:extLst>
                    <a:ext uri="{9D8B030D-6E8A-4147-A177-3AD203B41FA5}">
                      <a16:colId xmlns:a16="http://schemas.microsoft.com/office/drawing/2014/main" val="3812167100"/>
                    </a:ext>
                  </a:extLst>
                </a:gridCol>
              </a:tblGrid>
              <a:tr h="944588">
                <a:tc>
                  <a:txBody>
                    <a:bodyPr/>
                    <a:lstStyle/>
                    <a:p>
                      <a:pPr algn="ctr">
                        <a:lnSpc>
                          <a:spcPct val="100000"/>
                        </a:lnSpc>
                        <a:spcAft>
                          <a:spcPts val="800"/>
                        </a:spcAft>
                      </a:pPr>
                      <a:r>
                        <a:rPr lang="vi-VN" sz="2900" dirty="0">
                          <a:solidFill>
                            <a:schemeClr val="tx1"/>
                          </a:solidFill>
                          <a:effectLst/>
                          <a:latin typeface="+mj-lt"/>
                        </a:rPr>
                        <a:t>Văn bản</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900" dirty="0">
                          <a:solidFill>
                            <a:schemeClr val="tx1"/>
                          </a:solidFill>
                          <a:effectLst/>
                          <a:latin typeface="+mj-lt"/>
                        </a:rPr>
                        <a:t>Tác giả</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900">
                          <a:solidFill>
                            <a:schemeClr val="tx1"/>
                          </a:solidFill>
                          <a:effectLst/>
                          <a:latin typeface="+mj-lt"/>
                        </a:rPr>
                        <a:t>Loại, thể loại</a:t>
                      </a:r>
                      <a:endParaRPr lang="en-SG" sz="29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900" dirty="0">
                          <a:solidFill>
                            <a:schemeClr val="tx1"/>
                          </a:solidFill>
                          <a:effectLst/>
                          <a:latin typeface="+mj-lt"/>
                        </a:rPr>
                        <a:t>Nội dung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900" dirty="0">
                          <a:solidFill>
                            <a:schemeClr val="tx1"/>
                          </a:solidFill>
                          <a:effectLst/>
                          <a:latin typeface="+mj-lt"/>
                        </a:rPr>
                        <a:t>Đặc điểm hình thức</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3523206">
                <a:tc>
                  <a:txBody>
                    <a:bodyPr/>
                    <a:lstStyle/>
                    <a:p>
                      <a:pPr algn="just">
                        <a:lnSpc>
                          <a:spcPct val="100000"/>
                        </a:lnSpc>
                        <a:spcAft>
                          <a:spcPts val="800"/>
                        </a:spcAft>
                      </a:pPr>
                      <a:r>
                        <a:rPr lang="vi-VN" sz="2900" dirty="0">
                          <a:solidFill>
                            <a:schemeClr val="tx1"/>
                          </a:solidFill>
                          <a:effectLst/>
                          <a:latin typeface="+mj-lt"/>
                        </a:rPr>
                        <a:t>Kim Kiều gặp gỡ</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268378"/>
                  </a:ext>
                </a:extLst>
              </a:tr>
              <a:tr h="2361470">
                <a:tc>
                  <a:txBody>
                    <a:bodyPr/>
                    <a:lstStyle/>
                    <a:p>
                      <a:pPr algn="just">
                        <a:lnSpc>
                          <a:spcPct val="100000"/>
                        </a:lnSpc>
                        <a:spcAft>
                          <a:spcPts val="800"/>
                        </a:spcAft>
                      </a:pPr>
                      <a:r>
                        <a:rPr lang="vi-VN" sz="2900" dirty="0">
                          <a:solidFill>
                            <a:schemeClr val="tx1"/>
                          </a:solidFill>
                          <a:effectLst/>
                          <a:latin typeface="+mj-lt"/>
                        </a:rPr>
                        <a:t>Lục Vân Tiên đánh cướp, cứu Kiều Nguyệt Nga</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3127565297"/>
                  </a:ext>
                </a:extLst>
              </a:tr>
            </a:tbl>
          </a:graphicData>
        </a:graphic>
      </p:graphicFrame>
      <p:sp>
        <p:nvSpPr>
          <p:cNvPr id="7" name="TextBox 6">
            <a:extLst>
              <a:ext uri="{FF2B5EF4-FFF2-40B4-BE49-F238E27FC236}">
                <a16:creationId xmlns:a16="http://schemas.microsoft.com/office/drawing/2014/main" id="{67BF07FA-1852-9D71-06CC-0FE62CF1DF5A}"/>
              </a:ext>
            </a:extLst>
          </p:cNvPr>
          <p:cNvSpPr txBox="1"/>
          <p:nvPr/>
        </p:nvSpPr>
        <p:spPr>
          <a:xfrm>
            <a:off x="1994807" y="2275115"/>
            <a:ext cx="1401536" cy="984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Nguyễn Du</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65BEDEE-AC5D-B7A8-E728-5C645EB2F2FD}"/>
              </a:ext>
            </a:extLst>
          </p:cNvPr>
          <p:cNvSpPr txBox="1"/>
          <p:nvPr/>
        </p:nvSpPr>
        <p:spPr>
          <a:xfrm>
            <a:off x="3540578" y="2433793"/>
            <a:ext cx="1262079" cy="5386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Thơ</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353B7237-D876-9572-8D85-40D63987E7EA}"/>
              </a:ext>
            </a:extLst>
          </p:cNvPr>
          <p:cNvSpPr txBox="1"/>
          <p:nvPr/>
        </p:nvSpPr>
        <p:spPr>
          <a:xfrm>
            <a:off x="4946892" y="2210654"/>
            <a:ext cx="3184737"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Cuộc gặp gỡ giữa Kim Trọng và Thúy Kiều</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CD91BE11-C6E6-5A80-313D-40BC0164D50E}"/>
              </a:ext>
            </a:extLst>
          </p:cNvPr>
          <p:cNvSpPr txBox="1"/>
          <p:nvPr/>
        </p:nvSpPr>
        <p:spPr>
          <a:xfrm>
            <a:off x="8308522" y="965419"/>
            <a:ext cx="3916136" cy="34214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Nghệ thuật xây dựng tâm lí nhân vật,.</a:t>
            </a:r>
            <a:endParaRPr kumimoji="0" lang="en-SG" sz="29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Thể thơ lục bát</a:t>
            </a:r>
            <a:endParaRPr kumimoji="0" lang="en-SG" sz="29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Ngôn ngữ đối thoại và độc thoại bằng phương pháp tả cảnh ngụ tình đã làm nên giá trị của đoạn</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F4B9006E-AF19-8D20-8C2B-711BF333C484}"/>
              </a:ext>
            </a:extLst>
          </p:cNvPr>
          <p:cNvSpPr txBox="1"/>
          <p:nvPr/>
        </p:nvSpPr>
        <p:spPr>
          <a:xfrm>
            <a:off x="8482693" y="5240265"/>
            <a:ext cx="6210300" cy="5386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Truyện thơ Nôm</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B78209DB-985D-557E-2902-E201C625B512}"/>
              </a:ext>
            </a:extLst>
          </p:cNvPr>
          <p:cNvSpPr txBox="1"/>
          <p:nvPr/>
        </p:nvSpPr>
        <p:spPr>
          <a:xfrm>
            <a:off x="4946891" y="4505551"/>
            <a:ext cx="3184737" cy="23237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L</a:t>
            </a:r>
            <a:r>
              <a:rPr lang="en-US" sz="2900" kern="0" dirty="0">
                <a:solidFill>
                  <a:srgbClr val="191919"/>
                </a:solidFill>
                <a:latin typeface="Times New Roman" panose="02020603050405020304" pitchFamily="18" charset="0"/>
                <a:sym typeface="Arial"/>
              </a:rPr>
              <a:t>ụ</a:t>
            </a: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 Vân Tiên gặp một toán cướp ức hiếp một cô gái nhà lành và sự nghĩa hiệp cuả chàng</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A281FD40-950E-8D4A-28F9-B8AA5E13EE92}"/>
              </a:ext>
            </a:extLst>
          </p:cNvPr>
          <p:cNvSpPr txBox="1"/>
          <p:nvPr/>
        </p:nvSpPr>
        <p:spPr>
          <a:xfrm>
            <a:off x="3619499" y="5260720"/>
            <a:ext cx="1104235" cy="5386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Thơ</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502E76DD-16C1-8657-F6D6-DCCBCDDCA745}"/>
              </a:ext>
            </a:extLst>
          </p:cNvPr>
          <p:cNvSpPr txBox="1"/>
          <p:nvPr/>
        </p:nvSpPr>
        <p:spPr>
          <a:xfrm>
            <a:off x="1809749" y="4814443"/>
            <a:ext cx="1725386" cy="14311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Nguyễn Đình Chiểu</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058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down)">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barn(inVertical)">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 calcmode="lin" valueType="num">
                                      <p:cBhvr additive="base">
                                        <p:cTn id="3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000"/>
                                        <p:tgtEl>
                                          <p:spTgt spid="15"/>
                                        </p:tgtEl>
                                      </p:cBhvr>
                                    </p:animEffect>
                                    <p:anim calcmode="lin" valueType="num">
                                      <p:cBhvr>
                                        <p:cTn id="59" dur="2000" fill="hold"/>
                                        <p:tgtEl>
                                          <p:spTgt spid="15"/>
                                        </p:tgtEl>
                                        <p:attrNameLst>
                                          <p:attrName>ppt_w</p:attrName>
                                        </p:attrNameLst>
                                      </p:cBhvr>
                                      <p:tavLst>
                                        <p:tav tm="0" fmla="#ppt_w*sin(2.5*pi*$)">
                                          <p:val>
                                            <p:fltVal val="0"/>
                                          </p:val>
                                        </p:tav>
                                        <p:tav tm="100000">
                                          <p:val>
                                            <p:fltVal val="1"/>
                                          </p:val>
                                        </p:tav>
                                      </p:tavLst>
                                    </p:anim>
                                    <p:anim calcmode="lin" valueType="num">
                                      <p:cBhvr>
                                        <p:cTn id="6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806C-C8E1-9A48-3232-84859419D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E8672-2AB2-A4B7-F16D-489B3AB1F19E}"/>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B9FB0A90-5716-E070-E8B7-426E6C0619F6}"/>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AB86C56E-BB1E-337E-CD75-95FF259E5843}"/>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8706305D-2993-1171-E584-6DB641AC2DE9}"/>
              </a:ext>
            </a:extLst>
          </p:cNvPr>
          <p:cNvGraphicFramePr>
            <a:graphicFrameLocks noGrp="1"/>
          </p:cNvGraphicFramePr>
          <p:nvPr>
            <p:extLst>
              <p:ext uri="{D42A27DB-BD31-4B8C-83A1-F6EECF244321}">
                <p14:modId xmlns:p14="http://schemas.microsoft.com/office/powerpoint/2010/main" val="2234195956"/>
              </p:ext>
            </p:extLst>
          </p:nvPr>
        </p:nvGraphicFramePr>
        <p:xfrm>
          <a:off x="0" y="0"/>
          <a:ext cx="12192000" cy="6827520"/>
        </p:xfrm>
        <a:graphic>
          <a:graphicData uri="http://schemas.openxmlformats.org/drawingml/2006/table">
            <a:tbl>
              <a:tblPr firstRow="1" firstCol="1" bandRow="1">
                <a:tableStyleId>{1FECB4D8-DB02-4DC6-A0A2-4F2EBAE1DC90}</a:tableStyleId>
              </a:tblPr>
              <a:tblGrid>
                <a:gridCol w="2592888">
                  <a:extLst>
                    <a:ext uri="{9D8B030D-6E8A-4147-A177-3AD203B41FA5}">
                      <a16:colId xmlns:a16="http://schemas.microsoft.com/office/drawing/2014/main" val="617569021"/>
                    </a:ext>
                  </a:extLst>
                </a:gridCol>
                <a:gridCol w="1240076">
                  <a:extLst>
                    <a:ext uri="{9D8B030D-6E8A-4147-A177-3AD203B41FA5}">
                      <a16:colId xmlns:a16="http://schemas.microsoft.com/office/drawing/2014/main" val="1713728752"/>
                    </a:ext>
                  </a:extLst>
                </a:gridCol>
                <a:gridCol w="1603332">
                  <a:extLst>
                    <a:ext uri="{9D8B030D-6E8A-4147-A177-3AD203B41FA5}">
                      <a16:colId xmlns:a16="http://schemas.microsoft.com/office/drawing/2014/main" val="2728498731"/>
                    </a:ext>
                  </a:extLst>
                </a:gridCol>
                <a:gridCol w="3446447">
                  <a:extLst>
                    <a:ext uri="{9D8B030D-6E8A-4147-A177-3AD203B41FA5}">
                      <a16:colId xmlns:a16="http://schemas.microsoft.com/office/drawing/2014/main" val="1871179092"/>
                    </a:ext>
                  </a:extLst>
                </a:gridCol>
                <a:gridCol w="3309257">
                  <a:extLst>
                    <a:ext uri="{9D8B030D-6E8A-4147-A177-3AD203B41FA5}">
                      <a16:colId xmlns:a16="http://schemas.microsoft.com/office/drawing/2014/main" val="3812167100"/>
                    </a:ext>
                  </a:extLst>
                </a:gridCol>
              </a:tblGrid>
              <a:tr h="148253">
                <a:tc>
                  <a:txBody>
                    <a:bodyPr/>
                    <a:lstStyle/>
                    <a:p>
                      <a:pPr algn="ctr">
                        <a:lnSpc>
                          <a:spcPct val="100000"/>
                        </a:lnSpc>
                        <a:spcAft>
                          <a:spcPts val="800"/>
                        </a:spcAft>
                      </a:pPr>
                      <a:r>
                        <a:rPr lang="vi-VN" sz="2800" dirty="0">
                          <a:solidFill>
                            <a:schemeClr val="tx1"/>
                          </a:solidFill>
                          <a:effectLst/>
                          <a:latin typeface="+mj-lt"/>
                        </a:rPr>
                        <a:t>Văn bản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Tác giả</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Loại, thể loại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Nội dung</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Đặc điểm hình thức</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134473">
                <a:tc>
                  <a:txBody>
                    <a:bodyPr/>
                    <a:lstStyle/>
                    <a:p>
                      <a:pPr algn="just">
                        <a:lnSpc>
                          <a:spcPct val="100000"/>
                        </a:lnSpc>
                        <a:spcAft>
                          <a:spcPts val="800"/>
                        </a:spcAft>
                      </a:pPr>
                      <a:r>
                        <a:rPr lang="vi-VN" sz="2800" dirty="0">
                          <a:solidFill>
                            <a:schemeClr val="tx1"/>
                          </a:solidFill>
                          <a:effectLst/>
                          <a:latin typeface="+mj-lt"/>
                        </a:rPr>
                        <a:t>Tự Tình</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2800" dirty="0">
                          <a:solidFill>
                            <a:srgbClr val="FFFFFF"/>
                          </a:solidFill>
                          <a:effectLst/>
                          <a:latin typeface="+mj-lt"/>
                        </a:rPr>
                        <a:t>Hồ Xuân Hương</a:t>
                      </a:r>
                      <a:endParaRPr lang="en-SG" sz="2800" dirty="0">
                        <a:solidFill>
                          <a:srgbClr val="FFFFFF"/>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3377802208"/>
                  </a:ext>
                </a:extLst>
              </a:tr>
              <a:tr h="381816">
                <a:tc>
                  <a:txBody>
                    <a:bodyPr/>
                    <a:lstStyle/>
                    <a:p>
                      <a:pPr algn="just">
                        <a:lnSpc>
                          <a:spcPct val="100000"/>
                        </a:lnSpc>
                        <a:spcAft>
                          <a:spcPts val="800"/>
                        </a:spcAft>
                      </a:pPr>
                      <a:r>
                        <a:rPr lang="vi-VN" sz="2800" dirty="0">
                          <a:solidFill>
                            <a:schemeClr val="tx1"/>
                          </a:solidFill>
                          <a:effectLst/>
                          <a:latin typeface="+mj-lt"/>
                        </a:rPr>
                        <a:t>Người con gái Nam Xương- bi kịch của một con người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1780568662"/>
                  </a:ext>
                </a:extLst>
              </a:tr>
              <a:tr h="711606">
                <a:tc>
                  <a:txBody>
                    <a:bodyPr/>
                    <a:lstStyle/>
                    <a:p>
                      <a:pPr algn="just">
                        <a:lnSpc>
                          <a:spcPct val="100000"/>
                        </a:lnSpc>
                        <a:spcAft>
                          <a:spcPts val="800"/>
                        </a:spcAft>
                      </a:pPr>
                      <a:r>
                        <a:rPr lang="vi-VN" sz="2800" dirty="0">
                          <a:solidFill>
                            <a:schemeClr val="tx1"/>
                          </a:solidFill>
                          <a:effectLst/>
                          <a:latin typeface="+mj-lt"/>
                        </a:rPr>
                        <a:t>Từ Thằng quỷ nhỏ của Nguyễn Nhật Ánh nghĩ về những phẩm chất của một tác phẩm viết cho thiếu nhi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r>
                        <a:rPr lang="vi-VN" sz="2800" dirty="0">
                          <a:solidFill>
                            <a:schemeClr val="tx1"/>
                          </a:solidFill>
                          <a:effectLst/>
                          <a:latin typeface="+mj-lt"/>
                        </a:rPr>
                        <a:t> </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1174916105"/>
                  </a:ext>
                </a:extLst>
              </a:tr>
            </a:tbl>
          </a:graphicData>
        </a:graphic>
      </p:graphicFrame>
      <p:sp>
        <p:nvSpPr>
          <p:cNvPr id="7" name="TextBox 6">
            <a:extLst>
              <a:ext uri="{FF2B5EF4-FFF2-40B4-BE49-F238E27FC236}">
                <a16:creationId xmlns:a16="http://schemas.microsoft.com/office/drawing/2014/main" id="{16A9DF1B-14D1-E9D9-3DA3-742B53674C05}"/>
              </a:ext>
            </a:extLst>
          </p:cNvPr>
          <p:cNvSpPr txBox="1"/>
          <p:nvPr/>
        </p:nvSpPr>
        <p:spPr>
          <a:xfrm>
            <a:off x="2571748" y="812700"/>
            <a:ext cx="12817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Hồ Xuân Hương</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97503D19-88F1-616D-A5CC-34CF18D6C540}"/>
              </a:ext>
            </a:extLst>
          </p:cNvPr>
          <p:cNvSpPr txBox="1"/>
          <p:nvPr/>
        </p:nvSpPr>
        <p:spPr>
          <a:xfrm>
            <a:off x="2517318" y="2241239"/>
            <a:ext cx="144507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Nguyễn Đăng Na</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1C13CD5E-E472-2F39-C6A2-5B1ADFF1EF44}"/>
              </a:ext>
            </a:extLst>
          </p:cNvPr>
          <p:cNvSpPr txBox="1"/>
          <p:nvPr/>
        </p:nvSpPr>
        <p:spPr>
          <a:xfrm>
            <a:off x="2767690" y="4578152"/>
            <a:ext cx="119470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Trần Văn Toàn</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7F6A29F7-4A21-1076-9954-CC3AA70AECCB}"/>
              </a:ext>
            </a:extLst>
          </p:cNvPr>
          <p:cNvSpPr txBox="1"/>
          <p:nvPr/>
        </p:nvSpPr>
        <p:spPr>
          <a:xfrm>
            <a:off x="4128407" y="1115256"/>
            <a:ext cx="119470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Thơ</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509D2A39-E2E3-398B-4BA4-61F54D72147B}"/>
              </a:ext>
            </a:extLst>
          </p:cNvPr>
          <p:cNvSpPr txBox="1"/>
          <p:nvPr/>
        </p:nvSpPr>
        <p:spPr>
          <a:xfrm>
            <a:off x="4128407" y="2287921"/>
            <a:ext cx="144507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Văn nghị luận</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4EB2D255-45E9-704F-6FAB-1A27BF21AD47}"/>
              </a:ext>
            </a:extLst>
          </p:cNvPr>
          <p:cNvSpPr txBox="1"/>
          <p:nvPr/>
        </p:nvSpPr>
        <p:spPr>
          <a:xfrm>
            <a:off x="4253592" y="4578152"/>
            <a:ext cx="119470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Văn nghị luận</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62C0D7CE-3BAB-0E93-A089-79605CCAF74C}"/>
              </a:ext>
            </a:extLst>
          </p:cNvPr>
          <p:cNvSpPr txBox="1"/>
          <p:nvPr/>
        </p:nvSpPr>
        <p:spPr>
          <a:xfrm>
            <a:off x="5465289" y="1044589"/>
            <a:ext cx="327660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Nỗi cô đơn sầu tủi của cô gái.</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E1AE17BF-2395-211A-2F0A-F1C24E9D352F}"/>
              </a:ext>
            </a:extLst>
          </p:cNvPr>
          <p:cNvSpPr txBox="1"/>
          <p:nvPr/>
        </p:nvSpPr>
        <p:spPr>
          <a:xfrm>
            <a:off x="5448299" y="2211434"/>
            <a:ext cx="332353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Chứng minh số phận của Vũ Nương là một bi kịch</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0A630860-E67D-A64C-38E3-E5CC5DDFD16D}"/>
              </a:ext>
            </a:extLst>
          </p:cNvPr>
          <p:cNvSpPr txBox="1"/>
          <p:nvPr/>
        </p:nvSpPr>
        <p:spPr>
          <a:xfrm>
            <a:off x="5426527" y="3785723"/>
            <a:ext cx="3543302"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Thông điệp sâu sắc kèm những gợi mở nhiều suy nghĩ về phẩm chất của một tác phẩm văn học viết cho thiếu nhi qua văn bản Thằng quỷ nhỏ.</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C422C46A-5DC5-3AF7-1C26-DA6F904B5F45}"/>
              </a:ext>
            </a:extLst>
          </p:cNvPr>
          <p:cNvSpPr txBox="1"/>
          <p:nvPr/>
        </p:nvSpPr>
        <p:spPr>
          <a:xfrm>
            <a:off x="8969829" y="952914"/>
            <a:ext cx="310650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Thể thơ Thất ngôn bát cú</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DB0D277D-A12A-20E0-0B8B-261E7B0B4040}"/>
              </a:ext>
            </a:extLst>
          </p:cNvPr>
          <p:cNvSpPr txBox="1"/>
          <p:nvPr/>
        </p:nvSpPr>
        <p:spPr>
          <a:xfrm>
            <a:off x="8969829" y="2287920"/>
            <a:ext cx="291465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Hệ thống luận điểm, luận cứ rõ ràng rành mạch</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8A242FD4-71EB-77AE-AC3D-A9CB50C6B888}"/>
              </a:ext>
            </a:extLst>
          </p:cNvPr>
          <p:cNvSpPr txBox="1"/>
          <p:nvPr/>
        </p:nvSpPr>
        <p:spPr>
          <a:xfrm>
            <a:off x="9086850" y="4534824"/>
            <a:ext cx="279762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Lập luận rõ ràng, logic</a:t>
            </a:r>
            <a:endParaRPr kumimoji="0" lang="en-SG" sz="2800" b="0" i="0" u="none" strike="noStrike" kern="0" cap="none" spc="0" normalizeH="0" baseline="0" noProof="0" dirty="0">
              <a:ln>
                <a:noFill/>
              </a:ln>
              <a:solidFill>
                <a:srgbClr val="191919"/>
              </a:solidFill>
              <a:effectLst/>
              <a:uLnTx/>
              <a:uFillTx/>
              <a:latin typeface="Arial"/>
              <a:ea typeface="+mn-ea"/>
              <a:cs typeface="+mn-cs"/>
              <a:sym typeface="Arial"/>
            </a:endParaRPr>
          </a:p>
        </p:txBody>
      </p:sp>
    </p:spTree>
    <p:extLst>
      <p:ext uri="{BB962C8B-B14F-4D97-AF65-F5344CB8AC3E}">
        <p14:creationId xmlns:p14="http://schemas.microsoft.com/office/powerpoint/2010/main" val="1742813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down)">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4E72-084F-9383-25F3-52DEB622E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7FD8D-9EBA-BFBD-5363-5204F312D8FB}"/>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05103150-AB47-376E-D51D-E936BF138262}"/>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6072A26E-F160-7863-0433-7A9BDA235539}"/>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30661DEB-13B8-BA52-6824-45BAD22ED7B4}"/>
              </a:ext>
            </a:extLst>
          </p:cNvPr>
          <p:cNvGraphicFramePr>
            <a:graphicFrameLocks noGrp="1"/>
          </p:cNvGraphicFramePr>
          <p:nvPr>
            <p:extLst>
              <p:ext uri="{D42A27DB-BD31-4B8C-83A1-F6EECF244321}">
                <p14:modId xmlns:p14="http://schemas.microsoft.com/office/powerpoint/2010/main" val="1612324982"/>
              </p:ext>
            </p:extLst>
          </p:nvPr>
        </p:nvGraphicFramePr>
        <p:xfrm>
          <a:off x="0" y="-1"/>
          <a:ext cx="12192000" cy="6857999"/>
        </p:xfrm>
        <a:graphic>
          <a:graphicData uri="http://schemas.openxmlformats.org/drawingml/2006/table">
            <a:tbl>
              <a:tblPr firstRow="1" firstCol="1" bandRow="1">
                <a:tableStyleId>{1FECB4D8-DB02-4DC6-A0A2-4F2EBAE1DC90}</a:tableStyleId>
              </a:tblPr>
              <a:tblGrid>
                <a:gridCol w="1991638">
                  <a:extLst>
                    <a:ext uri="{9D8B030D-6E8A-4147-A177-3AD203B41FA5}">
                      <a16:colId xmlns:a16="http://schemas.microsoft.com/office/drawing/2014/main" val="617569021"/>
                    </a:ext>
                  </a:extLst>
                </a:gridCol>
                <a:gridCol w="1716066">
                  <a:extLst>
                    <a:ext uri="{9D8B030D-6E8A-4147-A177-3AD203B41FA5}">
                      <a16:colId xmlns:a16="http://schemas.microsoft.com/office/drawing/2014/main" val="1713728752"/>
                    </a:ext>
                  </a:extLst>
                </a:gridCol>
                <a:gridCol w="1441239">
                  <a:extLst>
                    <a:ext uri="{9D8B030D-6E8A-4147-A177-3AD203B41FA5}">
                      <a16:colId xmlns:a16="http://schemas.microsoft.com/office/drawing/2014/main" val="2728498731"/>
                    </a:ext>
                  </a:extLst>
                </a:gridCol>
                <a:gridCol w="3431386">
                  <a:extLst>
                    <a:ext uri="{9D8B030D-6E8A-4147-A177-3AD203B41FA5}">
                      <a16:colId xmlns:a16="http://schemas.microsoft.com/office/drawing/2014/main" val="1871179092"/>
                    </a:ext>
                  </a:extLst>
                </a:gridCol>
                <a:gridCol w="3611671">
                  <a:extLst>
                    <a:ext uri="{9D8B030D-6E8A-4147-A177-3AD203B41FA5}">
                      <a16:colId xmlns:a16="http://schemas.microsoft.com/office/drawing/2014/main" val="3812167100"/>
                    </a:ext>
                  </a:extLst>
                </a:gridCol>
              </a:tblGrid>
              <a:tr h="1122218">
                <a:tc>
                  <a:txBody>
                    <a:bodyPr/>
                    <a:lstStyle/>
                    <a:p>
                      <a:pPr algn="ctr">
                        <a:lnSpc>
                          <a:spcPct val="100000"/>
                        </a:lnSpc>
                        <a:spcAft>
                          <a:spcPts val="800"/>
                        </a:spcAft>
                      </a:pPr>
                      <a:r>
                        <a:rPr lang="vi-VN" sz="3000" dirty="0">
                          <a:solidFill>
                            <a:schemeClr val="tx1"/>
                          </a:solidFill>
                          <a:effectLst/>
                          <a:latin typeface="+mj-lt"/>
                        </a:rPr>
                        <a:t>Văn bản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Tác giả</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a:solidFill>
                            <a:schemeClr val="tx1"/>
                          </a:solidFill>
                          <a:effectLst/>
                          <a:latin typeface="+mj-lt"/>
                        </a:rPr>
                        <a:t>Loại, thể loại</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Nội dung</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Đặc điểm hình thức</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581702499"/>
                  </a:ext>
                </a:extLst>
              </a:tr>
              <a:tr h="1683327">
                <a:tc>
                  <a:txBody>
                    <a:bodyPr/>
                    <a:lstStyle/>
                    <a:p>
                      <a:pPr algn="just">
                        <a:lnSpc>
                          <a:spcPct val="100000"/>
                        </a:lnSpc>
                        <a:spcAft>
                          <a:spcPts val="800"/>
                        </a:spcAft>
                      </a:pPr>
                      <a:r>
                        <a:rPr lang="vi-VN" sz="3000" dirty="0">
                          <a:solidFill>
                            <a:schemeClr val="tx1"/>
                          </a:solidFill>
                          <a:effectLst/>
                          <a:latin typeface="+mj-lt"/>
                        </a:rPr>
                        <a:t>Rô- mê-ô và Giu-li-ét</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137164"/>
                  </a:ext>
                </a:extLst>
              </a:tr>
              <a:tr h="4052454">
                <a:tc>
                  <a:txBody>
                    <a:bodyPr/>
                    <a:lstStyle/>
                    <a:p>
                      <a:pPr algn="just">
                        <a:lnSpc>
                          <a:spcPct val="100000"/>
                        </a:lnSpc>
                        <a:spcAft>
                          <a:spcPts val="800"/>
                        </a:spcAft>
                      </a:pPr>
                      <a:r>
                        <a:rPr lang="vi-VN" sz="3000">
                          <a:solidFill>
                            <a:schemeClr val="tx1"/>
                          </a:solidFill>
                          <a:effectLst/>
                          <a:latin typeface="+mj-lt"/>
                        </a:rPr>
                        <a:t>Lơ xít</a:t>
                      </a:r>
                      <a:endParaRPr lang="en-SG" sz="300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5889" marR="5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40674"/>
                  </a:ext>
                </a:extLst>
              </a:tr>
            </a:tbl>
          </a:graphicData>
        </a:graphic>
      </p:graphicFrame>
      <p:sp>
        <p:nvSpPr>
          <p:cNvPr id="7" name="TextBox 6">
            <a:extLst>
              <a:ext uri="{FF2B5EF4-FFF2-40B4-BE49-F238E27FC236}">
                <a16:creationId xmlns:a16="http://schemas.microsoft.com/office/drawing/2014/main" id="{131D3FA4-DF3F-9089-64DE-A07FCA778373}"/>
              </a:ext>
            </a:extLst>
          </p:cNvPr>
          <p:cNvSpPr txBox="1"/>
          <p:nvPr/>
        </p:nvSpPr>
        <p:spPr>
          <a:xfrm>
            <a:off x="1994807" y="1418128"/>
            <a:ext cx="18478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Wiliam Speakpear</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45C361F-210E-43DC-8A1E-2F42AED9129D}"/>
              </a:ext>
            </a:extLst>
          </p:cNvPr>
          <p:cNvSpPr txBox="1"/>
          <p:nvPr/>
        </p:nvSpPr>
        <p:spPr>
          <a:xfrm>
            <a:off x="1994807" y="4485501"/>
            <a:ext cx="1695450"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Cooc nây</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736AF72F-5979-5F1B-866A-2C1206A5203F}"/>
              </a:ext>
            </a:extLst>
          </p:cNvPr>
          <p:cNvSpPr txBox="1"/>
          <p:nvPr/>
        </p:nvSpPr>
        <p:spPr>
          <a:xfrm>
            <a:off x="4008664" y="4464315"/>
            <a:ext cx="1118507"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Kịch</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2576D9DF-E91D-E186-8AB7-C0AAA239C33E}"/>
              </a:ext>
            </a:extLst>
          </p:cNvPr>
          <p:cNvSpPr txBox="1"/>
          <p:nvPr/>
        </p:nvSpPr>
        <p:spPr>
          <a:xfrm>
            <a:off x="4008664" y="1602795"/>
            <a:ext cx="1118507"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Kịch</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5BF42DF-A632-7B8C-0227-8116D574B7A1}"/>
              </a:ext>
            </a:extLst>
          </p:cNvPr>
          <p:cNvSpPr txBox="1"/>
          <p:nvPr/>
        </p:nvSpPr>
        <p:spPr>
          <a:xfrm>
            <a:off x="5127171" y="1228997"/>
            <a:ext cx="3418115"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Câu chuyện tình cảm của hai người ở hai gia tộc đối đầu nhau</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C09C287E-D0E8-0641-1EC9-4090AF77BB58}"/>
              </a:ext>
            </a:extLst>
          </p:cNvPr>
          <p:cNvSpPr txBox="1"/>
          <p:nvPr/>
        </p:nvSpPr>
        <p:spPr>
          <a:xfrm>
            <a:off x="5171046" y="4156622"/>
            <a:ext cx="3143251"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Câu chuyện tình yêu và danh dự</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7AF0F888-9030-C57B-7E42-BEEB90954635}"/>
              </a:ext>
            </a:extLst>
          </p:cNvPr>
          <p:cNvSpPr txBox="1"/>
          <p:nvPr/>
        </p:nvSpPr>
        <p:spPr>
          <a:xfrm>
            <a:off x="8606850" y="2887716"/>
            <a:ext cx="3585150" cy="34265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Sử dụng ngôn ngữ kịch cùng cốt truyện hấp dẫn.</a:t>
            </a:r>
            <a:endParaRPr kumimoji="0" lang="en-SG" sz="30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Sử dụng nhiều hình ảnh ẩn dụ, so sánh, nhân hóa vẻ đẹp của 2 nhân vật.</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F79B8839-5262-8572-C3C5-C10E1E198009}"/>
              </a:ext>
            </a:extLst>
          </p:cNvPr>
          <p:cNvSpPr txBox="1"/>
          <p:nvPr/>
        </p:nvSpPr>
        <p:spPr>
          <a:xfrm>
            <a:off x="8637632" y="1241175"/>
            <a:ext cx="3585150"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Sử dụng ngôn ngữ kịch cùng cốt truyện hấp dẫn.</a:t>
            </a:r>
            <a:endParaRPr kumimoji="0" lang="en-SG" sz="3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pic>
        <p:nvPicPr>
          <p:cNvPr id="21" name="Picture 20" descr="A person and person in medieval clothes&#10;&#10;Description automatically generated">
            <a:extLst>
              <a:ext uri="{FF2B5EF4-FFF2-40B4-BE49-F238E27FC236}">
                <a16:creationId xmlns:a16="http://schemas.microsoft.com/office/drawing/2014/main" id="{3D883F74-8F19-9E1B-B090-92092658979A}"/>
              </a:ext>
            </a:extLst>
          </p:cNvPr>
          <p:cNvPicPr>
            <a:picLocks noChangeAspect="1"/>
          </p:cNvPicPr>
          <p:nvPr/>
        </p:nvPicPr>
        <p:blipFill>
          <a:blip r:embed="rId3"/>
          <a:stretch>
            <a:fillRect/>
          </a:stretch>
        </p:blipFill>
        <p:spPr>
          <a:xfrm rot="277606">
            <a:off x="-746810" y="5085073"/>
            <a:ext cx="3741923" cy="1896947"/>
          </a:xfrm>
          <a:prstGeom prst="rect">
            <a:avLst/>
          </a:prstGeom>
        </p:spPr>
      </p:pic>
    </p:spTree>
    <p:extLst>
      <p:ext uri="{BB962C8B-B14F-4D97-AF65-F5344CB8AC3E}">
        <p14:creationId xmlns:p14="http://schemas.microsoft.com/office/powerpoint/2010/main" val="3732918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barn(inVertical)">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fade">
                                      <p:cBhvr>
                                        <p:cTn id="55" dur="1000"/>
                                        <p:tgtEl>
                                          <p:spTgt spid="18">
                                            <p:txEl>
                                              <p:pRg st="1" end="1"/>
                                            </p:txEl>
                                          </p:spTgt>
                                        </p:tgtEl>
                                      </p:cBhvr>
                                    </p:animEffect>
                                    <p:anim calcmode="lin" valueType="num">
                                      <p:cBhvr>
                                        <p:cTn id="56"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4" grpId="0"/>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BAF2A-7C9C-9D0C-368A-571520708C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3E2745-DC48-3BA5-C7E1-D560DB78925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38EFB8B-CDDD-B5B4-72A2-FD6996003C8F}"/>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2</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84BE8830-FC80-AF6C-EF10-7E37249B53E0}"/>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96CB1B04-81D2-FD5F-C0A4-404D5A8321C0}"/>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3622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1A5CD47-0303-30D4-F090-4A64047795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C904A58-71DB-4601-E11A-FE08D6B3E0CF}"/>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24C2206-CD48-2596-0F6C-670332E6CA77}"/>
              </a:ext>
            </a:extLst>
          </p:cNvPr>
          <p:cNvPicPr>
            <a:picLocks noChangeAspect="1"/>
          </p:cNvPicPr>
          <p:nvPr/>
        </p:nvPicPr>
        <p:blipFill>
          <a:blip r:embed="rId4"/>
          <a:stretch>
            <a:fillRect/>
          </a:stretch>
        </p:blipFill>
        <p:spPr>
          <a:xfrm>
            <a:off x="0" y="1674"/>
            <a:ext cx="12192000" cy="6854653"/>
          </a:xfrm>
          <a:prstGeom prst="rect">
            <a:avLst/>
          </a:prstGeom>
        </p:spPr>
      </p:pic>
      <p:grpSp>
        <p:nvGrpSpPr>
          <p:cNvPr id="1022" name="Google Shape;1022;p21">
            <a:extLst>
              <a:ext uri="{FF2B5EF4-FFF2-40B4-BE49-F238E27FC236}">
                <a16:creationId xmlns:a16="http://schemas.microsoft.com/office/drawing/2014/main" id="{256B999E-2BD0-8FE9-7C5A-F0E4AC4B65C7}"/>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717920E3-6FA0-468F-B55E-A6AB394C6758}"/>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C5866B5A-C333-739D-84E4-D0F1581E933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 name="Freeform 12">
            <a:extLst>
              <a:ext uri="{FF2B5EF4-FFF2-40B4-BE49-F238E27FC236}">
                <a16:creationId xmlns:a16="http://schemas.microsoft.com/office/drawing/2014/main" id="{9571B725-B4BE-8548-0D19-9C4BC50542C8}"/>
              </a:ext>
            </a:extLst>
          </p:cNvPr>
          <p:cNvSpPr/>
          <p:nvPr/>
        </p:nvSpPr>
        <p:spPr>
          <a:xfrm>
            <a:off x="3042402" y="515055"/>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12" name="TextBox 11">
            <a:extLst>
              <a:ext uri="{FF2B5EF4-FFF2-40B4-BE49-F238E27FC236}">
                <a16:creationId xmlns:a16="http://schemas.microsoft.com/office/drawing/2014/main" id="{85E02109-175E-2205-E460-77C72B39172F}"/>
              </a:ext>
            </a:extLst>
          </p:cNvPr>
          <p:cNvSpPr txBox="1"/>
          <p:nvPr/>
        </p:nvSpPr>
        <p:spPr>
          <a:xfrm>
            <a:off x="3620126" y="515055"/>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2" name="PA_图片 4">
            <a:extLst>
              <a:ext uri="{FF2B5EF4-FFF2-40B4-BE49-F238E27FC236}">
                <a16:creationId xmlns:a16="http://schemas.microsoft.com/office/drawing/2014/main" id="{A1EF279E-67CD-5DF4-394C-1A7F6796F3E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889457" y="1161788"/>
            <a:ext cx="7866694" cy="5745983"/>
          </a:xfrm>
          <a:prstGeom prst="rect">
            <a:avLst/>
          </a:prstGeom>
        </p:spPr>
      </p:pic>
      <p:sp>
        <p:nvSpPr>
          <p:cNvPr id="43" name="文本框 5">
            <a:extLst>
              <a:ext uri="{FF2B5EF4-FFF2-40B4-BE49-F238E27FC236}">
                <a16:creationId xmlns:a16="http://schemas.microsoft.com/office/drawing/2014/main" id="{C2E7CC2D-71B4-D186-25BC-C053776B247B}"/>
              </a:ext>
            </a:extLst>
          </p:cNvPr>
          <p:cNvSpPr txBox="1"/>
          <p:nvPr/>
        </p:nvSpPr>
        <p:spPr>
          <a:xfrm>
            <a:off x="4408144" y="2448155"/>
            <a:ext cx="6620049" cy="5262979"/>
          </a:xfrm>
          <a:prstGeom prst="rect">
            <a:avLst/>
          </a:prstGeom>
          <a:noFill/>
        </p:spPr>
        <p:txBody>
          <a:bodyPr wrap="square" rtlCol="0">
            <a:spAutoFit/>
          </a:bodyPr>
          <a:lstStyle/>
          <a:p>
            <a:pPr algn="just"/>
            <a:r>
              <a:rPr lang="vi-VN" sz="4000" dirty="0">
                <a:latin typeface="+mj-lt"/>
              </a:rPr>
              <a:t>Nêu sự khác biệt giữa thể loại truyện truyền kì và truyện thơ Nôm trên một số tiêu chí: chữ viết được sử dụng, các loại nhân vật được miêu tả, đặc điểm ngôn ngữ.</a:t>
            </a:r>
            <a:endParaRPr lang="en-SG" sz="4000" dirty="0">
              <a:latin typeface="+mj-lt"/>
            </a:endParaRPr>
          </a:p>
          <a:p>
            <a:pPr algn="just"/>
            <a:endParaRPr lang="en-SG" sz="9600" dirty="0">
              <a:latin typeface="+mj-lt"/>
            </a:endParaRPr>
          </a:p>
        </p:txBody>
      </p:sp>
      <p:sp>
        <p:nvSpPr>
          <p:cNvPr id="2" name="Freeform 4">
            <a:extLst>
              <a:ext uri="{FF2B5EF4-FFF2-40B4-BE49-F238E27FC236}">
                <a16:creationId xmlns:a16="http://schemas.microsoft.com/office/drawing/2014/main" id="{9929636D-D129-0F93-F27F-D51EE0635FED}"/>
              </a:ext>
            </a:extLst>
          </p:cNvPr>
          <p:cNvSpPr/>
          <p:nvPr/>
        </p:nvSpPr>
        <p:spPr>
          <a:xfrm>
            <a:off x="278453" y="3273873"/>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2664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xEl>
                                              <p:pRg st="0" end="0"/>
                                            </p:txEl>
                                          </p:spTgt>
                                        </p:tgtEl>
                                        <p:attrNameLst>
                                          <p:attrName>style.visibility</p:attrName>
                                        </p:attrNameLst>
                                      </p:cBhvr>
                                      <p:to>
                                        <p:strVal val="visible"/>
                                      </p:to>
                                    </p:set>
                                    <p:animEffect transition="in" filter="barn(inVertical)">
                                      <p:cBhvr>
                                        <p:cTn id="20"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2</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BE032CB2-299E-A96D-CDE8-7F55581CE2E4}"/>
              </a:ext>
            </a:extLst>
          </p:cNvPr>
          <p:cNvGraphicFramePr>
            <a:graphicFrameLocks noGrp="1"/>
          </p:cNvGraphicFramePr>
          <p:nvPr>
            <p:extLst>
              <p:ext uri="{D42A27DB-BD31-4B8C-83A1-F6EECF244321}">
                <p14:modId xmlns:p14="http://schemas.microsoft.com/office/powerpoint/2010/main" val="3045241111"/>
              </p:ext>
            </p:extLst>
          </p:nvPr>
        </p:nvGraphicFramePr>
        <p:xfrm>
          <a:off x="131955" y="871307"/>
          <a:ext cx="11947749" cy="5907180"/>
        </p:xfrm>
        <a:graphic>
          <a:graphicData uri="http://schemas.openxmlformats.org/drawingml/2006/table">
            <a:tbl>
              <a:tblPr firstRow="1" firstCol="1" bandRow="1">
                <a:tableStyleId>{1E171933-4619-4E11-9A3F-F7608DF75F80}</a:tableStyleId>
              </a:tblPr>
              <a:tblGrid>
                <a:gridCol w="1488298">
                  <a:extLst>
                    <a:ext uri="{9D8B030D-6E8A-4147-A177-3AD203B41FA5}">
                      <a16:colId xmlns:a16="http://schemas.microsoft.com/office/drawing/2014/main" val="2733458733"/>
                    </a:ext>
                  </a:extLst>
                </a:gridCol>
                <a:gridCol w="5739848">
                  <a:extLst>
                    <a:ext uri="{9D8B030D-6E8A-4147-A177-3AD203B41FA5}">
                      <a16:colId xmlns:a16="http://schemas.microsoft.com/office/drawing/2014/main" val="3654757755"/>
                    </a:ext>
                  </a:extLst>
                </a:gridCol>
                <a:gridCol w="4719603">
                  <a:extLst>
                    <a:ext uri="{9D8B030D-6E8A-4147-A177-3AD203B41FA5}">
                      <a16:colId xmlns:a16="http://schemas.microsoft.com/office/drawing/2014/main" val="2128189906"/>
                    </a:ext>
                  </a:extLst>
                </a:gridCol>
              </a:tblGrid>
              <a:tr h="446226">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Tiêu chí</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Truyện truyền kì</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Truyện thơ Nôm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2621786300"/>
                  </a:ext>
                </a:extLst>
              </a:tr>
              <a:tr h="446226">
                <a:tc>
                  <a:txBody>
                    <a:bodyPr/>
                    <a:lstStyle/>
                    <a:p>
                      <a:pPr algn="ct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Chữ viết</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36053"/>
                  </a:ext>
                </a:extLst>
              </a:tr>
              <a:tr h="2677355">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Nhân vật</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5267072"/>
                  </a:ext>
                </a:extLst>
              </a:tr>
              <a:tr h="2337373">
                <a:tc>
                  <a:txBody>
                    <a:bodyPr/>
                    <a:lstStyle/>
                    <a:p>
                      <a:pPr algn="ct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Ngôn ngữ</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912420"/>
                  </a:ext>
                </a:extLst>
              </a:tr>
            </a:tbl>
          </a:graphicData>
        </a:graphic>
      </p:graphicFrame>
    </p:spTree>
    <p:extLst>
      <p:ext uri="{BB962C8B-B14F-4D97-AF65-F5344CB8AC3E}">
        <p14:creationId xmlns:p14="http://schemas.microsoft.com/office/powerpoint/2010/main" val="3235624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312" y="573443"/>
            <a:ext cx="11380763" cy="4647426"/>
          </a:xfrm>
          <a:prstGeom prst="rect">
            <a:avLst/>
          </a:prstGeom>
          <a:solidFill>
            <a:srgbClr val="FFEBCD"/>
          </a:solidFill>
        </p:spPr>
        <p:txBody>
          <a:bodyPr wrap="square">
            <a:spAutoFit/>
          </a:bodyPr>
          <a:lstStyle/>
          <a:p>
            <a:r>
              <a:rPr lang="en-US" sz="3200" b="1" dirty="0" err="1">
                <a:solidFill>
                  <a:srgbClr val="0070C0"/>
                </a:solidFill>
                <a:latin typeface="Times New Roman" panose="02020603050405020304" pitchFamily="18" charset="0"/>
                <a:cs typeface="Times New Roman" panose="02020603050405020304" pitchFamily="18" charset="0"/>
              </a:rPr>
              <a:t>Kính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gửi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thầy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5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KNTT </a:t>
            </a:r>
            <a:r>
              <a:rPr lang="en-US" sz="3200" b="1" dirty="0" err="1" smtClean="0">
                <a:solidFill>
                  <a:srgbClr val="0070C0"/>
                </a:solidFill>
                <a:latin typeface="Times New Roman" panose="02020603050405020304" pitchFamily="18" charset="0"/>
                <a:cs typeface="Times New Roman" panose="02020603050405020304" pitchFamily="18" charset="0"/>
              </a:rPr>
              <a:t>lớp</a:t>
            </a:r>
            <a:r>
              <a:rPr lang="en-US" sz="3200" b="1" dirty="0" smtClean="0">
                <a:solidFill>
                  <a:srgbClr val="0070C0"/>
                </a:solidFill>
                <a:latin typeface="Times New Roman" panose="02020603050405020304" pitchFamily="18" charset="0"/>
                <a:cs typeface="Times New Roman" panose="02020603050405020304" pitchFamily="18" charset="0"/>
              </a:rPr>
              <a:t> 9. </a:t>
            </a:r>
          </a:p>
          <a:p>
            <a:r>
              <a:rPr lang="en-US" sz="3200" b="1" dirty="0" err="1" smtClean="0">
                <a:solidFill>
                  <a:srgbClr val="0070C0"/>
                </a:solidFill>
                <a:latin typeface="Times New Roman" panose="02020603050405020304" pitchFamily="18" charset="0"/>
                <a:cs typeface="Times New Roman" panose="02020603050405020304" pitchFamily="18" charset="0"/>
              </a:rPr>
              <a:t>Mong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thầy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nhận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thực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cam </a:t>
            </a:r>
            <a:r>
              <a:rPr lang="en-US" sz="3200" b="1" dirty="0" err="1">
                <a:solidFill>
                  <a:srgbClr val="0070C0"/>
                </a:solidFill>
                <a:latin typeface="Times New Roman" panose="02020603050405020304" pitchFamily="18" charset="0"/>
                <a:cs typeface="Times New Roman" panose="02020603050405020304" pitchFamily="18" charset="0"/>
              </a:rPr>
              <a:t>kết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liệu</a:t>
            </a:r>
            <a:r>
              <a:rPr lang="en-US" sz="3200" b="1" dirty="0" smtClean="0">
                <a:solidFill>
                  <a:srgbClr val="0070C0"/>
                </a:solidFill>
                <a:latin typeface="Times New Roman" panose="02020603050405020304" pitchFamily="18" charset="0"/>
                <a:cs typeface="Times New Roman" panose="02020603050405020304" pitchFamily="18" charset="0"/>
              </a:rPr>
              <a:t>.</a:t>
            </a:r>
          </a:p>
          <a:p>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soạn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kỳ</a:t>
            </a:r>
            <a:r>
              <a:rPr lang="en-US" sz="2800" b="1" dirty="0">
                <a:solidFill>
                  <a:srgbClr val="0070C0"/>
                </a:solidFill>
                <a:latin typeface="Times New Roman" panose="02020603050405020304" pitchFamily="18" charset="0"/>
                <a:cs typeface="Times New Roman" panose="02020603050405020304" pitchFamily="18" charset="0"/>
              </a:rPr>
              <a:t> 1 </a:t>
            </a:r>
            <a:r>
              <a:rPr lang="en-US" sz="2800" b="1" dirty="0" err="1">
                <a:solidFill>
                  <a:srgbClr val="0070C0"/>
                </a:solidFill>
                <a:latin typeface="Times New Roman" panose="02020603050405020304" pitchFamily="18" charset="0"/>
                <a:cs typeface="Times New Roman" panose="02020603050405020304" pitchFamily="18" charset="0"/>
              </a:rPr>
              <a:t>rồi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thầy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lựa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cùng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Thầy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chưa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kỳ</a:t>
            </a:r>
            <a:r>
              <a:rPr lang="en-US" sz="2800" b="1" dirty="0">
                <a:solidFill>
                  <a:srgbClr val="0070C0"/>
                </a:solidFill>
                <a:latin typeface="Times New Roman" panose="02020603050405020304" pitchFamily="18" charset="0"/>
                <a:cs typeface="Times New Roman" panose="02020603050405020304" pitchFamily="18" charset="0"/>
              </a:rPr>
              <a:t> 2 </a:t>
            </a:r>
            <a:r>
              <a:rPr lang="en-US" sz="2800" b="1" dirty="0" err="1">
                <a:solidFill>
                  <a:srgbClr val="0070C0"/>
                </a:solidFill>
                <a:latin typeface="Times New Roman" panose="02020603050405020304" pitchFamily="18" charset="0"/>
                <a:cs typeface="Times New Roman" panose="02020603050405020304" pitchFamily="18" charset="0"/>
              </a:rPr>
              <a:t>ib</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zalo</a:t>
            </a:r>
            <a:r>
              <a:rPr lang="en-US" sz="2800" b="1" dirty="0">
                <a:solidFill>
                  <a:srgbClr val="0070C0"/>
                </a:solidFill>
                <a:latin typeface="Times New Roman" panose="02020603050405020304" pitchFamily="18" charset="0"/>
                <a:cs typeface="Times New Roman" panose="02020603050405020304" pitchFamily="18" charset="0"/>
              </a:rPr>
              <a:t> 0981.713.891 </a:t>
            </a:r>
            <a:r>
              <a:rPr lang="en-US" sz="2800" b="1" dirty="0" err="1">
                <a:solidFill>
                  <a:srgbClr val="0070C0"/>
                </a:solidFill>
                <a:latin typeface="Times New Roman" panose="02020603050405020304" pitchFamily="18" charset="0"/>
                <a:cs typeface="Times New Roman" panose="02020603050405020304" pitchFamily="18" charset="0"/>
              </a:rPr>
              <a:t>hiện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ưu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dịp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lễ</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smtClean="0">
                <a:solidFill>
                  <a:srgbClr val="0070C0"/>
                </a:solidFill>
                <a:latin typeface="Times New Roman" panose="02020603050405020304" pitchFamily="18" charset="0"/>
                <a:cs typeface="Times New Roman" panose="02020603050405020304" pitchFamily="18" charset="0"/>
              </a:rPr>
              <a:t>20.11 </a:t>
            </a:r>
            <a:endParaRPr lang="en-US" sz="2800" b="1" dirty="0" smtClean="0">
              <a:solidFill>
                <a:srgbClr val="0070C0"/>
              </a:solidFill>
              <a:latin typeface="Times New Roman" panose="02020603050405020304" pitchFamily="18" charset="0"/>
              <a:cs typeface="Times New Roman" panose="02020603050405020304" pitchFamily="18" charset="0"/>
            </a:endParaRP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trọng</a:t>
            </a:r>
            <a:r>
              <a:rPr lang="en-US" sz="2800" b="1" dirty="0" smtClean="0">
                <a:solidFill>
                  <a:srgbClr val="FF0000"/>
                </a:solidFill>
                <a:latin typeface="Times New Roman" panose="02020603050405020304" pitchFamily="18" charset="0"/>
                <a:cs typeface="Times New Roman" panose="02020603050405020304" pitchFamily="18" charset="0"/>
              </a:rPr>
              <a:t>!</a:t>
            </a:r>
          </a:p>
          <a:p>
            <a:pPr algn="ctr"/>
            <a:r>
              <a:rPr lang="en-US" sz="2800" b="1" dirty="0" err="1">
                <a:solidFill>
                  <a:srgbClr val="FF0000"/>
                </a:solidFill>
                <a:latin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cs typeface="Times New Roman" panose="02020603050405020304" pitchFamily="18" charset="0"/>
              </a:rPr>
              <a:t> Nhâm-0981.713.891</a:t>
            </a:r>
            <a:endParaRPr lang="en-US" sz="2800" dirty="0">
              <a:solidFill>
                <a:srgbClr val="FF0000"/>
              </a:solidFill>
              <a:latin typeface="Times New Roman" panose="02020603050405020304" pitchFamily="18" charset="0"/>
              <a:cs typeface="Times New Roman" panose="02020603050405020304" pitchFamily="18" charset="0"/>
            </a:endParaRPr>
          </a:p>
          <a:p>
            <a:pPr algn="ct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63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41E7-A61C-FB3E-AB75-581889F4306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5992D9D-F8AF-7E4A-0AE7-AC2A36C53067}"/>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741D01A-895E-7579-979C-371A1564FCB0}"/>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2</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8885F82C-2E8E-7384-FEBE-AB818A7AEE5A}"/>
              </a:ext>
            </a:extLst>
          </p:cNvPr>
          <p:cNvGraphicFramePr>
            <a:graphicFrameLocks noGrp="1"/>
          </p:cNvGraphicFramePr>
          <p:nvPr>
            <p:extLst>
              <p:ext uri="{D42A27DB-BD31-4B8C-83A1-F6EECF244321}">
                <p14:modId xmlns:p14="http://schemas.microsoft.com/office/powerpoint/2010/main" val="4060681706"/>
              </p:ext>
            </p:extLst>
          </p:nvPr>
        </p:nvGraphicFramePr>
        <p:xfrm>
          <a:off x="0" y="-2"/>
          <a:ext cx="12192000" cy="6858000"/>
        </p:xfrm>
        <a:graphic>
          <a:graphicData uri="http://schemas.openxmlformats.org/drawingml/2006/table">
            <a:tbl>
              <a:tblPr firstRow="1" firstCol="1" bandRow="1">
                <a:tableStyleId>{1E171933-4619-4E11-9A3F-F7608DF75F80}</a:tableStyleId>
              </a:tblPr>
              <a:tblGrid>
                <a:gridCol w="1518724">
                  <a:extLst>
                    <a:ext uri="{9D8B030D-6E8A-4147-A177-3AD203B41FA5}">
                      <a16:colId xmlns:a16="http://schemas.microsoft.com/office/drawing/2014/main" val="2733458733"/>
                    </a:ext>
                  </a:extLst>
                </a:gridCol>
                <a:gridCol w="5700223">
                  <a:extLst>
                    <a:ext uri="{9D8B030D-6E8A-4147-A177-3AD203B41FA5}">
                      <a16:colId xmlns:a16="http://schemas.microsoft.com/office/drawing/2014/main" val="3654757755"/>
                    </a:ext>
                  </a:extLst>
                </a:gridCol>
                <a:gridCol w="4973053">
                  <a:extLst>
                    <a:ext uri="{9D8B030D-6E8A-4147-A177-3AD203B41FA5}">
                      <a16:colId xmlns:a16="http://schemas.microsoft.com/office/drawing/2014/main" val="2128189906"/>
                    </a:ext>
                  </a:extLst>
                </a:gridCol>
              </a:tblGrid>
              <a:tr h="510099">
                <a:tc>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Tiêu chí</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Truyện truyền kì</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Truyện thơ Nôm</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2621786300"/>
                  </a:ext>
                </a:extLst>
              </a:tr>
              <a:tr h="510099">
                <a:tc>
                  <a:txBody>
                    <a:bodyPr/>
                    <a:lstStyle/>
                    <a:p>
                      <a:pPr algn="ctr">
                        <a:lnSpc>
                          <a:spcPct val="100000"/>
                        </a:lnSpc>
                        <a:spcAft>
                          <a:spcPts val="800"/>
                        </a:spcAft>
                      </a:pPr>
                      <a:r>
                        <a:rPr lang="vi-VN" sz="3000">
                          <a:solidFill>
                            <a:schemeClr val="tx1"/>
                          </a:solidFill>
                          <a:effectLst/>
                          <a:latin typeface="Times New Roman" panose="02020603050405020304" pitchFamily="18" charset="0"/>
                          <a:cs typeface="Times New Roman" panose="02020603050405020304" pitchFamily="18" charset="0"/>
                        </a:rPr>
                        <a:t>Chữ viết</a:t>
                      </a:r>
                      <a:endParaRPr lang="en-SG" sz="3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36053"/>
                  </a:ext>
                </a:extLst>
              </a:tr>
              <a:tr h="3060595">
                <a:tc>
                  <a:txBody>
                    <a:bodyPr/>
                    <a:lstStyle/>
                    <a:p>
                      <a:pPr algn="ctr">
                        <a:lnSpc>
                          <a:spcPct val="100000"/>
                        </a:lnSpc>
                        <a:spcAft>
                          <a:spcPts val="800"/>
                        </a:spcAft>
                      </a:pPr>
                      <a:r>
                        <a:rPr lang="vi-VN" sz="3000">
                          <a:solidFill>
                            <a:schemeClr val="tx1"/>
                          </a:solidFill>
                          <a:effectLst/>
                          <a:latin typeface="Times New Roman" panose="02020603050405020304" pitchFamily="18" charset="0"/>
                          <a:cs typeface="Times New Roman" panose="02020603050405020304" pitchFamily="18" charset="0"/>
                        </a:rPr>
                        <a:t>Nhân vật</a:t>
                      </a:r>
                      <a:endParaRPr lang="en-SG" sz="3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5267072"/>
                  </a:ext>
                </a:extLst>
              </a:tr>
              <a:tr h="2777207">
                <a:tc>
                  <a:txBody>
                    <a:bodyPr/>
                    <a:lstStyle/>
                    <a:p>
                      <a:pPr algn="ctr">
                        <a:lnSpc>
                          <a:spcPct val="100000"/>
                        </a:lnSpc>
                        <a:spcAft>
                          <a:spcPts val="800"/>
                        </a:spcAft>
                      </a:pPr>
                      <a:r>
                        <a:rPr lang="vi-VN" sz="3000">
                          <a:solidFill>
                            <a:schemeClr val="tx1"/>
                          </a:solidFill>
                          <a:effectLst/>
                          <a:latin typeface="Times New Roman" panose="02020603050405020304" pitchFamily="18" charset="0"/>
                          <a:cs typeface="Times New Roman" panose="02020603050405020304" pitchFamily="18" charset="0"/>
                        </a:rPr>
                        <a:t>Ngôn ngữ</a:t>
                      </a:r>
                      <a:endParaRPr lang="en-SG" sz="3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179" marR="401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912420"/>
                  </a:ext>
                </a:extLst>
              </a:tr>
            </a:tbl>
          </a:graphicData>
        </a:graphic>
      </p:graphicFrame>
      <p:sp>
        <p:nvSpPr>
          <p:cNvPr id="4" name="TextBox 3">
            <a:extLst>
              <a:ext uri="{FF2B5EF4-FFF2-40B4-BE49-F238E27FC236}">
                <a16:creationId xmlns:a16="http://schemas.microsoft.com/office/drawing/2014/main" id="{5FB6F9E2-17B3-770D-5606-9F696BEADE59}"/>
              </a:ext>
            </a:extLst>
          </p:cNvPr>
          <p:cNvSpPr txBox="1"/>
          <p:nvPr/>
        </p:nvSpPr>
        <p:spPr>
          <a:xfrm>
            <a:off x="1543049" y="1056224"/>
            <a:ext cx="5587094" cy="2862322"/>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có thể là con người hay thần linh, ma, quỷ,... Nếu nhân vật là con người, họ thường có nét đặc biệt nào đó; nếu nhân vật là thần linh, ma, quỷ, họ thường mang hình ảnh, tính cách của con người.</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118CFBF-5BE2-D8D9-72EB-0DC91707668E}"/>
              </a:ext>
            </a:extLst>
          </p:cNvPr>
          <p:cNvSpPr txBox="1"/>
          <p:nvPr/>
        </p:nvSpPr>
        <p:spPr>
          <a:xfrm>
            <a:off x="7258049" y="1134657"/>
            <a:ext cx="4933951" cy="2862322"/>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của truyện thơ Nôm thường chia thành hại tuyến: nhân vật chính diện (đại diện cho cái tốt, cái đẹp, tiến bộ) và nhân vật phản diện (đại diện cho cái xấu, cái ác, bảo thủ).</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6104FB9-DF75-69F7-DC99-307F375D0506}"/>
              </a:ext>
            </a:extLst>
          </p:cNvPr>
          <p:cNvSpPr txBox="1"/>
          <p:nvPr/>
        </p:nvSpPr>
        <p:spPr>
          <a:xfrm>
            <a:off x="7205575" y="502226"/>
            <a:ext cx="6172200" cy="55399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Chữ Nôm</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6084AC4-09D5-3876-E1FD-57629AFC2076}"/>
              </a:ext>
            </a:extLst>
          </p:cNvPr>
          <p:cNvSpPr txBox="1"/>
          <p:nvPr/>
        </p:nvSpPr>
        <p:spPr>
          <a:xfrm>
            <a:off x="1543049" y="500345"/>
            <a:ext cx="6694714" cy="55399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Chữ Hán</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6FD26E7-E9A2-67DE-5194-43D72FBFA1B5}"/>
              </a:ext>
            </a:extLst>
          </p:cNvPr>
          <p:cNvSpPr txBox="1"/>
          <p:nvPr/>
        </p:nvSpPr>
        <p:spPr>
          <a:xfrm>
            <a:off x="1453243" y="4075412"/>
            <a:ext cx="5752332" cy="2605842"/>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Giàu hình ảnh, biểu cảm.  </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Sử dụng nhiều điển tích, thành ngữ. </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Giọng văn trang trọng, thể hiện tính chất nghiêm túc của tác phẩm.</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10B8433-1AA8-8407-DDDB-CEFBC8A2E9F6}"/>
              </a:ext>
            </a:extLst>
          </p:cNvPr>
          <p:cNvSpPr txBox="1"/>
          <p:nvPr/>
        </p:nvSpPr>
        <p:spPr>
          <a:xfrm>
            <a:off x="7205575" y="4073531"/>
            <a:ext cx="4855796" cy="2503249"/>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Giàu tính nhạc điệu, sử dụng nhiều biện pháp tu từ.</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Giọng văn đa dạng, phù hợp với nội dung và tính cách nhân vật.</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7659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barn(inVertic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barn(inVertical)">
                                      <p:cBhvr>
                                        <p:cTn id="34" dur="5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 calcmode="lin" valueType="num">
                                      <p:cBhvr additive="base">
                                        <p:cTn id="3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 calcmode="lin" valueType="num">
                                      <p:cBhvr>
                                        <p:cTn id="45"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 calcmode="lin" valueType="num">
                                      <p:cBhvr>
                                        <p:cTn id="52" dur="10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53" dur="1000" fill="hold"/>
                                        <p:tgtEl>
                                          <p:spTgt spid="16">
                                            <p:txEl>
                                              <p:pRg st="1" end="1"/>
                                            </p:txEl>
                                          </p:spTgt>
                                        </p:tgtEl>
                                        <p:attrNameLst>
                                          <p:attrName>ppt_h</p:attrName>
                                        </p:attrNameLst>
                                      </p:cBhvr>
                                      <p:tavLst>
                                        <p:tav tm="0">
                                          <p:val>
                                            <p:fltVal val="0"/>
                                          </p:val>
                                        </p:tav>
                                        <p:tav tm="100000">
                                          <p:val>
                                            <p:strVal val="#ppt_h"/>
                                          </p:val>
                                        </p:tav>
                                      </p:tavLst>
                                    </p:anim>
                                    <p:anim calcmode="lin" valueType="num">
                                      <p:cBhvr>
                                        <p:cTn id="54" dur="1000" fill="hold"/>
                                        <p:tgtEl>
                                          <p:spTgt spid="16">
                                            <p:txEl>
                                              <p:pRg st="1" end="1"/>
                                            </p:txEl>
                                          </p:spTgt>
                                        </p:tgtEl>
                                        <p:attrNameLst>
                                          <p:attrName>style.rotation</p:attrName>
                                        </p:attrNameLst>
                                      </p:cBhvr>
                                      <p:tavLst>
                                        <p:tav tm="0">
                                          <p:val>
                                            <p:fltVal val="90"/>
                                          </p:val>
                                        </p:tav>
                                        <p:tav tm="100000">
                                          <p:val>
                                            <p:fltVal val="0"/>
                                          </p:val>
                                        </p:tav>
                                      </p:tavLst>
                                    </p:anim>
                                    <p:animEffect transition="in" filter="fade">
                                      <p:cBhvr>
                                        <p:cTn id="55"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8F95E-B5E5-E4B6-5FF9-05806CCEF7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05F802-32CE-B466-BD23-39CF43130DF7}"/>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01614922-0E7A-FE33-D9B5-3DA1C400C42D}"/>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3</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4C7F848A-6DB7-633D-DB6B-CCD123600332}"/>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8E8604EA-DF7F-F74B-B648-A6C75443CCED}"/>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999177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7D3A9D2-A0AA-4E76-7A34-38D1F025511A}"/>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53D8DBD0-C50D-A47A-E1F0-A4FF47FFF643}"/>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EE4A89C-0125-1996-D21D-105BA7E6F11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565DFFBB-0C0B-43F7-C89E-6064AC0DDBC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6B1514F-257C-47CC-8FFE-62463DE0813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7A06572D-DCEE-2B00-9E28-A68F1E9AEFB4}"/>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4EF5C5A3-F26C-0182-110B-838035DE31A9}"/>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Freeform 10">
            <a:extLst>
              <a:ext uri="{FF2B5EF4-FFF2-40B4-BE49-F238E27FC236}">
                <a16:creationId xmlns:a16="http://schemas.microsoft.com/office/drawing/2014/main" id="{A9B8D956-7376-5E0C-287E-4F590A0B49DD}"/>
              </a:ext>
            </a:extLst>
          </p:cNvPr>
          <p:cNvSpPr/>
          <p:nvPr/>
        </p:nvSpPr>
        <p:spPr>
          <a:xfrm>
            <a:off x="377187" y="3738623"/>
            <a:ext cx="3418299" cy="3119377"/>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SG" sz="1800" kern="1200">
              <a:solidFill>
                <a:prstClr val="black"/>
              </a:solidFill>
              <a:latin typeface="Calibri"/>
              <a:ea typeface="+mn-ea"/>
            </a:endParaRPr>
          </a:p>
        </p:txBody>
      </p:sp>
      <p:grpSp>
        <p:nvGrpSpPr>
          <p:cNvPr id="6" name="Group 5">
            <a:extLst>
              <a:ext uri="{FF2B5EF4-FFF2-40B4-BE49-F238E27FC236}">
                <a16:creationId xmlns:a16="http://schemas.microsoft.com/office/drawing/2014/main" id="{6EBF8A21-A206-A7D5-C264-5EC7E370C5E2}"/>
              </a:ext>
            </a:extLst>
          </p:cNvPr>
          <p:cNvGrpSpPr/>
          <p:nvPr/>
        </p:nvGrpSpPr>
        <p:grpSpPr>
          <a:xfrm>
            <a:off x="3795486" y="1377388"/>
            <a:ext cx="8019327" cy="4791918"/>
            <a:chOff x="4557820" y="1639032"/>
            <a:chExt cx="6879004" cy="3437936"/>
          </a:xfrm>
        </p:grpSpPr>
        <p:sp>
          <p:nvSpPr>
            <p:cNvPr id="9" name="Google Shape;1486;p46">
              <a:extLst>
                <a:ext uri="{FF2B5EF4-FFF2-40B4-BE49-F238E27FC236}">
                  <a16:creationId xmlns:a16="http://schemas.microsoft.com/office/drawing/2014/main" id="{75BFC416-79AC-4E0A-0086-F3245709468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3">
                <a:lumMod val="20000"/>
                <a:lumOff val="80000"/>
              </a:schemeClr>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endParaRPr sz="1350" kern="1200">
                <a:solidFill>
                  <a:sysClr val="windowText" lastClr="000000"/>
                </a:solidFill>
                <a:latin typeface="字魂73号-江南手书" panose="020F0302020204030204"/>
                <a:ea typeface="字魂86号-杨任东楷书"/>
              </a:endParaRPr>
            </a:p>
          </p:txBody>
        </p:sp>
        <p:sp>
          <p:nvSpPr>
            <p:cNvPr id="10" name="TextBox 15">
              <a:extLst>
                <a:ext uri="{FF2B5EF4-FFF2-40B4-BE49-F238E27FC236}">
                  <a16:creationId xmlns:a16="http://schemas.microsoft.com/office/drawing/2014/main" id="{DCE9D660-9A6C-1C75-5325-F16E1731A40E}"/>
                </a:ext>
              </a:extLst>
            </p:cNvPr>
            <p:cNvSpPr txBox="1"/>
            <p:nvPr/>
          </p:nvSpPr>
          <p:spPr>
            <a:xfrm flipH="1">
              <a:off x="4945033" y="1788442"/>
              <a:ext cx="6199048" cy="298097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mj-lt"/>
                  <a:ea typeface="Calibri" panose="020F0502020204030204" pitchFamily="34" charset="0"/>
                  <a:cs typeface="Times New Roman" panose="02020603050405020304" pitchFamily="18" charset="0"/>
                </a:rPr>
                <a:t>Không khí lịch sử, bối cảnh xã hội xuất hiện trong một số truyện truyền kì hoặc truyện thơ Nôm có giúp ích gì cho việc đọc hiểu tác phẩm không? Vì sao?</a:t>
              </a:r>
              <a:endParaRPr lang="en-SG" sz="59500" dirty="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05420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E87CB9C-BCF8-D25A-0EEC-97C1000D4CCA}"/>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EFBC680C-759C-D7A6-D7D3-964D32D45BA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221AD206-1112-485E-811A-B372A16F7D9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B88CC130-1840-FD36-85F1-2F814226DCA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D02F209E-B248-A481-5563-F8C59BC3E6B1}"/>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C8C77D80-991E-FC77-3872-FE225FFD3A8E}"/>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B6BA2F8F-801D-D43F-EBF6-5B9D84F124E5}"/>
              </a:ext>
            </a:extLst>
          </p:cNvPr>
          <p:cNvGrpSpPr/>
          <p:nvPr/>
        </p:nvGrpSpPr>
        <p:grpSpPr>
          <a:xfrm>
            <a:off x="4192618" y="3397354"/>
            <a:ext cx="3863008" cy="2491187"/>
            <a:chOff x="6977270" y="1567952"/>
            <a:chExt cx="5340626" cy="3560417"/>
          </a:xfrm>
        </p:grpSpPr>
        <p:sp>
          <p:nvSpPr>
            <p:cNvPr id="18" name="Rectangle: Rounded Corners 17">
              <a:extLst>
                <a:ext uri="{FF2B5EF4-FFF2-40B4-BE49-F238E27FC236}">
                  <a16:creationId xmlns:a16="http://schemas.microsoft.com/office/drawing/2014/main" id="{04AEAB2A-CB17-2B81-3291-B21B48843B0F}"/>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19" name="Picture 18" descr="A hand holding a pen over a book&#10;&#10;Description automatically generated">
              <a:extLst>
                <a:ext uri="{FF2B5EF4-FFF2-40B4-BE49-F238E27FC236}">
                  <a16:creationId xmlns:a16="http://schemas.microsoft.com/office/drawing/2014/main" id="{3ABED922-7EF5-DDCA-BA6E-91458DDDE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20" name="Google Shape;660;p56">
            <a:extLst>
              <a:ext uri="{FF2B5EF4-FFF2-40B4-BE49-F238E27FC236}">
                <a16:creationId xmlns:a16="http://schemas.microsoft.com/office/drawing/2014/main" id="{10FC2758-F59B-3249-BF01-D5BB334E475D}"/>
              </a:ext>
            </a:extLst>
          </p:cNvPr>
          <p:cNvCxnSpPr>
            <a:cxnSpLocks/>
          </p:cNvCxnSpPr>
          <p:nvPr/>
        </p:nvCxnSpPr>
        <p:spPr>
          <a:xfrm flipH="1">
            <a:off x="2335576" y="1547106"/>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1" name="Google Shape;660;p56">
            <a:extLst>
              <a:ext uri="{FF2B5EF4-FFF2-40B4-BE49-F238E27FC236}">
                <a16:creationId xmlns:a16="http://schemas.microsoft.com/office/drawing/2014/main" id="{D026989F-5867-095C-6834-8AEA3D1BB000}"/>
              </a:ext>
            </a:extLst>
          </p:cNvPr>
          <p:cNvCxnSpPr>
            <a:cxnSpLocks/>
            <a:stCxn id="23" idx="3"/>
          </p:cNvCxnSpPr>
          <p:nvPr/>
        </p:nvCxnSpPr>
        <p:spPr>
          <a:xfrm>
            <a:off x="8783003" y="1516902"/>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2" name="Google Shape;676;p56">
            <a:extLst>
              <a:ext uri="{FF2B5EF4-FFF2-40B4-BE49-F238E27FC236}">
                <a16:creationId xmlns:a16="http://schemas.microsoft.com/office/drawing/2014/main" id="{62F85A7F-75A9-703B-707B-10F86CF6CA33}"/>
              </a:ext>
            </a:extLst>
          </p:cNvPr>
          <p:cNvSpPr/>
          <p:nvPr/>
        </p:nvSpPr>
        <p:spPr>
          <a:xfrm>
            <a:off x="3189700" y="1013782"/>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a:solidFill>
                <a:srgbClr val="000000"/>
              </a:solidFill>
              <a:latin typeface="Arial"/>
              <a:ea typeface="等线" panose="020F0502020204030204"/>
              <a:cs typeface="Arial"/>
              <a:sym typeface="Arial"/>
            </a:endParaRPr>
          </a:p>
        </p:txBody>
      </p:sp>
      <p:sp>
        <p:nvSpPr>
          <p:cNvPr id="23" name="Google Shape;661;p56">
            <a:extLst>
              <a:ext uri="{FF2B5EF4-FFF2-40B4-BE49-F238E27FC236}">
                <a16:creationId xmlns:a16="http://schemas.microsoft.com/office/drawing/2014/main" id="{B06A7516-0B8E-2211-B6B4-2287C11ED3CA}"/>
              </a:ext>
            </a:extLst>
          </p:cNvPr>
          <p:cNvSpPr txBox="1"/>
          <p:nvPr/>
        </p:nvSpPr>
        <p:spPr>
          <a:xfrm>
            <a:off x="3086713" y="1168100"/>
            <a:ext cx="5696291"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dirty="0">
                <a:solidFill>
                  <a:schemeClr val="bg1"/>
                </a:solidFill>
                <a:latin typeface="Times New Roman" panose="02020603050405020304" pitchFamily="18" charset="0"/>
                <a:cs typeface="Times New Roman" panose="02020603050405020304" pitchFamily="18" charset="0"/>
                <a:sym typeface="Reggae One"/>
              </a:rPr>
              <a:t>ĐÓNG VAI TRÒ </a:t>
            </a:r>
          </a:p>
          <a:p>
            <a:pPr algn="ctr" defTabSz="1219140">
              <a:buClr>
                <a:srgbClr val="000000"/>
              </a:buClr>
              <a:defRPr/>
            </a:pPr>
            <a:r>
              <a:rPr lang="en-US" sz="3200" b="1" dirty="0">
                <a:solidFill>
                  <a:schemeClr val="bg1"/>
                </a:solidFill>
                <a:latin typeface="Times New Roman" panose="02020603050405020304" pitchFamily="18" charset="0"/>
                <a:cs typeface="Times New Roman" panose="02020603050405020304" pitchFamily="18" charset="0"/>
                <a:sym typeface="Reggae One"/>
              </a:rPr>
              <a:t>QUAN TRỌNG VÌ:</a:t>
            </a:r>
            <a:endParaRPr sz="277800" b="1" kern="0" dirty="0">
              <a:solidFill>
                <a:schemeClr val="bg1"/>
              </a:solidFill>
              <a:latin typeface="Times New Roman" panose="02020603050405020304" pitchFamily="18" charset="0"/>
              <a:ea typeface="Reggae One"/>
              <a:cs typeface="Times New Roman" panose="02020603050405020304" pitchFamily="18" charset="0"/>
              <a:sym typeface="Reggae One"/>
            </a:endParaRPr>
          </a:p>
        </p:txBody>
      </p:sp>
      <p:sp>
        <p:nvSpPr>
          <p:cNvPr id="24" name="Google Shape;678;p56">
            <a:extLst>
              <a:ext uri="{FF2B5EF4-FFF2-40B4-BE49-F238E27FC236}">
                <a16:creationId xmlns:a16="http://schemas.microsoft.com/office/drawing/2014/main" id="{934E9C39-532E-85BB-8812-922DA33A3932}"/>
              </a:ext>
            </a:extLst>
          </p:cNvPr>
          <p:cNvSpPr/>
          <p:nvPr/>
        </p:nvSpPr>
        <p:spPr>
          <a:xfrm>
            <a:off x="8055626" y="235231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5" name="Google Shape;670;p56">
            <a:extLst>
              <a:ext uri="{FF2B5EF4-FFF2-40B4-BE49-F238E27FC236}">
                <a16:creationId xmlns:a16="http://schemas.microsoft.com/office/drawing/2014/main" id="{91474FD5-66ED-70BC-BE45-2387D36FEE0A}"/>
              </a:ext>
            </a:extLst>
          </p:cNvPr>
          <p:cNvSpPr txBox="1"/>
          <p:nvPr/>
        </p:nvSpPr>
        <p:spPr>
          <a:xfrm>
            <a:off x="8291194" y="2424923"/>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2800" b="1" dirty="0">
                <a:solidFill>
                  <a:schemeClr val="bg1"/>
                </a:solidFill>
                <a:latin typeface="Times New Roman" panose="02020603050405020304" pitchFamily="18" charset="0"/>
                <a:cs typeface="Times New Roman" panose="02020603050405020304" pitchFamily="18" charset="0"/>
              </a:rPr>
              <a:t>02</a:t>
            </a:r>
            <a:endParaRPr sz="4400" b="1" kern="0" dirty="0">
              <a:solidFill>
                <a:schemeClr val="bg1"/>
              </a:solidFill>
              <a:latin typeface="Times New Roman" panose="02020603050405020304" pitchFamily="18" charset="0"/>
              <a:ea typeface="Reggae One"/>
              <a:cs typeface="Times New Roman" panose="02020603050405020304" pitchFamily="18" charset="0"/>
              <a:sym typeface="Reggae One"/>
            </a:endParaRPr>
          </a:p>
        </p:txBody>
      </p:sp>
      <p:sp>
        <p:nvSpPr>
          <p:cNvPr id="26" name="Google Shape;682;p56">
            <a:extLst>
              <a:ext uri="{FF2B5EF4-FFF2-40B4-BE49-F238E27FC236}">
                <a16:creationId xmlns:a16="http://schemas.microsoft.com/office/drawing/2014/main" id="{F0C50A29-A799-4952-480D-7439F325455F}"/>
              </a:ext>
            </a:extLst>
          </p:cNvPr>
          <p:cNvSpPr/>
          <p:nvPr/>
        </p:nvSpPr>
        <p:spPr>
          <a:xfrm>
            <a:off x="876908" y="235230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7" name="Google Shape;664;p56">
            <a:extLst>
              <a:ext uri="{FF2B5EF4-FFF2-40B4-BE49-F238E27FC236}">
                <a16:creationId xmlns:a16="http://schemas.microsoft.com/office/drawing/2014/main" id="{CF79E30D-0F6D-FC71-FAAB-71726E1DE681}"/>
              </a:ext>
            </a:extLst>
          </p:cNvPr>
          <p:cNvSpPr txBox="1"/>
          <p:nvPr/>
        </p:nvSpPr>
        <p:spPr>
          <a:xfrm>
            <a:off x="904284" y="2407423"/>
            <a:ext cx="302763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2800" b="1" dirty="0">
                <a:solidFill>
                  <a:schemeClr val="bg1"/>
                </a:solidFill>
                <a:latin typeface="Times New Roman" panose="02020603050405020304" pitchFamily="18" charset="0"/>
                <a:cs typeface="Times New Roman" panose="02020603050405020304" pitchFamily="18" charset="0"/>
                <a:sym typeface="Reggae One"/>
              </a:rPr>
              <a:t>01</a:t>
            </a:r>
            <a:endParaRPr sz="4400" b="1" kern="0" dirty="0">
              <a:solidFill>
                <a:schemeClr val="bg1"/>
              </a:solidFill>
              <a:latin typeface="Times New Roman" panose="02020603050405020304" pitchFamily="18" charset="0"/>
              <a:ea typeface="Reggae One"/>
              <a:cs typeface="Times New Roman" panose="02020603050405020304" pitchFamily="18" charset="0"/>
              <a:sym typeface="Reggae One"/>
            </a:endParaRPr>
          </a:p>
        </p:txBody>
      </p:sp>
      <p:sp>
        <p:nvSpPr>
          <p:cNvPr id="28" name="TextBox 27">
            <a:extLst>
              <a:ext uri="{FF2B5EF4-FFF2-40B4-BE49-F238E27FC236}">
                <a16:creationId xmlns:a16="http://schemas.microsoft.com/office/drawing/2014/main" id="{660874FF-0FC4-DA1E-CB8D-E98D2BA96ADF}"/>
              </a:ext>
            </a:extLst>
          </p:cNvPr>
          <p:cNvSpPr txBox="1"/>
          <p:nvPr/>
        </p:nvSpPr>
        <p:spPr>
          <a:xfrm>
            <a:off x="776483" y="3160138"/>
            <a:ext cx="3478193" cy="3046988"/>
          </a:xfrm>
          <a:prstGeom prst="rect">
            <a:avLst/>
          </a:prstGeom>
          <a:noFill/>
        </p:spPr>
        <p:txBody>
          <a:bodyPr wrap="square">
            <a:spAutoFit/>
          </a:bodyPr>
          <a:lstStyle/>
          <a:p>
            <a:pPr algn="ctr"/>
            <a:r>
              <a:rPr lang="vi-VN" sz="3200" dirty="0">
                <a:latin typeface="+mj-lt"/>
              </a:rPr>
              <a:t>Bối cảnh lịch sử và xã hội người đọc có thể hình dung rõ nét hơn về thời đại mà tác phẩm được sáng tác.</a:t>
            </a:r>
            <a:endParaRPr lang="en-SG" sz="3200" dirty="0">
              <a:latin typeface="+mj-lt"/>
            </a:endParaRPr>
          </a:p>
        </p:txBody>
      </p:sp>
      <p:sp>
        <p:nvSpPr>
          <p:cNvPr id="29" name="TextBox 28">
            <a:extLst>
              <a:ext uri="{FF2B5EF4-FFF2-40B4-BE49-F238E27FC236}">
                <a16:creationId xmlns:a16="http://schemas.microsoft.com/office/drawing/2014/main" id="{3A88FBB5-EF42-FFF6-633D-FFA8B614F31C}"/>
              </a:ext>
            </a:extLst>
          </p:cNvPr>
          <p:cNvSpPr txBox="1"/>
          <p:nvPr/>
        </p:nvSpPr>
        <p:spPr>
          <a:xfrm>
            <a:off x="7884087" y="3091843"/>
            <a:ext cx="4043601" cy="3539430"/>
          </a:xfrm>
          <a:prstGeom prst="rect">
            <a:avLst/>
          </a:prstGeom>
          <a:noFill/>
        </p:spPr>
        <p:txBody>
          <a:bodyPr wrap="square">
            <a:spAutoFit/>
          </a:bodyPr>
          <a:lstStyle/>
          <a:p>
            <a:pPr algn="ctr"/>
            <a:r>
              <a:rPr lang="vi-VN" sz="3200" dirty="0">
                <a:latin typeface="+mj-lt"/>
              </a:rPr>
              <a:t>Người đọc có thể hiểu rõ hơn về nội dung, ý nghĩa và giá trị của tác phẩm, đồng thời có thể cảm nhận sâu sắc hơn những thông điệp mà tác giả muốn truyền tải</a:t>
            </a:r>
            <a:r>
              <a:rPr lang="vi-VN" sz="3200" b="1" dirty="0">
                <a:latin typeface="+mj-lt"/>
              </a:rPr>
              <a:t>.</a:t>
            </a:r>
            <a:endParaRPr lang="en-SG" sz="7200" dirty="0">
              <a:latin typeface="+mj-lt"/>
              <a:cs typeface="Times New Roman" panose="02020603050405020304" pitchFamily="18" charset="0"/>
            </a:endParaRPr>
          </a:p>
        </p:txBody>
      </p:sp>
    </p:spTree>
    <p:extLst>
      <p:ext uri="{BB962C8B-B14F-4D97-AF65-F5344CB8AC3E}">
        <p14:creationId xmlns:p14="http://schemas.microsoft.com/office/powerpoint/2010/main" val="228417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ôn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tập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kiến</a:t>
            </a:r>
            <a:r>
              <a:rPr lang="vi-VN" sz="6000" b="1" dirty="0">
                <a:latin typeface="Times New Roman" panose="02020603050405020304" pitchFamily="18" charset="0"/>
                <a:cs typeface="Times New Roman" panose="02020603050405020304" pitchFamily="18" charset="0"/>
              </a:rPr>
              <a:t> thức phần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tiếng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Việt</a:t>
            </a:r>
            <a:endParaRPr lang="en-SG" sz="6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B9AB7-454F-EE16-ABB8-AC65A3ED1D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E4F3AE-17A0-7A1C-EE9E-F28138F7E7D2}"/>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C2BA9E9D-AAE4-A972-04E4-E19260ED7AC5}"/>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4</a:t>
            </a:r>
            <a:endParaRPr kumimoji="0" lang="en-SG" sz="1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BB1658FE-E10A-80F9-4C86-5B1C39E73BAF}"/>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AD536FED-22B1-715B-6708-7AF8E0AFDFFC}"/>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88829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4C0600DB-08AB-478F-6CB1-40E59F00D8F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C07395D-9251-D653-84EC-805AFE17DF58}"/>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BC98AE3-2A07-5994-5782-6037EC1A7B42}"/>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DDDFB2A-318B-66F8-8487-5D929DCDE89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5A57A24-FB02-2EED-2AD3-9E89C305DC9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34DA3400-CD10-B158-BCBA-20DC91F14B3B}"/>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6817DCB9-4F59-8A2C-BCB6-531E94BDC1A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Freeform 11">
            <a:extLst>
              <a:ext uri="{FF2B5EF4-FFF2-40B4-BE49-F238E27FC236}">
                <a16:creationId xmlns:a16="http://schemas.microsoft.com/office/drawing/2014/main" id="{210BFF7B-F5C4-14AE-8162-D9481E64853C}"/>
              </a:ext>
            </a:extLst>
          </p:cNvPr>
          <p:cNvSpPr/>
          <p:nvPr/>
        </p:nvSpPr>
        <p:spPr>
          <a:xfrm>
            <a:off x="4430398" y="1009934"/>
            <a:ext cx="7016076" cy="517250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F388457C-6CE1-2008-E148-E0C38852BD17}"/>
              </a:ext>
            </a:extLst>
          </p:cNvPr>
          <p:cNvSpPr txBox="1"/>
          <p:nvPr/>
        </p:nvSpPr>
        <p:spPr>
          <a:xfrm>
            <a:off x="4701074" y="2340895"/>
            <a:ext cx="6474724" cy="3170099"/>
          </a:xfrm>
          <a:prstGeom prst="rect">
            <a:avLst/>
          </a:prstGeom>
          <a:noFill/>
        </p:spPr>
        <p:txBody>
          <a:bodyPr wrap="square">
            <a:spAutoFit/>
          </a:bodyPr>
          <a:lstStyle/>
          <a:p>
            <a:pPr algn="just"/>
            <a:r>
              <a:rPr lang="vi-VN" sz="4000" dirty="0">
                <a:latin typeface="+mj-lt"/>
              </a:rPr>
              <a:t>Trong học kì I, em đã được học những kiến thức tiếng Việt mới nào? Nêu những khái niệm cần nắm vững để giải quyết bài tập ở các bài học.</a:t>
            </a:r>
            <a:endParaRPr lang="en-SG" sz="4000" dirty="0">
              <a:latin typeface="+mj-lt"/>
            </a:endParaRPr>
          </a:p>
        </p:txBody>
      </p:sp>
      <p:pic>
        <p:nvPicPr>
          <p:cNvPr id="4" name="Picture 3">
            <a:extLst>
              <a:ext uri="{FF2B5EF4-FFF2-40B4-BE49-F238E27FC236}">
                <a16:creationId xmlns:a16="http://schemas.microsoft.com/office/drawing/2014/main" id="{2520D1A5-863B-8B56-9C1F-55F024B3DB46}"/>
              </a:ext>
            </a:extLst>
          </p:cNvPr>
          <p:cNvPicPr>
            <a:picLocks noChangeAspect="1"/>
          </p:cNvPicPr>
          <p:nvPr/>
        </p:nvPicPr>
        <p:blipFill>
          <a:blip r:embed="rId7"/>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98754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B8FA-FFC5-2073-38C0-2F8E977C8C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2F9D06-4AE8-C07C-ED0F-2111707010B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126F81D-D650-4F4F-C81B-AE97185A3210}"/>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ÔN TẬP KIẾN THỨC TIẾNG VIỆT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2DC424AB-6369-7235-D43A-8236C536622E}"/>
              </a:ext>
            </a:extLst>
          </p:cNvPr>
          <p:cNvGraphicFramePr>
            <a:graphicFrameLocks noGrp="1"/>
          </p:cNvGraphicFramePr>
          <p:nvPr>
            <p:extLst>
              <p:ext uri="{D42A27DB-BD31-4B8C-83A1-F6EECF244321}">
                <p14:modId xmlns:p14="http://schemas.microsoft.com/office/powerpoint/2010/main" val="1544654215"/>
              </p:ext>
            </p:extLst>
          </p:nvPr>
        </p:nvGraphicFramePr>
        <p:xfrm>
          <a:off x="131665" y="848146"/>
          <a:ext cx="11930899" cy="5932329"/>
        </p:xfrm>
        <a:graphic>
          <a:graphicData uri="http://schemas.openxmlformats.org/drawingml/2006/table">
            <a:tbl>
              <a:tblPr firstRow="1" firstCol="1" bandRow="1">
                <a:tableStyleId>{1FECB4D8-DB02-4DC6-A0A2-4F2EBAE1DC90}</a:tableStyleId>
              </a:tblPr>
              <a:tblGrid>
                <a:gridCol w="3726735">
                  <a:extLst>
                    <a:ext uri="{9D8B030D-6E8A-4147-A177-3AD203B41FA5}">
                      <a16:colId xmlns:a16="http://schemas.microsoft.com/office/drawing/2014/main" val="1809292066"/>
                    </a:ext>
                  </a:extLst>
                </a:gridCol>
                <a:gridCol w="8204164">
                  <a:extLst>
                    <a:ext uri="{9D8B030D-6E8A-4147-A177-3AD203B41FA5}">
                      <a16:colId xmlns:a16="http://schemas.microsoft.com/office/drawing/2014/main" val="1243573160"/>
                    </a:ext>
                  </a:extLst>
                </a:gridCol>
              </a:tblGrid>
              <a:tr h="446786">
                <a:tc>
                  <a:txBody>
                    <a:bodyPr/>
                    <a:lstStyle/>
                    <a:p>
                      <a:pPr algn="ctr">
                        <a:lnSpc>
                          <a:spcPct val="100000"/>
                        </a:lnSpc>
                        <a:spcAft>
                          <a:spcPts val="800"/>
                        </a:spcAft>
                      </a:pPr>
                      <a:r>
                        <a:rPr lang="vi-VN" sz="2400" dirty="0">
                          <a:solidFill>
                            <a:schemeClr val="tx1"/>
                          </a:solidFill>
                          <a:effectLst/>
                          <a:latin typeface="+mj-lt"/>
                        </a:rPr>
                        <a:t>Kiến thức tiếng Việt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400" dirty="0">
                          <a:solidFill>
                            <a:schemeClr val="tx1"/>
                          </a:solidFill>
                          <a:effectLst/>
                          <a:latin typeface="+mj-lt"/>
                        </a:rPr>
                        <a:t>Khái niệm cần nắm</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4281670731"/>
                  </a:ext>
                </a:extLst>
              </a:tr>
              <a:tr h="446786">
                <a:tc>
                  <a:txBody>
                    <a:bodyPr/>
                    <a:lstStyle/>
                    <a:p>
                      <a:pPr algn="just">
                        <a:lnSpc>
                          <a:spcPct val="100000"/>
                        </a:lnSpc>
                        <a:spcAft>
                          <a:spcPts val="800"/>
                        </a:spcAft>
                      </a:pPr>
                      <a:r>
                        <a:rPr lang="en-US" sz="2400" b="0" i="1" dirty="0" err="1">
                          <a:solidFill>
                            <a:schemeClr val="tx1"/>
                          </a:solidFill>
                          <a:effectLst/>
                          <a:latin typeface="Times New Roman" panose="02020603050405020304" pitchFamily="18" charset="0"/>
                          <a:cs typeface="Times New Roman" panose="02020603050405020304" pitchFamily="18" charset="0"/>
                        </a:rPr>
                        <a:t>Điển</a:t>
                      </a:r>
                      <a:r>
                        <a:rPr lang="vi-VN" sz="2400" b="0" i="1" dirty="0">
                          <a:solidFill>
                            <a:schemeClr val="tx1"/>
                          </a:solidFill>
                          <a:effectLst/>
                          <a:latin typeface="+mj-lt"/>
                        </a:rPr>
                        <a:t> tích điển cố</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97482"/>
                  </a:ext>
                </a:extLst>
              </a:tr>
              <a:tr h="893573">
                <a:tc>
                  <a:txBody>
                    <a:bodyPr/>
                    <a:lstStyle/>
                    <a:p>
                      <a:pPr algn="just">
                        <a:lnSpc>
                          <a:spcPct val="100000"/>
                        </a:lnSpc>
                        <a:spcAft>
                          <a:spcPts val="800"/>
                        </a:spcAft>
                      </a:pPr>
                      <a:r>
                        <a:rPr lang="vi-VN" sz="2400" b="0" i="1" dirty="0">
                          <a:solidFill>
                            <a:schemeClr val="tx1"/>
                          </a:solidFill>
                          <a:effectLst/>
                          <a:latin typeface="+mj-lt"/>
                        </a:rPr>
                        <a:t>Một số yếu tố Hán Việt dễ nhầm lẫn và cách phân biệt</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2262516"/>
                  </a:ext>
                </a:extLst>
              </a:tr>
              <a:tr h="446786">
                <a:tc>
                  <a:txBody>
                    <a:bodyPr/>
                    <a:lstStyle/>
                    <a:p>
                      <a:pPr algn="just">
                        <a:lnSpc>
                          <a:spcPct val="100000"/>
                        </a:lnSpc>
                        <a:spcAft>
                          <a:spcPts val="800"/>
                        </a:spcAft>
                      </a:pPr>
                      <a:r>
                        <a:rPr lang="vi-VN" sz="2400" b="0" i="1" dirty="0">
                          <a:solidFill>
                            <a:schemeClr val="tx1"/>
                          </a:solidFill>
                          <a:effectLst/>
                          <a:latin typeface="+mj-lt"/>
                        </a:rPr>
                        <a:t>Biện pháp chơi chữ</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289975"/>
                  </a:ext>
                </a:extLst>
              </a:tr>
              <a:tr h="893573">
                <a:tc>
                  <a:txBody>
                    <a:bodyPr/>
                    <a:lstStyle/>
                    <a:p>
                      <a:pPr algn="just">
                        <a:lnSpc>
                          <a:spcPct val="100000"/>
                        </a:lnSpc>
                        <a:spcAft>
                          <a:spcPts val="800"/>
                        </a:spcAft>
                      </a:pPr>
                      <a:r>
                        <a:rPr lang="vi-VN" sz="2400" b="0" i="1">
                          <a:solidFill>
                            <a:schemeClr val="tx1"/>
                          </a:solidFill>
                          <a:effectLst/>
                          <a:latin typeface="+mj-lt"/>
                        </a:rPr>
                        <a:t>Biện pháp tu từ điệp thanh và điệp vần</a:t>
                      </a:r>
                      <a:endParaRPr lang="en-SG" sz="2400" b="0" i="1">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2274385"/>
                  </a:ext>
                </a:extLst>
              </a:tr>
              <a:tr h="1017680">
                <a:tc>
                  <a:txBody>
                    <a:bodyPr/>
                    <a:lstStyle/>
                    <a:p>
                      <a:pPr algn="just">
                        <a:lnSpc>
                          <a:spcPct val="100000"/>
                        </a:lnSpc>
                        <a:spcAft>
                          <a:spcPts val="800"/>
                        </a:spcAft>
                      </a:pPr>
                      <a:r>
                        <a:rPr lang="vi-VN" sz="2400" b="0" i="1" dirty="0">
                          <a:solidFill>
                            <a:schemeClr val="tx1"/>
                          </a:solidFill>
                          <a:effectLst/>
                          <a:latin typeface="+mj-lt"/>
                        </a:rPr>
                        <a:t>Dẫn trực tiếp và</a:t>
                      </a:r>
                      <a:endParaRPr lang="en-SG" sz="2400" b="0" i="1" dirty="0">
                        <a:solidFill>
                          <a:schemeClr val="tx1"/>
                        </a:solidFill>
                        <a:effectLst/>
                        <a:latin typeface="+mj-lt"/>
                      </a:endParaRPr>
                    </a:p>
                    <a:p>
                      <a:pPr algn="just">
                        <a:lnSpc>
                          <a:spcPct val="100000"/>
                        </a:lnSpc>
                        <a:spcAft>
                          <a:spcPts val="800"/>
                        </a:spcAft>
                      </a:pPr>
                      <a:r>
                        <a:rPr lang="vi-VN" sz="2400" b="0" i="1" dirty="0">
                          <a:solidFill>
                            <a:schemeClr val="tx1"/>
                          </a:solidFill>
                          <a:effectLst/>
                          <a:latin typeface="+mj-lt"/>
                        </a:rPr>
                        <a:t>gián tiếp</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920529"/>
                  </a:ext>
                </a:extLst>
              </a:tr>
              <a:tr h="893573">
                <a:tc>
                  <a:txBody>
                    <a:bodyPr/>
                    <a:lstStyle/>
                    <a:p>
                      <a:pPr algn="just">
                        <a:lnSpc>
                          <a:spcPct val="100000"/>
                        </a:lnSpc>
                        <a:spcAft>
                          <a:spcPts val="800"/>
                        </a:spcAft>
                      </a:pPr>
                      <a:r>
                        <a:rPr lang="vi-VN" sz="2400" b="0" i="1" dirty="0">
                          <a:solidFill>
                            <a:schemeClr val="tx1"/>
                          </a:solidFill>
                          <a:effectLst/>
                          <a:latin typeface="+mj-lt"/>
                        </a:rPr>
                        <a:t>Sử dụng tư liệu tham khảo và trích dẫn</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3016658"/>
                  </a:ext>
                </a:extLst>
              </a:tr>
              <a:tr h="446786">
                <a:tc>
                  <a:txBody>
                    <a:bodyPr/>
                    <a:lstStyle/>
                    <a:p>
                      <a:pPr algn="just">
                        <a:lnSpc>
                          <a:spcPct val="100000"/>
                        </a:lnSpc>
                        <a:spcAft>
                          <a:spcPts val="800"/>
                        </a:spcAft>
                      </a:pPr>
                      <a:r>
                        <a:rPr lang="vi-VN" sz="2400" b="0" i="1" dirty="0">
                          <a:solidFill>
                            <a:schemeClr val="tx1"/>
                          </a:solidFill>
                          <a:effectLst/>
                          <a:latin typeface="+mj-lt"/>
                        </a:rPr>
                        <a:t>Câu rút gọn</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5062"/>
                  </a:ext>
                </a:extLst>
              </a:tr>
              <a:tr h="446786">
                <a:tc>
                  <a:txBody>
                    <a:bodyPr/>
                    <a:lstStyle/>
                    <a:p>
                      <a:pPr algn="just">
                        <a:lnSpc>
                          <a:spcPct val="100000"/>
                        </a:lnSpc>
                        <a:spcAft>
                          <a:spcPts val="800"/>
                        </a:spcAft>
                      </a:pPr>
                      <a:r>
                        <a:rPr lang="vi-VN" sz="2400" b="0" i="1" dirty="0">
                          <a:solidFill>
                            <a:schemeClr val="tx1"/>
                          </a:solidFill>
                          <a:effectLst/>
                          <a:latin typeface="+mj-lt"/>
                        </a:rPr>
                        <a:t>Câu đặc biệt</a:t>
                      </a:r>
                      <a:endParaRPr lang="en-SG" sz="2400" b="0" i="1"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2478282"/>
                  </a:ext>
                </a:extLst>
              </a:tr>
            </a:tbl>
          </a:graphicData>
        </a:graphic>
      </p:graphicFrame>
    </p:spTree>
    <p:extLst>
      <p:ext uri="{BB962C8B-B14F-4D97-AF65-F5344CB8AC3E}">
        <p14:creationId xmlns:p14="http://schemas.microsoft.com/office/powerpoint/2010/main" val="195287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DBBD0-6C11-3B3E-FD55-B18DD9F5D6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951539-4F43-023B-C063-B672F82A587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223FAC5-1703-40B2-28A6-4EAB800E823A}"/>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ÔN TẬP KIẾN THỨC TIẾNG VIỆT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98FBA7A0-DF20-EEBC-116C-5307050DC6CF}"/>
              </a:ext>
            </a:extLst>
          </p:cNvPr>
          <p:cNvGraphicFramePr>
            <a:graphicFrameLocks noGrp="1"/>
          </p:cNvGraphicFramePr>
          <p:nvPr>
            <p:extLst>
              <p:ext uri="{D42A27DB-BD31-4B8C-83A1-F6EECF244321}">
                <p14:modId xmlns:p14="http://schemas.microsoft.com/office/powerpoint/2010/main" val="3326737691"/>
              </p:ext>
            </p:extLst>
          </p:nvPr>
        </p:nvGraphicFramePr>
        <p:xfrm>
          <a:off x="131665" y="889685"/>
          <a:ext cx="11930899" cy="5774576"/>
        </p:xfrm>
        <a:graphic>
          <a:graphicData uri="http://schemas.openxmlformats.org/drawingml/2006/table">
            <a:tbl>
              <a:tblPr firstRow="1" firstCol="1" bandRow="1">
                <a:tableStyleId>{1FECB4D8-DB02-4DC6-A0A2-4F2EBAE1DC90}</a:tableStyleId>
              </a:tblPr>
              <a:tblGrid>
                <a:gridCol w="3726735">
                  <a:extLst>
                    <a:ext uri="{9D8B030D-6E8A-4147-A177-3AD203B41FA5}">
                      <a16:colId xmlns:a16="http://schemas.microsoft.com/office/drawing/2014/main" val="1809292066"/>
                    </a:ext>
                  </a:extLst>
                </a:gridCol>
                <a:gridCol w="8204164">
                  <a:extLst>
                    <a:ext uri="{9D8B030D-6E8A-4147-A177-3AD203B41FA5}">
                      <a16:colId xmlns:a16="http://schemas.microsoft.com/office/drawing/2014/main" val="1243573160"/>
                    </a:ext>
                  </a:extLst>
                </a:gridCol>
              </a:tblGrid>
              <a:tr h="641620">
                <a:tc>
                  <a:txBody>
                    <a:bodyPr/>
                    <a:lstStyle/>
                    <a:p>
                      <a:pPr algn="ctr">
                        <a:lnSpc>
                          <a:spcPct val="100000"/>
                        </a:lnSpc>
                        <a:spcAft>
                          <a:spcPts val="800"/>
                        </a:spcAft>
                      </a:pPr>
                      <a:r>
                        <a:rPr lang="vi-VN" sz="3300" dirty="0">
                          <a:solidFill>
                            <a:schemeClr val="tx1"/>
                          </a:solidFill>
                          <a:effectLst/>
                          <a:latin typeface="+mj-lt"/>
                        </a:rPr>
                        <a:t>Kiến thức tiếng Việt</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3300" dirty="0">
                          <a:solidFill>
                            <a:schemeClr val="tx1"/>
                          </a:solidFill>
                          <a:effectLst/>
                          <a:latin typeface="+mj-lt"/>
                        </a:rPr>
                        <a:t>Khái niệm cần nắm</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4281670731"/>
                  </a:ext>
                </a:extLst>
              </a:tr>
              <a:tr h="1924858">
                <a:tc>
                  <a:txBody>
                    <a:bodyPr/>
                    <a:lstStyle/>
                    <a:p>
                      <a:pPr algn="just">
                        <a:lnSpc>
                          <a:spcPct val="100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Điển</a:t>
                      </a:r>
                      <a:r>
                        <a:rPr lang="vi-VN" sz="3300" dirty="0">
                          <a:solidFill>
                            <a:schemeClr val="tx1"/>
                          </a:solidFill>
                          <a:effectLst/>
                          <a:latin typeface="+mj-lt"/>
                        </a:rPr>
                        <a:t> tích điển cố</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97482"/>
                  </a:ext>
                </a:extLst>
              </a:tr>
              <a:tr h="1924858">
                <a:tc>
                  <a:txBody>
                    <a:bodyPr/>
                    <a:lstStyle/>
                    <a:p>
                      <a:pPr algn="just">
                        <a:lnSpc>
                          <a:spcPct val="100000"/>
                        </a:lnSpc>
                        <a:spcAft>
                          <a:spcPts val="800"/>
                        </a:spcAft>
                      </a:pPr>
                      <a:r>
                        <a:rPr lang="vi-VN" sz="3300" dirty="0">
                          <a:solidFill>
                            <a:schemeClr val="tx1"/>
                          </a:solidFill>
                          <a:effectLst/>
                          <a:latin typeface="+mj-lt"/>
                        </a:rPr>
                        <a:t>Một số yếu tố Hán Việt dễ nhầm lẫn và cách phân biệt</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2262516"/>
                  </a:ext>
                </a:extLst>
              </a:tr>
              <a:tr h="1283240">
                <a:tc>
                  <a:txBody>
                    <a:bodyPr/>
                    <a:lstStyle/>
                    <a:p>
                      <a:pPr algn="just">
                        <a:lnSpc>
                          <a:spcPct val="100000"/>
                        </a:lnSpc>
                        <a:spcAft>
                          <a:spcPts val="800"/>
                        </a:spcAft>
                      </a:pPr>
                      <a:r>
                        <a:rPr lang="vi-VN" sz="3300">
                          <a:solidFill>
                            <a:schemeClr val="tx1"/>
                          </a:solidFill>
                          <a:effectLst/>
                          <a:latin typeface="+mj-lt"/>
                        </a:rPr>
                        <a:t>Biện pháp chơi chữ</a:t>
                      </a:r>
                      <a:endParaRPr lang="en-SG" sz="330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289975"/>
                  </a:ext>
                </a:extLst>
              </a:tr>
            </a:tbl>
          </a:graphicData>
        </a:graphic>
      </p:graphicFrame>
      <p:sp>
        <p:nvSpPr>
          <p:cNvPr id="5" name="TextBox 4">
            <a:extLst>
              <a:ext uri="{FF2B5EF4-FFF2-40B4-BE49-F238E27FC236}">
                <a16:creationId xmlns:a16="http://schemas.microsoft.com/office/drawing/2014/main" id="{73831A46-EBD1-76AA-878E-0CE448298FF0}"/>
              </a:ext>
            </a:extLst>
          </p:cNvPr>
          <p:cNvSpPr txBox="1"/>
          <p:nvPr/>
        </p:nvSpPr>
        <p:spPr>
          <a:xfrm>
            <a:off x="3826475" y="1606414"/>
            <a:ext cx="8328454" cy="1615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3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Một điển tích, điển cố xuất hiện trong văn bản chỉ là từ ngữ. Nhưng đằng sau từ ngữ là một câu chuyện hay sự việc, câu kinh, câu thơ nào đó. </a:t>
            </a:r>
            <a:endParaRPr kumimoji="0" lang="en-SG" sz="33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B58E4206-85CA-0B9C-655F-911D83E7CCAB}"/>
              </a:ext>
            </a:extLst>
          </p:cNvPr>
          <p:cNvSpPr txBox="1"/>
          <p:nvPr/>
        </p:nvSpPr>
        <p:spPr>
          <a:xfrm>
            <a:off x="4007192" y="3635759"/>
            <a:ext cx="7967019" cy="1615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3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Các yếu tố Hán Việt đồng âm và gần âm. Cách phân biệt: Dựa vào suy luận và tra cứu từ điển.</a:t>
            </a:r>
            <a:endParaRPr kumimoji="0" lang="en-SG" sz="3300" b="0" i="0" u="none" strike="noStrike" kern="0" cap="none" spc="0" normalizeH="0" baseline="0" noProof="0" dirty="0">
              <a:ln>
                <a:noFill/>
              </a:ln>
              <a:solidFill>
                <a:srgbClr val="191919"/>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714C52A2-3B3D-AC06-52F8-EA66207626B3}"/>
              </a:ext>
            </a:extLst>
          </p:cNvPr>
          <p:cNvSpPr txBox="1"/>
          <p:nvPr/>
        </p:nvSpPr>
        <p:spPr>
          <a:xfrm>
            <a:off x="3925843" y="5449256"/>
            <a:ext cx="8060725"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3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Biện pháp tu từ chơi chữ, dùng từ đồng nghĩa, gần âm hoặc cùng trường nghĩa</a:t>
            </a:r>
            <a:endParaRPr kumimoji="0" lang="en-SG" sz="33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327545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63A87-5ABB-E90B-13F2-8860A58ED6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EE9561-402B-8840-0B29-8431818E1F8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DBE30B4-FF95-0659-C697-C76901A91761}"/>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ÔN TẬP KIẾN THỨC TIẾNG VIỆT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DB7CB761-CDD9-E17E-9921-D637F5F72480}"/>
              </a:ext>
            </a:extLst>
          </p:cNvPr>
          <p:cNvGraphicFramePr>
            <a:graphicFrameLocks noGrp="1"/>
          </p:cNvGraphicFramePr>
          <p:nvPr>
            <p:extLst>
              <p:ext uri="{D42A27DB-BD31-4B8C-83A1-F6EECF244321}">
                <p14:modId xmlns:p14="http://schemas.microsoft.com/office/powerpoint/2010/main" val="4093096935"/>
              </p:ext>
            </p:extLst>
          </p:nvPr>
        </p:nvGraphicFramePr>
        <p:xfrm>
          <a:off x="131665" y="793716"/>
          <a:ext cx="11930899" cy="5932330"/>
        </p:xfrm>
        <a:graphic>
          <a:graphicData uri="http://schemas.openxmlformats.org/drawingml/2006/table">
            <a:tbl>
              <a:tblPr firstRow="1" firstCol="1" bandRow="1">
                <a:tableStyleId>{1FECB4D8-DB02-4DC6-A0A2-4F2EBAE1DC90}</a:tableStyleId>
              </a:tblPr>
              <a:tblGrid>
                <a:gridCol w="3726735">
                  <a:extLst>
                    <a:ext uri="{9D8B030D-6E8A-4147-A177-3AD203B41FA5}">
                      <a16:colId xmlns:a16="http://schemas.microsoft.com/office/drawing/2014/main" val="1809292066"/>
                    </a:ext>
                  </a:extLst>
                </a:gridCol>
                <a:gridCol w="8204164">
                  <a:extLst>
                    <a:ext uri="{9D8B030D-6E8A-4147-A177-3AD203B41FA5}">
                      <a16:colId xmlns:a16="http://schemas.microsoft.com/office/drawing/2014/main" val="1243573160"/>
                    </a:ext>
                  </a:extLst>
                </a:gridCol>
              </a:tblGrid>
              <a:tr h="581126">
                <a:tc>
                  <a:txBody>
                    <a:bodyPr/>
                    <a:lstStyle/>
                    <a:p>
                      <a:pPr algn="ctr">
                        <a:lnSpc>
                          <a:spcPct val="100000"/>
                        </a:lnSpc>
                        <a:spcAft>
                          <a:spcPts val="800"/>
                        </a:spcAft>
                      </a:pPr>
                      <a:r>
                        <a:rPr lang="vi-VN" sz="3300" dirty="0">
                          <a:solidFill>
                            <a:schemeClr val="tx1"/>
                          </a:solidFill>
                          <a:effectLst/>
                          <a:latin typeface="+mj-lt"/>
                        </a:rPr>
                        <a:t>Kiến thức tiếng Việt</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3300" dirty="0">
                          <a:solidFill>
                            <a:schemeClr val="tx1"/>
                          </a:solidFill>
                          <a:effectLst/>
                          <a:latin typeface="+mj-lt"/>
                        </a:rPr>
                        <a:t>Khái niệm cần nắm</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4281670731"/>
                  </a:ext>
                </a:extLst>
              </a:tr>
              <a:tr h="5351204">
                <a:tc>
                  <a:txBody>
                    <a:bodyPr/>
                    <a:lstStyle/>
                    <a:p>
                      <a:pPr algn="just">
                        <a:lnSpc>
                          <a:spcPct val="100000"/>
                        </a:lnSpc>
                        <a:spcAft>
                          <a:spcPts val="800"/>
                        </a:spcAft>
                      </a:pPr>
                      <a:endParaRPr lang="en-US" sz="3300" dirty="0">
                        <a:solidFill>
                          <a:schemeClr val="tx1"/>
                        </a:solidFill>
                        <a:effectLst/>
                        <a:latin typeface="+mj-lt"/>
                      </a:endParaRPr>
                    </a:p>
                    <a:p>
                      <a:pPr algn="just">
                        <a:lnSpc>
                          <a:spcPct val="100000"/>
                        </a:lnSpc>
                        <a:spcAft>
                          <a:spcPts val="800"/>
                        </a:spcAft>
                      </a:pPr>
                      <a:r>
                        <a:rPr lang="vi-VN" sz="3300" dirty="0">
                          <a:solidFill>
                            <a:schemeClr val="tx1"/>
                          </a:solidFill>
                          <a:effectLst/>
                          <a:latin typeface="+mj-lt"/>
                        </a:rPr>
                        <a:t>Biện pháp tu từ điệp thanh và điệp vần</a:t>
                      </a: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3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2274385"/>
                  </a:ext>
                </a:extLst>
              </a:tr>
            </a:tbl>
          </a:graphicData>
        </a:graphic>
      </p:graphicFrame>
      <p:sp>
        <p:nvSpPr>
          <p:cNvPr id="5" name="TextBox 4">
            <a:extLst>
              <a:ext uri="{FF2B5EF4-FFF2-40B4-BE49-F238E27FC236}">
                <a16:creationId xmlns:a16="http://schemas.microsoft.com/office/drawing/2014/main" id="{D7A5FB83-22C5-CAE6-8CFF-856ED8385E9B}"/>
              </a:ext>
            </a:extLst>
          </p:cNvPr>
          <p:cNvSpPr txBox="1"/>
          <p:nvPr/>
        </p:nvSpPr>
        <p:spPr>
          <a:xfrm>
            <a:off x="3864575" y="1414592"/>
            <a:ext cx="8195759" cy="52732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3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Điệp thanh có thể được tạo nên bằng cách sử dụng lặp lại một loạt âm tiết có cùng thanh điệu </a:t>
            </a:r>
            <a:endParaRPr kumimoji="0" lang="en-SG" sz="33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3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Điệp vần trong thơ có thể xuất hiện ở vị trí các âm tiết gieo vần: âm tiết cuối cùng của câu thơ (vần chân) hoặc âm tiết nằm ở khoảng giữa câu thơ (vần lưng), tạo tính liên kết, tính nhạc cho câu thơ. Ở một số bài thơ, việc gieo vần tạo được ấn tượng hoặc cảm xúc đặc biệt, có hiệu quả tu từ rõ nét, đó chính là điệp vần.</a:t>
            </a:r>
            <a:endParaRPr kumimoji="0" lang="en-SG" sz="33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Freeform 4">
            <a:extLst>
              <a:ext uri="{FF2B5EF4-FFF2-40B4-BE49-F238E27FC236}">
                <a16:creationId xmlns:a16="http://schemas.microsoft.com/office/drawing/2014/main" id="{499C15E2-7A4C-A43B-0629-E4FC06A94F3C}"/>
              </a:ext>
            </a:extLst>
          </p:cNvPr>
          <p:cNvSpPr/>
          <p:nvPr/>
        </p:nvSpPr>
        <p:spPr>
          <a:xfrm>
            <a:off x="0" y="4151871"/>
            <a:ext cx="2721422" cy="270613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457211">
              <a:defRPr/>
            </a:pPr>
            <a:endParaRPr lang="en-SG" sz="900" dirty="0">
              <a:solidFill>
                <a:prstClr val="black"/>
              </a:solidFill>
              <a:latin typeface="Calibri"/>
              <a:cs typeface="Arial"/>
              <a:sym typeface="Arial"/>
            </a:endParaRPr>
          </a:p>
        </p:txBody>
      </p:sp>
    </p:spTree>
    <p:extLst>
      <p:ext uri="{BB962C8B-B14F-4D97-AF65-F5344CB8AC3E}">
        <p14:creationId xmlns:p14="http://schemas.microsoft.com/office/powerpoint/2010/main" val="189861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12573" y="2287644"/>
            <a:ext cx="7511143"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 </a:t>
            </a:r>
            <a:endParaRPr kumimoji="0" lang="en-SG"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180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1EC7-5B6B-7038-4B73-ED89E0892D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192DAB-5115-51B9-E253-DA583F62F1F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FE1294F-7A69-EB3C-4CD8-944DD1408BFE}"/>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ÔN TẬP KIẾN THỨC TIẾNG VIỆT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424BF36A-1881-C0CD-ECDC-018E7194B7D2}"/>
              </a:ext>
            </a:extLst>
          </p:cNvPr>
          <p:cNvGraphicFramePr>
            <a:graphicFrameLocks noGrp="1"/>
          </p:cNvGraphicFramePr>
          <p:nvPr>
            <p:extLst>
              <p:ext uri="{D42A27DB-BD31-4B8C-83A1-F6EECF244321}">
                <p14:modId xmlns:p14="http://schemas.microsoft.com/office/powerpoint/2010/main" val="1492706785"/>
              </p:ext>
            </p:extLst>
          </p:nvPr>
        </p:nvGraphicFramePr>
        <p:xfrm>
          <a:off x="131665" y="793716"/>
          <a:ext cx="11930899" cy="5932331"/>
        </p:xfrm>
        <a:graphic>
          <a:graphicData uri="http://schemas.openxmlformats.org/drawingml/2006/table">
            <a:tbl>
              <a:tblPr firstRow="1" firstCol="1" bandRow="1">
                <a:tableStyleId>{1FECB4D8-DB02-4DC6-A0A2-4F2EBAE1DC90}</a:tableStyleId>
              </a:tblPr>
              <a:tblGrid>
                <a:gridCol w="3600076">
                  <a:extLst>
                    <a:ext uri="{9D8B030D-6E8A-4147-A177-3AD203B41FA5}">
                      <a16:colId xmlns:a16="http://schemas.microsoft.com/office/drawing/2014/main" val="1809292066"/>
                    </a:ext>
                  </a:extLst>
                </a:gridCol>
                <a:gridCol w="8330823">
                  <a:extLst>
                    <a:ext uri="{9D8B030D-6E8A-4147-A177-3AD203B41FA5}">
                      <a16:colId xmlns:a16="http://schemas.microsoft.com/office/drawing/2014/main" val="1243573160"/>
                    </a:ext>
                  </a:extLst>
                </a:gridCol>
              </a:tblGrid>
              <a:tr h="494361">
                <a:tc>
                  <a:txBody>
                    <a:bodyPr/>
                    <a:lstStyle/>
                    <a:p>
                      <a:pPr algn="ctr">
                        <a:lnSpc>
                          <a:spcPct val="100000"/>
                        </a:lnSpc>
                        <a:spcAft>
                          <a:spcPts val="800"/>
                        </a:spcAft>
                      </a:pPr>
                      <a:r>
                        <a:rPr lang="vi-VN" sz="3100" dirty="0">
                          <a:solidFill>
                            <a:schemeClr val="tx1"/>
                          </a:solidFill>
                          <a:effectLst/>
                          <a:latin typeface="+mj-lt"/>
                        </a:rPr>
                        <a:t>Kiến thức tiếng Việt</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3100" dirty="0">
                          <a:solidFill>
                            <a:schemeClr val="tx1"/>
                          </a:solidFill>
                          <a:effectLst/>
                          <a:latin typeface="+mj-lt"/>
                        </a:rPr>
                        <a:t>Khái niệm cần nắm</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4281670731"/>
                  </a:ext>
                </a:extLst>
              </a:tr>
              <a:tr h="988722">
                <a:tc>
                  <a:txBody>
                    <a:bodyPr/>
                    <a:lstStyle/>
                    <a:p>
                      <a:pPr algn="just">
                        <a:lnSpc>
                          <a:spcPct val="100000"/>
                        </a:lnSpc>
                        <a:spcAft>
                          <a:spcPts val="800"/>
                        </a:spcAft>
                      </a:pPr>
                      <a:r>
                        <a:rPr lang="vi-VN" sz="3100" dirty="0">
                          <a:solidFill>
                            <a:schemeClr val="tx1"/>
                          </a:solidFill>
                          <a:effectLst/>
                          <a:latin typeface="+mj-lt"/>
                        </a:rPr>
                        <a:t>Dẫn trực tiếp và</a:t>
                      </a:r>
                      <a:r>
                        <a:rPr lang="en-SG" sz="3100" dirty="0">
                          <a:solidFill>
                            <a:schemeClr val="tx1"/>
                          </a:solidFill>
                          <a:effectLst/>
                          <a:latin typeface="+mj-lt"/>
                        </a:rPr>
                        <a:t> </a:t>
                      </a:r>
                      <a:r>
                        <a:rPr lang="vi-VN" sz="3100" dirty="0">
                          <a:solidFill>
                            <a:schemeClr val="tx1"/>
                          </a:solidFill>
                          <a:effectLst/>
                          <a:latin typeface="+mj-lt"/>
                        </a:rPr>
                        <a:t>gián tiếp</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920529"/>
                  </a:ext>
                </a:extLst>
              </a:tr>
              <a:tr h="1483083">
                <a:tc>
                  <a:txBody>
                    <a:bodyPr/>
                    <a:lstStyle/>
                    <a:p>
                      <a:pPr algn="just">
                        <a:lnSpc>
                          <a:spcPct val="100000"/>
                        </a:lnSpc>
                        <a:spcAft>
                          <a:spcPts val="800"/>
                        </a:spcAft>
                      </a:pPr>
                      <a:r>
                        <a:rPr lang="vi-VN" sz="3100" dirty="0">
                          <a:solidFill>
                            <a:schemeClr val="tx1"/>
                          </a:solidFill>
                          <a:effectLst/>
                          <a:latin typeface="+mj-lt"/>
                        </a:rPr>
                        <a:t>Sử dụng tư liệu tham khảo và trích dẫn</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3016658"/>
                  </a:ext>
                </a:extLst>
              </a:tr>
              <a:tr h="988722">
                <a:tc>
                  <a:txBody>
                    <a:bodyPr/>
                    <a:lstStyle/>
                    <a:p>
                      <a:pPr algn="just">
                        <a:lnSpc>
                          <a:spcPct val="100000"/>
                        </a:lnSpc>
                        <a:spcAft>
                          <a:spcPts val="800"/>
                        </a:spcAft>
                      </a:pPr>
                      <a:r>
                        <a:rPr lang="vi-VN" sz="3100" dirty="0">
                          <a:solidFill>
                            <a:schemeClr val="tx1"/>
                          </a:solidFill>
                          <a:effectLst/>
                          <a:latin typeface="+mj-lt"/>
                        </a:rPr>
                        <a:t>Câu rút gọn</a:t>
                      </a: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5062"/>
                  </a:ext>
                </a:extLst>
              </a:tr>
              <a:tr h="1977443">
                <a:tc>
                  <a:txBody>
                    <a:bodyPr/>
                    <a:lstStyle/>
                    <a:p>
                      <a:pPr algn="just">
                        <a:lnSpc>
                          <a:spcPct val="100000"/>
                        </a:lnSpc>
                        <a:spcAft>
                          <a:spcPts val="800"/>
                        </a:spcAft>
                      </a:pPr>
                      <a:r>
                        <a:rPr lang="vi-VN" sz="3100">
                          <a:solidFill>
                            <a:schemeClr val="tx1"/>
                          </a:solidFill>
                          <a:effectLst/>
                          <a:latin typeface="+mj-lt"/>
                        </a:rPr>
                        <a:t>Câu đặc biệt</a:t>
                      </a:r>
                      <a:endParaRPr lang="en-SG" sz="310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100" dirty="0">
                        <a:solidFill>
                          <a:schemeClr val="tx1"/>
                        </a:solidFill>
                        <a:effectLst/>
                        <a:latin typeface="+mj-lt"/>
                        <a:ea typeface="Calibri" panose="020F0502020204030204" pitchFamily="34" charset="0"/>
                        <a:cs typeface="Times New Roman" panose="02020603050405020304" pitchFamily="18" charset="0"/>
                      </a:endParaRPr>
                    </a:p>
                  </a:txBody>
                  <a:tcPr marL="33515" marR="335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2478282"/>
                  </a:ext>
                </a:extLst>
              </a:tr>
            </a:tbl>
          </a:graphicData>
        </a:graphic>
      </p:graphicFrame>
      <p:sp>
        <p:nvSpPr>
          <p:cNvPr id="5" name="TextBox 4">
            <a:extLst>
              <a:ext uri="{FF2B5EF4-FFF2-40B4-BE49-F238E27FC236}">
                <a16:creationId xmlns:a16="http://schemas.microsoft.com/office/drawing/2014/main" id="{FE70FE29-8B54-A60B-1797-D9AC7E8807D3}"/>
              </a:ext>
            </a:extLst>
          </p:cNvPr>
          <p:cNvSpPr txBox="1"/>
          <p:nvPr/>
        </p:nvSpPr>
        <p:spPr>
          <a:xfrm>
            <a:off x="3742191" y="1293223"/>
            <a:ext cx="8318143"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Dẫn trực tiếp sử dụng ngoặc kép, còn dẫn gián tiếp thì không.</a:t>
            </a:r>
            <a:endParaRPr kumimoji="0" lang="en-SG" sz="3100" b="0" i="0" u="none" strike="noStrike" kern="0" cap="none" spc="0" normalizeH="0" baseline="0" noProof="0" dirty="0">
              <a:ln>
                <a:noFill/>
              </a:ln>
              <a:solidFill>
                <a:srgbClr val="191919"/>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8559F68-E1CD-5A74-AC43-645ABF78243F}"/>
              </a:ext>
            </a:extLst>
          </p:cNvPr>
          <p:cNvSpPr txBox="1"/>
          <p:nvPr/>
        </p:nvSpPr>
        <p:spPr>
          <a:xfrm>
            <a:off x="3739960" y="2237196"/>
            <a:ext cx="8318143" cy="15234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Khi viết, ta thường tham khảo tài liệu từ các nguồn khác nhau để có thể tiếp cận vấn đề một cách toàn diện, sâu sắc hơn.</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B37C3B97-C58F-6898-226A-F61D82DB4B3E}"/>
              </a:ext>
            </a:extLst>
          </p:cNvPr>
          <p:cNvSpPr txBox="1"/>
          <p:nvPr/>
        </p:nvSpPr>
        <p:spPr>
          <a:xfrm>
            <a:off x="3742191" y="3706543"/>
            <a:ext cx="8194436" cy="10464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Câu rút gọn là câu có thành phần chủ ngữ hoặc vị ngữ bị tỉnh lược.</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FE26339-95F8-11C6-3034-161E41BEFDB2}"/>
              </a:ext>
            </a:extLst>
          </p:cNvPr>
          <p:cNvSpPr txBox="1"/>
          <p:nvPr/>
        </p:nvSpPr>
        <p:spPr>
          <a:xfrm>
            <a:off x="3739960" y="4723133"/>
            <a:ext cx="8318142"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1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Câu đặc biệt được cấu tạo bởi một từ hoặc một cụm từ. Trong những ngữ cảnh cụ thể, câu đặc biệt được sử dụng để nêu bật thông tin hoặc nhấn mạnh nội dung cần biểu đạt.</a:t>
            </a:r>
            <a:endParaRPr kumimoji="0" lang="en-SG" sz="31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92995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7D5B-2508-AB2C-BF30-3415B2FB61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E24D1C-3F9F-55CB-0B0A-38BA4D85642F}"/>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5A0B01D1-F8DE-5D27-3933-4B058B6E11CA}"/>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7200" b="1" dirty="0" err="1">
                <a:latin typeface="Times New Roman" panose="02020603050405020304" pitchFamily="18" charset="0"/>
                <a:cs typeface="Times New Roman" panose="02020603050405020304" pitchFamily="18" charset="0"/>
              </a:rPr>
              <a:t>Hoạt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động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ôn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tập</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kiến</a:t>
            </a:r>
            <a:r>
              <a:rPr lang="vi-VN" sz="7200" b="1" dirty="0">
                <a:latin typeface="Times New Roman" panose="02020603050405020304" pitchFamily="18" charset="0"/>
                <a:cs typeface="Times New Roman" panose="02020603050405020304" pitchFamily="18" charset="0"/>
              </a:rPr>
              <a:t> thức phần </a:t>
            </a:r>
            <a:r>
              <a:rPr lang="en-US" sz="7200" b="1" dirty="0" err="1">
                <a:latin typeface="Times New Roman" panose="02020603050405020304" pitchFamily="18" charset="0"/>
                <a:cs typeface="Times New Roman" panose="02020603050405020304" pitchFamily="18" charset="0"/>
              </a:rPr>
              <a:t>Viết</a:t>
            </a:r>
            <a:endParaRPr lang="en-SG" sz="72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136CEF3E-B4E5-B472-5E02-010B1D2967B3}"/>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177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6DB58-8EA8-F0EB-CF75-B9702B924A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581464-02B9-3AD6-3FF4-B8B52A58E804}"/>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493B7B46-A40C-96AA-DF55-C1D4BE151520}"/>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 5</a:t>
            </a:r>
            <a:endParaRPr kumimoji="0" lang="en-SG" sz="1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5EA273DF-7587-51F4-1606-16D4B7865567}"/>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BABBD38F-1E9E-1CFB-B98C-B07306431202}"/>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978061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23B493EA-A86A-1DD8-C2A2-FB9FCC04C630}"/>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A032DA0-FAD2-7811-9821-8F18FEAEC263}"/>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AD5073FC-EDE5-9140-BEFC-BA587845A22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AFB78B7-71E5-8AF8-2726-4D9B7548DE0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E2130611-CE55-18D6-9070-534F7C2B29A3}"/>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D24844F9-55AC-A6C6-E7FA-DF8A132662C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F55C3AE6-F026-B5F4-D532-7972D999C97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5</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 name="Group 10">
            <a:extLst>
              <a:ext uri="{FF2B5EF4-FFF2-40B4-BE49-F238E27FC236}">
                <a16:creationId xmlns:a16="http://schemas.microsoft.com/office/drawing/2014/main" id="{8BC06F83-E5DA-AA61-3257-90EA84767898}"/>
              </a:ext>
            </a:extLst>
          </p:cNvPr>
          <p:cNvGrpSpPr/>
          <p:nvPr/>
        </p:nvGrpSpPr>
        <p:grpSpPr>
          <a:xfrm>
            <a:off x="2004686" y="691130"/>
            <a:ext cx="9207135" cy="5751781"/>
            <a:chOff x="2305772" y="1070101"/>
            <a:chExt cx="15017671" cy="8839884"/>
          </a:xfrm>
        </p:grpSpPr>
        <p:sp>
          <p:nvSpPr>
            <p:cNvPr id="12" name="Freeform 4">
              <a:extLst>
                <a:ext uri="{FF2B5EF4-FFF2-40B4-BE49-F238E27FC236}">
                  <a16:creationId xmlns:a16="http://schemas.microsoft.com/office/drawing/2014/main" id="{13728565-115A-84F3-62CF-96B4818B1EB4}"/>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nvGrpSpPr>
            <p:cNvPr id="14" name="Group 13">
              <a:extLst>
                <a:ext uri="{FF2B5EF4-FFF2-40B4-BE49-F238E27FC236}">
                  <a16:creationId xmlns:a16="http://schemas.microsoft.com/office/drawing/2014/main" id="{81B758CD-4B15-6A0B-C582-C7A386B2715F}"/>
                </a:ext>
              </a:extLst>
            </p:cNvPr>
            <p:cNvGrpSpPr/>
            <p:nvPr/>
          </p:nvGrpSpPr>
          <p:grpSpPr>
            <a:xfrm>
              <a:off x="2305772" y="2396800"/>
              <a:ext cx="13676457" cy="5725820"/>
              <a:chOff x="0" y="0"/>
              <a:chExt cx="5065354" cy="2120674"/>
            </a:xfrm>
          </p:grpSpPr>
          <p:sp>
            <p:nvSpPr>
              <p:cNvPr id="20" name="Freeform 6">
                <a:extLst>
                  <a:ext uri="{FF2B5EF4-FFF2-40B4-BE49-F238E27FC236}">
                    <a16:creationId xmlns:a16="http://schemas.microsoft.com/office/drawing/2014/main" id="{3685412D-9740-BD07-00A4-7A7924971CB8}"/>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21" name="TextBox 7">
                <a:extLst>
                  <a:ext uri="{FF2B5EF4-FFF2-40B4-BE49-F238E27FC236}">
                    <a16:creationId xmlns:a16="http://schemas.microsoft.com/office/drawing/2014/main" id="{493665AD-5172-32FE-EEFE-33139947FAAB}"/>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15" name="Freeform 8">
              <a:extLst>
                <a:ext uri="{FF2B5EF4-FFF2-40B4-BE49-F238E27FC236}">
                  <a16:creationId xmlns:a16="http://schemas.microsoft.com/office/drawing/2014/main" id="{F9C91FAC-ED72-3A14-BF99-33FD6F5F9CB8}"/>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6" name="Freeform 10">
              <a:extLst>
                <a:ext uri="{FF2B5EF4-FFF2-40B4-BE49-F238E27FC236}">
                  <a16:creationId xmlns:a16="http://schemas.microsoft.com/office/drawing/2014/main" id="{E4F14F67-BF8A-7736-9A9F-915E4FBC68CD}"/>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7" name="Freeform 12">
              <a:extLst>
                <a:ext uri="{FF2B5EF4-FFF2-40B4-BE49-F238E27FC236}">
                  <a16:creationId xmlns:a16="http://schemas.microsoft.com/office/drawing/2014/main" id="{92C8D14F-B016-2386-1BC9-4CFD97D024E0}"/>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8" name="Freeform 13">
              <a:extLst>
                <a:ext uri="{FF2B5EF4-FFF2-40B4-BE49-F238E27FC236}">
                  <a16:creationId xmlns:a16="http://schemas.microsoft.com/office/drawing/2014/main" id="{07FE82A5-AC29-7527-8F80-79835742790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4">
                <a:extLst>
                  <a:ext uri="{96DAC541-7B7A-43D3-8B79-37D633B846F1}">
                    <asvg:svgBlip xmlns:asvg="http://schemas.microsoft.com/office/drawing/2016/SVG/main" xmlns="" r:embed="rId15"/>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9" name="Freeform 14">
              <a:extLst>
                <a:ext uri="{FF2B5EF4-FFF2-40B4-BE49-F238E27FC236}">
                  <a16:creationId xmlns:a16="http://schemas.microsoft.com/office/drawing/2014/main" id="{3C30FD21-6AB7-CA13-A405-B3C82C9B533B}"/>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grpSp>
      <p:grpSp>
        <p:nvGrpSpPr>
          <p:cNvPr id="22" name="Google Shape;49;p15">
            <a:extLst>
              <a:ext uri="{FF2B5EF4-FFF2-40B4-BE49-F238E27FC236}">
                <a16:creationId xmlns:a16="http://schemas.microsoft.com/office/drawing/2014/main" id="{071A9FCE-714D-A00B-18EE-CD24B00071F9}"/>
              </a:ext>
            </a:extLst>
          </p:cNvPr>
          <p:cNvGrpSpPr/>
          <p:nvPr/>
        </p:nvGrpSpPr>
        <p:grpSpPr>
          <a:xfrm>
            <a:off x="54318" y="3408167"/>
            <a:ext cx="3363796" cy="3585834"/>
            <a:chOff x="457200" y="1608525"/>
            <a:chExt cx="3653750" cy="3648425"/>
          </a:xfrm>
        </p:grpSpPr>
        <p:sp>
          <p:nvSpPr>
            <p:cNvPr id="23" name="Google Shape;50;p15">
              <a:extLst>
                <a:ext uri="{FF2B5EF4-FFF2-40B4-BE49-F238E27FC236}">
                  <a16:creationId xmlns:a16="http://schemas.microsoft.com/office/drawing/2014/main" id="{4EC655B4-A13C-5DD9-585E-079BCC4F7ED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51;p15">
              <a:extLst>
                <a:ext uri="{FF2B5EF4-FFF2-40B4-BE49-F238E27FC236}">
                  <a16:creationId xmlns:a16="http://schemas.microsoft.com/office/drawing/2014/main" id="{E5286BEF-5DF6-AB93-8289-8FB95D4A8451}"/>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52;p15">
              <a:extLst>
                <a:ext uri="{FF2B5EF4-FFF2-40B4-BE49-F238E27FC236}">
                  <a16:creationId xmlns:a16="http://schemas.microsoft.com/office/drawing/2014/main" id="{B48DE273-9ACE-8FB9-008F-486377636E3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53;p15">
              <a:extLst>
                <a:ext uri="{FF2B5EF4-FFF2-40B4-BE49-F238E27FC236}">
                  <a16:creationId xmlns:a16="http://schemas.microsoft.com/office/drawing/2014/main" id="{92F2FC9C-4A32-FFA8-8366-2A8A2E26CD5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4;p15">
              <a:extLst>
                <a:ext uri="{FF2B5EF4-FFF2-40B4-BE49-F238E27FC236}">
                  <a16:creationId xmlns:a16="http://schemas.microsoft.com/office/drawing/2014/main" id="{BC770559-B975-6350-B8A7-BB010C4DA550}"/>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5;p15">
              <a:extLst>
                <a:ext uri="{FF2B5EF4-FFF2-40B4-BE49-F238E27FC236}">
                  <a16:creationId xmlns:a16="http://schemas.microsoft.com/office/drawing/2014/main" id="{B37AD993-1723-D06C-9B7B-9E88BCD8D6E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p15">
              <a:extLst>
                <a:ext uri="{FF2B5EF4-FFF2-40B4-BE49-F238E27FC236}">
                  <a16:creationId xmlns:a16="http://schemas.microsoft.com/office/drawing/2014/main" id="{A20591F7-94C2-CBCA-6781-3F25E5CE497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7;p15">
              <a:extLst>
                <a:ext uri="{FF2B5EF4-FFF2-40B4-BE49-F238E27FC236}">
                  <a16:creationId xmlns:a16="http://schemas.microsoft.com/office/drawing/2014/main" id="{CE25986A-3037-C3AF-142F-62762DDC5C56}"/>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8;p15">
              <a:extLst>
                <a:ext uri="{FF2B5EF4-FFF2-40B4-BE49-F238E27FC236}">
                  <a16:creationId xmlns:a16="http://schemas.microsoft.com/office/drawing/2014/main" id="{21BBE710-4235-90FB-8089-0EE31B0A2580}"/>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59;p15">
              <a:extLst>
                <a:ext uri="{FF2B5EF4-FFF2-40B4-BE49-F238E27FC236}">
                  <a16:creationId xmlns:a16="http://schemas.microsoft.com/office/drawing/2014/main" id="{D8786A5E-F811-B747-AC71-FC8B4907A92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0;p15">
              <a:extLst>
                <a:ext uri="{FF2B5EF4-FFF2-40B4-BE49-F238E27FC236}">
                  <a16:creationId xmlns:a16="http://schemas.microsoft.com/office/drawing/2014/main" id="{C58D3378-267B-6743-15DF-7FE370FEE01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1;p15">
              <a:extLst>
                <a:ext uri="{FF2B5EF4-FFF2-40B4-BE49-F238E27FC236}">
                  <a16:creationId xmlns:a16="http://schemas.microsoft.com/office/drawing/2014/main" id="{71D53BD3-D2B1-3901-66E4-AB3C9C0656B1}"/>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2;p15">
              <a:extLst>
                <a:ext uri="{FF2B5EF4-FFF2-40B4-BE49-F238E27FC236}">
                  <a16:creationId xmlns:a16="http://schemas.microsoft.com/office/drawing/2014/main" id="{5F9EC010-0495-C3C4-EB29-C8540F4D68B4}"/>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3;p15">
              <a:extLst>
                <a:ext uri="{FF2B5EF4-FFF2-40B4-BE49-F238E27FC236}">
                  <a16:creationId xmlns:a16="http://schemas.microsoft.com/office/drawing/2014/main" id="{BBC42AEC-FEBC-46BD-E5AF-243056AB38A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4;p15">
              <a:extLst>
                <a:ext uri="{FF2B5EF4-FFF2-40B4-BE49-F238E27FC236}">
                  <a16:creationId xmlns:a16="http://schemas.microsoft.com/office/drawing/2014/main" id="{8A9E002A-BB0D-6168-230A-140ADFF413B6}"/>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5;p15">
              <a:extLst>
                <a:ext uri="{FF2B5EF4-FFF2-40B4-BE49-F238E27FC236}">
                  <a16:creationId xmlns:a16="http://schemas.microsoft.com/office/drawing/2014/main" id="{B761C6B5-9C91-C6FB-D1A9-6A290259F23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6;p15">
              <a:extLst>
                <a:ext uri="{FF2B5EF4-FFF2-40B4-BE49-F238E27FC236}">
                  <a16:creationId xmlns:a16="http://schemas.microsoft.com/office/drawing/2014/main" id="{346F069C-D026-88AD-411A-D240985BEC4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7;p15">
              <a:extLst>
                <a:ext uri="{FF2B5EF4-FFF2-40B4-BE49-F238E27FC236}">
                  <a16:creationId xmlns:a16="http://schemas.microsoft.com/office/drawing/2014/main" id="{A58A5A46-EA64-57F1-FF31-EE2C0DA62E4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8;p15">
              <a:extLst>
                <a:ext uri="{FF2B5EF4-FFF2-40B4-BE49-F238E27FC236}">
                  <a16:creationId xmlns:a16="http://schemas.microsoft.com/office/drawing/2014/main" id="{A01C275C-D89F-6859-5A87-31ABE661B08A}"/>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69;p15">
              <a:extLst>
                <a:ext uri="{FF2B5EF4-FFF2-40B4-BE49-F238E27FC236}">
                  <a16:creationId xmlns:a16="http://schemas.microsoft.com/office/drawing/2014/main" id="{D35BC780-A947-952C-899E-3D7FFA85308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0;p15">
              <a:extLst>
                <a:ext uri="{FF2B5EF4-FFF2-40B4-BE49-F238E27FC236}">
                  <a16:creationId xmlns:a16="http://schemas.microsoft.com/office/drawing/2014/main" id="{83833A2F-6FD6-DF30-3F1B-57C42433266B}"/>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1;p15">
              <a:extLst>
                <a:ext uri="{FF2B5EF4-FFF2-40B4-BE49-F238E27FC236}">
                  <a16:creationId xmlns:a16="http://schemas.microsoft.com/office/drawing/2014/main" id="{EBAA8343-1797-91E2-2A2C-75577115E34F}"/>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2;p15">
              <a:extLst>
                <a:ext uri="{FF2B5EF4-FFF2-40B4-BE49-F238E27FC236}">
                  <a16:creationId xmlns:a16="http://schemas.microsoft.com/office/drawing/2014/main" id="{2E2750F6-5B98-B844-C733-E2B05DF540BA}"/>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3;p15">
              <a:extLst>
                <a:ext uri="{FF2B5EF4-FFF2-40B4-BE49-F238E27FC236}">
                  <a16:creationId xmlns:a16="http://schemas.microsoft.com/office/drawing/2014/main" id="{18619F62-279A-B506-2AF3-BD5A151DD317}"/>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4;p15">
              <a:extLst>
                <a:ext uri="{FF2B5EF4-FFF2-40B4-BE49-F238E27FC236}">
                  <a16:creationId xmlns:a16="http://schemas.microsoft.com/office/drawing/2014/main" id="{31D167EE-CCD4-198C-4263-16CD2D9B070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5;p15">
              <a:extLst>
                <a:ext uri="{FF2B5EF4-FFF2-40B4-BE49-F238E27FC236}">
                  <a16:creationId xmlns:a16="http://schemas.microsoft.com/office/drawing/2014/main" id="{ED4B89BB-BCA1-1BF1-81B5-B96D31E6763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6;p15">
              <a:extLst>
                <a:ext uri="{FF2B5EF4-FFF2-40B4-BE49-F238E27FC236}">
                  <a16:creationId xmlns:a16="http://schemas.microsoft.com/office/drawing/2014/main" id="{7E515F7F-F353-ACF7-87DD-473DCA1C50C5}"/>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7;p15">
              <a:extLst>
                <a:ext uri="{FF2B5EF4-FFF2-40B4-BE49-F238E27FC236}">
                  <a16:creationId xmlns:a16="http://schemas.microsoft.com/office/drawing/2014/main" id="{C28290A0-3762-EF22-19B2-FF5B0DE3BF20}"/>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3;p15">
              <a:extLst>
                <a:ext uri="{FF2B5EF4-FFF2-40B4-BE49-F238E27FC236}">
                  <a16:creationId xmlns:a16="http://schemas.microsoft.com/office/drawing/2014/main" id="{3A1DE0C7-9938-4E7F-485A-10626D409897}"/>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84;p15">
              <a:extLst>
                <a:ext uri="{FF2B5EF4-FFF2-40B4-BE49-F238E27FC236}">
                  <a16:creationId xmlns:a16="http://schemas.microsoft.com/office/drawing/2014/main" id="{8E3AF9CD-8C53-69AB-D71E-794A843B4896}"/>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85;p15">
              <a:extLst>
                <a:ext uri="{FF2B5EF4-FFF2-40B4-BE49-F238E27FC236}">
                  <a16:creationId xmlns:a16="http://schemas.microsoft.com/office/drawing/2014/main" id="{9BE71BE9-BB1E-FF32-5C19-B12045FA31E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86;p15">
              <a:extLst>
                <a:ext uri="{FF2B5EF4-FFF2-40B4-BE49-F238E27FC236}">
                  <a16:creationId xmlns:a16="http://schemas.microsoft.com/office/drawing/2014/main" id="{A9C0039E-D83F-6E9F-3609-8897F3DA8612}"/>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87;p15">
              <a:extLst>
                <a:ext uri="{FF2B5EF4-FFF2-40B4-BE49-F238E27FC236}">
                  <a16:creationId xmlns:a16="http://schemas.microsoft.com/office/drawing/2014/main" id="{E8D00826-381A-5BB8-E69F-87B96D5821B5}"/>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88;p15">
              <a:extLst>
                <a:ext uri="{FF2B5EF4-FFF2-40B4-BE49-F238E27FC236}">
                  <a16:creationId xmlns:a16="http://schemas.microsoft.com/office/drawing/2014/main" id="{897C9802-6490-B876-AC15-1238D04A6E9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Box 56">
            <a:extLst>
              <a:ext uri="{FF2B5EF4-FFF2-40B4-BE49-F238E27FC236}">
                <a16:creationId xmlns:a16="http://schemas.microsoft.com/office/drawing/2014/main" id="{1E0B1D0D-463C-31EB-F398-9C5BD3F12CFA}"/>
              </a:ext>
            </a:extLst>
          </p:cNvPr>
          <p:cNvSpPr txBox="1"/>
          <p:nvPr/>
        </p:nvSpPr>
        <p:spPr>
          <a:xfrm>
            <a:off x="2127337" y="1753791"/>
            <a:ext cx="8139552" cy="3170099"/>
          </a:xfrm>
          <a:prstGeom prst="rect">
            <a:avLst/>
          </a:prstGeom>
          <a:noFill/>
        </p:spPr>
        <p:txBody>
          <a:bodyPr wrap="square">
            <a:spAutoFit/>
          </a:bodyPr>
          <a:lstStyle/>
          <a:p>
            <a:pPr algn="just"/>
            <a:r>
              <a:rPr lang="vi-VN" sz="4000" dirty="0">
                <a:latin typeface="+mj-lt"/>
              </a:rPr>
              <a:t>Qua việc thực hiện các bài viết trong học kì I, em hãy nêu những điểm khác nhau trong việc sử dụng lí lẽ và bằng chứng ở kiểu bài nghị luận xã hội và kiểu bài nghị luận văn học.</a:t>
            </a:r>
            <a:endParaRPr lang="en-SG" sz="4000" dirty="0">
              <a:latin typeface="+mj-lt"/>
            </a:endParaRPr>
          </a:p>
        </p:txBody>
      </p:sp>
    </p:spTree>
    <p:extLst>
      <p:ext uri="{BB962C8B-B14F-4D97-AF65-F5344CB8AC3E}">
        <p14:creationId xmlns:p14="http://schemas.microsoft.com/office/powerpoint/2010/main" val="135832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EFD24-DA47-8B50-131C-608C48FD3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CE324-1ACF-F25E-69F2-47CA4C321E90}"/>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AEC6E7FF-C8E3-7D17-A875-8E8D9F0EEEBC}"/>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C28774AC-3507-A7AA-9961-4A705EF7DC5D}"/>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85A8D6E4-9EC2-9C51-5520-11814E0CDCFD}"/>
              </a:ext>
            </a:extLst>
          </p:cNvPr>
          <p:cNvGraphicFramePr>
            <a:graphicFrameLocks noGrp="1"/>
          </p:cNvGraphicFramePr>
          <p:nvPr>
            <p:extLst>
              <p:ext uri="{D42A27DB-BD31-4B8C-83A1-F6EECF244321}">
                <p14:modId xmlns:p14="http://schemas.microsoft.com/office/powerpoint/2010/main" val="1702930680"/>
              </p:ext>
            </p:extLst>
          </p:nvPr>
        </p:nvGraphicFramePr>
        <p:xfrm>
          <a:off x="104723" y="1087407"/>
          <a:ext cx="11870160" cy="5622312"/>
        </p:xfrm>
        <a:graphic>
          <a:graphicData uri="http://schemas.openxmlformats.org/drawingml/2006/table">
            <a:tbl>
              <a:tblPr firstRow="1" firstCol="1" bandRow="1">
                <a:tableStyleId>{1FECB4D8-DB02-4DC6-A0A2-4F2EBAE1DC90}</a:tableStyleId>
              </a:tblPr>
              <a:tblGrid>
                <a:gridCol w="1687007">
                  <a:extLst>
                    <a:ext uri="{9D8B030D-6E8A-4147-A177-3AD203B41FA5}">
                      <a16:colId xmlns:a16="http://schemas.microsoft.com/office/drawing/2014/main" val="779328827"/>
                    </a:ext>
                  </a:extLst>
                </a:gridCol>
                <a:gridCol w="5461686">
                  <a:extLst>
                    <a:ext uri="{9D8B030D-6E8A-4147-A177-3AD203B41FA5}">
                      <a16:colId xmlns:a16="http://schemas.microsoft.com/office/drawing/2014/main" val="4006626022"/>
                    </a:ext>
                  </a:extLst>
                </a:gridCol>
                <a:gridCol w="4721467">
                  <a:extLst>
                    <a:ext uri="{9D8B030D-6E8A-4147-A177-3AD203B41FA5}">
                      <a16:colId xmlns:a16="http://schemas.microsoft.com/office/drawing/2014/main" val="3116601991"/>
                    </a:ext>
                  </a:extLst>
                </a:gridCol>
              </a:tblGrid>
              <a:tr h="518983">
                <a:tc>
                  <a:txBody>
                    <a:bodyPr/>
                    <a:lstStyle/>
                    <a:p>
                      <a:pPr algn="ctr">
                        <a:lnSpc>
                          <a:spcPct val="100000"/>
                        </a:lnSpc>
                        <a:spcAft>
                          <a:spcPts val="800"/>
                        </a:spcAft>
                      </a:pPr>
                      <a:r>
                        <a:rPr lang="vi-VN" sz="3200">
                          <a:solidFill>
                            <a:schemeClr val="tx1"/>
                          </a:solidFill>
                          <a:effectLst/>
                          <a:latin typeface="+mj-lt"/>
                        </a:rPr>
                        <a:t>Tiêu chí</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solidFill>
                            <a:schemeClr val="tx1"/>
                          </a:solidFill>
                          <a:effectLst/>
                          <a:latin typeface="+mj-lt"/>
                        </a:rPr>
                        <a:t>Nghị luận xã hội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solidFill>
                            <a:schemeClr val="tx1"/>
                          </a:solidFill>
                          <a:effectLst/>
                          <a:latin typeface="+mj-lt"/>
                        </a:rPr>
                        <a:t>Nghị luận văn học</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5597575"/>
                  </a:ext>
                </a:extLst>
              </a:tr>
              <a:tr h="2184052">
                <a:tc>
                  <a:txBody>
                    <a:bodyPr/>
                    <a:lstStyle/>
                    <a:p>
                      <a:pPr algn="just">
                        <a:lnSpc>
                          <a:spcPct val="100000"/>
                        </a:lnSpc>
                        <a:spcAft>
                          <a:spcPts val="800"/>
                        </a:spcAft>
                      </a:pPr>
                      <a:r>
                        <a:rPr lang="vi-VN" sz="3200">
                          <a:solidFill>
                            <a:schemeClr val="tx1"/>
                          </a:solidFill>
                          <a:effectLst/>
                          <a:latin typeface="+mj-lt"/>
                        </a:rPr>
                        <a:t>Lí lẽ</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323553"/>
                  </a:ext>
                </a:extLst>
              </a:tr>
              <a:tr h="2919277">
                <a:tc>
                  <a:txBody>
                    <a:bodyPr/>
                    <a:lstStyle/>
                    <a:p>
                      <a:pPr algn="just">
                        <a:lnSpc>
                          <a:spcPct val="100000"/>
                        </a:lnSpc>
                        <a:spcAft>
                          <a:spcPts val="800"/>
                        </a:spcAft>
                      </a:pPr>
                      <a:r>
                        <a:rPr lang="vi-VN" sz="3200">
                          <a:solidFill>
                            <a:schemeClr val="tx1"/>
                          </a:solidFill>
                          <a:effectLst/>
                          <a:latin typeface="+mj-lt"/>
                        </a:rPr>
                        <a:t>Bằng chứng</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1455238"/>
                  </a:ext>
                </a:extLst>
              </a:tr>
            </a:tbl>
          </a:graphicData>
        </a:graphic>
      </p:graphicFrame>
    </p:spTree>
    <p:extLst>
      <p:ext uri="{BB962C8B-B14F-4D97-AF65-F5344CB8AC3E}">
        <p14:creationId xmlns:p14="http://schemas.microsoft.com/office/powerpoint/2010/main" val="397991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A4CAB-90C5-EC73-1CEE-B11293D04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D8404-0860-F2DE-B636-BD4AF70AC99F}"/>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656E7768-7E9E-FD8C-CE83-1D09979829E8}"/>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34A6C996-F148-D8D9-33D0-2533863F54DC}"/>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BCC28908-74AF-9EFC-7AA6-E62C923091D9}"/>
              </a:ext>
            </a:extLst>
          </p:cNvPr>
          <p:cNvGraphicFramePr>
            <a:graphicFrameLocks noGrp="1"/>
          </p:cNvGraphicFramePr>
          <p:nvPr>
            <p:extLst>
              <p:ext uri="{D42A27DB-BD31-4B8C-83A1-F6EECF244321}">
                <p14:modId xmlns:p14="http://schemas.microsoft.com/office/powerpoint/2010/main" val="207434086"/>
              </p:ext>
            </p:extLst>
          </p:nvPr>
        </p:nvGraphicFramePr>
        <p:xfrm>
          <a:off x="104723" y="1087407"/>
          <a:ext cx="11870160" cy="5622312"/>
        </p:xfrm>
        <a:graphic>
          <a:graphicData uri="http://schemas.openxmlformats.org/drawingml/2006/table">
            <a:tbl>
              <a:tblPr firstRow="1" firstCol="1" bandRow="1">
                <a:tableStyleId>{1FECB4D8-DB02-4DC6-A0A2-4F2EBAE1DC90}</a:tableStyleId>
              </a:tblPr>
              <a:tblGrid>
                <a:gridCol w="1687007">
                  <a:extLst>
                    <a:ext uri="{9D8B030D-6E8A-4147-A177-3AD203B41FA5}">
                      <a16:colId xmlns:a16="http://schemas.microsoft.com/office/drawing/2014/main" val="779328827"/>
                    </a:ext>
                  </a:extLst>
                </a:gridCol>
                <a:gridCol w="5461686">
                  <a:extLst>
                    <a:ext uri="{9D8B030D-6E8A-4147-A177-3AD203B41FA5}">
                      <a16:colId xmlns:a16="http://schemas.microsoft.com/office/drawing/2014/main" val="4006626022"/>
                    </a:ext>
                  </a:extLst>
                </a:gridCol>
                <a:gridCol w="4721467">
                  <a:extLst>
                    <a:ext uri="{9D8B030D-6E8A-4147-A177-3AD203B41FA5}">
                      <a16:colId xmlns:a16="http://schemas.microsoft.com/office/drawing/2014/main" val="3116601991"/>
                    </a:ext>
                  </a:extLst>
                </a:gridCol>
              </a:tblGrid>
              <a:tr h="518983">
                <a:tc>
                  <a:txBody>
                    <a:bodyPr/>
                    <a:lstStyle/>
                    <a:p>
                      <a:pPr algn="ctr">
                        <a:lnSpc>
                          <a:spcPct val="100000"/>
                        </a:lnSpc>
                        <a:spcAft>
                          <a:spcPts val="800"/>
                        </a:spcAft>
                      </a:pPr>
                      <a:r>
                        <a:rPr lang="vi-VN" sz="3200">
                          <a:solidFill>
                            <a:schemeClr val="tx1"/>
                          </a:solidFill>
                          <a:effectLst/>
                          <a:latin typeface="+mj-lt"/>
                        </a:rPr>
                        <a:t>Tiêu chí</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solidFill>
                            <a:schemeClr val="tx1"/>
                          </a:solidFill>
                          <a:effectLst/>
                          <a:latin typeface="+mj-lt"/>
                        </a:rPr>
                        <a:t>Nghị luận xã hội</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200">
                          <a:solidFill>
                            <a:schemeClr val="tx1"/>
                          </a:solidFill>
                          <a:effectLst/>
                          <a:latin typeface="+mj-lt"/>
                        </a:rPr>
                        <a:t>Nghị luận văn học</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5597575"/>
                  </a:ext>
                </a:extLst>
              </a:tr>
              <a:tr h="2184052">
                <a:tc>
                  <a:txBody>
                    <a:bodyPr/>
                    <a:lstStyle/>
                    <a:p>
                      <a:pPr algn="just">
                        <a:lnSpc>
                          <a:spcPct val="100000"/>
                        </a:lnSpc>
                        <a:spcAft>
                          <a:spcPts val="800"/>
                        </a:spcAft>
                      </a:pPr>
                      <a:r>
                        <a:rPr lang="vi-VN" sz="3200">
                          <a:solidFill>
                            <a:schemeClr val="tx1"/>
                          </a:solidFill>
                          <a:effectLst/>
                          <a:latin typeface="+mj-lt"/>
                        </a:rPr>
                        <a:t>Lí lẽ</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chemeClr val="tx1"/>
                          </a:solidFill>
                          <a:effectLst/>
                          <a:latin typeface="+mj-lt"/>
                        </a:rPr>
                        <a:t> </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323553"/>
                  </a:ext>
                </a:extLst>
              </a:tr>
              <a:tr h="2919277">
                <a:tc>
                  <a:txBody>
                    <a:bodyPr/>
                    <a:lstStyle/>
                    <a:p>
                      <a:pPr algn="just">
                        <a:lnSpc>
                          <a:spcPct val="100000"/>
                        </a:lnSpc>
                        <a:spcAft>
                          <a:spcPts val="800"/>
                        </a:spcAft>
                      </a:pPr>
                      <a:r>
                        <a:rPr lang="vi-VN" sz="3200">
                          <a:solidFill>
                            <a:schemeClr val="tx1"/>
                          </a:solidFill>
                          <a:effectLst/>
                          <a:latin typeface="+mj-lt"/>
                        </a:rPr>
                        <a:t>Bằng chứng</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1455238"/>
                  </a:ext>
                </a:extLst>
              </a:tr>
            </a:tbl>
          </a:graphicData>
        </a:graphic>
      </p:graphicFrame>
      <p:sp>
        <p:nvSpPr>
          <p:cNvPr id="7" name="TextBox 6">
            <a:extLst>
              <a:ext uri="{FF2B5EF4-FFF2-40B4-BE49-F238E27FC236}">
                <a16:creationId xmlns:a16="http://schemas.microsoft.com/office/drawing/2014/main" id="{1C951D4A-65C1-96A8-2C05-283DE3AD1BDB}"/>
              </a:ext>
            </a:extLst>
          </p:cNvPr>
          <p:cNvSpPr txBox="1"/>
          <p:nvPr/>
        </p:nvSpPr>
        <p:spPr>
          <a:xfrm>
            <a:off x="1816443" y="1606386"/>
            <a:ext cx="5424616" cy="21646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Dựa trên các lập luận logic, chặt chẽ.</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 Sử dụng các kiến thức về xã hội, đời sống, khoa học...</a:t>
            </a:r>
            <a:endParaRPr kumimoji="0" lang="en-SG" sz="32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F932166-9C68-C393-BD39-6A2E66D697CA}"/>
              </a:ext>
            </a:extLst>
          </p:cNvPr>
          <p:cNvSpPr txBox="1"/>
          <p:nvPr/>
        </p:nvSpPr>
        <p:spPr>
          <a:xfrm>
            <a:off x="7241059" y="1606385"/>
            <a:ext cx="4733824" cy="21646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Dựa trên các phân tích, lý giải về tác phẩm văn học. </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Sử dụng các kiến thức về văn học, nghệ thuật...</a:t>
            </a:r>
            <a:endParaRPr kumimoji="0" lang="en-SG" sz="32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DE324154-09F7-8711-3E24-5108D964290C}"/>
              </a:ext>
            </a:extLst>
          </p:cNvPr>
          <p:cNvSpPr txBox="1"/>
          <p:nvPr/>
        </p:nvSpPr>
        <p:spPr>
          <a:xfrm>
            <a:off x="1754658" y="3808151"/>
            <a:ext cx="5535827"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Sử dụng các dẫn chứng cụ thể, xác thực như: </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kern="0" dirty="0">
                <a:solidFill>
                  <a:srgbClr val="191919"/>
                </a:solidFill>
                <a:latin typeface="Times New Roman" panose="02020603050405020304" pitchFamily="18" charset="0"/>
                <a:sym typeface="Arial"/>
              </a:rPr>
              <a:t>+ </a:t>
            </a: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Số liệu thống kê. </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kern="0" dirty="0">
                <a:solidFill>
                  <a:srgbClr val="191919"/>
                </a:solidFill>
                <a:latin typeface="Times New Roman" panose="02020603050405020304" pitchFamily="18" charset="0"/>
                <a:sym typeface="Arial"/>
              </a:rPr>
              <a:t>+ </a:t>
            </a: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Ví dụ thực tế. </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kern="0" dirty="0">
                <a:solidFill>
                  <a:srgbClr val="191919"/>
                </a:solidFill>
                <a:latin typeface="Times New Roman" panose="02020603050405020304" pitchFamily="18" charset="0"/>
                <a:sym typeface="Arial"/>
              </a:rPr>
              <a:t>+ </a:t>
            </a: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Phát biểu của các chuyên gia...</a:t>
            </a:r>
            <a:endParaRPr kumimoji="0" lang="en-SG" sz="32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FA86711-9C75-D4FA-99C7-F358C225AED9}"/>
              </a:ext>
            </a:extLst>
          </p:cNvPr>
          <p:cNvSpPr txBox="1"/>
          <p:nvPr/>
        </p:nvSpPr>
        <p:spPr>
          <a:xfrm>
            <a:off x="7241059" y="3787021"/>
            <a:ext cx="4733824" cy="27597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Sử dụng các dẫn chứng cụ thể, sinh động như: </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Trích dẫn từ tác phẩm. </a:t>
            </a:r>
            <a:endParaRPr kumimoji="0" lang="en-SG" sz="32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Phân tích chi tiết, hình ảnh, ngôn ngữ...</a:t>
            </a:r>
            <a:endParaRPr kumimoji="0" lang="en-SG" sz="32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7222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barn(inVertical)">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barn(inVertical)">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barn(inVertical)">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barn(inVertical)">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1000"/>
                                        <p:tgtEl>
                                          <p:spTgt spid="13">
                                            <p:txEl>
                                              <p:pRg st="0" end="0"/>
                                            </p:txEl>
                                          </p:spTgt>
                                        </p:tgtEl>
                                      </p:cBhvr>
                                    </p:animEffect>
                                    <p:anim calcmode="lin" valueType="num">
                                      <p:cBhvr>
                                        <p:cTn id="5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Effect transition="in" filter="barn(inVertical)">
                                      <p:cBhvr>
                                        <p:cTn id="59" dur="500"/>
                                        <p:tgtEl>
                                          <p:spTgt spid="1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3">
                                            <p:txEl>
                                              <p:pRg st="2" end="2"/>
                                            </p:txEl>
                                          </p:spTgt>
                                        </p:tgtEl>
                                        <p:attrNameLst>
                                          <p:attrName>style.visibility</p:attrName>
                                        </p:attrNameLst>
                                      </p:cBhvr>
                                      <p:to>
                                        <p:strVal val="visible"/>
                                      </p:to>
                                    </p:set>
                                    <p:animEffect transition="in" filter="fade">
                                      <p:cBhvr>
                                        <p:cTn id="64" dur="1000"/>
                                        <p:tgtEl>
                                          <p:spTgt spid="13">
                                            <p:txEl>
                                              <p:pRg st="2" end="2"/>
                                            </p:txEl>
                                          </p:spTgt>
                                        </p:tgtEl>
                                      </p:cBhvr>
                                    </p:animEffect>
                                    <p:anim calcmode="lin" valueType="num">
                                      <p:cBhvr>
                                        <p:cTn id="6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855C3-11BA-1AE6-C36E-72EA50CE31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EAE557-E772-048D-3F1A-BBB46A5E4CF8}"/>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E2310EEE-5B68-9DBE-8DDA-011D8618AD23}"/>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600" b="1" dirty="0" err="1">
                <a:latin typeface="Times New Roman" panose="02020603050405020304" pitchFamily="18" charset="0"/>
                <a:cs typeface="Times New Roman" panose="02020603050405020304" pitchFamily="18" charset="0"/>
              </a:rPr>
              <a:t>Hoạt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động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ôn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tập</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kiến</a:t>
            </a:r>
            <a:r>
              <a:rPr lang="vi-VN" sz="6600" b="1" dirty="0">
                <a:latin typeface="Times New Roman" panose="02020603050405020304" pitchFamily="18" charset="0"/>
                <a:cs typeface="Times New Roman" panose="02020603050405020304" pitchFamily="18" charset="0"/>
              </a:rPr>
              <a:t> thức phần Nói và nghe</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CDE193CD-72A3-3FBC-7FE9-2D693CC11327}"/>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IV</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8019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84890DC1-BBDC-5C63-9F6C-FBA92E28357E}"/>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700420BD-45B0-3D13-E227-0A8C5E3DB0F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79505CDB-A68D-98D7-20DF-80F6A469A9D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9CD832C0-78E9-786A-349B-4D8D06A43B9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46DFFD0-D8BF-D9E9-0E30-D3DFEAB442E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60EC8686-B2B4-99DD-1C28-A405C7D24109}"/>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EB699C71-28DB-E264-3A0D-124E18A9D962}"/>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6</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3EBCB98E-D503-E398-E0CA-54558D779250}"/>
              </a:ext>
            </a:extLst>
          </p:cNvPr>
          <p:cNvGrpSpPr/>
          <p:nvPr/>
        </p:nvGrpSpPr>
        <p:grpSpPr>
          <a:xfrm>
            <a:off x="814709" y="1741989"/>
            <a:ext cx="2753075" cy="5006051"/>
            <a:chOff x="939249" y="2491742"/>
            <a:chExt cx="2225936" cy="4366258"/>
          </a:xfrm>
        </p:grpSpPr>
        <p:sp>
          <p:nvSpPr>
            <p:cNvPr id="3" name="Freeform 13">
              <a:extLst>
                <a:ext uri="{FF2B5EF4-FFF2-40B4-BE49-F238E27FC236}">
                  <a16:creationId xmlns:a16="http://schemas.microsoft.com/office/drawing/2014/main" id="{BB7A26CC-2251-BD42-AF9B-2CF0D350FD10}"/>
                </a:ext>
              </a:extLst>
            </p:cNvPr>
            <p:cNvSpPr/>
            <p:nvPr/>
          </p:nvSpPr>
          <p:spPr>
            <a:xfrm>
              <a:off x="939249" y="2491742"/>
              <a:ext cx="640445" cy="581979"/>
            </a:xfrm>
            <a:custGeom>
              <a:avLst/>
              <a:gdLst/>
              <a:ahLst/>
              <a:cxnLst/>
              <a:rect l="l" t="t" r="r" b="b"/>
              <a:pathLst>
                <a:path w="960668" h="872969">
                  <a:moveTo>
                    <a:pt x="0" y="0"/>
                  </a:moveTo>
                  <a:lnTo>
                    <a:pt x="960668" y="0"/>
                  </a:lnTo>
                  <a:lnTo>
                    <a:pt x="960668" y="872969"/>
                  </a:lnTo>
                  <a:lnTo>
                    <a:pt x="0" y="8729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a:defRPr/>
              </a:pPr>
              <a:endParaRPr lang="en-SG">
                <a:solidFill>
                  <a:prstClr val="black"/>
                </a:solidFill>
                <a:latin typeface="Calibri"/>
              </a:endParaRPr>
            </a:p>
          </p:txBody>
        </p:sp>
        <p:sp>
          <p:nvSpPr>
            <p:cNvPr id="4" name="Freeform 14">
              <a:extLst>
                <a:ext uri="{FF2B5EF4-FFF2-40B4-BE49-F238E27FC236}">
                  <a16:creationId xmlns:a16="http://schemas.microsoft.com/office/drawing/2014/main" id="{4E905901-88A8-04DD-4DDA-0B1BD15FBA15}"/>
                </a:ext>
              </a:extLst>
            </p:cNvPr>
            <p:cNvSpPr/>
            <p:nvPr/>
          </p:nvSpPr>
          <p:spPr>
            <a:xfrm>
              <a:off x="2469836" y="4837071"/>
              <a:ext cx="695349" cy="524753"/>
            </a:xfrm>
            <a:custGeom>
              <a:avLst/>
              <a:gdLst/>
              <a:ahLst/>
              <a:cxnLst/>
              <a:rect l="l" t="t" r="r" b="b"/>
              <a:pathLst>
                <a:path w="1043024" h="787130">
                  <a:moveTo>
                    <a:pt x="0" y="0"/>
                  </a:moveTo>
                  <a:lnTo>
                    <a:pt x="1043023" y="0"/>
                  </a:lnTo>
                  <a:lnTo>
                    <a:pt x="1043023" y="787130"/>
                  </a:lnTo>
                  <a:lnTo>
                    <a:pt x="0" y="7871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a:defRPr/>
              </a:pPr>
              <a:endParaRPr lang="en-SG">
                <a:solidFill>
                  <a:prstClr val="black"/>
                </a:solidFill>
                <a:latin typeface="Calibri"/>
              </a:endParaRPr>
            </a:p>
          </p:txBody>
        </p:sp>
        <p:sp>
          <p:nvSpPr>
            <p:cNvPr id="5" name="TextBox 16">
              <a:extLst>
                <a:ext uri="{FF2B5EF4-FFF2-40B4-BE49-F238E27FC236}">
                  <a16:creationId xmlns:a16="http://schemas.microsoft.com/office/drawing/2014/main" id="{68A85075-2EDF-FD95-1D3B-D182BE2AD14A}"/>
                </a:ext>
              </a:extLst>
            </p:cNvPr>
            <p:cNvSpPr txBox="1"/>
            <p:nvPr/>
          </p:nvSpPr>
          <p:spPr>
            <a:xfrm>
              <a:off x="997692" y="2642397"/>
              <a:ext cx="523559" cy="204158"/>
            </a:xfrm>
            <a:prstGeom prst="rect">
              <a:avLst/>
            </a:prstGeom>
          </p:spPr>
          <p:txBody>
            <a:bodyPr lIns="0" tIns="0" rIns="0" bIns="0" rtlCol="0" anchor="t">
              <a:spAutoFit/>
            </a:bodyPr>
            <a:lstStyle/>
            <a:p>
              <a:pPr algn="ctr" defTabSz="609630">
                <a:lnSpc>
                  <a:spcPts val="1680"/>
                </a:lnSpc>
                <a:defRPr/>
              </a:pPr>
              <a:r>
                <a:rPr lang="en-US" sz="1200">
                  <a:solidFill>
                    <a:srgbClr val="3B2C5A"/>
                  </a:solidFill>
                  <a:latin typeface="Fredoka"/>
                </a:rPr>
                <a:t>...</a:t>
              </a:r>
            </a:p>
          </p:txBody>
        </p:sp>
        <p:sp>
          <p:nvSpPr>
            <p:cNvPr id="6" name="TextBox 17">
              <a:extLst>
                <a:ext uri="{FF2B5EF4-FFF2-40B4-BE49-F238E27FC236}">
                  <a16:creationId xmlns:a16="http://schemas.microsoft.com/office/drawing/2014/main" id="{B9EF34D6-5D21-1796-0F16-6E7E1BD2BF1A}"/>
                </a:ext>
              </a:extLst>
            </p:cNvPr>
            <p:cNvSpPr txBox="1"/>
            <p:nvPr/>
          </p:nvSpPr>
          <p:spPr>
            <a:xfrm>
              <a:off x="2565730" y="4916991"/>
              <a:ext cx="599454" cy="180370"/>
            </a:xfrm>
            <a:prstGeom prst="rect">
              <a:avLst/>
            </a:prstGeom>
          </p:spPr>
          <p:txBody>
            <a:bodyPr lIns="0" tIns="0" rIns="0" bIns="0" rtlCol="0" anchor="t">
              <a:spAutoFit/>
            </a:bodyPr>
            <a:lstStyle/>
            <a:p>
              <a:pPr algn="ctr" defTabSz="609630">
                <a:lnSpc>
                  <a:spcPts val="1493"/>
                </a:lnSpc>
                <a:defRPr/>
              </a:pPr>
              <a:r>
                <a:rPr lang="en-US" sz="1066" dirty="0">
                  <a:solidFill>
                    <a:srgbClr val="3B2C5A"/>
                  </a:solidFill>
                  <a:latin typeface="Fredoka"/>
                </a:rPr>
                <a:t>..........</a:t>
              </a:r>
            </a:p>
          </p:txBody>
        </p:sp>
        <p:sp>
          <p:nvSpPr>
            <p:cNvPr id="9" name="Freeform 18">
              <a:extLst>
                <a:ext uri="{FF2B5EF4-FFF2-40B4-BE49-F238E27FC236}">
                  <a16:creationId xmlns:a16="http://schemas.microsoft.com/office/drawing/2014/main" id="{DB645197-D1DF-75F1-11A7-D99C990E73AE}"/>
                </a:ext>
              </a:extLst>
            </p:cNvPr>
            <p:cNvSpPr/>
            <p:nvPr/>
          </p:nvSpPr>
          <p:spPr>
            <a:xfrm>
              <a:off x="1333421" y="2868397"/>
              <a:ext cx="1688815" cy="1639685"/>
            </a:xfrm>
            <a:custGeom>
              <a:avLst/>
              <a:gdLst/>
              <a:ahLst/>
              <a:cxnLst/>
              <a:rect l="l" t="t" r="r" b="b"/>
              <a:pathLst>
                <a:path w="2533222" h="2459528">
                  <a:moveTo>
                    <a:pt x="0" y="0"/>
                  </a:moveTo>
                  <a:lnTo>
                    <a:pt x="2533222" y="0"/>
                  </a:lnTo>
                  <a:lnTo>
                    <a:pt x="2533222" y="2459528"/>
                  </a:lnTo>
                  <a:lnTo>
                    <a:pt x="0" y="24595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a:defRPr/>
              </a:pPr>
              <a:endParaRPr lang="en-SG">
                <a:solidFill>
                  <a:prstClr val="black"/>
                </a:solidFill>
                <a:latin typeface="Calibri"/>
              </a:endParaRPr>
            </a:p>
          </p:txBody>
        </p:sp>
        <p:sp>
          <p:nvSpPr>
            <p:cNvPr id="10" name="Freeform 20">
              <a:extLst>
                <a:ext uri="{FF2B5EF4-FFF2-40B4-BE49-F238E27FC236}">
                  <a16:creationId xmlns:a16="http://schemas.microsoft.com/office/drawing/2014/main" id="{20AD65E9-2CEA-B6E6-B60E-AA61A7C20784}"/>
                </a:ext>
              </a:extLst>
            </p:cNvPr>
            <p:cNvSpPr/>
            <p:nvPr/>
          </p:nvSpPr>
          <p:spPr>
            <a:xfrm flipH="1">
              <a:off x="1051347" y="5163349"/>
              <a:ext cx="1688815" cy="1694651"/>
            </a:xfrm>
            <a:custGeom>
              <a:avLst/>
              <a:gdLst/>
              <a:ahLst/>
              <a:cxnLst/>
              <a:rect l="l" t="t" r="r" b="b"/>
              <a:pathLst>
                <a:path w="2439722" h="2503446">
                  <a:moveTo>
                    <a:pt x="2439722" y="0"/>
                  </a:moveTo>
                  <a:lnTo>
                    <a:pt x="0" y="0"/>
                  </a:lnTo>
                  <a:lnTo>
                    <a:pt x="0" y="2503446"/>
                  </a:lnTo>
                  <a:lnTo>
                    <a:pt x="2439722" y="2503446"/>
                  </a:lnTo>
                  <a:lnTo>
                    <a:pt x="2439722"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a:defRPr/>
              </a:pPr>
              <a:endParaRPr lang="en-SG">
                <a:solidFill>
                  <a:prstClr val="black"/>
                </a:solidFill>
                <a:latin typeface="Calibri"/>
              </a:endParaRPr>
            </a:p>
          </p:txBody>
        </p:sp>
      </p:grpSp>
      <p:grpSp>
        <p:nvGrpSpPr>
          <p:cNvPr id="11" name="Group 10">
            <a:extLst>
              <a:ext uri="{FF2B5EF4-FFF2-40B4-BE49-F238E27FC236}">
                <a16:creationId xmlns:a16="http://schemas.microsoft.com/office/drawing/2014/main" id="{FD335BBC-0232-14D0-8536-DF4FAEED1EEB}"/>
              </a:ext>
            </a:extLst>
          </p:cNvPr>
          <p:cNvGrpSpPr/>
          <p:nvPr/>
        </p:nvGrpSpPr>
        <p:grpSpPr>
          <a:xfrm>
            <a:off x="3288950" y="1373793"/>
            <a:ext cx="8609825" cy="5374247"/>
            <a:chOff x="0" y="0"/>
            <a:chExt cx="9942739" cy="5850937"/>
          </a:xfrm>
        </p:grpSpPr>
        <p:sp>
          <p:nvSpPr>
            <p:cNvPr id="12" name="Freeform 3">
              <a:extLst>
                <a:ext uri="{FF2B5EF4-FFF2-40B4-BE49-F238E27FC236}">
                  <a16:creationId xmlns:a16="http://schemas.microsoft.com/office/drawing/2014/main" id="{E8735B78-D347-9933-0291-46FC3AAB840E}"/>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SG"/>
            </a:p>
          </p:txBody>
        </p:sp>
        <p:sp>
          <p:nvSpPr>
            <p:cNvPr id="14" name="Freeform 4">
              <a:extLst>
                <a:ext uri="{FF2B5EF4-FFF2-40B4-BE49-F238E27FC236}">
                  <a16:creationId xmlns:a16="http://schemas.microsoft.com/office/drawing/2014/main" id="{68C56C46-3CAC-FDC2-A4A1-D16A1023FA2D}"/>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SG"/>
            </a:p>
          </p:txBody>
        </p:sp>
        <p:sp>
          <p:nvSpPr>
            <p:cNvPr id="15" name="Freeform 5">
              <a:extLst>
                <a:ext uri="{FF2B5EF4-FFF2-40B4-BE49-F238E27FC236}">
                  <a16:creationId xmlns:a16="http://schemas.microsoft.com/office/drawing/2014/main" id="{2B5E93FD-CE46-3E78-1F7B-3FF7E7879D78}"/>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SG"/>
            </a:p>
          </p:txBody>
        </p:sp>
      </p:grpSp>
      <p:sp>
        <p:nvSpPr>
          <p:cNvPr id="16" name="TextBox 15">
            <a:extLst>
              <a:ext uri="{FF2B5EF4-FFF2-40B4-BE49-F238E27FC236}">
                <a16:creationId xmlns:a16="http://schemas.microsoft.com/office/drawing/2014/main" id="{486D6E79-40FE-8E4F-2825-4CBEC5E92C8B}"/>
              </a:ext>
            </a:extLst>
          </p:cNvPr>
          <p:cNvSpPr txBox="1"/>
          <p:nvPr/>
        </p:nvSpPr>
        <p:spPr>
          <a:xfrm>
            <a:off x="4280043" y="2374205"/>
            <a:ext cx="6736299" cy="3139321"/>
          </a:xfrm>
          <a:prstGeom prst="rect">
            <a:avLst/>
          </a:prstGeom>
          <a:noFill/>
        </p:spPr>
        <p:txBody>
          <a:bodyPr wrap="square">
            <a:spAutoFit/>
          </a:bodyPr>
          <a:lstStyle/>
          <a:p>
            <a:pPr algn="ctr"/>
            <a:r>
              <a:rPr lang="vi-VN" sz="3300" dirty="0">
                <a:latin typeface="+mj-lt"/>
              </a:rPr>
              <a:t>Nêu những nét giống nhau và khác nhau giữa kiểu bài trình bày ý kiến về một vấn đề và kiểu bài thảo luận về một vấn đề (lấy ví dụ từ các bài nói và nghe đã được thực hiện ở học kì I để minh họa).</a:t>
            </a:r>
            <a:endParaRPr lang="en-SG" sz="3300" dirty="0">
              <a:latin typeface="+mj-lt"/>
            </a:endParaRPr>
          </a:p>
        </p:txBody>
      </p:sp>
    </p:spTree>
    <p:extLst>
      <p:ext uri="{BB962C8B-B14F-4D97-AF65-F5344CB8AC3E}">
        <p14:creationId xmlns:p14="http://schemas.microsoft.com/office/powerpoint/2010/main" val="241179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D44C-0EF2-740A-E84B-2714CDB4EE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31ABF3-BD81-D948-C970-014C013B27C5}"/>
              </a:ext>
            </a:extLst>
          </p:cNvPr>
          <p:cNvPicPr>
            <a:picLocks noChangeAspect="1"/>
          </p:cNvPicPr>
          <p:nvPr/>
        </p:nvPicPr>
        <p:blipFill>
          <a:blip r:embed="rId2"/>
          <a:stretch>
            <a:fillRect/>
          </a:stretch>
        </p:blipFill>
        <p:spPr>
          <a:xfrm>
            <a:off x="0" y="-28380"/>
            <a:ext cx="12192000" cy="6886379"/>
          </a:xfrm>
          <a:prstGeom prst="rect">
            <a:avLst/>
          </a:prstGeom>
        </p:spPr>
      </p:pic>
      <p:sp>
        <p:nvSpPr>
          <p:cNvPr id="4" name="TextBox 3">
            <a:extLst>
              <a:ext uri="{FF2B5EF4-FFF2-40B4-BE49-F238E27FC236}">
                <a16:creationId xmlns:a16="http://schemas.microsoft.com/office/drawing/2014/main" id="{B1C48EC7-49C1-B232-8A59-CAD619F066EB}"/>
              </a:ext>
            </a:extLst>
          </p:cNvPr>
          <p:cNvSpPr txBox="1"/>
          <p:nvPr/>
        </p:nvSpPr>
        <p:spPr>
          <a:xfrm>
            <a:off x="1784217" y="34250"/>
            <a:ext cx="9079831"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5">
            <a:extLst>
              <a:ext uri="{FF2B5EF4-FFF2-40B4-BE49-F238E27FC236}">
                <a16:creationId xmlns:a16="http://schemas.microsoft.com/office/drawing/2014/main" id="{4D622FA4-08A5-3386-5F49-E24E6B6F0E0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A7DEC29D-D0E4-5CE6-3D4E-BC95C3419A43}"/>
              </a:ext>
            </a:extLst>
          </p:cNvPr>
          <p:cNvGraphicFramePr>
            <a:graphicFrameLocks noGrp="1"/>
          </p:cNvGraphicFramePr>
          <p:nvPr>
            <p:extLst>
              <p:ext uri="{D42A27DB-BD31-4B8C-83A1-F6EECF244321}">
                <p14:modId xmlns:p14="http://schemas.microsoft.com/office/powerpoint/2010/main" val="3051200665"/>
              </p:ext>
            </p:extLst>
          </p:nvPr>
        </p:nvGraphicFramePr>
        <p:xfrm>
          <a:off x="150312" y="1044018"/>
          <a:ext cx="11937303" cy="5653344"/>
        </p:xfrm>
        <a:graphic>
          <a:graphicData uri="http://schemas.openxmlformats.org/drawingml/2006/table">
            <a:tbl>
              <a:tblPr firstRow="1" firstCol="1" bandRow="1">
                <a:tableStyleId>{10A1B5D5-9B99-4C35-A422-299274C87663}</a:tableStyleId>
              </a:tblPr>
              <a:tblGrid>
                <a:gridCol w="2197472">
                  <a:extLst>
                    <a:ext uri="{9D8B030D-6E8A-4147-A177-3AD203B41FA5}">
                      <a16:colId xmlns:a16="http://schemas.microsoft.com/office/drawing/2014/main" val="3003703401"/>
                    </a:ext>
                  </a:extLst>
                </a:gridCol>
                <a:gridCol w="5412259">
                  <a:extLst>
                    <a:ext uri="{9D8B030D-6E8A-4147-A177-3AD203B41FA5}">
                      <a16:colId xmlns:a16="http://schemas.microsoft.com/office/drawing/2014/main" val="2152856847"/>
                    </a:ext>
                  </a:extLst>
                </a:gridCol>
                <a:gridCol w="4327572">
                  <a:extLst>
                    <a:ext uri="{9D8B030D-6E8A-4147-A177-3AD203B41FA5}">
                      <a16:colId xmlns:a16="http://schemas.microsoft.com/office/drawing/2014/main" val="1118782704"/>
                    </a:ext>
                  </a:extLst>
                </a:gridCol>
              </a:tblGrid>
              <a:tr h="1381360">
                <a:tc>
                  <a:txBody>
                    <a:bodyPr/>
                    <a:lstStyle/>
                    <a:p>
                      <a:pPr algn="ctr">
                        <a:lnSpc>
                          <a:spcPct val="100000"/>
                        </a:lnSpc>
                        <a:spcAft>
                          <a:spcPts val="800"/>
                        </a:spcAft>
                      </a:pPr>
                      <a:r>
                        <a:rPr lang="vi-VN" sz="3600" dirty="0">
                          <a:solidFill>
                            <a:schemeClr val="tx1"/>
                          </a:solidFill>
                          <a:effectLst/>
                          <a:latin typeface="+mj-lt"/>
                        </a:rPr>
                        <a:t>Kiểu bài</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600" dirty="0">
                          <a:solidFill>
                            <a:schemeClr val="tx1"/>
                          </a:solidFill>
                          <a:effectLst/>
                          <a:latin typeface="+mj-lt"/>
                        </a:rPr>
                        <a:t>Trình bày ý kiến về một vấn đề</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600" dirty="0">
                          <a:solidFill>
                            <a:schemeClr val="tx1"/>
                          </a:solidFill>
                          <a:effectLst/>
                          <a:latin typeface="+mj-lt"/>
                        </a:rPr>
                        <a:t>Thảo luận về một vấn đề</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46410938"/>
                  </a:ext>
                </a:extLst>
              </a:tr>
              <a:tr h="1381360">
                <a:tc>
                  <a:txBody>
                    <a:bodyPr/>
                    <a:lstStyle/>
                    <a:p>
                      <a:pPr algn="just">
                        <a:lnSpc>
                          <a:spcPct val="100000"/>
                        </a:lnSpc>
                        <a:spcAft>
                          <a:spcPts val="800"/>
                        </a:spcAft>
                      </a:pPr>
                      <a:r>
                        <a:rPr lang="vi-VN" sz="3600" dirty="0">
                          <a:solidFill>
                            <a:schemeClr val="tx1"/>
                          </a:solidFill>
                          <a:effectLst/>
                          <a:latin typeface="+mj-lt"/>
                        </a:rPr>
                        <a:t>Giống nhau</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gridSpan="2">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705562232"/>
                  </a:ext>
                </a:extLst>
              </a:tr>
              <a:tr h="2890624">
                <a:tc>
                  <a:txBody>
                    <a:bodyPr/>
                    <a:lstStyle/>
                    <a:p>
                      <a:pPr algn="just">
                        <a:lnSpc>
                          <a:spcPct val="100000"/>
                        </a:lnSpc>
                        <a:spcAft>
                          <a:spcPts val="800"/>
                        </a:spcAft>
                      </a:pPr>
                      <a:r>
                        <a:rPr lang="vi-VN" sz="3600" dirty="0">
                          <a:solidFill>
                            <a:schemeClr val="tx1"/>
                          </a:solidFill>
                          <a:effectLst/>
                          <a:latin typeface="+mj-lt"/>
                        </a:rPr>
                        <a:t>Khác nhau</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584917"/>
                  </a:ext>
                </a:extLst>
              </a:tr>
            </a:tbl>
          </a:graphicData>
        </a:graphic>
      </p:graphicFrame>
    </p:spTree>
    <p:extLst>
      <p:ext uri="{BB962C8B-B14F-4D97-AF65-F5344CB8AC3E}">
        <p14:creationId xmlns:p14="http://schemas.microsoft.com/office/powerpoint/2010/main" val="220026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2"/>
          <a:stretch>
            <a:fillRect/>
          </a:stretch>
        </p:blipFill>
        <p:spPr>
          <a:xfrm>
            <a:off x="0" y="-28380"/>
            <a:ext cx="12192000" cy="6886379"/>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1784217" y="34250"/>
            <a:ext cx="9079831"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5">
            <a:extLst>
              <a:ext uri="{FF2B5EF4-FFF2-40B4-BE49-F238E27FC236}">
                <a16:creationId xmlns:a16="http://schemas.microsoft.com/office/drawing/2014/main" id="{36D44EC7-A025-8D7E-6DD4-431888358D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44D46D2A-4D24-834D-C4D5-B6A60C80A7AF}"/>
              </a:ext>
            </a:extLst>
          </p:cNvPr>
          <p:cNvGraphicFramePr>
            <a:graphicFrameLocks noGrp="1"/>
          </p:cNvGraphicFramePr>
          <p:nvPr>
            <p:extLst>
              <p:ext uri="{D42A27DB-BD31-4B8C-83A1-F6EECF244321}">
                <p14:modId xmlns:p14="http://schemas.microsoft.com/office/powerpoint/2010/main" val="2859217879"/>
              </p:ext>
            </p:extLst>
          </p:nvPr>
        </p:nvGraphicFramePr>
        <p:xfrm>
          <a:off x="150312" y="1044018"/>
          <a:ext cx="11937303" cy="5653344"/>
        </p:xfrm>
        <a:graphic>
          <a:graphicData uri="http://schemas.openxmlformats.org/drawingml/2006/table">
            <a:tbl>
              <a:tblPr firstRow="1" firstCol="1" bandRow="1">
                <a:tableStyleId>{10A1B5D5-9B99-4C35-A422-299274C87663}</a:tableStyleId>
              </a:tblPr>
              <a:tblGrid>
                <a:gridCol w="2197472">
                  <a:extLst>
                    <a:ext uri="{9D8B030D-6E8A-4147-A177-3AD203B41FA5}">
                      <a16:colId xmlns:a16="http://schemas.microsoft.com/office/drawing/2014/main" val="3003703401"/>
                    </a:ext>
                  </a:extLst>
                </a:gridCol>
                <a:gridCol w="5412259">
                  <a:extLst>
                    <a:ext uri="{9D8B030D-6E8A-4147-A177-3AD203B41FA5}">
                      <a16:colId xmlns:a16="http://schemas.microsoft.com/office/drawing/2014/main" val="2152856847"/>
                    </a:ext>
                  </a:extLst>
                </a:gridCol>
                <a:gridCol w="4327572">
                  <a:extLst>
                    <a:ext uri="{9D8B030D-6E8A-4147-A177-3AD203B41FA5}">
                      <a16:colId xmlns:a16="http://schemas.microsoft.com/office/drawing/2014/main" val="1118782704"/>
                    </a:ext>
                  </a:extLst>
                </a:gridCol>
              </a:tblGrid>
              <a:tr h="1381360">
                <a:tc>
                  <a:txBody>
                    <a:bodyPr/>
                    <a:lstStyle/>
                    <a:p>
                      <a:pPr algn="ctr">
                        <a:lnSpc>
                          <a:spcPct val="100000"/>
                        </a:lnSpc>
                        <a:spcAft>
                          <a:spcPts val="800"/>
                        </a:spcAft>
                      </a:pPr>
                      <a:r>
                        <a:rPr lang="vi-VN" sz="3600" dirty="0">
                          <a:solidFill>
                            <a:schemeClr val="tx1"/>
                          </a:solidFill>
                          <a:effectLst/>
                          <a:latin typeface="+mj-lt"/>
                        </a:rPr>
                        <a:t>Kiểu bài</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600" dirty="0">
                          <a:solidFill>
                            <a:schemeClr val="tx1"/>
                          </a:solidFill>
                          <a:effectLst/>
                          <a:latin typeface="+mj-lt"/>
                        </a:rPr>
                        <a:t>Trình bày ý kiến về một vấn đề</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600" dirty="0">
                          <a:solidFill>
                            <a:schemeClr val="tx1"/>
                          </a:solidFill>
                          <a:effectLst/>
                          <a:latin typeface="+mj-lt"/>
                        </a:rPr>
                        <a:t>Thảo luận về một vấn đề</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46410938"/>
                  </a:ext>
                </a:extLst>
              </a:tr>
              <a:tr h="1381360">
                <a:tc>
                  <a:txBody>
                    <a:bodyPr/>
                    <a:lstStyle/>
                    <a:p>
                      <a:pPr algn="just">
                        <a:lnSpc>
                          <a:spcPct val="100000"/>
                        </a:lnSpc>
                        <a:spcAft>
                          <a:spcPts val="800"/>
                        </a:spcAft>
                      </a:pPr>
                      <a:r>
                        <a:rPr lang="vi-VN" sz="3600" dirty="0">
                          <a:solidFill>
                            <a:schemeClr val="tx1"/>
                          </a:solidFill>
                          <a:effectLst/>
                          <a:latin typeface="+mj-lt"/>
                        </a:rPr>
                        <a:t>Giống nhau</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gridSpan="2">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705562232"/>
                  </a:ext>
                </a:extLst>
              </a:tr>
              <a:tr h="2890624">
                <a:tc>
                  <a:txBody>
                    <a:bodyPr/>
                    <a:lstStyle/>
                    <a:p>
                      <a:pPr algn="just">
                        <a:lnSpc>
                          <a:spcPct val="100000"/>
                        </a:lnSpc>
                        <a:spcAft>
                          <a:spcPts val="800"/>
                        </a:spcAft>
                      </a:pPr>
                      <a:r>
                        <a:rPr lang="vi-VN" sz="3600" dirty="0">
                          <a:solidFill>
                            <a:schemeClr val="tx1"/>
                          </a:solidFill>
                          <a:effectLst/>
                          <a:latin typeface="+mj-lt"/>
                        </a:rPr>
                        <a:t>Khác nhau</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600" dirty="0">
                          <a:solidFill>
                            <a:schemeClr val="tx1"/>
                          </a:solidFill>
                          <a:effectLst/>
                          <a:latin typeface="+mj-lt"/>
                        </a:rPr>
                        <a:t> </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62523" marR="62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584917"/>
                  </a:ext>
                </a:extLst>
              </a:tr>
            </a:tbl>
          </a:graphicData>
        </a:graphic>
      </p:graphicFrame>
      <p:sp>
        <p:nvSpPr>
          <p:cNvPr id="6" name="TextBox 5">
            <a:extLst>
              <a:ext uri="{FF2B5EF4-FFF2-40B4-BE49-F238E27FC236}">
                <a16:creationId xmlns:a16="http://schemas.microsoft.com/office/drawing/2014/main" id="{5181F746-18A7-07A1-BEB8-B0C672F05C2C}"/>
              </a:ext>
            </a:extLst>
          </p:cNvPr>
          <p:cNvSpPr txBox="1"/>
          <p:nvPr/>
        </p:nvSpPr>
        <p:spPr>
          <a:xfrm>
            <a:off x="2381764" y="2537646"/>
            <a:ext cx="9567219" cy="1200329"/>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Đều sử dụng lời nói kết hợp với ngôn ngữ hình thể để làm rõ vấn đề</a:t>
            </a:r>
            <a:endParaRPr kumimoji="0" lang="en-SG" sz="3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F912CCF-50C3-DD51-800E-D162AE7220B1}"/>
              </a:ext>
            </a:extLst>
          </p:cNvPr>
          <p:cNvSpPr txBox="1"/>
          <p:nvPr/>
        </p:nvSpPr>
        <p:spPr>
          <a:xfrm>
            <a:off x="2381764" y="3995678"/>
            <a:ext cx="5143501" cy="2308324"/>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Đưa ra ý kiến, nêu lên suy nghĩ nhận xét đưa ra lí lẽ bằng chứng cụ thể để làm rõ ý kiến của mình</a:t>
            </a:r>
            <a:endParaRPr kumimoji="0" lang="en-SG" sz="3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A8AEA07-E519-4B99-A53C-9B739E7A0A1A}"/>
              </a:ext>
            </a:extLst>
          </p:cNvPr>
          <p:cNvSpPr txBox="1"/>
          <p:nvPr/>
        </p:nvSpPr>
        <p:spPr>
          <a:xfrm>
            <a:off x="7815019" y="4006849"/>
            <a:ext cx="4272596" cy="1754326"/>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Sẽ có nhiều ý kiến của nhiều người để cùng nhau thảo luận.</a:t>
            </a:r>
            <a:endParaRPr kumimoji="0" lang="en-SG"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99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7" name="Rectangle 6">
            <a:extLst>
              <a:ext uri="{FF2B5EF4-FFF2-40B4-BE49-F238E27FC236}">
                <a16:creationId xmlns:a16="http://schemas.microsoft.com/office/drawing/2014/main" id="{37CFD48B-C84D-DF5B-A68E-2F3C45DF863F}"/>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F9F5703B-F5B8-5C97-29FC-C9658C32689B}"/>
              </a:ext>
            </a:extLst>
          </p:cNvPr>
          <p:cNvPicPr>
            <a:picLocks noChangeAspect="1"/>
          </p:cNvPicPr>
          <p:nvPr/>
        </p:nvPicPr>
        <p:blipFill>
          <a:blip r:embed="rId3"/>
          <a:stretch>
            <a:fillRect/>
          </a:stretch>
        </p:blipFill>
        <p:spPr>
          <a:xfrm>
            <a:off x="0" y="1674"/>
            <a:ext cx="12192000" cy="6854653"/>
          </a:xfrm>
          <a:prstGeom prst="rect">
            <a:avLst/>
          </a:prstGeom>
        </p:spPr>
      </p:pic>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组合 48">
            <a:extLst>
              <a:ext uri="{FF2B5EF4-FFF2-40B4-BE49-F238E27FC236}">
                <a16:creationId xmlns:a16="http://schemas.microsoft.com/office/drawing/2014/main" id="{2123D77F-2C60-9C7C-FC7F-AC03B69E44CA}"/>
              </a:ext>
            </a:extLst>
          </p:cNvPr>
          <p:cNvGrpSpPr/>
          <p:nvPr/>
        </p:nvGrpSpPr>
        <p:grpSpPr>
          <a:xfrm>
            <a:off x="1730769" y="1589528"/>
            <a:ext cx="9549007" cy="4295893"/>
            <a:chOff x="2900496" y="1028113"/>
            <a:chExt cx="6336001" cy="3420001"/>
          </a:xfrm>
          <a:solidFill>
            <a:srgbClr val="FFFFFF">
              <a:lumMod val="20000"/>
              <a:lumOff val="80000"/>
            </a:srgbClr>
          </a:solidFill>
        </p:grpSpPr>
        <p:sp>
          <p:nvSpPr>
            <p:cNvPr id="3" name="任意多边形: 形状 45">
              <a:extLst>
                <a:ext uri="{FF2B5EF4-FFF2-40B4-BE49-F238E27FC236}">
                  <a16:creationId xmlns:a16="http://schemas.microsoft.com/office/drawing/2014/main" id="{18595365-930D-67AA-8963-444A6B70FF3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4" name="任意多边形: 形状 44">
              <a:extLst>
                <a:ext uri="{FF2B5EF4-FFF2-40B4-BE49-F238E27FC236}">
                  <a16:creationId xmlns:a16="http://schemas.microsoft.com/office/drawing/2014/main" id="{A400FDD8-2CE2-EEFF-85D9-923311A843C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6" name="图片 74">
            <a:extLst>
              <a:ext uri="{FF2B5EF4-FFF2-40B4-BE49-F238E27FC236}">
                <a16:creationId xmlns:a16="http://schemas.microsoft.com/office/drawing/2014/main" id="{3E2BB4B0-2158-65B6-878A-5BBE4CC63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8" name="TextBox 7">
            <a:extLst>
              <a:ext uri="{FF2B5EF4-FFF2-40B4-BE49-F238E27FC236}">
                <a16:creationId xmlns:a16="http://schemas.microsoft.com/office/drawing/2014/main" id="{DD79DD53-3203-F57C-4856-7A53B1A07460}"/>
              </a:ext>
            </a:extLst>
          </p:cNvPr>
          <p:cNvSpPr txBox="1"/>
          <p:nvPr/>
        </p:nvSpPr>
        <p:spPr>
          <a:xfrm>
            <a:off x="2665292" y="2464345"/>
            <a:ext cx="7679960" cy="2800767"/>
          </a:xfrm>
          <a:prstGeom prst="rect">
            <a:avLst/>
          </a:prstGeom>
          <a:noFill/>
        </p:spPr>
        <p:txBody>
          <a:bodyPr wrap="square">
            <a:spAutoFit/>
          </a:bodyPr>
          <a:lstStyle/>
          <a:p>
            <a:pPr algn="ctr"/>
            <a:r>
              <a:rPr lang="vi-VN" sz="4400" dirty="0">
                <a:latin typeface="+mj-lt"/>
              </a:rPr>
              <a:t>Chia sẻ về điều mà em tâm đắc và những điều em còn băn khoăn sau khi học xong các chủ điểm trong HKI</a:t>
            </a:r>
            <a:endParaRPr lang="en-SG" sz="4400" dirty="0">
              <a:latin typeface="+mj-lt"/>
            </a:endParaRPr>
          </a:p>
        </p:txBody>
      </p:sp>
      <p:sp>
        <p:nvSpPr>
          <p:cNvPr id="10" name="Freeform 12">
            <a:extLst>
              <a:ext uri="{FF2B5EF4-FFF2-40B4-BE49-F238E27FC236}">
                <a16:creationId xmlns:a16="http://schemas.microsoft.com/office/drawing/2014/main" id="{290AF617-6B10-7E25-6C93-8CB3511CB414}"/>
              </a:ext>
            </a:extLst>
          </p:cNvPr>
          <p:cNvSpPr/>
          <p:nvPr/>
        </p:nvSpPr>
        <p:spPr>
          <a:xfrm>
            <a:off x="3042402" y="515055"/>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12" name="TextBox 11">
            <a:extLst>
              <a:ext uri="{FF2B5EF4-FFF2-40B4-BE49-F238E27FC236}">
                <a16:creationId xmlns:a16="http://schemas.microsoft.com/office/drawing/2014/main" id="{FC412052-780F-8874-9232-5183FC1C9A27}"/>
              </a:ext>
            </a:extLst>
          </p:cNvPr>
          <p:cNvSpPr txBox="1"/>
          <p:nvPr/>
        </p:nvSpPr>
        <p:spPr>
          <a:xfrm>
            <a:off x="3620126" y="515055"/>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0FD4EAA7-F211-6533-B749-679F89F8672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7959" l="7755" r="91531">
                        <a14:foregroundMark x1="16939" y1="55918" x2="16939" y2="55918"/>
                        <a14:foregroundMark x1="16939" y1="55918" x2="16939" y2="55918"/>
                        <a14:foregroundMark x1="8061" y1="58367" x2="15408" y2="56122"/>
                        <a14:foregroundMark x1="15408" y1="56122" x2="17347" y2="70306"/>
                        <a14:foregroundMark x1="62041" y1="11633" x2="70510" y2="14592"/>
                        <a14:foregroundMark x1="70510" y1="14592" x2="66020" y2="27959"/>
                        <a14:foregroundMark x1="85204" y1="56531" x2="91531" y2="60612"/>
                        <a14:foregroundMark x1="91531" y1="60612" x2="80918" y2="71735"/>
                        <a14:foregroundMark x1="78061" y1="74796" x2="79796" y2="73061"/>
                        <a14:foregroundMark x1="40204" y1="92347" x2="49082" y2="91735"/>
                        <a14:foregroundMark x1="55510" y1="96224" x2="40306" y2="97959"/>
                        <a14:foregroundMark x1="65204" y1="30612" x2="65204" y2="30612"/>
                        <a14:foregroundMark x1="18776" y1="74286" x2="18776" y2="74286"/>
                      </a14:backgroundRemoval>
                    </a14:imgEffect>
                  </a14:imgLayer>
                </a14:imgProps>
              </a:ext>
            </a:extLst>
          </a:blip>
          <a:stretch>
            <a:fillRect/>
          </a:stretch>
        </p:blipFill>
        <p:spPr>
          <a:xfrm>
            <a:off x="-231364" y="3005688"/>
            <a:ext cx="3921884" cy="3921884"/>
          </a:xfrm>
          <a:prstGeom prst="rect">
            <a:avLst/>
          </a:prstGeom>
        </p:spPr>
      </p:pic>
    </p:spTree>
    <p:extLst>
      <p:ext uri="{BB962C8B-B14F-4D97-AF65-F5344CB8AC3E}">
        <p14:creationId xmlns:p14="http://schemas.microsoft.com/office/powerpoint/2010/main" val="426505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2" presetClass="entr" presetSubtype="8" fill="hold" nodeType="withEffect">
                                  <p:stCondLst>
                                    <p:cond delay="17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ppt_x</p:attrName>
                                        </p:attrNameLst>
                                      </p:cBhvr>
                                      <p:tavLst>
                                        <p:tav tm="0">
                                          <p:val>
                                            <p:strVal val="#ppt_x-#ppt_w*1.125000"/>
                                          </p:val>
                                        </p:tav>
                                        <p:tav tm="100000">
                                          <p:val>
                                            <p:strVal val="#ppt_x"/>
                                          </p:val>
                                        </p:tav>
                                      </p:tavLst>
                                    </p:anim>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44438" y="1720840"/>
            <a:ext cx="7990113" cy="34163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HOẠT ĐỘNG</a:t>
            </a:r>
            <a:r>
              <a:rPr kumimoji="0" lang="vi-VN" sz="7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vi-VN" sz="7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LUYỆN TẬP</a:t>
            </a:r>
            <a:r>
              <a:rPr kumimoji="0" lang="en-US" sz="7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 VẬN DỤNG</a:t>
            </a:r>
            <a:endParaRPr kumimoji="0" lang="en-SG" sz="7200" b="0" i="0" u="none" strike="noStrike" kern="0" cap="none" spc="0" normalizeH="0" baseline="0" noProof="0" dirty="0">
              <a:ln>
                <a:noFill/>
              </a:ln>
              <a:solidFill>
                <a:srgbClr val="000000"/>
              </a:solidFill>
              <a:effectLst/>
              <a:uLnTx/>
              <a:uFillTx/>
              <a:latin typeface="Aptos Display" panose="02110004020202020204"/>
              <a:ea typeface="+mn-ea"/>
              <a:cs typeface="Arial"/>
              <a:sym typeface="Arial"/>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4EBE6-AB03-640E-ADFB-AA71612DCF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F5FC57-46DA-6517-94B3-EBD077438841}"/>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89269445-9D3F-F7CA-239D-CC87EE060DCD}"/>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600" b="1" dirty="0">
                <a:latin typeface="Times New Roman" panose="02020603050405020304" pitchFamily="18" charset="0"/>
                <a:cs typeface="Times New Roman" panose="02020603050405020304" pitchFamily="18" charset="0"/>
              </a:rPr>
              <a:t>PHIẾU HỌC TẬP SỐ 1</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06FF98EC-7C5D-DA30-9F6B-9625AE64119D}"/>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9668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A2F80EAF-AFC3-B3A8-AA71-C9B707A7AC0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8716923-863E-A1C1-B042-44D588DAF6EA}"/>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65D149CF-4087-B989-1BF9-1AE5485654B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2FAC3304-6E6C-6B55-4F5A-743CB9DBFD2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20AA275D-4098-1753-53ED-2BD64A769004}"/>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F2BB04C-32E1-9950-B267-B8480F05124E}"/>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F971DFD5-D7B9-B736-30E7-3BC4434792C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PHIẾU HỌC TẬP SỐ 1</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57548660-598A-7703-A6E3-A547B88132FE}"/>
              </a:ext>
            </a:extLst>
          </p:cNvPr>
          <p:cNvGrpSpPr/>
          <p:nvPr/>
        </p:nvGrpSpPr>
        <p:grpSpPr>
          <a:xfrm>
            <a:off x="3309258" y="1132114"/>
            <a:ext cx="8354716" cy="5309686"/>
            <a:chOff x="-265239" y="0"/>
            <a:chExt cx="3728904" cy="2374185"/>
          </a:xfrm>
        </p:grpSpPr>
        <p:sp>
          <p:nvSpPr>
            <p:cNvPr id="5" name="Freeform 45">
              <a:extLst>
                <a:ext uri="{FF2B5EF4-FFF2-40B4-BE49-F238E27FC236}">
                  <a16:creationId xmlns:a16="http://schemas.microsoft.com/office/drawing/2014/main" id="{A0D34C12-A77B-C16D-2961-79279272F2AB}"/>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6">
              <a:extLst>
                <a:ext uri="{FF2B5EF4-FFF2-40B4-BE49-F238E27FC236}">
                  <a16:creationId xmlns:a16="http://schemas.microsoft.com/office/drawing/2014/main" id="{FA842230-06A2-3365-2841-6FD8E4237654}"/>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7">
              <a:extLst>
                <a:ext uri="{FF2B5EF4-FFF2-40B4-BE49-F238E27FC236}">
                  <a16:creationId xmlns:a16="http://schemas.microsoft.com/office/drawing/2014/main" id="{2A8DA632-501E-4B3A-B8C0-3D53B8ED5A4C}"/>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 name="Freeform 48">
              <a:extLst>
                <a:ext uri="{FF2B5EF4-FFF2-40B4-BE49-F238E27FC236}">
                  <a16:creationId xmlns:a16="http://schemas.microsoft.com/office/drawing/2014/main" id="{F8368DD8-8D70-58BE-B1AE-9D9CF30F0049}"/>
                </a:ext>
              </a:extLst>
            </p:cNvPr>
            <p:cNvSpPr/>
            <p:nvPr/>
          </p:nvSpPr>
          <p:spPr>
            <a:xfrm>
              <a:off x="-265239" y="5111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 name="TextBox 141">
            <a:extLst>
              <a:ext uri="{FF2B5EF4-FFF2-40B4-BE49-F238E27FC236}">
                <a16:creationId xmlns:a16="http://schemas.microsoft.com/office/drawing/2014/main" id="{ED35C792-073F-5481-86CF-E415319E0CA3}"/>
              </a:ext>
            </a:extLst>
          </p:cNvPr>
          <p:cNvSpPr txBox="1"/>
          <p:nvPr/>
        </p:nvSpPr>
        <p:spPr>
          <a:xfrm>
            <a:off x="4866866" y="1839841"/>
            <a:ext cx="5911854"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000" dirty="0">
                <a:latin typeface="Times New Roman" panose="02020603050405020304" pitchFamily="18" charset="0"/>
                <a:cs typeface="Times New Roman" panose="02020603050405020304" pitchFamily="18" charset="0"/>
              </a:rPr>
              <a:t>Đọc văn bản </a:t>
            </a:r>
            <a:r>
              <a:rPr lang="vi-VN" sz="6000" b="1" dirty="0">
                <a:latin typeface="Times New Roman" panose="02020603050405020304" pitchFamily="18" charset="0"/>
                <a:cs typeface="Times New Roman" panose="02020603050405020304" pitchFamily="18" charset="0"/>
              </a:rPr>
              <a:t>Khóc Dương Khuê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yêu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cầu</a:t>
            </a:r>
            <a:endParaRPr lang="en-SG" sz="16600" dirty="0">
              <a:latin typeface="Times New Roman" panose="02020603050405020304" pitchFamily="18" charset="0"/>
              <a:cs typeface="Times New Roman" panose="02020603050405020304" pitchFamily="18" charset="0"/>
            </a:endParaRPr>
          </a:p>
        </p:txBody>
      </p:sp>
      <p:pic>
        <p:nvPicPr>
          <p:cNvPr id="11" name="Picture 10" descr="A couple of men sitting on a rock&#10;&#10;Description automatically generated">
            <a:extLst>
              <a:ext uri="{FF2B5EF4-FFF2-40B4-BE49-F238E27FC236}">
                <a16:creationId xmlns:a16="http://schemas.microsoft.com/office/drawing/2014/main" id="{2F19EDE2-4D64-1283-CBD2-9019E4E10C72}"/>
              </a:ext>
            </a:extLst>
          </p:cNvPr>
          <p:cNvPicPr>
            <a:picLocks noChangeAspect="1"/>
          </p:cNvPicPr>
          <p:nvPr/>
        </p:nvPicPr>
        <p:blipFill rotWithShape="1">
          <a:blip r:embed="rId14">
            <a:extLst>
              <a:ext uri="{28A0092B-C50C-407E-A947-70E740481C1C}">
                <a14:useLocalDpi xmlns:a14="http://schemas.microsoft.com/office/drawing/2010/main" val="0"/>
              </a:ext>
            </a:extLst>
          </a:blip>
          <a:srcRect r="3955" b="8169"/>
          <a:stretch/>
        </p:blipFill>
        <p:spPr>
          <a:xfrm flipH="1">
            <a:off x="0" y="3210564"/>
            <a:ext cx="5470696" cy="3647436"/>
          </a:xfrm>
          <a:prstGeom prst="rect">
            <a:avLst/>
          </a:prstGeom>
        </p:spPr>
      </p:pic>
      <p:pic>
        <p:nvPicPr>
          <p:cNvPr id="12" name="Picture 11" descr="White lines in the sky&#10;&#10;Description automatically generated">
            <a:extLst>
              <a:ext uri="{FF2B5EF4-FFF2-40B4-BE49-F238E27FC236}">
                <a16:creationId xmlns:a16="http://schemas.microsoft.com/office/drawing/2014/main" id="{1C8627C0-FC47-EB1B-A6DE-06A0D4D4086D}"/>
              </a:ext>
            </a:extLst>
          </p:cNvPr>
          <p:cNvPicPr>
            <a:picLocks noChangeAspect="1"/>
          </p:cNvPicPr>
          <p:nvPr/>
        </p:nvPicPr>
        <p:blipFill>
          <a:blip r:embed="rId1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60992" y="1829416"/>
            <a:ext cx="6752182" cy="4857404"/>
          </a:xfrm>
          <a:prstGeom prst="rect">
            <a:avLst/>
          </a:prstGeom>
        </p:spPr>
      </p:pic>
    </p:spTree>
    <p:extLst>
      <p:ext uri="{BB962C8B-B14F-4D97-AF65-F5344CB8AC3E}">
        <p14:creationId xmlns:p14="http://schemas.microsoft.com/office/powerpoint/2010/main" val="109589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A0BE8-AC6E-14AF-8708-9AE7DACF4C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9396BA-8ED0-19F8-3D4F-0205D70DFBF1}"/>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1D204B2-7FD5-F7EB-A870-3984E3A3D0C4}"/>
              </a:ext>
            </a:extLst>
          </p:cNvPr>
          <p:cNvSpPr txBox="1">
            <a:spLocks noGrp="1"/>
          </p:cNvSpPr>
          <p:nvPr/>
        </p:nvSpPr>
        <p:spPr>
          <a:xfrm>
            <a:off x="6027429" y="2541076"/>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00000"/>
              </a:lnSpc>
              <a:spcBef>
                <a:spcPts val="0"/>
              </a:spcBef>
              <a:spcAft>
                <a:spcPts val="0"/>
              </a:spcAft>
              <a:buClr>
                <a:prstClr val="black"/>
              </a:buClr>
              <a:buSzPts val="1500"/>
              <a:buFont typeface="Poppins Medium"/>
              <a:buNone/>
              <a:tabLst/>
              <a:defRPr/>
            </a:pP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hỏi</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trắc</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8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nghiệm</a:t>
            </a:r>
            <a:endParaRPr kumimoji="0" lang="en-SG" sz="8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AE367152-08EA-CCE6-848A-364D560C4B0B}"/>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A5CEEAEE-A055-989B-8FE3-A74460AE8F11}"/>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I</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96967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8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
        <p:nvSpPr>
          <p:cNvPr id="3" name="Rectangle: Rounded Corners 2">
            <a:hlinkClick r:id="rId6" action="ppaction://hlinksldjump">
              <a:snd r:embed="rId7" name="camera.wav"/>
            </a:hlinkClick>
            <a:extLst>
              <a:ext uri="{FF2B5EF4-FFF2-40B4-BE49-F238E27FC236}">
                <a16:creationId xmlns:a16="http://schemas.microsoft.com/office/drawing/2014/main" id="{E2CABBC1-381F-6327-CFAC-CDDFD4BA04B7}"/>
              </a:ext>
            </a:extLst>
          </p:cNvPr>
          <p:cNvSpPr/>
          <p:nvPr/>
        </p:nvSpPr>
        <p:spPr>
          <a:xfrm>
            <a:off x="5324475" y="5457825"/>
            <a:ext cx="1914525" cy="619125"/>
          </a:xfrm>
          <a:prstGeom prst="roundRect">
            <a:avLst/>
          </a:prstGeom>
          <a:solidFill>
            <a:srgbClr val="FF0000"/>
          </a:solidFill>
          <a:ln w="76200">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sp>
        <p:nvSpPr>
          <p:cNvPr id="4" name="TextBox 3">
            <a:extLst>
              <a:ext uri="{FF2B5EF4-FFF2-40B4-BE49-F238E27FC236}">
                <a16:creationId xmlns:a16="http://schemas.microsoft.com/office/drawing/2014/main" id="{91DE3506-9D6F-E249-40A6-73B7F20D5F73}"/>
              </a:ext>
            </a:extLst>
          </p:cNvPr>
          <p:cNvSpPr txBox="1"/>
          <p:nvPr/>
        </p:nvSpPr>
        <p:spPr>
          <a:xfrm>
            <a:off x="2211483" y="781050"/>
            <a:ext cx="8275542" cy="2971800"/>
          </a:xfrm>
          <a:prstGeom prst="rect">
            <a:avLst/>
          </a:prstGeom>
          <a:noFill/>
        </p:spPr>
        <p:txBody>
          <a:bodyPr wrap="none" rtlCol="0">
            <a:prstTxWarp prst="textButton">
              <a:avLst>
                <a:gd name="adj" fmla="val 11335746"/>
              </a:avLst>
            </a:prstTxWarp>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a:ln>
                  <a:solidFill>
                    <a:prstClr val="white"/>
                  </a:solidFill>
                </a:ln>
                <a:solidFill>
                  <a:srgbClr val="FFC000"/>
                </a:solidFill>
                <a:effectLst>
                  <a:glow rad="228600">
                    <a:srgbClr val="FFC000">
                      <a:satMod val="175000"/>
                      <a:alpha val="40000"/>
                    </a:srgbClr>
                  </a:glow>
                </a:effectLst>
                <a:uLnTx/>
                <a:uFillTx/>
                <a:latin typeface="UTM Colossalis" panose="02040603050506020204" pitchFamily="18" charset="0"/>
                <a:ea typeface="Open Sans Extrabold" panose="020B0906030804020204" pitchFamily="34" charset="0"/>
                <a:cs typeface="Open Sans Extrabold" panose="020B0906030804020204" pitchFamily="34" charset="0"/>
              </a:rPr>
              <a:t>TRÒ CHƠI RUNG CHUÔNG VÀNG</a:t>
            </a:r>
          </a:p>
        </p:txBody>
      </p:sp>
    </p:spTree>
    <p:extLst>
      <p:ext uri="{BB962C8B-B14F-4D97-AF65-F5344CB8AC3E}">
        <p14:creationId xmlns:p14="http://schemas.microsoft.com/office/powerpoint/2010/main" val="31812463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par>
                                <p:cTn id="9" presetID="22" presetClass="entr" presetSubtype="8" fill="hold" nodeType="withEffect">
                                  <p:stCondLst>
                                    <p:cond delay="0"/>
                                  </p:stCondLst>
                                  <p:iterate type="lt">
                                    <p:tmPct val="16923"/>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par>
                                <p:cTn id="12" presetID="14" presetClass="entr" presetSubtype="10" repeatCount="5000" fill="hold" grpId="0" nodeType="withEffect">
                                  <p:stCondLst>
                                    <p:cond delay="3250"/>
                                  </p:stCondLst>
                                  <p:iterate type="lt">
                                    <p:tmPct val="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ung Chuông Vàng 2018 - Power Point - YouTube">
            <a:extLst>
              <a:ext uri="{FF2B5EF4-FFF2-40B4-BE49-F238E27FC236}">
                <a16:creationId xmlns:a16="http://schemas.microsoft.com/office/drawing/2014/main" id="{AB34319C-E1C4-D4E2-4070-EE71431A7F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348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9ACD14D-D630-9B95-1983-33A323613EB3}"/>
              </a:ext>
            </a:extLst>
          </p:cNvPr>
          <p:cNvPicPr>
            <a:picLocks noChangeAspect="1"/>
          </p:cNvPicPr>
          <p:nvPr/>
        </p:nvPicPr>
        <p:blipFill>
          <a:blip r:embed="rId3"/>
          <a:srcRect l="2290" t="4964" r="643" b="763"/>
          <a:stretch>
            <a:fillRect/>
          </a:stretch>
        </p:blipFill>
        <p:spPr>
          <a:xfrm>
            <a:off x="1329920" y="663388"/>
            <a:ext cx="10073187" cy="5540188"/>
          </a:xfrm>
          <a:custGeom>
            <a:avLst/>
            <a:gdLst>
              <a:gd name="connsiteX0" fmla="*/ 923383 w 10073187"/>
              <a:gd name="connsiteY0" fmla="*/ 0 h 5540188"/>
              <a:gd name="connsiteX1" fmla="*/ 9149804 w 10073187"/>
              <a:gd name="connsiteY1" fmla="*/ 0 h 5540188"/>
              <a:gd name="connsiteX2" fmla="*/ 10073187 w 10073187"/>
              <a:gd name="connsiteY2" fmla="*/ 923383 h 5540188"/>
              <a:gd name="connsiteX3" fmla="*/ 10073187 w 10073187"/>
              <a:gd name="connsiteY3" fmla="*/ 4616805 h 5540188"/>
              <a:gd name="connsiteX4" fmla="*/ 9149804 w 10073187"/>
              <a:gd name="connsiteY4" fmla="*/ 5540188 h 5540188"/>
              <a:gd name="connsiteX5" fmla="*/ 923383 w 10073187"/>
              <a:gd name="connsiteY5" fmla="*/ 5540188 h 5540188"/>
              <a:gd name="connsiteX6" fmla="*/ 0 w 10073187"/>
              <a:gd name="connsiteY6" fmla="*/ 4616805 h 5540188"/>
              <a:gd name="connsiteX7" fmla="*/ 0 w 10073187"/>
              <a:gd name="connsiteY7" fmla="*/ 923383 h 5540188"/>
              <a:gd name="connsiteX8" fmla="*/ 923383 w 10073187"/>
              <a:gd name="connsiteY8" fmla="*/ 0 h 554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3187" h="5540188">
                <a:moveTo>
                  <a:pt x="923383" y="0"/>
                </a:moveTo>
                <a:lnTo>
                  <a:pt x="9149804" y="0"/>
                </a:lnTo>
                <a:cubicBezTo>
                  <a:pt x="9659774" y="0"/>
                  <a:pt x="10073187" y="413413"/>
                  <a:pt x="10073187" y="923383"/>
                </a:cubicBezTo>
                <a:lnTo>
                  <a:pt x="10073187" y="4616805"/>
                </a:lnTo>
                <a:cubicBezTo>
                  <a:pt x="10073187" y="5126775"/>
                  <a:pt x="9659774" y="5540188"/>
                  <a:pt x="9149804" y="5540188"/>
                </a:cubicBezTo>
                <a:lnTo>
                  <a:pt x="923383" y="5540188"/>
                </a:lnTo>
                <a:cubicBezTo>
                  <a:pt x="413413" y="5540188"/>
                  <a:pt x="0" y="5126775"/>
                  <a:pt x="0" y="4616805"/>
                </a:cubicBezTo>
                <a:lnTo>
                  <a:pt x="0" y="923383"/>
                </a:lnTo>
                <a:cubicBezTo>
                  <a:pt x="0" y="413413"/>
                  <a:pt x="413413" y="0"/>
                  <a:pt x="923383" y="0"/>
                </a:cubicBezTo>
                <a:close/>
              </a:path>
            </a:pathLst>
          </a:custGeom>
        </p:spPr>
      </p:pic>
      <p:sp>
        <p:nvSpPr>
          <p:cNvPr id="5" name="CAU 1">
            <a:hlinkClick r:id="rId4" action="ppaction://hlinksldjump" highlightClick="1">
              <a:snd r:embed="rId5" name="click.wav"/>
            </a:hlinkClick>
            <a:extLst>
              <a:ext uri="{FF2B5EF4-FFF2-40B4-BE49-F238E27FC236}">
                <a16:creationId xmlns:a16="http://schemas.microsoft.com/office/drawing/2014/main" id="{FEC6118F-5ABB-F5F2-C366-D31316DEA387}"/>
              </a:ext>
            </a:extLst>
          </p:cNvPr>
          <p:cNvSpPr/>
          <p:nvPr/>
        </p:nvSpPr>
        <p:spPr>
          <a:xfrm>
            <a:off x="3110754" y="3110788"/>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1</a:t>
            </a:r>
          </a:p>
        </p:txBody>
      </p:sp>
      <p:sp>
        <p:nvSpPr>
          <p:cNvPr id="8" name="Rectangle: Rounded Corners 7">
            <a:hlinkClick r:id="rId6" action="ppaction://hlinksldjump"/>
            <a:extLst>
              <a:ext uri="{FF2B5EF4-FFF2-40B4-BE49-F238E27FC236}">
                <a16:creationId xmlns:a16="http://schemas.microsoft.com/office/drawing/2014/main" id="{B93912B9-CCB6-5531-9BB0-58C5E13232E3}"/>
              </a:ext>
            </a:extLst>
          </p:cNvPr>
          <p:cNvSpPr/>
          <p:nvPr/>
        </p:nvSpPr>
        <p:spPr>
          <a:xfrm>
            <a:off x="5619728" y="3120030"/>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2</a:t>
            </a:r>
          </a:p>
        </p:txBody>
      </p:sp>
      <p:sp>
        <p:nvSpPr>
          <p:cNvPr id="9" name="Rectangle: Rounded Corners 8">
            <a:hlinkClick r:id="rId7" action="ppaction://hlinksldjump"/>
            <a:extLst>
              <a:ext uri="{FF2B5EF4-FFF2-40B4-BE49-F238E27FC236}">
                <a16:creationId xmlns:a16="http://schemas.microsoft.com/office/drawing/2014/main" id="{A4055D58-B1EF-0D00-5170-A94D9B869E88}"/>
              </a:ext>
            </a:extLst>
          </p:cNvPr>
          <p:cNvSpPr/>
          <p:nvPr/>
        </p:nvSpPr>
        <p:spPr>
          <a:xfrm>
            <a:off x="7981682" y="3120030"/>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3</a:t>
            </a:r>
          </a:p>
        </p:txBody>
      </p:sp>
      <p:sp>
        <p:nvSpPr>
          <p:cNvPr id="10" name="Rectangle: Rounded Corners 9">
            <a:hlinkClick r:id="rId8" action="ppaction://hlinksldjump"/>
            <a:extLst>
              <a:ext uri="{FF2B5EF4-FFF2-40B4-BE49-F238E27FC236}">
                <a16:creationId xmlns:a16="http://schemas.microsoft.com/office/drawing/2014/main" id="{3D1175DB-489E-2661-B38F-E6C768C1AC1C}"/>
              </a:ext>
            </a:extLst>
          </p:cNvPr>
          <p:cNvSpPr/>
          <p:nvPr/>
        </p:nvSpPr>
        <p:spPr>
          <a:xfrm>
            <a:off x="4338854" y="4547202"/>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4</a:t>
            </a:r>
          </a:p>
        </p:txBody>
      </p:sp>
      <p:sp>
        <p:nvSpPr>
          <p:cNvPr id="11" name="Rectangle: Rounded Corners 10">
            <a:hlinkClick r:id="rId9" action="ppaction://hlinksldjump"/>
            <a:extLst>
              <a:ext uri="{FF2B5EF4-FFF2-40B4-BE49-F238E27FC236}">
                <a16:creationId xmlns:a16="http://schemas.microsoft.com/office/drawing/2014/main" id="{F79036C0-19A1-F9CD-933B-A6441A0273C6}"/>
              </a:ext>
            </a:extLst>
          </p:cNvPr>
          <p:cNvSpPr/>
          <p:nvPr/>
        </p:nvSpPr>
        <p:spPr>
          <a:xfrm>
            <a:off x="6939252" y="4547565"/>
            <a:ext cx="1524000" cy="663388"/>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CÂU 5</a:t>
            </a:r>
          </a:p>
        </p:txBody>
      </p:sp>
      <p:sp>
        <p:nvSpPr>
          <p:cNvPr id="20" name="TextBox 19">
            <a:extLst>
              <a:ext uri="{FF2B5EF4-FFF2-40B4-BE49-F238E27FC236}">
                <a16:creationId xmlns:a16="http://schemas.microsoft.com/office/drawing/2014/main" id="{1A49EF25-D740-B9A1-FC5D-76FF6FDB5B87}"/>
              </a:ext>
            </a:extLst>
          </p:cNvPr>
          <p:cNvSpPr txBox="1"/>
          <p:nvPr/>
        </p:nvSpPr>
        <p:spPr>
          <a:xfrm>
            <a:off x="4881030" y="1382903"/>
            <a:ext cx="2620766" cy="769441"/>
          </a:xfrm>
          <a:prstGeom prst="rect">
            <a:avLst/>
          </a:prstGeom>
          <a:noFill/>
        </p:spPr>
        <p:txBody>
          <a:bodyPr wrap="none" rtlCol="0">
            <a:prstTxWarp prst="textStop">
              <a:avLst/>
            </a:prstTxWarp>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srgbClr val="00B05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a:t>
            </a:r>
          </a:p>
        </p:txBody>
      </p:sp>
      <p:sp>
        <p:nvSpPr>
          <p:cNvPr id="2" name="Rectangle: Rounded Corners 1">
            <a:hlinkClick r:id="rId10" action="ppaction://hlinksldjump"/>
            <a:extLst>
              <a:ext uri="{FF2B5EF4-FFF2-40B4-BE49-F238E27FC236}">
                <a16:creationId xmlns:a16="http://schemas.microsoft.com/office/drawing/2014/main" id="{7243734A-23B9-5716-10F6-F311DEC3C648}"/>
              </a:ext>
            </a:extLst>
          </p:cNvPr>
          <p:cNvSpPr/>
          <p:nvPr/>
        </p:nvSpPr>
        <p:spPr>
          <a:xfrm>
            <a:off x="10572108" y="88935"/>
            <a:ext cx="1524000" cy="49900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Tự</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luận</a:t>
            </a:r>
            <a:endParaRPr kumimoji="0" lang="en-SG"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701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4"/>
                                        </p:tgtEl>
                                      </p:cBhvr>
                                      <p:by x="120000" y="120000"/>
                                    </p:animScale>
                                  </p:childTnLst>
                                </p:cTn>
                              </p:par>
                              <p:par>
                                <p:cTn id="7" presetID="22" presetClass="entr" presetSubtype="8" fill="hold" nodeType="withEffect">
                                  <p:stCondLst>
                                    <p:cond delay="0"/>
                                  </p:stCondLst>
                                  <p:iterate type="lt">
                                    <p:tmPct val="16923"/>
                                  </p:iterate>
                                  <p:childTnLst>
                                    <p:set>
                                      <p:cBhvr>
                                        <p:cTn id="8" dur="1" fill="hold">
                                          <p:stCondLst>
                                            <p:cond delay="0"/>
                                          </p:stCondLst>
                                        </p:cTn>
                                        <p:tgtEl>
                                          <p:spTgt spid="20">
                                            <p:txEl>
                                              <p:pRg st="0" end="0"/>
                                            </p:txEl>
                                          </p:spTgt>
                                        </p:tgtEl>
                                        <p:attrNameLst>
                                          <p:attrName>style.visibility</p:attrName>
                                        </p:attrNameLst>
                                      </p:cBhvr>
                                      <p:to>
                                        <p:strVal val="visible"/>
                                      </p:to>
                                    </p:set>
                                    <p:animEffect transition="in" filter="wipe(left)">
                                      <p:cBhvr>
                                        <p:cTn id="9" dur="1000"/>
                                        <p:tgtEl>
                                          <p:spTgt spid="20">
                                            <p:txEl>
                                              <p:pRg st="0" end="0"/>
                                            </p:txEl>
                                          </p:spTgt>
                                        </p:tgtEl>
                                      </p:cBhvr>
                                    </p:animEffect>
                                  </p:childTnLst>
                                </p:cTn>
                              </p:par>
                              <p:par>
                                <p:cTn id="10" presetID="14" presetClass="entr" presetSubtype="10" repeatCount="5000" fill="hold" grpId="0" nodeType="withEffect">
                                  <p:stCondLst>
                                    <p:cond delay="3250"/>
                                  </p:stCondLst>
                                  <p:iterate type="lt">
                                    <p:tmPct val="0"/>
                                  </p:iterate>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2"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5"/>
                                        </p:tgtEl>
                                        <p:attrNameLst>
                                          <p:attrName>fillcolor</p:attrName>
                                        </p:attrNameLst>
                                      </p:cBhvr>
                                      <p:to>
                                        <a:srgbClr val="FF0000"/>
                                      </p:to>
                                    </p:animClr>
                                    <p:set>
                                      <p:cBhvr>
                                        <p:cTn id="18" dur="2000" fill="hold"/>
                                        <p:tgtEl>
                                          <p:spTgt spid="5"/>
                                        </p:tgtEl>
                                        <p:attrNameLst>
                                          <p:attrName>fill.type</p:attrName>
                                        </p:attrNameLst>
                                      </p:cBhvr>
                                      <p:to>
                                        <p:strVal val="solid"/>
                                      </p:to>
                                    </p:set>
                                    <p:set>
                                      <p:cBhvr>
                                        <p:cTn id="1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FF00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9"/>
                                        </p:tgtEl>
                                        <p:attrNameLst>
                                          <p:attrName>fillcolor</p:attrName>
                                        </p:attrNameLst>
                                      </p:cBhvr>
                                      <p:to>
                                        <a:srgbClr val="FF000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0"/>
                                        </p:tgtEl>
                                        <p:attrNameLst>
                                          <p:attrName>fillcolor</p:attrName>
                                        </p:attrNameLst>
                                      </p:cBhvr>
                                      <p:to>
                                        <a:srgbClr val="FF0000"/>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FF0000"/>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0"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745363" y="2508422"/>
            <a:ext cx="3707027" cy="204826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Số tiếng trong các câu </a:t>
            </a:r>
            <a:endParaRPr lang="en-US" sz="2400" dirty="0">
              <a:solidFill>
                <a:schemeClr val="tx1"/>
              </a:solidFill>
              <a:latin typeface="+mj-lt"/>
            </a:endParaRPr>
          </a:p>
          <a:p>
            <a:pPr algn="ctr"/>
            <a:r>
              <a:rPr lang="vi-VN" sz="2400" dirty="0">
                <a:solidFill>
                  <a:schemeClr val="tx1"/>
                </a:solidFill>
                <a:latin typeface="+mj-lt"/>
              </a:rPr>
              <a:t>thơ và cách hiệp vần </a:t>
            </a:r>
            <a:endParaRPr lang="en-US" sz="2400" dirty="0">
              <a:solidFill>
                <a:schemeClr val="tx1"/>
              </a:solidFill>
              <a:latin typeface="+mj-lt"/>
            </a:endParaRPr>
          </a:p>
          <a:p>
            <a:pPr algn="ctr"/>
            <a:r>
              <a:rPr lang="vi-VN" sz="2400" dirty="0">
                <a:solidFill>
                  <a:schemeClr val="tx1"/>
                </a:solidFill>
                <a:latin typeface="+mj-lt"/>
              </a:rPr>
              <a:t>giữa các câu thơ</a:t>
            </a:r>
            <a:endParaRPr lang="en-US" sz="2400" dirty="0">
              <a:solidFill>
                <a:schemeClr val="tx1"/>
              </a:solidFill>
              <a:latin typeface="+mj-lt"/>
            </a:endParaRPr>
          </a:p>
          <a:p>
            <a:pPr algn="ctr"/>
            <a:r>
              <a:rPr lang="vi-VN" sz="2400" dirty="0">
                <a:solidFill>
                  <a:schemeClr val="tx1"/>
                </a:solidFill>
                <a:latin typeface="+mj-lt"/>
              </a:rPr>
              <a:t> liền nhau</a:t>
            </a:r>
            <a:endParaRPr lang="en-SG" sz="24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48175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55589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52390" y="3319236"/>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Các biện pháp tu từ được</a:t>
            </a:r>
            <a:endParaRPr lang="en-US" sz="2400" dirty="0">
              <a:solidFill>
                <a:schemeClr val="tx1"/>
              </a:solidFill>
              <a:latin typeface="+mj-lt"/>
            </a:endParaRPr>
          </a:p>
          <a:p>
            <a:pPr algn="ctr"/>
            <a:r>
              <a:rPr lang="vi-VN" sz="2400" dirty="0">
                <a:solidFill>
                  <a:schemeClr val="tx1"/>
                </a:solidFill>
                <a:latin typeface="+mj-lt"/>
              </a:rPr>
              <a:t> tác giả sử dụng trong</a:t>
            </a:r>
            <a:endParaRPr lang="en-US" sz="2400" dirty="0">
              <a:solidFill>
                <a:schemeClr val="tx1"/>
              </a:solidFill>
              <a:latin typeface="+mj-lt"/>
            </a:endParaRPr>
          </a:p>
          <a:p>
            <a:pPr algn="ctr"/>
            <a:r>
              <a:rPr lang="vi-VN" sz="2400" dirty="0">
                <a:solidFill>
                  <a:schemeClr val="tx1"/>
                </a:solidFill>
                <a:latin typeface="+mj-lt"/>
              </a:rPr>
              <a:t> đoạn trích</a:t>
            </a:r>
            <a:endParaRPr lang="en-SG" sz="24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2400" dirty="0">
                <a:solidFill>
                  <a:schemeClr val="tx1"/>
                </a:solidFill>
                <a:latin typeface="+mj-lt"/>
              </a:rPr>
              <a:t>Những cung bậc cảm xúc được nhà thơ thể hiện</a:t>
            </a:r>
            <a:endParaRPr lang="en-US" sz="2400" dirty="0">
              <a:solidFill>
                <a:schemeClr val="tx1"/>
              </a:solidFill>
              <a:latin typeface="+mj-lt"/>
            </a:endParaRPr>
          </a:p>
          <a:p>
            <a:pPr lvl="0" algn="ctr">
              <a:defRPr/>
            </a:pPr>
            <a:r>
              <a:rPr lang="vi-VN" sz="2400" dirty="0">
                <a:solidFill>
                  <a:schemeClr val="tx1"/>
                </a:solidFill>
                <a:latin typeface="+mj-lt"/>
              </a:rPr>
              <a:t> trong đoạn trích</a:t>
            </a:r>
            <a:endParaRPr kumimoji="0" lang="en-SG" sz="3600" b="0" i="0" u="none" strike="noStrike" kern="1200" cap="none" spc="0" normalizeH="0" baseline="0" noProof="0" dirty="0">
              <a:ln>
                <a:noFill/>
              </a:ln>
              <a:solidFill>
                <a:schemeClr val="tx1"/>
              </a:solidFill>
              <a:effectLst/>
              <a:uLnTx/>
              <a:uFillTx/>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Ngôn ngữ được </a:t>
            </a:r>
            <a:endParaRPr lang="en-US" sz="2400" dirty="0">
              <a:solidFill>
                <a:schemeClr val="tx1"/>
              </a:solidFill>
              <a:latin typeface="+mj-lt"/>
            </a:endParaRPr>
          </a:p>
          <a:p>
            <a:pPr algn="ctr"/>
            <a:r>
              <a:rPr lang="vi-VN" sz="2400" dirty="0">
                <a:solidFill>
                  <a:schemeClr val="tx1"/>
                </a:solidFill>
                <a:latin typeface="+mj-lt"/>
              </a:rPr>
              <a:t>tác giả sử dụng </a:t>
            </a:r>
            <a:endParaRPr lang="en-US" sz="2400" dirty="0">
              <a:solidFill>
                <a:schemeClr val="tx1"/>
              </a:solidFill>
              <a:latin typeface="+mj-lt"/>
            </a:endParaRPr>
          </a:p>
          <a:p>
            <a:pPr algn="ctr"/>
            <a:r>
              <a:rPr lang="vi-VN" sz="2400" dirty="0">
                <a:solidFill>
                  <a:schemeClr val="tx1"/>
                </a:solidFill>
                <a:latin typeface="+mj-lt"/>
              </a:rPr>
              <a:t>trong đoạn trích</a:t>
            </a:r>
            <a:endParaRPr lang="en-SG" sz="24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29380" y="705302"/>
            <a:ext cx="6659715"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 Những dấu hiệu nào cho thấy đoạn trích mang đặc điểm của thể thơ song thất lục bát?</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5851737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6873571" y="458218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Tất cả các câu liền </a:t>
            </a:r>
            <a:endParaRPr lang="en-US" sz="2800" dirty="0">
              <a:solidFill>
                <a:schemeClr val="tx1"/>
              </a:solidFill>
              <a:latin typeface="+mj-lt"/>
            </a:endParaRPr>
          </a:p>
          <a:p>
            <a:pPr algn="ctr"/>
            <a:r>
              <a:rPr lang="vi-VN" sz="2800" dirty="0">
                <a:solidFill>
                  <a:schemeClr val="tx1"/>
                </a:solidFill>
                <a:latin typeface="+mj-lt"/>
              </a:rPr>
              <a:t>nhau hiện vần </a:t>
            </a:r>
            <a:endParaRPr lang="en-US" sz="2800" dirty="0">
              <a:solidFill>
                <a:schemeClr val="tx1"/>
              </a:solidFill>
              <a:latin typeface="+mj-lt"/>
            </a:endParaRPr>
          </a:p>
          <a:p>
            <a:pPr algn="ctr"/>
            <a:r>
              <a:rPr lang="vi-VN" sz="2800" dirty="0">
                <a:solidFill>
                  <a:schemeClr val="tx1"/>
                </a:solidFill>
                <a:latin typeface="+mj-lt"/>
              </a:rPr>
              <a:t>với nhau</a:t>
            </a:r>
            <a:endParaRPr lang="en-SG" sz="28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6378466" y="518164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6452606" y="525578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80598" y="5069011"/>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Chỉ có một số </a:t>
            </a:r>
            <a:endParaRPr lang="en-US" sz="2800" dirty="0">
              <a:solidFill>
                <a:schemeClr val="tx1"/>
              </a:solidFill>
              <a:latin typeface="+mj-lt"/>
            </a:endParaRPr>
          </a:p>
          <a:p>
            <a:pPr algn="ctr"/>
            <a:r>
              <a:rPr lang="vi-VN" sz="2800" dirty="0">
                <a:solidFill>
                  <a:schemeClr val="tx1"/>
                </a:solidFill>
                <a:latin typeface="+mj-lt"/>
              </a:rPr>
              <a:t>câu liền nhau hiệp </a:t>
            </a:r>
            <a:endParaRPr lang="en-US" sz="2800" dirty="0">
              <a:solidFill>
                <a:schemeClr val="tx1"/>
              </a:solidFill>
              <a:latin typeface="+mj-lt"/>
            </a:endParaRPr>
          </a:p>
          <a:p>
            <a:pPr algn="ctr"/>
            <a:r>
              <a:rPr lang="vi-VN" sz="2800" dirty="0">
                <a:solidFill>
                  <a:schemeClr val="tx1"/>
                </a:solidFill>
                <a:latin typeface="+mj-lt"/>
              </a:rPr>
              <a:t>vần với nhau</a:t>
            </a:r>
            <a:endParaRPr lang="en-SG" sz="28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6309348"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383488"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688757" y="2797978"/>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tx1"/>
                </a:solidFill>
                <a:latin typeface="+mj-lt"/>
              </a:rPr>
              <a:t>Chỉ có các cặp lục </a:t>
            </a:r>
            <a:endParaRPr lang="en-US" sz="2800" dirty="0">
              <a:solidFill>
                <a:schemeClr val="tx1"/>
              </a:solidFill>
              <a:latin typeface="+mj-lt"/>
            </a:endParaRPr>
          </a:p>
          <a:p>
            <a:pPr algn="ctr"/>
            <a:r>
              <a:rPr lang="vi-VN" sz="2800" dirty="0">
                <a:solidFill>
                  <a:schemeClr val="tx1"/>
                </a:solidFill>
                <a:latin typeface="+mj-lt"/>
              </a:rPr>
              <a:t>bát hiệp vần </a:t>
            </a:r>
            <a:endParaRPr lang="en-US" sz="2800" dirty="0">
              <a:solidFill>
                <a:schemeClr val="tx1"/>
              </a:solidFill>
              <a:latin typeface="+mj-lt"/>
            </a:endParaRPr>
          </a:p>
          <a:p>
            <a:pPr algn="ctr"/>
            <a:r>
              <a:rPr lang="vi-VN" sz="2800" dirty="0">
                <a:solidFill>
                  <a:schemeClr val="tx1"/>
                </a:solidFill>
                <a:latin typeface="+mj-lt"/>
              </a:rPr>
              <a:t>với nhau</a:t>
            </a:r>
            <a:endParaRPr lang="en-SG" sz="28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1239950" y="3357365"/>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314090" y="3431505"/>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410808" y="3446143"/>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r>
              <a:rPr lang="vi-VN" sz="2800" dirty="0">
                <a:solidFill>
                  <a:schemeClr val="tx1"/>
                </a:solidFill>
                <a:latin typeface="+mj-lt"/>
              </a:rPr>
              <a:t>Chỉ có các cặp câu </a:t>
            </a:r>
            <a:endParaRPr lang="en-US" sz="2800" dirty="0">
              <a:solidFill>
                <a:schemeClr val="tx1"/>
              </a:solidFill>
              <a:latin typeface="+mj-lt"/>
            </a:endParaRPr>
          </a:p>
          <a:p>
            <a:pPr lvl="0" algn="ctr"/>
            <a:r>
              <a:rPr lang="vi-VN" sz="2800" dirty="0">
                <a:solidFill>
                  <a:schemeClr val="tx1"/>
                </a:solidFill>
                <a:latin typeface="+mj-lt"/>
              </a:rPr>
              <a:t>bảy tiếng </a:t>
            </a:r>
            <a:endParaRPr lang="en-US" sz="2800" dirty="0">
              <a:solidFill>
                <a:schemeClr val="tx1"/>
              </a:solidFill>
              <a:latin typeface="+mj-lt"/>
            </a:endParaRPr>
          </a:p>
          <a:p>
            <a:pPr lvl="0" algn="ctr"/>
            <a:r>
              <a:rPr lang="vi-VN" sz="2800" dirty="0">
                <a:solidFill>
                  <a:schemeClr val="tx1"/>
                </a:solidFill>
                <a:latin typeface="+mj-lt"/>
              </a:rPr>
              <a:t>hiệp vần với nhau</a:t>
            </a:r>
            <a:endParaRPr kumimoji="0" lang="en-SG" sz="3600" b="0" i="0" u="none" strike="noStrike" kern="1200" cap="none" spc="0" normalizeH="0" baseline="0" noProof="0" dirty="0">
              <a:ln>
                <a:noFill/>
              </a:ln>
              <a:solidFill>
                <a:schemeClr val="tx1"/>
              </a:solidFill>
              <a:effectLst/>
              <a:uLnTx/>
              <a:uFillTx/>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224926"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299066"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50174" y="695923"/>
            <a:ext cx="6722440" cy="1077218"/>
          </a:xfrm>
          <a:prstGeom prst="rect">
            <a:avLst/>
          </a:prstGeom>
          <a:noFill/>
        </p:spPr>
        <p:txBody>
          <a:bodyPr wrap="square" rtlCol="0">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2: Cách hiệp vần nào được sử dụng trong đoạn trích trên?</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29110939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74536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mj-lt"/>
              </a:rPr>
              <a:t>Thảng thốt, </a:t>
            </a:r>
            <a:endParaRPr lang="en-US" sz="3600" dirty="0">
              <a:solidFill>
                <a:schemeClr val="tx1"/>
              </a:solidFill>
              <a:latin typeface="+mj-lt"/>
            </a:endParaRPr>
          </a:p>
          <a:p>
            <a:pPr algn="ctr"/>
            <a:r>
              <a:rPr lang="vi-VN" sz="3600" dirty="0">
                <a:solidFill>
                  <a:schemeClr val="tx1"/>
                </a:solidFill>
                <a:latin typeface="+mj-lt"/>
              </a:rPr>
              <a:t>hụt hẫng</a:t>
            </a:r>
            <a:endParaRPr lang="en-SG" sz="36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48175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55589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52390" y="3319236"/>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mj-lt"/>
              </a:rPr>
              <a:t>Tuyệt vọng, </a:t>
            </a:r>
            <a:endParaRPr lang="en-US" sz="3600" dirty="0">
              <a:solidFill>
                <a:schemeClr val="tx1"/>
              </a:solidFill>
              <a:latin typeface="+mj-lt"/>
            </a:endParaRPr>
          </a:p>
          <a:p>
            <a:pPr algn="ctr"/>
            <a:r>
              <a:rPr lang="vi-VN" sz="3600" dirty="0">
                <a:solidFill>
                  <a:schemeClr val="tx1"/>
                </a:solidFill>
                <a:latin typeface="+mj-lt"/>
              </a:rPr>
              <a:t>sợ hãi</a:t>
            </a:r>
            <a:endParaRPr lang="en-SG" sz="36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96216" y="4630826"/>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dirty="0">
              <a:solidFill>
                <a:schemeClr val="tx1"/>
              </a:solidFill>
              <a:latin typeface="+mj-lt"/>
            </a:endParaRPr>
          </a:p>
          <a:p>
            <a:pPr algn="ctr"/>
            <a:r>
              <a:rPr lang="vi-VN" sz="3600" dirty="0">
                <a:solidFill>
                  <a:schemeClr val="tx1"/>
                </a:solidFill>
                <a:latin typeface="+mj-lt"/>
              </a:rPr>
              <a:t>Cô đơn, </a:t>
            </a:r>
            <a:endParaRPr lang="en-US" sz="3600" dirty="0">
              <a:solidFill>
                <a:schemeClr val="tx1"/>
              </a:solidFill>
              <a:latin typeface="+mj-lt"/>
            </a:endParaRPr>
          </a:p>
          <a:p>
            <a:pPr algn="ctr"/>
            <a:r>
              <a:rPr lang="vi-VN" sz="3600" dirty="0">
                <a:solidFill>
                  <a:schemeClr val="tx1"/>
                </a:solidFill>
                <a:latin typeface="+mj-lt"/>
              </a:rPr>
              <a:t>thương mình</a:t>
            </a:r>
            <a:endParaRPr lang="en-SG" sz="3600" dirty="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8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mj-lt"/>
              </a:rPr>
              <a:t>Bình tĩnh,</a:t>
            </a:r>
            <a:endParaRPr lang="en-US" sz="3600" dirty="0">
              <a:solidFill>
                <a:schemeClr val="tx1"/>
              </a:solidFill>
              <a:latin typeface="+mj-lt"/>
            </a:endParaRPr>
          </a:p>
          <a:p>
            <a:pPr algn="ctr"/>
            <a:r>
              <a:rPr lang="vi-VN" sz="3600" dirty="0">
                <a:solidFill>
                  <a:schemeClr val="tx1"/>
                </a:solidFill>
                <a:latin typeface="+mj-lt"/>
              </a:rPr>
              <a:t> thản nhiên</a:t>
            </a:r>
            <a:endParaRPr lang="en-SG" sz="36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689316" y="424225"/>
            <a:ext cx="6608005" cy="1815882"/>
          </a:xfrm>
          <a:prstGeom prst="rect">
            <a:avLst/>
          </a:prstGeom>
          <a:solidFill>
            <a:schemeClr val="bg1"/>
          </a:solid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3: Trạng thái cảm xúc gì của nhà thơ được thể hiện trong hai câu thơ: “Làm sao bác vội về ngay,/ Chợt nghe tôi bỗng chân tay rụng rời?</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28864264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6873571" y="4582185"/>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Times New Roman" panose="02020603050405020304" pitchFamily="18" charset="0"/>
                <a:cs typeface="Times New Roman" panose="02020603050405020304" pitchFamily="18" charset="0"/>
              </a:rPr>
              <a:t>Nói giảm </a:t>
            </a:r>
            <a:endParaRPr lang="en-US" sz="3600" dirty="0">
              <a:solidFill>
                <a:schemeClr val="tx1"/>
              </a:solidFill>
              <a:latin typeface="Times New Roman" panose="02020603050405020304" pitchFamily="18" charset="0"/>
              <a:cs typeface="Times New Roman" panose="02020603050405020304" pitchFamily="18" charset="0"/>
            </a:endParaRPr>
          </a:p>
          <a:p>
            <a:pPr algn="ctr"/>
            <a:r>
              <a:rPr lang="vi-VN" sz="3600" dirty="0">
                <a:solidFill>
                  <a:schemeClr val="tx1"/>
                </a:solidFill>
                <a:latin typeface="Times New Roman" panose="02020603050405020304" pitchFamily="18" charset="0"/>
                <a:cs typeface="Times New Roman" panose="02020603050405020304" pitchFamily="18" charset="0"/>
              </a:rPr>
              <a:t>nói tránh</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12" name="a">
            <a:extLst>
              <a:ext uri="{FF2B5EF4-FFF2-40B4-BE49-F238E27FC236}">
                <a16:creationId xmlns:a16="http://schemas.microsoft.com/office/drawing/2014/main" id="{75B2B748-8A9E-74B7-0FDC-D78477E142B1}"/>
              </a:ext>
            </a:extLst>
          </p:cNvPr>
          <p:cNvSpPr/>
          <p:nvPr/>
        </p:nvSpPr>
        <p:spPr>
          <a:xfrm>
            <a:off x="6609961" y="5181644"/>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6684101" y="5255784"/>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80598" y="5069011"/>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804453" y="2832410"/>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Times New Roman" panose="02020603050405020304" pitchFamily="18" charset="0"/>
                <a:cs typeface="Times New Roman" panose="02020603050405020304" pitchFamily="18" charset="0"/>
              </a:rPr>
              <a:t>Nói quá</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431869"/>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506009"/>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375683"/>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695544" y="2797978"/>
            <a:ext cx="3715264"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Times New Roman" panose="02020603050405020304" pitchFamily="18" charset="0"/>
                <a:cs typeface="Times New Roman" panose="02020603050405020304" pitchFamily="18" charset="0"/>
              </a:rPr>
              <a:t>So sánh</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31" name="a">
            <a:extLst>
              <a:ext uri="{FF2B5EF4-FFF2-40B4-BE49-F238E27FC236}">
                <a16:creationId xmlns:a16="http://schemas.microsoft.com/office/drawing/2014/main" id="{39908854-B563-312B-FB04-BC3BC6522856}"/>
              </a:ext>
            </a:extLst>
          </p:cNvPr>
          <p:cNvSpPr/>
          <p:nvPr/>
        </p:nvSpPr>
        <p:spPr>
          <a:xfrm>
            <a:off x="1361836" y="3305857"/>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435976" y="3379997"/>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202224" y="3262030"/>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73733" y="4596394"/>
            <a:ext cx="3707027" cy="172427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dirty="0">
                <a:solidFill>
                  <a:schemeClr val="tx1"/>
                </a:solidFill>
                <a:latin typeface="Times New Roman" panose="02020603050405020304" pitchFamily="18" charset="0"/>
                <a:cs typeface="Times New Roman" panose="02020603050405020304" pitchFamily="18" charset="0"/>
              </a:rPr>
              <a:t>Nhân hóa</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35" name="a">
            <a:extLst>
              <a:ext uri="{FF2B5EF4-FFF2-40B4-BE49-F238E27FC236}">
                <a16:creationId xmlns:a16="http://schemas.microsoft.com/office/drawing/2014/main" id="{FC508F12-ACC9-1546-414D-586FD4CA4659}"/>
              </a:ext>
            </a:extLst>
          </p:cNvPr>
          <p:cNvSpPr/>
          <p:nvPr/>
        </p:nvSpPr>
        <p:spPr>
          <a:xfrm>
            <a:off x="1410123" y="520038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484263" y="527452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95784" y="5244559"/>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764350" y="578776"/>
            <a:ext cx="6532971" cy="1384995"/>
          </a:xfrm>
          <a:prstGeom prst="rect">
            <a:avLst/>
          </a:prstGeom>
          <a:solidFill>
            <a:schemeClr val="bg1"/>
          </a:solid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4: Trong hai câu thơ: Ai chẳng biết chán đời là phải/ Vội vàng sao đã mải lên tiên, biện pháp tu từ nào được sử dụng?</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2562616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590802" y="1859339"/>
            <a:ext cx="7783284" cy="3139321"/>
          </a:xfrm>
          <a:prstGeom prst="rect">
            <a:avLst/>
          </a:prstGeom>
          <a:noFill/>
        </p:spPr>
        <p:txBody>
          <a:bodyPr wrap="square">
            <a:spAutoFit/>
          </a:bodyPr>
          <a:lstStyle/>
          <a:p>
            <a:pPr algn="ctr"/>
            <a:r>
              <a:rPr lang="nl-NL" sz="6600" b="1" dirty="0">
                <a:latin typeface="Times New Roman" panose="02020603050405020304" pitchFamily="18" charset="0"/>
                <a:cs typeface="Times New Roman" panose="02020603050405020304" pitchFamily="18" charset="0"/>
              </a:rPr>
              <a:t>HOẠT ĐỘNG HÌNH THÀNH KIẾN THỨC</a:t>
            </a:r>
            <a:endParaRPr lang="en-SG"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72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632573" y="4445473"/>
            <a:ext cx="3707027" cy="191933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Đoạn trích là tiếng lòng</a:t>
            </a:r>
            <a:endParaRPr lang="en-US" sz="2400" dirty="0">
              <a:solidFill>
                <a:schemeClr val="tx1"/>
              </a:solidFill>
              <a:latin typeface="+mj-lt"/>
            </a:endParaRPr>
          </a:p>
          <a:p>
            <a:pPr algn="ctr"/>
            <a:r>
              <a:rPr lang="vi-VN" sz="2400" dirty="0">
                <a:solidFill>
                  <a:schemeClr val="tx1"/>
                </a:solidFill>
                <a:latin typeface="+mj-lt"/>
              </a:rPr>
              <a:t> bi thiết của tác giả khi </a:t>
            </a:r>
            <a:endParaRPr lang="en-US" sz="2400" dirty="0">
              <a:solidFill>
                <a:schemeClr val="tx1"/>
              </a:solidFill>
              <a:latin typeface="+mj-lt"/>
            </a:endParaRPr>
          </a:p>
          <a:p>
            <a:pPr algn="ctr"/>
            <a:r>
              <a:rPr lang="vi-VN" sz="2400" dirty="0">
                <a:solidFill>
                  <a:schemeClr val="tx1"/>
                </a:solidFill>
                <a:latin typeface="+mj-lt"/>
              </a:rPr>
              <a:t>nghe tin bạn quý vừa mất</a:t>
            </a:r>
            <a:endParaRPr lang="en-SG" sz="2400" dirty="0">
              <a:solidFill>
                <a:schemeClr val="tx1"/>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303061" y="5037201"/>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377201" y="5111341"/>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39600" y="5127355"/>
            <a:ext cx="796108" cy="796108"/>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6786496" y="2564585"/>
            <a:ext cx="4036541" cy="188088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Đoạn trích thể hiện sự bi </a:t>
            </a:r>
            <a:endParaRPr lang="en-US" sz="2400" dirty="0">
              <a:solidFill>
                <a:schemeClr val="tx1"/>
              </a:solidFill>
              <a:latin typeface="+mj-lt"/>
            </a:endParaRPr>
          </a:p>
          <a:p>
            <a:pPr algn="ctr"/>
            <a:r>
              <a:rPr lang="vi-VN" sz="2400" dirty="0">
                <a:solidFill>
                  <a:schemeClr val="tx1"/>
                </a:solidFill>
                <a:latin typeface="+mj-lt"/>
              </a:rPr>
              <a:t>quan của tác giả trước </a:t>
            </a:r>
            <a:endParaRPr lang="en-US" sz="2400" dirty="0">
              <a:solidFill>
                <a:schemeClr val="tx1"/>
              </a:solidFill>
              <a:latin typeface="+mj-lt"/>
            </a:endParaRPr>
          </a:p>
          <a:p>
            <a:pPr algn="ctr"/>
            <a:r>
              <a:rPr lang="vi-VN" sz="2400" dirty="0">
                <a:solidFill>
                  <a:schemeClr val="tx1"/>
                </a:solidFill>
                <a:latin typeface="+mj-lt"/>
              </a:rPr>
              <a:t>một sự việc đau thương</a:t>
            </a:r>
            <a:endParaRPr lang="en-SG" sz="2400" dirty="0">
              <a:solidFill>
                <a:schemeClr val="tx1"/>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6540843" y="3320656"/>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6614983" y="3394796"/>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26504" y="3264470"/>
            <a:ext cx="796108" cy="796108"/>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6778259" y="4286329"/>
            <a:ext cx="3707027" cy="206877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Đoạn trích cho thấy nhận thức của tác giả về quy </a:t>
            </a:r>
            <a:endParaRPr lang="en-US" sz="2400" dirty="0">
              <a:solidFill>
                <a:schemeClr val="tx1"/>
              </a:solidFill>
              <a:latin typeface="+mj-lt"/>
            </a:endParaRPr>
          </a:p>
          <a:p>
            <a:pPr algn="ctr"/>
            <a:r>
              <a:rPr lang="vi-VN" sz="2400" dirty="0">
                <a:solidFill>
                  <a:schemeClr val="tx1"/>
                </a:solidFill>
                <a:latin typeface="+mj-lt"/>
              </a:rPr>
              <a:t>luật tất yếu của </a:t>
            </a:r>
            <a:endParaRPr lang="en-US" sz="2400" dirty="0">
              <a:solidFill>
                <a:schemeClr val="tx1"/>
              </a:solidFill>
              <a:latin typeface="+mj-lt"/>
            </a:endParaRPr>
          </a:p>
          <a:p>
            <a:pPr algn="ctr"/>
            <a:r>
              <a:rPr lang="vi-VN" sz="2400" dirty="0">
                <a:solidFill>
                  <a:schemeClr val="tx1"/>
                </a:solidFill>
                <a:latin typeface="+mj-lt"/>
              </a:rPr>
              <a:t>đời người</a:t>
            </a:r>
            <a:endParaRPr lang="en-SG" sz="2400" dirty="0">
              <a:solidFill>
                <a:schemeClr val="tx1"/>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6532606" y="5190213"/>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6606746" y="5264353"/>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518267" y="5278991"/>
            <a:ext cx="796108" cy="796108"/>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614616" y="2564585"/>
            <a:ext cx="3707027" cy="200174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tx1"/>
                </a:solidFill>
                <a:latin typeface="+mj-lt"/>
              </a:rPr>
              <a:t>Đoạn trích nói về những</a:t>
            </a:r>
            <a:endParaRPr lang="en-US" sz="2400" dirty="0">
              <a:solidFill>
                <a:schemeClr val="tx1"/>
              </a:solidFill>
              <a:latin typeface="+mj-lt"/>
            </a:endParaRPr>
          </a:p>
          <a:p>
            <a:pPr algn="ctr"/>
            <a:r>
              <a:rPr lang="vi-VN" sz="2400" dirty="0">
                <a:solidFill>
                  <a:schemeClr val="tx1"/>
                </a:solidFill>
                <a:latin typeface="+mj-lt"/>
              </a:rPr>
              <a:t> kỉ niệm thời trẻ của </a:t>
            </a:r>
            <a:endParaRPr lang="en-US" sz="2400" dirty="0">
              <a:solidFill>
                <a:schemeClr val="tx1"/>
              </a:solidFill>
              <a:latin typeface="+mj-lt"/>
            </a:endParaRPr>
          </a:p>
          <a:p>
            <a:pPr algn="ctr"/>
            <a:r>
              <a:rPr lang="vi-VN" sz="2400" dirty="0">
                <a:solidFill>
                  <a:schemeClr val="tx1"/>
                </a:solidFill>
                <a:latin typeface="+mj-lt"/>
              </a:rPr>
              <a:t>tác giả với bạn</a:t>
            </a:r>
            <a:endParaRPr lang="en-SG" sz="2400" dirty="0">
              <a:solidFill>
                <a:schemeClr val="tx1"/>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351006" y="3446048"/>
            <a:ext cx="708454" cy="708454"/>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425146" y="3520188"/>
            <a:ext cx="560174" cy="560174"/>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336667" y="3490221"/>
            <a:ext cx="796108" cy="796108"/>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545149" y="713324"/>
            <a:ext cx="6592088" cy="1077218"/>
          </a:xfrm>
          <a:prstGeom prst="rect">
            <a:avLst/>
          </a:prstGeom>
          <a:noFill/>
        </p:spPr>
        <p:txBody>
          <a:bodyPr wrap="square" rtlCol="0">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5: Nhận định nào nêu đúng nội dung chính của đoạn trích?</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0833" y="902526"/>
            <a:ext cx="708454" cy="708454"/>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692712" y="829800"/>
            <a:ext cx="796108" cy="796108"/>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162" y="825506"/>
            <a:ext cx="609600" cy="6096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486790" y="660726"/>
            <a:ext cx="2016453" cy="1134255"/>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128402" y="1824649"/>
            <a:ext cx="1128620" cy="1128620"/>
          </a:xfrm>
          <a:prstGeom prst="rect">
            <a:avLst/>
          </a:prstGeom>
        </p:spPr>
      </p:pic>
    </p:spTree>
    <p:extLst>
      <p:ext uri="{BB962C8B-B14F-4D97-AF65-F5344CB8AC3E}">
        <p14:creationId xmlns:p14="http://schemas.microsoft.com/office/powerpoint/2010/main" val="4219666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DB79B-654C-EA43-A591-71D83CFF32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8FE52F-1F78-64B3-0445-2152ECC4045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FE3131BB-EB9F-6FF4-C820-23188B588ABD}"/>
              </a:ext>
            </a:extLst>
          </p:cNvPr>
          <p:cNvSpPr txBox="1">
            <a:spLocks noGrp="1"/>
          </p:cNvSpPr>
          <p:nvPr/>
        </p:nvSpPr>
        <p:spPr>
          <a:xfrm>
            <a:off x="6027429" y="2541076"/>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00000"/>
              </a:lnSpc>
              <a:spcBef>
                <a:spcPts val="0"/>
              </a:spcBef>
              <a:spcAft>
                <a:spcPts val="0"/>
              </a:spcAft>
              <a:buClr>
                <a:prstClr val="black"/>
              </a:buClr>
              <a:buSzPts val="1500"/>
              <a:buFont typeface="Poppins Medium"/>
              <a:buNone/>
              <a:tabLst/>
              <a:defRPr/>
            </a:pPr>
            <a:r>
              <a:rPr lang="en-US" sz="11500" b="1" dirty="0" err="1">
                <a:solidFill>
                  <a:prstClr val="black"/>
                </a:solidFill>
                <a:latin typeface="Times New Roman" panose="02020603050405020304" pitchFamily="18" charset="0"/>
                <a:cs typeface="Times New Roman" panose="02020603050405020304" pitchFamily="18" charset="0"/>
              </a:rPr>
              <a:t>Câu</a:t>
            </a:r>
            <a:r>
              <a:rPr lang="en-US" sz="11500" b="1" dirty="0">
                <a:solidFill>
                  <a:prstClr val="black"/>
                </a:solidFill>
                <a:latin typeface="Times New Roman" panose="02020603050405020304" pitchFamily="18" charset="0"/>
                <a:cs typeface="Times New Roman" panose="02020603050405020304" pitchFamily="18" charset="0"/>
              </a:rPr>
              <a:t> </a:t>
            </a:r>
            <a:r>
              <a:rPr lang="en-US" sz="11500" b="1" dirty="0" err="1">
                <a:solidFill>
                  <a:prstClr val="black"/>
                </a:solidFill>
                <a:latin typeface="Times New Roman" panose="02020603050405020304" pitchFamily="18" charset="0"/>
                <a:cs typeface="Times New Roman" panose="02020603050405020304" pitchFamily="18" charset="0"/>
              </a:rPr>
              <a:t>hỏi</a:t>
            </a:r>
            <a:r>
              <a:rPr lang="en-US" sz="11500" b="1" dirty="0">
                <a:solidFill>
                  <a:prstClr val="black"/>
                </a:solidFill>
                <a:latin typeface="Times New Roman" panose="02020603050405020304" pitchFamily="18" charset="0"/>
                <a:cs typeface="Times New Roman" panose="02020603050405020304" pitchFamily="18" charset="0"/>
              </a:rPr>
              <a:t> </a:t>
            </a:r>
            <a:r>
              <a:rPr lang="en-US" sz="11500" b="1" dirty="0" err="1">
                <a:solidFill>
                  <a:prstClr val="black"/>
                </a:solidFill>
                <a:latin typeface="Times New Roman" panose="02020603050405020304" pitchFamily="18" charset="0"/>
                <a:cs typeface="Times New Roman" panose="02020603050405020304" pitchFamily="18" charset="0"/>
              </a:rPr>
              <a:t>tự</a:t>
            </a:r>
            <a:r>
              <a:rPr lang="en-US" sz="11500" b="1" dirty="0">
                <a:solidFill>
                  <a:prstClr val="black"/>
                </a:solidFill>
                <a:latin typeface="Times New Roman" panose="02020603050405020304" pitchFamily="18" charset="0"/>
                <a:cs typeface="Times New Roman" panose="02020603050405020304" pitchFamily="18" charset="0"/>
              </a:rPr>
              <a:t> </a:t>
            </a:r>
            <a:r>
              <a:rPr lang="en-US" sz="11500" b="1" dirty="0" err="1">
                <a:solidFill>
                  <a:prstClr val="black"/>
                </a:solidFill>
                <a:latin typeface="Times New Roman" panose="02020603050405020304" pitchFamily="18" charset="0"/>
                <a:cs typeface="Times New Roman" panose="02020603050405020304" pitchFamily="18" charset="0"/>
              </a:rPr>
              <a:t>luận</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B0C15652-F862-D71A-FB51-F4003CA7BB6F}"/>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283802A1-1FA6-66A0-CBD9-3F2625D2619D}"/>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II</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41862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3B3AF72-BBFF-17C9-69A5-C76155A64223}"/>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015C7EDB-3B19-DBE5-77A9-684F6B428CD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FEE4EF23-0401-B5F5-AC8B-117515CAE04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659EE4A1-0C8D-77A8-48D6-CAEAF0D3AF8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D2891BAA-DAD4-4BB7-7198-D5611DDCBF2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9A5EA727-50B0-0441-AAFF-9744563BA4F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15B5BE63-AD8E-402D-C908-95D6ACF89EF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 name="组合 24">
            <a:extLst>
              <a:ext uri="{FF2B5EF4-FFF2-40B4-BE49-F238E27FC236}">
                <a16:creationId xmlns:a16="http://schemas.microsoft.com/office/drawing/2014/main" id="{CBA6E5BE-6C91-9158-B8AC-153E9AFCA5E1}"/>
              </a:ext>
            </a:extLst>
          </p:cNvPr>
          <p:cNvGrpSpPr/>
          <p:nvPr/>
        </p:nvGrpSpPr>
        <p:grpSpPr>
          <a:xfrm>
            <a:off x="258139" y="1459222"/>
            <a:ext cx="3207736" cy="4138331"/>
            <a:chOff x="875285" y="2241320"/>
            <a:chExt cx="3001788" cy="3258614"/>
          </a:xfrm>
        </p:grpSpPr>
        <p:sp>
          <p:nvSpPr>
            <p:cNvPr id="12" name="卷形: 垂直 2">
              <a:extLst>
                <a:ext uri="{FF2B5EF4-FFF2-40B4-BE49-F238E27FC236}">
                  <a16:creationId xmlns:a16="http://schemas.microsoft.com/office/drawing/2014/main" id="{8B1D1411-032D-4B22-275A-373AFC921BC6}"/>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00000" b="1" i="0" u="none" strike="noStrike" kern="0" cap="none" spc="0" normalizeH="0" baseline="0" noProof="0" dirty="0">
                <a:ln>
                  <a:noFill/>
                </a:ln>
                <a:solidFill>
                  <a:prstClr val="white"/>
                </a:solidFill>
                <a:effectLst/>
                <a:uLnTx/>
                <a:uFillTx/>
                <a:latin typeface="+mj-lt"/>
                <a:ea typeface="宋体" panose="02010600030101010101" pitchFamily="2" charset="-122"/>
                <a:cs typeface="Times New Roman" panose="02020603050405020304" pitchFamily="18" charset="0"/>
              </a:endParaRPr>
            </a:p>
          </p:txBody>
        </p:sp>
        <p:sp>
          <p:nvSpPr>
            <p:cNvPr id="14" name="文本框 43">
              <a:extLst>
                <a:ext uri="{FF2B5EF4-FFF2-40B4-BE49-F238E27FC236}">
                  <a16:creationId xmlns:a16="http://schemas.microsoft.com/office/drawing/2014/main" id="{8AD0F360-467A-5C37-9115-69E52208B3BA}"/>
                </a:ext>
              </a:extLst>
            </p:cNvPr>
            <p:cNvSpPr txBox="1"/>
            <p:nvPr/>
          </p:nvSpPr>
          <p:spPr>
            <a:xfrm>
              <a:off x="1266808" y="2591584"/>
              <a:ext cx="2299830" cy="239926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3200" b="1" dirty="0">
                  <a:effectLst/>
                  <a:latin typeface="+mj-lt"/>
                  <a:ea typeface="Calibri" panose="020F0502020204030204" pitchFamily="34" charset="0"/>
                  <a:cs typeface="Times New Roman" panose="02020603050405020304" pitchFamily="18" charset="0"/>
                </a:rPr>
                <a:t>Tâm trạng của tác giả được thể hiện như thế nào trong đoạn trích?</a:t>
              </a:r>
              <a:endParaRPr lang="en-SG" sz="3200" b="1" dirty="0">
                <a:effectLst/>
                <a:latin typeface="+mj-lt"/>
                <a:ea typeface="Calibri" panose="020F0502020204030204" pitchFamily="34" charset="0"/>
                <a:cs typeface="Times New Roman" panose="02020603050405020304" pitchFamily="18" charset="0"/>
              </a:endParaRPr>
            </a:p>
          </p:txBody>
        </p:sp>
      </p:grpSp>
      <p:sp>
        <p:nvSpPr>
          <p:cNvPr id="15" name="思想气泡: 云 25">
            <a:extLst>
              <a:ext uri="{FF2B5EF4-FFF2-40B4-BE49-F238E27FC236}">
                <a16:creationId xmlns:a16="http://schemas.microsoft.com/office/drawing/2014/main" id="{78536BCC-640D-9AC8-D769-D028D1D91BF2}"/>
              </a:ext>
            </a:extLst>
          </p:cNvPr>
          <p:cNvSpPr/>
          <p:nvPr/>
        </p:nvSpPr>
        <p:spPr>
          <a:xfrm>
            <a:off x="4626412" y="1153687"/>
            <a:ext cx="6670480" cy="474940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TextBox 16">
            <a:extLst>
              <a:ext uri="{FF2B5EF4-FFF2-40B4-BE49-F238E27FC236}">
                <a16:creationId xmlns:a16="http://schemas.microsoft.com/office/drawing/2014/main" id="{0DC2A435-90EF-13B9-D4DC-B4449C45DC21}"/>
              </a:ext>
            </a:extLst>
          </p:cNvPr>
          <p:cNvSpPr txBox="1"/>
          <p:nvPr/>
        </p:nvSpPr>
        <p:spPr>
          <a:xfrm>
            <a:off x="5068638" y="2068643"/>
            <a:ext cx="6050131" cy="2123658"/>
          </a:xfrm>
          <a:prstGeom prst="rect">
            <a:avLst/>
          </a:prstGeom>
          <a:noFill/>
        </p:spPr>
        <p:txBody>
          <a:bodyPr wrap="square">
            <a:spAutoFit/>
          </a:bodyPr>
          <a:lstStyle/>
          <a:p>
            <a:pPr algn="ctr"/>
            <a:r>
              <a:rPr lang="vi-VN" sz="4400" b="1" dirty="0">
                <a:effectLst/>
                <a:latin typeface="+mj-lt"/>
                <a:ea typeface="Calibri" panose="020F0502020204030204" pitchFamily="34" charset="0"/>
              </a:rPr>
              <a:t>Tâm trạng của tác giả: thảng thốt, xót thương, buồn đau, nặng trĩu</a:t>
            </a:r>
            <a:endParaRPr lang="en-SG" sz="9600" b="1" dirty="0">
              <a:latin typeface="+mj-lt"/>
            </a:endParaRPr>
          </a:p>
        </p:txBody>
      </p:sp>
      <p:pic>
        <p:nvPicPr>
          <p:cNvPr id="19" name="Picture 18" descr="A couple of people sitting on the floor&#10;&#10;Description automatically generated">
            <a:extLst>
              <a:ext uri="{FF2B5EF4-FFF2-40B4-BE49-F238E27FC236}">
                <a16:creationId xmlns:a16="http://schemas.microsoft.com/office/drawing/2014/main" id="{1F8D426E-8415-D0CD-2745-8ABF0C6898F0}"/>
              </a:ext>
            </a:extLst>
          </p:cNvPr>
          <p:cNvPicPr>
            <a:picLocks noChangeAspect="1"/>
          </p:cNvPicPr>
          <p:nvPr/>
        </p:nvPicPr>
        <p:blipFill rotWithShape="1">
          <a:blip r:embed="rId6">
            <a:extLst>
              <a:ext uri="{28A0092B-C50C-407E-A947-70E740481C1C}">
                <a14:useLocalDpi xmlns:a14="http://schemas.microsoft.com/office/drawing/2010/main" val="0"/>
              </a:ext>
            </a:extLst>
          </a:blip>
          <a:srcRect t="16490"/>
          <a:stretch/>
        </p:blipFill>
        <p:spPr>
          <a:xfrm flipH="1">
            <a:off x="2192635" y="3408088"/>
            <a:ext cx="3812749" cy="3606206"/>
          </a:xfrm>
          <a:prstGeom prst="rect">
            <a:avLst/>
          </a:prstGeom>
        </p:spPr>
      </p:pic>
    </p:spTree>
    <p:extLst>
      <p:ext uri="{BB962C8B-B14F-4D97-AF65-F5344CB8AC3E}">
        <p14:creationId xmlns:p14="http://schemas.microsoft.com/office/powerpoint/2010/main" val="113055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750" fill="hold"/>
                                        <p:tgtEl>
                                          <p:spTgt spid="11"/>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750" fill="hold"/>
                                        <p:tgtEl>
                                          <p:spTgt spid="11"/>
                                        </p:tgtEl>
                                        <p:attrNameLst>
                                          <p:attrName>ppt_w</p:attrName>
                                        </p:attrNameLst>
                                      </p:cBhvr>
                                      <p:tavLst>
                                        <p:tav tm="0">
                                          <p:val>
                                            <p:fltVal val="0"/>
                                          </p:val>
                                        </p:tav>
                                        <p:tav tm="100000">
                                          <p:val>
                                            <p:strVal val="#ppt_w"/>
                                          </p:val>
                                        </p:tav>
                                      </p:tavLst>
                                    </p:anim>
                                    <p:anim calcmode="lin" valueType="num">
                                      <p:cBhvr>
                                        <p:cTn id="19" dur="75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2635BE9-C628-F020-ED56-5BC423A552E3}"/>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4C37579-6A84-8DB3-997F-4DC90CE816A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4081F9F-4C74-92FC-F82A-93AE80A4595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3A65881-0266-EE2A-58D3-2437DC8A8F1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62346941-FBD7-709D-BD6F-F6EF3B233255}"/>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87A4208C-6168-8327-7199-399B751FB5D0}"/>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10" descr="A couple of men sitting on a rock&#10;&#10;Description automatically generated">
            <a:extLst>
              <a:ext uri="{FF2B5EF4-FFF2-40B4-BE49-F238E27FC236}">
                <a16:creationId xmlns:a16="http://schemas.microsoft.com/office/drawing/2014/main" id="{F8CEEC2F-F8B5-C0BC-11D7-4DF68A0A0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509" y="1281717"/>
            <a:ext cx="4245180" cy="2960268"/>
          </a:xfrm>
          <a:prstGeom prst="rect">
            <a:avLst/>
          </a:prstGeom>
        </p:spPr>
      </p:pic>
      <p:sp>
        <p:nvSpPr>
          <p:cNvPr id="12" name="Freeform 11">
            <a:extLst>
              <a:ext uri="{FF2B5EF4-FFF2-40B4-BE49-F238E27FC236}">
                <a16:creationId xmlns:a16="http://schemas.microsoft.com/office/drawing/2014/main" id="{B282C2E0-F268-7883-26E6-43559237ADB2}"/>
              </a:ext>
            </a:extLst>
          </p:cNvPr>
          <p:cNvSpPr/>
          <p:nvPr/>
        </p:nvSpPr>
        <p:spPr>
          <a:xfrm rot="9125279" flipH="1">
            <a:off x="860937" y="4248457"/>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4" name="Group 3">
            <a:extLst>
              <a:ext uri="{FF2B5EF4-FFF2-40B4-BE49-F238E27FC236}">
                <a16:creationId xmlns:a16="http://schemas.microsoft.com/office/drawing/2014/main" id="{3C11742A-3E20-BA38-0B3D-06EAF8E4FC26}"/>
              </a:ext>
            </a:extLst>
          </p:cNvPr>
          <p:cNvGrpSpPr/>
          <p:nvPr/>
        </p:nvGrpSpPr>
        <p:grpSpPr>
          <a:xfrm>
            <a:off x="1637223" y="4244783"/>
            <a:ext cx="10118928" cy="2034292"/>
            <a:chOff x="0" y="0"/>
            <a:chExt cx="5740378" cy="584912"/>
          </a:xfrm>
        </p:grpSpPr>
        <p:sp>
          <p:nvSpPr>
            <p:cNvPr id="15" name="Freeform 4">
              <a:extLst>
                <a:ext uri="{FF2B5EF4-FFF2-40B4-BE49-F238E27FC236}">
                  <a16:creationId xmlns:a16="http://schemas.microsoft.com/office/drawing/2014/main" id="{BED275E3-4A24-0AC6-B257-8B75E9979F9F}"/>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sp>
          <p:nvSpPr>
            <p:cNvPr id="16" name="TextBox 5">
              <a:extLst>
                <a:ext uri="{FF2B5EF4-FFF2-40B4-BE49-F238E27FC236}">
                  <a16:creationId xmlns:a16="http://schemas.microsoft.com/office/drawing/2014/main" id="{807A599E-45A8-9515-1796-764349D54837}"/>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7" name="TextBox 16">
            <a:extLst>
              <a:ext uri="{FF2B5EF4-FFF2-40B4-BE49-F238E27FC236}">
                <a16:creationId xmlns:a16="http://schemas.microsoft.com/office/drawing/2014/main" id="{B83C3BFC-D3D4-4C03-EFCA-DB0B54BA0447}"/>
              </a:ext>
            </a:extLst>
          </p:cNvPr>
          <p:cNvSpPr txBox="1"/>
          <p:nvPr/>
        </p:nvSpPr>
        <p:spPr>
          <a:xfrm>
            <a:off x="1745678" y="4239187"/>
            <a:ext cx="1001047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endParaRPr kumimoji="0" lang="en-SG" sz="3200" b="1" i="0" u="none" strike="noStrike" kern="1200" cap="none" spc="0" normalizeH="0" baseline="0" noProof="0" dirty="0">
              <a:ln>
                <a:noFill/>
              </a:ln>
              <a:solidFill>
                <a:srgbClr val="27373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图形 13">
            <a:extLst>
              <a:ext uri="{FF2B5EF4-FFF2-40B4-BE49-F238E27FC236}">
                <a16:creationId xmlns:a16="http://schemas.microsoft.com/office/drawing/2014/main" id="{1F101DB7-4432-1F07-035E-8523BD5B370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5672" y="2367827"/>
            <a:ext cx="588376" cy="588376"/>
          </a:xfrm>
          <a:prstGeom prst="rect">
            <a:avLst/>
          </a:prstGeom>
        </p:spPr>
      </p:pic>
      <p:cxnSp>
        <p:nvCxnSpPr>
          <p:cNvPr id="19" name="直接连接符 18">
            <a:extLst>
              <a:ext uri="{FF2B5EF4-FFF2-40B4-BE49-F238E27FC236}">
                <a16:creationId xmlns:a16="http://schemas.microsoft.com/office/drawing/2014/main" id="{75E33F96-21D0-3357-C620-37459AEEF71D}"/>
              </a:ext>
            </a:extLst>
          </p:cNvPr>
          <p:cNvCxnSpPr>
            <a:cxnSpLocks/>
          </p:cNvCxnSpPr>
          <p:nvPr/>
        </p:nvCxnSpPr>
        <p:spPr>
          <a:xfrm flipV="1">
            <a:off x="1637222" y="3840243"/>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80C3A1A3-CC8A-B3BC-7276-16DD6C2C2C3A}"/>
              </a:ext>
            </a:extLst>
          </p:cNvPr>
          <p:cNvSpPr/>
          <p:nvPr/>
        </p:nvSpPr>
        <p:spPr>
          <a:xfrm>
            <a:off x="1637223" y="1698973"/>
            <a:ext cx="6542950" cy="1783975"/>
          </a:xfrm>
          <a:prstGeom prst="rect">
            <a:avLst/>
          </a:prstGeom>
          <a:solidFill>
            <a:srgbClr val="FDEFE9"/>
          </a:solidFill>
        </p:spPr>
        <p:txBody>
          <a:bodyPr wrap="square" lIns="0" tIns="0" rIns="0" bIns="0" rtlCol="0">
            <a:noAutofit/>
          </a:bodyPr>
          <a:lstStyle/>
          <a:p>
            <a:pPr algn="just">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Những biểu hiện nào cho thấy tình cảm sâu nặng giữa tác giả và người bạn của mình?</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18">
            <a:extLst>
              <a:ext uri="{FF2B5EF4-FFF2-40B4-BE49-F238E27FC236}">
                <a16:creationId xmlns:a16="http://schemas.microsoft.com/office/drawing/2014/main" id="{04A0E6AA-4FEB-B91A-08E9-D62152A7BE6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0704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B0885295-F14E-465F-4D78-73D914ABC3FE}"/>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050AC5E-1513-F817-169C-13A588871DBF}"/>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D0E9D521-81E6-E205-92E4-2CD64752249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BC8DDB7-24A7-D3BD-7557-A98C22F80FE6}"/>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B83C9390-D8F5-4986-0395-871096A3CBB6}"/>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8D277DD3-5B13-0791-4CCC-CABC92278935}"/>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10" descr="A couple of men sitting on a rock&#10;&#10;Description automatically generated">
            <a:extLst>
              <a:ext uri="{FF2B5EF4-FFF2-40B4-BE49-F238E27FC236}">
                <a16:creationId xmlns:a16="http://schemas.microsoft.com/office/drawing/2014/main" id="{F75E4ED5-E7E2-3D63-9FEA-B47B39D0B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509" y="1281717"/>
            <a:ext cx="4245180" cy="2960268"/>
          </a:xfrm>
          <a:prstGeom prst="rect">
            <a:avLst/>
          </a:prstGeom>
        </p:spPr>
      </p:pic>
      <p:sp>
        <p:nvSpPr>
          <p:cNvPr id="12" name="Freeform 11">
            <a:extLst>
              <a:ext uri="{FF2B5EF4-FFF2-40B4-BE49-F238E27FC236}">
                <a16:creationId xmlns:a16="http://schemas.microsoft.com/office/drawing/2014/main" id="{6085299E-8A02-70B4-7CF0-80A98B4D81C4}"/>
              </a:ext>
            </a:extLst>
          </p:cNvPr>
          <p:cNvSpPr/>
          <p:nvPr/>
        </p:nvSpPr>
        <p:spPr>
          <a:xfrm rot="9125279" flipH="1">
            <a:off x="860937" y="4248457"/>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4" name="Group 3">
            <a:extLst>
              <a:ext uri="{FF2B5EF4-FFF2-40B4-BE49-F238E27FC236}">
                <a16:creationId xmlns:a16="http://schemas.microsoft.com/office/drawing/2014/main" id="{8E25F0D8-DB2F-BEC0-F44C-8E17BAE478FB}"/>
              </a:ext>
            </a:extLst>
          </p:cNvPr>
          <p:cNvGrpSpPr/>
          <p:nvPr/>
        </p:nvGrpSpPr>
        <p:grpSpPr>
          <a:xfrm>
            <a:off x="1637223" y="4244783"/>
            <a:ext cx="10118928" cy="2034292"/>
            <a:chOff x="0" y="0"/>
            <a:chExt cx="5740378" cy="584912"/>
          </a:xfrm>
        </p:grpSpPr>
        <p:sp>
          <p:nvSpPr>
            <p:cNvPr id="15" name="Freeform 4">
              <a:extLst>
                <a:ext uri="{FF2B5EF4-FFF2-40B4-BE49-F238E27FC236}">
                  <a16:creationId xmlns:a16="http://schemas.microsoft.com/office/drawing/2014/main" id="{66A1AE72-900E-8CC7-21CF-494D3EFDD4B2}"/>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sp>
          <p:nvSpPr>
            <p:cNvPr id="16" name="TextBox 5">
              <a:extLst>
                <a:ext uri="{FF2B5EF4-FFF2-40B4-BE49-F238E27FC236}">
                  <a16:creationId xmlns:a16="http://schemas.microsoft.com/office/drawing/2014/main" id="{E794CBC0-C2B0-FF73-57BB-0EABD328F51D}"/>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7" name="TextBox 16">
            <a:extLst>
              <a:ext uri="{FF2B5EF4-FFF2-40B4-BE49-F238E27FC236}">
                <a16:creationId xmlns:a16="http://schemas.microsoft.com/office/drawing/2014/main" id="{F3401255-F82F-03C1-7B72-A9CD1E962568}"/>
              </a:ext>
            </a:extLst>
          </p:cNvPr>
          <p:cNvSpPr txBox="1"/>
          <p:nvPr/>
        </p:nvSpPr>
        <p:spPr>
          <a:xfrm>
            <a:off x="1745678" y="4288615"/>
            <a:ext cx="10010473" cy="1938992"/>
          </a:xfrm>
          <a:prstGeom prst="rect">
            <a:avLst/>
          </a:prstGeom>
          <a:noFill/>
        </p:spPr>
        <p:txBody>
          <a:bodyPr wrap="square">
            <a:spAutoFit/>
          </a:body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Những biểu hiện:  </a:t>
            </a: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Chữ bác trong thơ: nhà thơ luôn luôn gọi bạn bằng bác, thể hiện một tấm lòng kính trọng và thân mật.</a:t>
            </a:r>
            <a:endParaRPr lang="en-SG" sz="4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图形 13">
            <a:extLst>
              <a:ext uri="{FF2B5EF4-FFF2-40B4-BE49-F238E27FC236}">
                <a16:creationId xmlns:a16="http://schemas.microsoft.com/office/drawing/2014/main" id="{53711EA7-765F-8AF4-465B-3167172BE7D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5672" y="2367827"/>
            <a:ext cx="588376" cy="588376"/>
          </a:xfrm>
          <a:prstGeom prst="rect">
            <a:avLst/>
          </a:prstGeom>
        </p:spPr>
      </p:pic>
      <p:cxnSp>
        <p:nvCxnSpPr>
          <p:cNvPr id="19" name="直接连接符 18">
            <a:extLst>
              <a:ext uri="{FF2B5EF4-FFF2-40B4-BE49-F238E27FC236}">
                <a16:creationId xmlns:a16="http://schemas.microsoft.com/office/drawing/2014/main" id="{AF7011AC-C9B0-A0DF-29B9-597D3EC986F3}"/>
              </a:ext>
            </a:extLst>
          </p:cNvPr>
          <p:cNvCxnSpPr>
            <a:cxnSpLocks/>
          </p:cNvCxnSpPr>
          <p:nvPr/>
        </p:nvCxnSpPr>
        <p:spPr>
          <a:xfrm flipV="1">
            <a:off x="1637222" y="3840243"/>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0C80FA7F-0B61-2ED9-9B10-94AB0556C974}"/>
              </a:ext>
            </a:extLst>
          </p:cNvPr>
          <p:cNvSpPr/>
          <p:nvPr/>
        </p:nvSpPr>
        <p:spPr>
          <a:xfrm>
            <a:off x="1637223" y="1698973"/>
            <a:ext cx="6542950" cy="1783975"/>
          </a:xfrm>
          <a:prstGeom prst="rect">
            <a:avLst/>
          </a:prstGeom>
          <a:solidFill>
            <a:srgbClr val="FDEFE9"/>
          </a:solidFill>
        </p:spPr>
        <p:txBody>
          <a:bodyPr wrap="square" lIns="0" tIns="0" rIns="0" bIns="0" rtlCol="0">
            <a:noAutofit/>
          </a:bodyPr>
          <a:lstStyle/>
          <a:p>
            <a:pPr algn="just">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Những biểu hiện nào cho thấy tình cảm sâu nặng giữa tác giả và người bạn của mình?</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18">
            <a:extLst>
              <a:ext uri="{FF2B5EF4-FFF2-40B4-BE49-F238E27FC236}">
                <a16:creationId xmlns:a16="http://schemas.microsoft.com/office/drawing/2014/main" id="{6C681C96-076B-FC7E-811C-AB794AF25F10}"/>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229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6C997700-1633-8625-2329-52FBE7520B3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893CD4B-47FF-DD01-5D48-FFE3C1D2936A}"/>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66307FC2-A028-C293-F4B4-72172C776A2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8C4DA595-01B3-A8EE-6476-AF3AAE1E27D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DA5E67B6-F35A-F822-1235-9CEA4D06C896}"/>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0C8407C-52FC-4876-253E-80CB06EF4D8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BD82FA93-02FE-AED4-7C6B-AE7003BA15C6}"/>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5D2ADBEF-1AB0-09B4-660D-2AF9D93DB162}"/>
              </a:ext>
            </a:extLst>
          </p:cNvPr>
          <p:cNvGrpSpPr/>
          <p:nvPr/>
        </p:nvGrpSpPr>
        <p:grpSpPr>
          <a:xfrm>
            <a:off x="3309258" y="1132114"/>
            <a:ext cx="8354716" cy="5309686"/>
            <a:chOff x="-265239" y="0"/>
            <a:chExt cx="3728904" cy="2374185"/>
          </a:xfrm>
        </p:grpSpPr>
        <p:sp>
          <p:nvSpPr>
            <p:cNvPr id="5" name="Freeform 45">
              <a:extLst>
                <a:ext uri="{FF2B5EF4-FFF2-40B4-BE49-F238E27FC236}">
                  <a16:creationId xmlns:a16="http://schemas.microsoft.com/office/drawing/2014/main" id="{5500E438-7EFA-6687-FDA3-C653B75874F1}"/>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6">
              <a:extLst>
                <a:ext uri="{FF2B5EF4-FFF2-40B4-BE49-F238E27FC236}">
                  <a16:creationId xmlns:a16="http://schemas.microsoft.com/office/drawing/2014/main" id="{34218AA5-BC36-B83E-D3DC-457EB823B61F}"/>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7">
              <a:extLst>
                <a:ext uri="{FF2B5EF4-FFF2-40B4-BE49-F238E27FC236}">
                  <a16:creationId xmlns:a16="http://schemas.microsoft.com/office/drawing/2014/main" id="{A7680BB5-ABAF-9BA2-4B8E-A6C539571A22}"/>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 name="Freeform 48">
              <a:extLst>
                <a:ext uri="{FF2B5EF4-FFF2-40B4-BE49-F238E27FC236}">
                  <a16:creationId xmlns:a16="http://schemas.microsoft.com/office/drawing/2014/main" id="{9589114D-57ED-ACCA-7046-BB990F68AA42}"/>
                </a:ext>
              </a:extLst>
            </p:cNvPr>
            <p:cNvSpPr/>
            <p:nvPr/>
          </p:nvSpPr>
          <p:spPr>
            <a:xfrm>
              <a:off x="-265239" y="5111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 name="TextBox 141">
            <a:extLst>
              <a:ext uri="{FF2B5EF4-FFF2-40B4-BE49-F238E27FC236}">
                <a16:creationId xmlns:a16="http://schemas.microsoft.com/office/drawing/2014/main" id="{8DF267AB-B84E-4F7E-4160-9DC5819F0B5D}"/>
              </a:ext>
            </a:extLst>
          </p:cNvPr>
          <p:cNvSpPr txBox="1"/>
          <p:nvPr/>
        </p:nvSpPr>
        <p:spPr>
          <a:xfrm>
            <a:off x="5104489" y="1935014"/>
            <a:ext cx="5911854"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dirty="0">
                <a:latin typeface="+mj-lt"/>
              </a:rPr>
              <a:t>Chỉ ra các từ láy được sử dụng trong đoạn trích và phân tích hiệu quả nghệ thuật ở từng trường hợp.</a:t>
            </a:r>
            <a:endParaRPr lang="en-SG" sz="4800" dirty="0">
              <a:latin typeface="+mj-lt"/>
            </a:endParaRPr>
          </a:p>
        </p:txBody>
      </p:sp>
      <p:pic>
        <p:nvPicPr>
          <p:cNvPr id="2" name="그림 3">
            <a:extLst>
              <a:ext uri="{FF2B5EF4-FFF2-40B4-BE49-F238E27FC236}">
                <a16:creationId xmlns:a16="http://schemas.microsoft.com/office/drawing/2014/main" id="{CF6921BE-E46A-D878-8AD2-B473EFE298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2773" y="4295504"/>
            <a:ext cx="3946791" cy="2458324"/>
          </a:xfrm>
          <a:prstGeom prst="rect">
            <a:avLst/>
          </a:prstGeom>
        </p:spPr>
      </p:pic>
    </p:spTree>
    <p:extLst>
      <p:ext uri="{BB962C8B-B14F-4D97-AF65-F5344CB8AC3E}">
        <p14:creationId xmlns:p14="http://schemas.microsoft.com/office/powerpoint/2010/main" val="2113470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362C2165-225E-846F-149E-F276AB9D214B}"/>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CDC1531-FCF4-47D9-8461-2FBDA1E375B4}"/>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4628159D-A54A-1F10-EFA0-A26B5087135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FF1E27F-19E9-9681-658F-3167FF5F7F4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AD4992C5-6EBF-6B4F-4CE4-673E0F5E5089}"/>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2387DA5C-2AD7-11F9-9E09-775F5850D00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11016FD6-C3F6-F5CE-C9A9-58B852965321}"/>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 name="Google Shape;3607;p43">
            <a:extLst>
              <a:ext uri="{FF2B5EF4-FFF2-40B4-BE49-F238E27FC236}">
                <a16:creationId xmlns:a16="http://schemas.microsoft.com/office/drawing/2014/main" id="{5E1A5AA8-0AC4-E4EB-A8DA-2016B673AD6D}"/>
              </a:ext>
            </a:extLst>
          </p:cNvPr>
          <p:cNvGrpSpPr/>
          <p:nvPr/>
        </p:nvGrpSpPr>
        <p:grpSpPr>
          <a:xfrm>
            <a:off x="308841" y="1493231"/>
            <a:ext cx="3026433" cy="4872402"/>
            <a:chOff x="9933811" y="1937673"/>
            <a:chExt cx="2082599" cy="3185964"/>
          </a:xfrm>
        </p:grpSpPr>
        <p:sp>
          <p:nvSpPr>
            <p:cNvPr id="12" name="Google Shape;3608;p43">
              <a:extLst>
                <a:ext uri="{FF2B5EF4-FFF2-40B4-BE49-F238E27FC236}">
                  <a16:creationId xmlns:a16="http://schemas.microsoft.com/office/drawing/2014/main" id="{41B23287-1DCE-6A06-99C7-594A9311D4BB}"/>
                </a:ext>
              </a:extLst>
            </p:cNvPr>
            <p:cNvSpPr/>
            <p:nvPr/>
          </p:nvSpPr>
          <p:spPr>
            <a:xfrm>
              <a:off x="10036076" y="1937673"/>
              <a:ext cx="1980334" cy="2044948"/>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609;p43">
              <a:extLst>
                <a:ext uri="{FF2B5EF4-FFF2-40B4-BE49-F238E27FC236}">
                  <a16:creationId xmlns:a16="http://schemas.microsoft.com/office/drawing/2014/main" id="{B73239D9-24A8-B052-6A50-9FC5CE7BC5E1}"/>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610;p43">
              <a:extLst>
                <a:ext uri="{FF2B5EF4-FFF2-40B4-BE49-F238E27FC236}">
                  <a16:creationId xmlns:a16="http://schemas.microsoft.com/office/drawing/2014/main" id="{2478CADF-B697-8F41-3517-8393580007A2}"/>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611;p43">
              <a:extLst>
                <a:ext uri="{FF2B5EF4-FFF2-40B4-BE49-F238E27FC236}">
                  <a16:creationId xmlns:a16="http://schemas.microsoft.com/office/drawing/2014/main" id="{42BFB53A-6D9B-03D7-25AA-65A320EF5B40}"/>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612;p43">
              <a:extLst>
                <a:ext uri="{FF2B5EF4-FFF2-40B4-BE49-F238E27FC236}">
                  <a16:creationId xmlns:a16="http://schemas.microsoft.com/office/drawing/2014/main" id="{F3DF6656-0DBF-8EF3-41CF-5323D37162E5}"/>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613;p43">
              <a:extLst>
                <a:ext uri="{FF2B5EF4-FFF2-40B4-BE49-F238E27FC236}">
                  <a16:creationId xmlns:a16="http://schemas.microsoft.com/office/drawing/2014/main" id="{FC8A9146-079A-CC5A-6C22-8F365CBA61EB}"/>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614;p43">
              <a:extLst>
                <a:ext uri="{FF2B5EF4-FFF2-40B4-BE49-F238E27FC236}">
                  <a16:creationId xmlns:a16="http://schemas.microsoft.com/office/drawing/2014/main" id="{742A218A-374B-B81E-8A4B-6538B10D3F47}"/>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615;p43">
              <a:extLst>
                <a:ext uri="{FF2B5EF4-FFF2-40B4-BE49-F238E27FC236}">
                  <a16:creationId xmlns:a16="http://schemas.microsoft.com/office/drawing/2014/main" id="{6A99DB5E-6293-6A85-A79B-D96556F75333}"/>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616;p43">
              <a:extLst>
                <a:ext uri="{FF2B5EF4-FFF2-40B4-BE49-F238E27FC236}">
                  <a16:creationId xmlns:a16="http://schemas.microsoft.com/office/drawing/2014/main" id="{408C4611-A428-5375-6ECA-B4173B901733}"/>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617;p43">
              <a:extLst>
                <a:ext uri="{FF2B5EF4-FFF2-40B4-BE49-F238E27FC236}">
                  <a16:creationId xmlns:a16="http://schemas.microsoft.com/office/drawing/2014/main" id="{530E554D-D518-FD1C-E712-3B0120FB2FA3}"/>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618;p43">
              <a:extLst>
                <a:ext uri="{FF2B5EF4-FFF2-40B4-BE49-F238E27FC236}">
                  <a16:creationId xmlns:a16="http://schemas.microsoft.com/office/drawing/2014/main" id="{42602BD8-ED20-92BE-14A3-3EC7420D52DC}"/>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19;p43">
              <a:extLst>
                <a:ext uri="{FF2B5EF4-FFF2-40B4-BE49-F238E27FC236}">
                  <a16:creationId xmlns:a16="http://schemas.microsoft.com/office/drawing/2014/main" id="{280D6141-DDF0-4DCD-71B6-028DC9A153AB}"/>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620;p43">
              <a:extLst>
                <a:ext uri="{FF2B5EF4-FFF2-40B4-BE49-F238E27FC236}">
                  <a16:creationId xmlns:a16="http://schemas.microsoft.com/office/drawing/2014/main" id="{96183E14-AAAD-A8F8-3BD6-A6B4865BB011}"/>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621;p43">
              <a:extLst>
                <a:ext uri="{FF2B5EF4-FFF2-40B4-BE49-F238E27FC236}">
                  <a16:creationId xmlns:a16="http://schemas.microsoft.com/office/drawing/2014/main" id="{C4D7DE9A-F851-CB1C-EB1A-B3B4E63186AA}"/>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622;p43">
              <a:extLst>
                <a:ext uri="{FF2B5EF4-FFF2-40B4-BE49-F238E27FC236}">
                  <a16:creationId xmlns:a16="http://schemas.microsoft.com/office/drawing/2014/main" id="{D88A3EC7-6E2F-BB90-65E4-BD7891FE9F1C}"/>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623;p43">
              <a:extLst>
                <a:ext uri="{FF2B5EF4-FFF2-40B4-BE49-F238E27FC236}">
                  <a16:creationId xmlns:a16="http://schemas.microsoft.com/office/drawing/2014/main" id="{E6F017BA-52D1-C96B-1624-F49E0F7CA5D6}"/>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3624;p43">
              <a:extLst>
                <a:ext uri="{FF2B5EF4-FFF2-40B4-BE49-F238E27FC236}">
                  <a16:creationId xmlns:a16="http://schemas.microsoft.com/office/drawing/2014/main" id="{83BC25D4-8C67-0566-A678-C1CAAA350D06}"/>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625;p43">
              <a:extLst>
                <a:ext uri="{FF2B5EF4-FFF2-40B4-BE49-F238E27FC236}">
                  <a16:creationId xmlns:a16="http://schemas.microsoft.com/office/drawing/2014/main" id="{DC40BBB8-EBBE-168C-9D3B-55C78506E967}"/>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626;p43">
              <a:extLst>
                <a:ext uri="{FF2B5EF4-FFF2-40B4-BE49-F238E27FC236}">
                  <a16:creationId xmlns:a16="http://schemas.microsoft.com/office/drawing/2014/main" id="{731C18E2-66EE-65C0-0D02-22702707E156}"/>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627;p43">
              <a:extLst>
                <a:ext uri="{FF2B5EF4-FFF2-40B4-BE49-F238E27FC236}">
                  <a16:creationId xmlns:a16="http://schemas.microsoft.com/office/drawing/2014/main" id="{CCFA9DD3-8BAA-023E-9468-8A29D03E7E87}"/>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628;p43">
              <a:extLst>
                <a:ext uri="{FF2B5EF4-FFF2-40B4-BE49-F238E27FC236}">
                  <a16:creationId xmlns:a16="http://schemas.microsoft.com/office/drawing/2014/main" id="{BF702887-BCCE-ECDB-7071-6A4898FA6803}"/>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629;p43">
              <a:extLst>
                <a:ext uri="{FF2B5EF4-FFF2-40B4-BE49-F238E27FC236}">
                  <a16:creationId xmlns:a16="http://schemas.microsoft.com/office/drawing/2014/main" id="{147C08BE-D891-A0AA-CCA6-6DB278587CEA}"/>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 name="Google Shape;3630;p43">
            <a:extLst>
              <a:ext uri="{FF2B5EF4-FFF2-40B4-BE49-F238E27FC236}">
                <a16:creationId xmlns:a16="http://schemas.microsoft.com/office/drawing/2014/main" id="{FF5319C4-EEB7-9924-10AF-0F4D05FA7199}"/>
              </a:ext>
            </a:extLst>
          </p:cNvPr>
          <p:cNvSpPr txBox="1"/>
          <p:nvPr/>
        </p:nvSpPr>
        <p:spPr>
          <a:xfrm>
            <a:off x="406476" y="1610218"/>
            <a:ext cx="2713871" cy="9800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4400" b="1" i="0" u="none" strike="noStrike" kern="1200" cap="none" spc="0" normalizeH="0" baseline="0" noProof="0" dirty="0">
              <a:ln>
                <a:noFill/>
              </a:ln>
              <a:solidFill>
                <a:srgbClr val="FFFCEC">
                  <a:lumMod val="10000"/>
                </a:srgbClr>
              </a:solidFill>
              <a:effectLst/>
              <a:uLnTx/>
              <a:uFillTx/>
              <a:latin typeface="Arial"/>
              <a:ea typeface="+mn-ea"/>
              <a:cs typeface="+mn-cs"/>
            </a:endParaRP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4400" b="1" i="0" u="none" strike="noStrike" kern="1200" cap="none" spc="0" normalizeH="0" baseline="0" noProof="0" dirty="0">
              <a:ln>
                <a:noFill/>
              </a:ln>
              <a:solidFill>
                <a:srgbClr val="FFFCEC">
                  <a:lumMod val="10000"/>
                </a:srgbClr>
              </a:solidFill>
              <a:effectLst/>
              <a:uLnTx/>
              <a:uFillTx/>
              <a:latin typeface="Arial"/>
              <a:ea typeface="+mn-ea"/>
              <a:cs typeface="+mn-cs"/>
            </a:endParaRP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4400" b="1" dirty="0">
                <a:solidFill>
                  <a:srgbClr val="FFFCEC">
                    <a:lumMod val="10000"/>
                  </a:srgbClr>
                </a:solidFill>
                <a:latin typeface="Times New Roman" panose="02020603050405020304" pitchFamily="18" charset="0"/>
                <a:sym typeface="Viga"/>
              </a:rPr>
              <a:t>TỪ LÁY VÀ HIỆU QUẢ</a:t>
            </a:r>
            <a:endParaRPr kumimoji="0" sz="7200" b="1" i="0" u="none" strike="noStrike" kern="0" cap="none" spc="0" normalizeH="0" baseline="0" noProof="0" dirty="0">
              <a:ln>
                <a:noFill/>
              </a:ln>
              <a:solidFill>
                <a:srgbClr val="FFFCEC">
                  <a:lumMod val="10000"/>
                </a:srgbClr>
              </a:solidFill>
              <a:effectLst/>
              <a:uLnTx/>
              <a:uFillTx/>
              <a:latin typeface="Arial"/>
              <a:ea typeface="Viga"/>
              <a:cs typeface="Viga"/>
              <a:sym typeface="Viga"/>
            </a:endParaRPr>
          </a:p>
        </p:txBody>
      </p:sp>
      <p:cxnSp>
        <p:nvCxnSpPr>
          <p:cNvPr id="36" name="Google Shape;3631;p43">
            <a:extLst>
              <a:ext uri="{FF2B5EF4-FFF2-40B4-BE49-F238E27FC236}">
                <a16:creationId xmlns:a16="http://schemas.microsoft.com/office/drawing/2014/main" id="{35ADDF28-962A-2286-C768-0DD654393737}"/>
              </a:ext>
            </a:extLst>
          </p:cNvPr>
          <p:cNvCxnSpPr/>
          <p:nvPr/>
        </p:nvCxnSpPr>
        <p:spPr>
          <a:xfrm>
            <a:off x="4861943" y="2530607"/>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7" name="Google Shape;3632;p43">
            <a:extLst>
              <a:ext uri="{FF2B5EF4-FFF2-40B4-BE49-F238E27FC236}">
                <a16:creationId xmlns:a16="http://schemas.microsoft.com/office/drawing/2014/main" id="{B6E13393-6035-A2DC-EF49-870992E7426C}"/>
              </a:ext>
            </a:extLst>
          </p:cNvPr>
          <p:cNvCxnSpPr/>
          <p:nvPr/>
        </p:nvCxnSpPr>
        <p:spPr>
          <a:xfrm>
            <a:off x="4873429" y="44497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8" name="Google Shape;3634;p43">
            <a:extLst>
              <a:ext uri="{FF2B5EF4-FFF2-40B4-BE49-F238E27FC236}">
                <a16:creationId xmlns:a16="http://schemas.microsoft.com/office/drawing/2014/main" id="{7EF08F88-9E8F-5350-671B-863E1F72EDCB}"/>
              </a:ext>
            </a:extLst>
          </p:cNvPr>
          <p:cNvCxnSpPr/>
          <p:nvPr/>
        </p:nvCxnSpPr>
        <p:spPr>
          <a:xfrm rot="10800000">
            <a:off x="519456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9" name="Google Shape;3635;p43">
            <a:extLst>
              <a:ext uri="{FF2B5EF4-FFF2-40B4-BE49-F238E27FC236}">
                <a16:creationId xmlns:a16="http://schemas.microsoft.com/office/drawing/2014/main" id="{3218981D-DEA2-0E0F-5A84-76BB5430FB1C}"/>
              </a:ext>
            </a:extLst>
          </p:cNvPr>
          <p:cNvCxnSpPr/>
          <p:nvPr/>
        </p:nvCxnSpPr>
        <p:spPr>
          <a:xfrm rot="10800000">
            <a:off x="5194560" y="3473547"/>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40" name="Google Shape;3638;p43">
            <a:extLst>
              <a:ext uri="{FF2B5EF4-FFF2-40B4-BE49-F238E27FC236}">
                <a16:creationId xmlns:a16="http://schemas.microsoft.com/office/drawing/2014/main" id="{AFF740C8-5993-0985-0ED4-22473C6CB59F}"/>
              </a:ext>
            </a:extLst>
          </p:cNvPr>
          <p:cNvCxnSpPr/>
          <p:nvPr/>
        </p:nvCxnSpPr>
        <p:spPr>
          <a:xfrm rot="10800000">
            <a:off x="5229499" y="5472239"/>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41" name="Google Shape;3639;p43">
            <a:extLst>
              <a:ext uri="{FF2B5EF4-FFF2-40B4-BE49-F238E27FC236}">
                <a16:creationId xmlns:a16="http://schemas.microsoft.com/office/drawing/2014/main" id="{92831CFE-5126-2577-D5E9-EDEACB502354}"/>
              </a:ext>
            </a:extLst>
          </p:cNvPr>
          <p:cNvGrpSpPr/>
          <p:nvPr/>
        </p:nvGrpSpPr>
        <p:grpSpPr>
          <a:xfrm>
            <a:off x="4678089" y="5125644"/>
            <a:ext cx="439864" cy="452952"/>
            <a:chOff x="5484825" y="2154975"/>
            <a:chExt cx="409150" cy="421325"/>
          </a:xfrm>
        </p:grpSpPr>
        <p:sp>
          <p:nvSpPr>
            <p:cNvPr id="42" name="Google Shape;3640;p43">
              <a:extLst>
                <a:ext uri="{FF2B5EF4-FFF2-40B4-BE49-F238E27FC236}">
                  <a16:creationId xmlns:a16="http://schemas.microsoft.com/office/drawing/2014/main" id="{E37A8822-A902-E6D1-C5CA-849C1F9A8EFC}"/>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3" name="Google Shape;3641;p43">
              <a:extLst>
                <a:ext uri="{FF2B5EF4-FFF2-40B4-BE49-F238E27FC236}">
                  <a16:creationId xmlns:a16="http://schemas.microsoft.com/office/drawing/2014/main" id="{DB7E5CF5-2657-9E40-D86B-FB237D361A67}"/>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4" name="Google Shape;3642;p43">
              <a:extLst>
                <a:ext uri="{FF2B5EF4-FFF2-40B4-BE49-F238E27FC236}">
                  <a16:creationId xmlns:a16="http://schemas.microsoft.com/office/drawing/2014/main" id="{0F9239F4-FB8F-3ABF-2DB7-2728A5ADB160}"/>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5" name="Google Shape;3643;p43">
              <a:extLst>
                <a:ext uri="{FF2B5EF4-FFF2-40B4-BE49-F238E27FC236}">
                  <a16:creationId xmlns:a16="http://schemas.microsoft.com/office/drawing/2014/main" id="{62FEE8A9-CB37-38E2-64BD-AD3D66393762}"/>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6" name="Google Shape;3644;p43">
              <a:extLst>
                <a:ext uri="{FF2B5EF4-FFF2-40B4-BE49-F238E27FC236}">
                  <a16:creationId xmlns:a16="http://schemas.microsoft.com/office/drawing/2014/main" id="{5EEEBB3C-F2AB-85F2-1C1F-0FAF1DFF0779}"/>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7" name="Google Shape;3645;p43">
              <a:extLst>
                <a:ext uri="{FF2B5EF4-FFF2-40B4-BE49-F238E27FC236}">
                  <a16:creationId xmlns:a16="http://schemas.microsoft.com/office/drawing/2014/main" id="{CF3D2FAE-FCDB-43D0-7CC8-86DE0C81FB03}"/>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8" name="Google Shape;3646;p43">
              <a:extLst>
                <a:ext uri="{FF2B5EF4-FFF2-40B4-BE49-F238E27FC236}">
                  <a16:creationId xmlns:a16="http://schemas.microsoft.com/office/drawing/2014/main" id="{9C3218BE-3773-7D9B-74C4-F91EDE0A7FDE}"/>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9" name="Google Shape;3647;p43">
              <a:extLst>
                <a:ext uri="{FF2B5EF4-FFF2-40B4-BE49-F238E27FC236}">
                  <a16:creationId xmlns:a16="http://schemas.microsoft.com/office/drawing/2014/main" id="{62D3FCD4-81AD-6CC5-16AA-235E14CDFB88}"/>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50" name="Google Shape;3648;p43">
            <a:extLst>
              <a:ext uri="{FF2B5EF4-FFF2-40B4-BE49-F238E27FC236}">
                <a16:creationId xmlns:a16="http://schemas.microsoft.com/office/drawing/2014/main" id="{25346A25-4E58-630C-D3E2-1ED3C359DD69}"/>
              </a:ext>
            </a:extLst>
          </p:cNvPr>
          <p:cNvGrpSpPr/>
          <p:nvPr/>
        </p:nvGrpSpPr>
        <p:grpSpPr>
          <a:xfrm>
            <a:off x="4634837" y="3267029"/>
            <a:ext cx="454184" cy="412963"/>
            <a:chOff x="4731725" y="2173975"/>
            <a:chExt cx="421425" cy="383225"/>
          </a:xfrm>
        </p:grpSpPr>
        <p:sp>
          <p:nvSpPr>
            <p:cNvPr id="51" name="Google Shape;3649;p43">
              <a:extLst>
                <a:ext uri="{FF2B5EF4-FFF2-40B4-BE49-F238E27FC236}">
                  <a16:creationId xmlns:a16="http://schemas.microsoft.com/office/drawing/2014/main" id="{45CAC990-5391-ED68-5E0E-2E406BE22A44}"/>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2" name="Google Shape;3650;p43">
              <a:extLst>
                <a:ext uri="{FF2B5EF4-FFF2-40B4-BE49-F238E27FC236}">
                  <a16:creationId xmlns:a16="http://schemas.microsoft.com/office/drawing/2014/main" id="{5F1D45EE-4C75-0E88-0026-86DC6DD1E5F8}"/>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3" name="Google Shape;3651;p43">
              <a:extLst>
                <a:ext uri="{FF2B5EF4-FFF2-40B4-BE49-F238E27FC236}">
                  <a16:creationId xmlns:a16="http://schemas.microsoft.com/office/drawing/2014/main" id="{6AAA6B0F-3E12-8444-B9F3-8D8EAAC63174}"/>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4" name="Google Shape;3652;p43">
              <a:extLst>
                <a:ext uri="{FF2B5EF4-FFF2-40B4-BE49-F238E27FC236}">
                  <a16:creationId xmlns:a16="http://schemas.microsoft.com/office/drawing/2014/main" id="{D08C66DA-23D0-6CBF-E0E5-2A718CF92495}"/>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5" name="Google Shape;3653;p43">
              <a:extLst>
                <a:ext uri="{FF2B5EF4-FFF2-40B4-BE49-F238E27FC236}">
                  <a16:creationId xmlns:a16="http://schemas.microsoft.com/office/drawing/2014/main" id="{371924F1-4810-2AB2-C6D0-04B0D2E87C0A}"/>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6" name="Google Shape;3654;p43">
              <a:extLst>
                <a:ext uri="{FF2B5EF4-FFF2-40B4-BE49-F238E27FC236}">
                  <a16:creationId xmlns:a16="http://schemas.microsoft.com/office/drawing/2014/main" id="{87479B17-B7BC-ABDE-0F52-8FC454AD6645}"/>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7" name="Google Shape;3655;p43">
              <a:extLst>
                <a:ext uri="{FF2B5EF4-FFF2-40B4-BE49-F238E27FC236}">
                  <a16:creationId xmlns:a16="http://schemas.microsoft.com/office/drawing/2014/main" id="{6B372018-EC36-6D56-A38D-DB5E9C3789D1}"/>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8" name="Google Shape;3656;p43">
              <a:extLst>
                <a:ext uri="{FF2B5EF4-FFF2-40B4-BE49-F238E27FC236}">
                  <a16:creationId xmlns:a16="http://schemas.microsoft.com/office/drawing/2014/main" id="{8D256F00-8CAF-DD6A-5B47-E72FA9F9F331}"/>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9" name="Google Shape;3657;p43">
              <a:extLst>
                <a:ext uri="{FF2B5EF4-FFF2-40B4-BE49-F238E27FC236}">
                  <a16:creationId xmlns:a16="http://schemas.microsoft.com/office/drawing/2014/main" id="{E23B714B-5B33-CFAB-FD29-058788FC856E}"/>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0" name="Google Shape;3658;p43">
              <a:extLst>
                <a:ext uri="{FF2B5EF4-FFF2-40B4-BE49-F238E27FC236}">
                  <a16:creationId xmlns:a16="http://schemas.microsoft.com/office/drawing/2014/main" id="{0F1893ED-2312-E573-969D-E6ED29223540}"/>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1" name="Google Shape;3659;p43">
              <a:extLst>
                <a:ext uri="{FF2B5EF4-FFF2-40B4-BE49-F238E27FC236}">
                  <a16:creationId xmlns:a16="http://schemas.microsoft.com/office/drawing/2014/main" id="{900E8434-CFB7-242C-1172-6B5793729519}"/>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2" name="Google Shape;3660;p43">
              <a:extLst>
                <a:ext uri="{FF2B5EF4-FFF2-40B4-BE49-F238E27FC236}">
                  <a16:creationId xmlns:a16="http://schemas.microsoft.com/office/drawing/2014/main" id="{50253DDD-4A16-4548-4767-128A68A07B0A}"/>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3" name="Google Shape;3661;p43">
              <a:extLst>
                <a:ext uri="{FF2B5EF4-FFF2-40B4-BE49-F238E27FC236}">
                  <a16:creationId xmlns:a16="http://schemas.microsoft.com/office/drawing/2014/main" id="{7363A6EF-A16C-1EED-97AD-486E9EEC18D5}"/>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0" name="Google Shape;3662;p43">
              <a:extLst>
                <a:ext uri="{FF2B5EF4-FFF2-40B4-BE49-F238E27FC236}">
                  <a16:creationId xmlns:a16="http://schemas.microsoft.com/office/drawing/2014/main" id="{1E1B9811-D62A-32D4-A7C6-EDB309A36C03}"/>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1" name="Google Shape;3663;p43">
              <a:extLst>
                <a:ext uri="{FF2B5EF4-FFF2-40B4-BE49-F238E27FC236}">
                  <a16:creationId xmlns:a16="http://schemas.microsoft.com/office/drawing/2014/main" id="{65F54CF6-88A0-A1EC-E2F9-1BCD2689EEC2}"/>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2" name="Google Shape;3664;p43">
              <a:extLst>
                <a:ext uri="{FF2B5EF4-FFF2-40B4-BE49-F238E27FC236}">
                  <a16:creationId xmlns:a16="http://schemas.microsoft.com/office/drawing/2014/main" id="{B1BB34D1-92C9-5F26-EE1F-7B9BB4DE6C8A}"/>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3" name="Google Shape;3665;p43">
              <a:extLst>
                <a:ext uri="{FF2B5EF4-FFF2-40B4-BE49-F238E27FC236}">
                  <a16:creationId xmlns:a16="http://schemas.microsoft.com/office/drawing/2014/main" id="{D4119370-C998-0385-CEBA-846B12A26AB9}"/>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4" name="Google Shape;3666;p43">
              <a:extLst>
                <a:ext uri="{FF2B5EF4-FFF2-40B4-BE49-F238E27FC236}">
                  <a16:creationId xmlns:a16="http://schemas.microsoft.com/office/drawing/2014/main" id="{5A3929D1-BC9A-65F0-D726-FC62E6A2C678}"/>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5" name="Google Shape;3667;p43">
              <a:extLst>
                <a:ext uri="{FF2B5EF4-FFF2-40B4-BE49-F238E27FC236}">
                  <a16:creationId xmlns:a16="http://schemas.microsoft.com/office/drawing/2014/main" id="{C710BAD4-BAE0-0469-76EA-8E52E73C4CB4}"/>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6" name="Google Shape;3668;p43">
              <a:extLst>
                <a:ext uri="{FF2B5EF4-FFF2-40B4-BE49-F238E27FC236}">
                  <a16:creationId xmlns:a16="http://schemas.microsoft.com/office/drawing/2014/main" id="{B3CE55F0-F9CF-E05B-A42E-796512F2C2CC}"/>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7" name="Google Shape;3669;p43">
              <a:extLst>
                <a:ext uri="{FF2B5EF4-FFF2-40B4-BE49-F238E27FC236}">
                  <a16:creationId xmlns:a16="http://schemas.microsoft.com/office/drawing/2014/main" id="{B4C78D89-8F84-084D-07E1-EDAEA477EA2C}"/>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8" name="Google Shape;3670;p43">
              <a:extLst>
                <a:ext uri="{FF2B5EF4-FFF2-40B4-BE49-F238E27FC236}">
                  <a16:creationId xmlns:a16="http://schemas.microsoft.com/office/drawing/2014/main" id="{FEA557CD-98BC-3838-F841-3E1AC4AECE28}"/>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69" name="Google Shape;3671;p43">
              <a:extLst>
                <a:ext uri="{FF2B5EF4-FFF2-40B4-BE49-F238E27FC236}">
                  <a16:creationId xmlns:a16="http://schemas.microsoft.com/office/drawing/2014/main" id="{92260C1A-3ADF-E9AD-AA0E-E2761FCF82D8}"/>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970" name="Google Shape;3672;p43">
            <a:extLst>
              <a:ext uri="{FF2B5EF4-FFF2-40B4-BE49-F238E27FC236}">
                <a16:creationId xmlns:a16="http://schemas.microsoft.com/office/drawing/2014/main" id="{F689B748-2D1A-AAB7-B946-E5D9DF2B7FDB}"/>
              </a:ext>
            </a:extLst>
          </p:cNvPr>
          <p:cNvGrpSpPr/>
          <p:nvPr/>
        </p:nvGrpSpPr>
        <p:grpSpPr>
          <a:xfrm>
            <a:off x="4634845" y="1761653"/>
            <a:ext cx="454184" cy="453049"/>
            <a:chOff x="3984825" y="2155375"/>
            <a:chExt cx="421425" cy="420425"/>
          </a:xfrm>
        </p:grpSpPr>
        <p:sp>
          <p:nvSpPr>
            <p:cNvPr id="971" name="Google Shape;3673;p43">
              <a:extLst>
                <a:ext uri="{FF2B5EF4-FFF2-40B4-BE49-F238E27FC236}">
                  <a16:creationId xmlns:a16="http://schemas.microsoft.com/office/drawing/2014/main" id="{D8DC1203-DC9D-F879-17DA-AE95FB97E09C}"/>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2" name="Google Shape;3674;p43">
              <a:extLst>
                <a:ext uri="{FF2B5EF4-FFF2-40B4-BE49-F238E27FC236}">
                  <a16:creationId xmlns:a16="http://schemas.microsoft.com/office/drawing/2014/main" id="{08929566-AB2F-0E79-C338-DB96B93C6475}"/>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3" name="Google Shape;3675;p43">
              <a:extLst>
                <a:ext uri="{FF2B5EF4-FFF2-40B4-BE49-F238E27FC236}">
                  <a16:creationId xmlns:a16="http://schemas.microsoft.com/office/drawing/2014/main" id="{2749D197-7C4C-29FC-12DD-C8CEA75211D6}"/>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4" name="Google Shape;3676;p43">
              <a:extLst>
                <a:ext uri="{FF2B5EF4-FFF2-40B4-BE49-F238E27FC236}">
                  <a16:creationId xmlns:a16="http://schemas.microsoft.com/office/drawing/2014/main" id="{D677FDCE-391A-BF45-DCBB-BC9911F05DF9}"/>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5" name="Google Shape;3677;p43">
              <a:extLst>
                <a:ext uri="{FF2B5EF4-FFF2-40B4-BE49-F238E27FC236}">
                  <a16:creationId xmlns:a16="http://schemas.microsoft.com/office/drawing/2014/main" id="{FFA937DF-7695-4962-5591-C3A180D4491E}"/>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6" name="Google Shape;3678;p43">
              <a:extLst>
                <a:ext uri="{FF2B5EF4-FFF2-40B4-BE49-F238E27FC236}">
                  <a16:creationId xmlns:a16="http://schemas.microsoft.com/office/drawing/2014/main" id="{61863FDF-114E-DBF4-DC97-D301626A208C}"/>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7" name="Google Shape;3679;p43">
              <a:extLst>
                <a:ext uri="{FF2B5EF4-FFF2-40B4-BE49-F238E27FC236}">
                  <a16:creationId xmlns:a16="http://schemas.microsoft.com/office/drawing/2014/main" id="{9B0CEF63-7527-CC31-4F90-ED666ED966F4}"/>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8" name="Google Shape;3680;p43">
              <a:extLst>
                <a:ext uri="{FF2B5EF4-FFF2-40B4-BE49-F238E27FC236}">
                  <a16:creationId xmlns:a16="http://schemas.microsoft.com/office/drawing/2014/main" id="{0C9B7DAC-5B03-EA3E-9DF4-DE42F2DEC1C7}"/>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79" name="Google Shape;3681;p43">
              <a:extLst>
                <a:ext uri="{FF2B5EF4-FFF2-40B4-BE49-F238E27FC236}">
                  <a16:creationId xmlns:a16="http://schemas.microsoft.com/office/drawing/2014/main" id="{4579C814-B845-1CED-DD80-5B31D3BA8F7B}"/>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980" name="Google Shape;3682;p43">
              <a:extLst>
                <a:ext uri="{FF2B5EF4-FFF2-40B4-BE49-F238E27FC236}">
                  <a16:creationId xmlns:a16="http://schemas.microsoft.com/office/drawing/2014/main" id="{6C8A9B4D-7150-5389-23CB-669ECA79C3D5}"/>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cxnSp>
        <p:nvCxnSpPr>
          <p:cNvPr id="981" name="Google Shape;3683;p43">
            <a:extLst>
              <a:ext uri="{FF2B5EF4-FFF2-40B4-BE49-F238E27FC236}">
                <a16:creationId xmlns:a16="http://schemas.microsoft.com/office/drawing/2014/main" id="{F0755288-407B-E7D9-64BB-2A0E3067390F}"/>
              </a:ext>
            </a:extLst>
          </p:cNvPr>
          <p:cNvCxnSpPr>
            <a:cxnSpLocks/>
            <a:endCxn id="35" idx="3"/>
          </p:cNvCxnSpPr>
          <p:nvPr/>
        </p:nvCxnSpPr>
        <p:spPr>
          <a:xfrm rot="10800000" flipV="1">
            <a:off x="3120348" y="1680248"/>
            <a:ext cx="1324153" cy="419970"/>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982" name="Google Shape;3684;p43">
            <a:extLst>
              <a:ext uri="{FF2B5EF4-FFF2-40B4-BE49-F238E27FC236}">
                <a16:creationId xmlns:a16="http://schemas.microsoft.com/office/drawing/2014/main" id="{88A5C614-6413-B331-E0CC-4990E1CAC70F}"/>
              </a:ext>
            </a:extLst>
          </p:cNvPr>
          <p:cNvCxnSpPr>
            <a:cxnSpLocks/>
          </p:cNvCxnSpPr>
          <p:nvPr/>
        </p:nvCxnSpPr>
        <p:spPr>
          <a:xfrm rot="16200000" flipV="1">
            <a:off x="2559055" y="3328760"/>
            <a:ext cx="3157760" cy="700676"/>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983" name="Google Shape;3685;p43">
            <a:extLst>
              <a:ext uri="{FF2B5EF4-FFF2-40B4-BE49-F238E27FC236}">
                <a16:creationId xmlns:a16="http://schemas.microsoft.com/office/drawing/2014/main" id="{4207CECC-3D3B-1900-A321-133495704E3A}"/>
              </a:ext>
            </a:extLst>
          </p:cNvPr>
          <p:cNvCxnSpPr>
            <a:cxnSpLocks/>
            <a:endCxn id="35" idx="3"/>
          </p:cNvCxnSpPr>
          <p:nvPr/>
        </p:nvCxnSpPr>
        <p:spPr>
          <a:xfrm rot="10800000">
            <a:off x="3120348" y="2100218"/>
            <a:ext cx="1324153" cy="1065414"/>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984" name="TextBox 983">
            <a:extLst>
              <a:ext uri="{FF2B5EF4-FFF2-40B4-BE49-F238E27FC236}">
                <a16:creationId xmlns:a16="http://schemas.microsoft.com/office/drawing/2014/main" id="{7B6A6283-DE84-50E2-07E1-C33B407D119C}"/>
              </a:ext>
            </a:extLst>
          </p:cNvPr>
          <p:cNvSpPr txBox="1"/>
          <p:nvPr/>
        </p:nvSpPr>
        <p:spPr>
          <a:xfrm>
            <a:off x="5558960" y="1169578"/>
            <a:ext cx="6288823" cy="1569660"/>
          </a:xfrm>
          <a:prstGeom prst="rect">
            <a:avLst/>
          </a:prstGeom>
          <a:solidFill>
            <a:srgbClr val="E2ECFB"/>
          </a:solidFill>
        </p:spPr>
        <p:txBody>
          <a:bodyPr wrap="square">
            <a:spAutoFit/>
          </a:bodyPr>
          <a:lstStyle/>
          <a:p>
            <a:pPr algn="just"/>
            <a:r>
              <a:rPr lang="vi-VN" sz="3200" b="1" dirty="0">
                <a:latin typeface="+mj-lt"/>
              </a:rPr>
              <a:t>hững hờ; ngẩn ngơ: </a:t>
            </a:r>
            <a:r>
              <a:rPr lang="vi-VN" sz="3200" dirty="0">
                <a:latin typeface="+mj-lt"/>
              </a:rPr>
              <a:t>sự vô cảm với tất cả mọi thứ vì đã mất đi một người bạn tri kỉ.</a:t>
            </a:r>
            <a:endParaRPr lang="en-SG" sz="3200" dirty="0">
              <a:latin typeface="+mj-lt"/>
            </a:endParaRPr>
          </a:p>
        </p:txBody>
      </p:sp>
      <p:sp>
        <p:nvSpPr>
          <p:cNvPr id="985" name="TextBox 984">
            <a:extLst>
              <a:ext uri="{FF2B5EF4-FFF2-40B4-BE49-F238E27FC236}">
                <a16:creationId xmlns:a16="http://schemas.microsoft.com/office/drawing/2014/main" id="{527289F3-F1F8-9935-30EB-AD27F305B17D}"/>
              </a:ext>
            </a:extLst>
          </p:cNvPr>
          <p:cNvSpPr txBox="1"/>
          <p:nvPr/>
        </p:nvSpPr>
        <p:spPr>
          <a:xfrm>
            <a:off x="5610788" y="3050753"/>
            <a:ext cx="6331420" cy="1569660"/>
          </a:xfrm>
          <a:prstGeom prst="rect">
            <a:avLst/>
          </a:prstGeom>
          <a:solidFill>
            <a:srgbClr val="FDEFE9"/>
          </a:solidFill>
        </p:spPr>
        <p:txBody>
          <a:bodyPr wrap="square">
            <a:spAutoFit/>
          </a:bodyPr>
          <a:lstStyle/>
          <a:p>
            <a:pPr algn="just"/>
            <a:r>
              <a:rPr lang="vi-VN" sz="3200" b="1" dirty="0">
                <a:latin typeface="+mj-lt"/>
              </a:rPr>
              <a:t>vội vàng: </a:t>
            </a:r>
            <a:r>
              <a:rPr lang="vi-VN" sz="3200" dirty="0">
                <a:latin typeface="+mj-lt"/>
              </a:rPr>
              <a:t>hành động ra đi bất ngờ của người bạn để lại sự thiếu vắng lẻ loi trong lòng tác giả.</a:t>
            </a:r>
            <a:endParaRPr lang="en-SG" sz="3200" dirty="0">
              <a:latin typeface="+mj-lt"/>
            </a:endParaRPr>
          </a:p>
        </p:txBody>
      </p:sp>
      <p:sp>
        <p:nvSpPr>
          <p:cNvPr id="986" name="TextBox 985">
            <a:extLst>
              <a:ext uri="{FF2B5EF4-FFF2-40B4-BE49-F238E27FC236}">
                <a16:creationId xmlns:a16="http://schemas.microsoft.com/office/drawing/2014/main" id="{8E1A9719-D93C-76ED-F67C-A9E5638E1B88}"/>
              </a:ext>
            </a:extLst>
          </p:cNvPr>
          <p:cNvSpPr txBox="1"/>
          <p:nvPr/>
        </p:nvSpPr>
        <p:spPr>
          <a:xfrm>
            <a:off x="5639055" y="4904047"/>
            <a:ext cx="6274887" cy="1569660"/>
          </a:xfrm>
          <a:prstGeom prst="rect">
            <a:avLst/>
          </a:prstGeom>
          <a:solidFill>
            <a:srgbClr val="DCF0C6"/>
          </a:solidFill>
        </p:spPr>
        <p:txBody>
          <a:bodyPr wrap="square">
            <a:spAutoFit/>
          </a:bodyPr>
          <a:lstStyle/>
          <a:p>
            <a:pPr algn="just"/>
            <a:r>
              <a:rPr lang="vi-VN" sz="3200" b="1" dirty="0">
                <a:latin typeface="+mj-lt"/>
              </a:rPr>
              <a:t>chứa chan: </a:t>
            </a:r>
            <a:r>
              <a:rPr lang="vi-VN" sz="3200" dirty="0">
                <a:latin typeface="+mj-lt"/>
              </a:rPr>
              <a:t>cảm xúc đau buồn, xót thương đến tột cùng, không thể kìm được nước mắt.</a:t>
            </a:r>
            <a:endParaRPr lang="en-SG" sz="3200" dirty="0">
              <a:latin typeface="+mj-lt"/>
            </a:endParaRPr>
          </a:p>
        </p:txBody>
      </p:sp>
    </p:spTree>
    <p:extLst>
      <p:ext uri="{BB962C8B-B14F-4D97-AF65-F5344CB8AC3E}">
        <p14:creationId xmlns:p14="http://schemas.microsoft.com/office/powerpoint/2010/main" val="2584495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81"/>
                                        </p:tgtEl>
                                        <p:attrNameLst>
                                          <p:attrName>style.visibility</p:attrName>
                                        </p:attrNameLst>
                                      </p:cBhvr>
                                      <p:to>
                                        <p:strVal val="visible"/>
                                      </p:to>
                                    </p:set>
                                    <p:animEffect transition="in" filter="wipe(down)">
                                      <p:cBhvr>
                                        <p:cTn id="19" dur="500"/>
                                        <p:tgtEl>
                                          <p:spTgt spid="981"/>
                                        </p:tgtEl>
                                      </p:cBhvr>
                                    </p:animEffect>
                                  </p:childTnLst>
                                </p:cTn>
                              </p:par>
                              <p:par>
                                <p:cTn id="20" presetID="22" presetClass="entr" presetSubtype="4"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par>
                                <p:cTn id="23" presetID="22" presetClass="entr" presetSubtype="4" fill="hold" nodeType="withEffect">
                                  <p:stCondLst>
                                    <p:cond delay="0"/>
                                  </p:stCondLst>
                                  <p:childTnLst>
                                    <p:set>
                                      <p:cBhvr>
                                        <p:cTn id="24" dur="1" fill="hold">
                                          <p:stCondLst>
                                            <p:cond delay="0"/>
                                          </p:stCondLst>
                                        </p:cTn>
                                        <p:tgtEl>
                                          <p:spTgt spid="970"/>
                                        </p:tgtEl>
                                        <p:attrNameLst>
                                          <p:attrName>style.visibility</p:attrName>
                                        </p:attrNameLst>
                                      </p:cBhvr>
                                      <p:to>
                                        <p:strVal val="visible"/>
                                      </p:to>
                                    </p:set>
                                    <p:animEffect transition="in" filter="wipe(down)">
                                      <p:cBhvr>
                                        <p:cTn id="25" dur="500"/>
                                        <p:tgtEl>
                                          <p:spTgt spid="9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84"/>
                                        </p:tgtEl>
                                        <p:attrNameLst>
                                          <p:attrName>style.visibility</p:attrName>
                                        </p:attrNameLst>
                                      </p:cBhvr>
                                      <p:to>
                                        <p:strVal val="visible"/>
                                      </p:to>
                                    </p:set>
                                    <p:animEffect transition="in" filter="wipe(down)">
                                      <p:cBhvr>
                                        <p:cTn id="28" dur="500"/>
                                        <p:tgtEl>
                                          <p:spTgt spid="98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83"/>
                                        </p:tgtEl>
                                        <p:attrNameLst>
                                          <p:attrName>style.visibility</p:attrName>
                                        </p:attrNameLst>
                                      </p:cBhvr>
                                      <p:to>
                                        <p:strVal val="visible"/>
                                      </p:to>
                                    </p:set>
                                    <p:animEffect transition="in" filter="barn(inVertical)">
                                      <p:cBhvr>
                                        <p:cTn id="33" dur="500"/>
                                        <p:tgtEl>
                                          <p:spTgt spid="983"/>
                                        </p:tgtEl>
                                      </p:cBhvr>
                                    </p:animEffect>
                                  </p:childTnLst>
                                </p:cTn>
                              </p:par>
                              <p:par>
                                <p:cTn id="34" presetID="16" presetClass="entr" presetSubtype="2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par>
                                <p:cTn id="40" presetID="16" presetClass="entr" presetSubtype="21"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85"/>
                                        </p:tgtEl>
                                        <p:attrNameLst>
                                          <p:attrName>style.visibility</p:attrName>
                                        </p:attrNameLst>
                                      </p:cBhvr>
                                      <p:to>
                                        <p:strVal val="visible"/>
                                      </p:to>
                                    </p:set>
                                    <p:animEffect transition="in" filter="barn(inVertical)">
                                      <p:cBhvr>
                                        <p:cTn id="45" dur="500"/>
                                        <p:tgtEl>
                                          <p:spTgt spid="98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82"/>
                                        </p:tgtEl>
                                        <p:attrNameLst>
                                          <p:attrName>style.visibility</p:attrName>
                                        </p:attrNameLst>
                                      </p:cBhvr>
                                      <p:to>
                                        <p:strVal val="visible"/>
                                      </p:to>
                                    </p:set>
                                    <p:animEffect transition="in" filter="barn(inVertical)">
                                      <p:cBhvr>
                                        <p:cTn id="50" dur="500"/>
                                        <p:tgtEl>
                                          <p:spTgt spid="982"/>
                                        </p:tgtEl>
                                      </p:cBhvr>
                                    </p:animEffect>
                                  </p:childTnLst>
                                </p:cTn>
                              </p:par>
                              <p:par>
                                <p:cTn id="51" presetID="16" presetClass="entr" presetSubtype="21"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par>
                                <p:cTn id="54" presetID="16" presetClass="entr" presetSubtype="21"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arn(inVertical)">
                                      <p:cBhvr>
                                        <p:cTn id="56" dur="500"/>
                                        <p:tgtEl>
                                          <p:spTgt spid="41"/>
                                        </p:tgtEl>
                                      </p:cBhvr>
                                    </p:animEffect>
                                  </p:childTnLst>
                                </p:cTn>
                              </p:par>
                              <p:par>
                                <p:cTn id="57" presetID="16" presetClass="entr" presetSubtype="21"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inVertical)">
                                      <p:cBhvr>
                                        <p:cTn id="59" dur="500"/>
                                        <p:tgtEl>
                                          <p:spTgt spid="4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986"/>
                                        </p:tgtEl>
                                        <p:attrNameLst>
                                          <p:attrName>style.visibility</p:attrName>
                                        </p:attrNameLst>
                                      </p:cBhvr>
                                      <p:to>
                                        <p:strVal val="visible"/>
                                      </p:to>
                                    </p:set>
                                    <p:animEffect transition="in" filter="barn(inVertical)">
                                      <p:cBhvr>
                                        <p:cTn id="62"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984" grpId="0" animBg="1"/>
      <p:bldP spid="985" grpId="0" animBg="1"/>
      <p:bldP spid="98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7D027A2D-7F02-6123-96E0-599E206D077B}"/>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993D170-84D5-3199-1C65-5E70AEA63F25}"/>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97935A9A-CE93-D619-FAB6-DFFBBE745D86}"/>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30599A88-6297-BEF6-837F-C8040A0E233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65662C00-C52F-793B-EC43-74C72BAFB60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C91ACBCD-8A7F-85CB-93C5-5329FFC78EA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C5F623DE-7F8B-E8C0-8DF0-27D520793298}"/>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9BDDAFFD-D8BA-3258-0C2D-90D81052A17A}"/>
              </a:ext>
            </a:extLst>
          </p:cNvPr>
          <p:cNvGrpSpPr/>
          <p:nvPr/>
        </p:nvGrpSpPr>
        <p:grpSpPr>
          <a:xfrm>
            <a:off x="4720590" y="904607"/>
            <a:ext cx="6749811" cy="5394960"/>
            <a:chOff x="4977744" y="719207"/>
            <a:chExt cx="5812058" cy="7393680"/>
          </a:xfrm>
        </p:grpSpPr>
        <p:pic>
          <p:nvPicPr>
            <p:cNvPr id="3" name="图片 10245" descr="22">
              <a:extLst>
                <a:ext uri="{FF2B5EF4-FFF2-40B4-BE49-F238E27FC236}">
                  <a16:creationId xmlns:a16="http://schemas.microsoft.com/office/drawing/2014/main" id="{D4F4A65A-7A70-7727-C364-CF7308CC5478}"/>
                </a:ext>
              </a:extLst>
            </p:cNvPr>
            <p:cNvPicPr>
              <a:picLocks noChangeAspect="1"/>
            </p:cNvPicPr>
            <p:nvPr/>
          </p:nvPicPr>
          <p:blipFill>
            <a:blip r:embed="rId6"/>
            <a:stretch>
              <a:fillRect/>
            </a:stretch>
          </p:blipFill>
          <p:spPr>
            <a:xfrm>
              <a:off x="4977744" y="719207"/>
              <a:ext cx="5812058" cy="7393680"/>
            </a:xfrm>
            <a:prstGeom prst="rect">
              <a:avLst/>
            </a:prstGeom>
            <a:noFill/>
            <a:ln w="9525">
              <a:noFill/>
            </a:ln>
          </p:spPr>
        </p:pic>
        <p:sp>
          <p:nvSpPr>
            <p:cNvPr id="4" name="TextBox 7">
              <a:extLst>
                <a:ext uri="{FF2B5EF4-FFF2-40B4-BE49-F238E27FC236}">
                  <a16:creationId xmlns:a16="http://schemas.microsoft.com/office/drawing/2014/main" id="{83232B7D-9A7B-465A-A46A-4E445600C61F}"/>
                </a:ext>
              </a:extLst>
            </p:cNvPr>
            <p:cNvSpPr txBox="1"/>
            <p:nvPr/>
          </p:nvSpPr>
          <p:spPr>
            <a:xfrm>
              <a:off x="5417992" y="2998340"/>
              <a:ext cx="4931561" cy="4344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Em cần làm gì để biết ý nghĩa của các điển tích được tác giả sử dụng trong đoạn trích? Phân tích tác dụng của các điển tích đó.</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395905A9-27B2-4119-E45E-E5105C678B9C}"/>
              </a:ext>
            </a:extLst>
          </p:cNvPr>
          <p:cNvPicPr>
            <a:picLocks noChangeAspect="1"/>
          </p:cNvPicPr>
          <p:nvPr/>
        </p:nvPicPr>
        <p:blipFill>
          <a:blip r:embed="rId7"/>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63484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F5552505-5E73-184A-5FDB-3B8A8B590490}"/>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139E4281-D404-13D5-4AC7-4452657869DF}"/>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BDF7ED81-8498-BAD3-8A77-9EDDC10D28C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5C586777-AA12-6532-91DE-8A211EFC8B6D}"/>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4EE3CD15-C929-817B-F449-C5EBB9607473}"/>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112B0D29-4A21-AD38-AFC9-71A2E3CCFE01}"/>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CDD1DF0E-C77E-D7A0-9354-D430F5E1B2A0}"/>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组合 10">
            <a:extLst>
              <a:ext uri="{FF2B5EF4-FFF2-40B4-BE49-F238E27FC236}">
                <a16:creationId xmlns:a16="http://schemas.microsoft.com/office/drawing/2014/main" id="{A172821F-0E3B-0DDD-FEDE-821F3D21623A}"/>
              </a:ext>
            </a:extLst>
          </p:cNvPr>
          <p:cNvGrpSpPr/>
          <p:nvPr/>
        </p:nvGrpSpPr>
        <p:grpSpPr>
          <a:xfrm>
            <a:off x="718598" y="1492623"/>
            <a:ext cx="3815356" cy="4106221"/>
            <a:chOff x="548" y="6427"/>
            <a:chExt cx="5491" cy="6468"/>
          </a:xfrm>
        </p:grpSpPr>
        <p:grpSp>
          <p:nvGrpSpPr>
            <p:cNvPr id="3" name="组合 11">
              <a:extLst>
                <a:ext uri="{FF2B5EF4-FFF2-40B4-BE49-F238E27FC236}">
                  <a16:creationId xmlns:a16="http://schemas.microsoft.com/office/drawing/2014/main" id="{C12F65E3-6716-C41F-DD35-417E0F63A125}"/>
                </a:ext>
              </a:extLst>
            </p:cNvPr>
            <p:cNvGrpSpPr/>
            <p:nvPr/>
          </p:nvGrpSpPr>
          <p:grpSpPr>
            <a:xfrm>
              <a:off x="2522" y="6427"/>
              <a:ext cx="1146" cy="1146"/>
              <a:chOff x="3250" y="6121"/>
              <a:chExt cx="1146" cy="1146"/>
            </a:xfrm>
          </p:grpSpPr>
          <p:sp>
            <p:nvSpPr>
              <p:cNvPr id="5" name="椭圆 1">
                <a:extLst>
                  <a:ext uri="{FF2B5EF4-FFF2-40B4-BE49-F238E27FC236}">
                    <a16:creationId xmlns:a16="http://schemas.microsoft.com/office/drawing/2014/main" id="{A98C6F38-6E56-CFDB-7733-99F01CEB8FC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6" name="TextBox 32">
                <a:extLst>
                  <a:ext uri="{FF2B5EF4-FFF2-40B4-BE49-F238E27FC236}">
                    <a16:creationId xmlns:a16="http://schemas.microsoft.com/office/drawing/2014/main" id="{98C869E5-DA76-0764-4B6F-68E0254F5054}"/>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4" name="TextBox 76">
              <a:extLst>
                <a:ext uri="{FF2B5EF4-FFF2-40B4-BE49-F238E27FC236}">
                  <a16:creationId xmlns:a16="http://schemas.microsoft.com/office/drawing/2014/main" id="{BD89784C-593E-962E-944D-27E0DA2E47A1}"/>
                </a:ext>
              </a:extLst>
            </p:cNvPr>
            <p:cNvSpPr txBox="1"/>
            <p:nvPr/>
          </p:nvSpPr>
          <p:spPr>
            <a:xfrm>
              <a:off x="548" y="7902"/>
              <a:ext cx="5491" cy="4993"/>
            </a:xfrm>
            <a:prstGeom prst="rect">
              <a:avLst/>
            </a:prstGeom>
            <a:noFill/>
          </p:spPr>
          <p:txBody>
            <a:bodyPr wrap="square" rtlCol="0">
              <a:spAutoFit/>
            </a:bodyPr>
            <a:lstStyle/>
            <a:p>
              <a:pPr algn="ctr">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Để biết ý nghĩa của điển tích, em đọc phần chú thích đưới chân trang.</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图片 2">
            <a:extLst>
              <a:ext uri="{FF2B5EF4-FFF2-40B4-BE49-F238E27FC236}">
                <a16:creationId xmlns:a16="http://schemas.microsoft.com/office/drawing/2014/main" id="{C5DB5EB1-D636-AD94-2AF5-56281872A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753" y="849545"/>
            <a:ext cx="1701283" cy="1701283"/>
          </a:xfrm>
          <a:prstGeom prst="rect">
            <a:avLst/>
          </a:prstGeom>
        </p:spPr>
      </p:pic>
      <p:grpSp>
        <p:nvGrpSpPr>
          <p:cNvPr id="10" name="组合 33">
            <a:extLst>
              <a:ext uri="{FF2B5EF4-FFF2-40B4-BE49-F238E27FC236}">
                <a16:creationId xmlns:a16="http://schemas.microsoft.com/office/drawing/2014/main" id="{FA0834E3-004B-DD5E-8DC4-659D86D7AB71}"/>
              </a:ext>
            </a:extLst>
          </p:cNvPr>
          <p:cNvGrpSpPr/>
          <p:nvPr/>
        </p:nvGrpSpPr>
        <p:grpSpPr>
          <a:xfrm>
            <a:off x="7466622" y="1878950"/>
            <a:ext cx="4252076" cy="4060537"/>
            <a:chOff x="4476" y="6427"/>
            <a:chExt cx="5886" cy="6396"/>
          </a:xfrm>
        </p:grpSpPr>
        <p:grpSp>
          <p:nvGrpSpPr>
            <p:cNvPr id="11" name="组合 34">
              <a:extLst>
                <a:ext uri="{FF2B5EF4-FFF2-40B4-BE49-F238E27FC236}">
                  <a16:creationId xmlns:a16="http://schemas.microsoft.com/office/drawing/2014/main" id="{E92D55DB-F700-173E-CAA3-2FDE801AEAEC}"/>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id="{FDD2C3EF-79BF-B02A-4D8F-BDC7B7175002}"/>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8ADDF73C-FAF5-02D5-AD0E-FB981D773177}"/>
                  </a:ext>
                </a:extLst>
              </p:cNvPr>
              <p:cNvSpPr txBox="1">
                <a:spLocks noChangeArrowheads="1"/>
              </p:cNvSpPr>
              <p:nvPr/>
            </p:nvSpPr>
            <p:spPr bwMode="auto">
              <a:xfrm>
                <a:off x="11266" y="6236"/>
                <a:ext cx="824"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2" name="TextBox 76">
              <a:extLst>
                <a:ext uri="{FF2B5EF4-FFF2-40B4-BE49-F238E27FC236}">
                  <a16:creationId xmlns:a16="http://schemas.microsoft.com/office/drawing/2014/main" id="{393D7800-57D9-4BB4-5E0F-DC129895A010}"/>
                </a:ext>
              </a:extLst>
            </p:cNvPr>
            <p:cNvSpPr txBox="1"/>
            <p:nvPr/>
          </p:nvSpPr>
          <p:spPr>
            <a:xfrm>
              <a:off x="4476" y="7830"/>
              <a:ext cx="5886" cy="499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dụng: </a:t>
              </a:r>
              <a:r>
                <a:rPr lang="vi-VN"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 nổi bật lên cảm xúc của tác giả và tình cảm dành cho người bạn đã ra đi.</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id="{6ABA73E2-AA45-DB6C-D2E1-42DCA5E60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4928" y="904607"/>
            <a:ext cx="1701283" cy="1701283"/>
          </a:xfrm>
          <a:prstGeom prst="rect">
            <a:avLst/>
          </a:prstGeom>
        </p:spPr>
      </p:pic>
      <p:pic>
        <p:nvPicPr>
          <p:cNvPr id="21" name="Picture 20" descr="A couple of men in white robes&#10;&#10;Description automatically generated">
            <a:extLst>
              <a:ext uri="{FF2B5EF4-FFF2-40B4-BE49-F238E27FC236}">
                <a16:creationId xmlns:a16="http://schemas.microsoft.com/office/drawing/2014/main" id="{6C07C543-787C-BC22-2D41-F222DD7E70A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45" b="98619" l="9275" r="99710">
                        <a14:foregroundMark x1="12896" y1="97791" x2="30435" y2="91713"/>
                        <a14:foregroundMark x1="20870" y1="96961" x2="88406" y2="80939"/>
                        <a14:foregroundMark x1="88406" y1="80939" x2="90145" y2="79558"/>
                        <a14:foregroundMark x1="96522" y1="73481" x2="93913" y2="33978"/>
                        <a14:foregroundMark x1="99710" y1="88674" x2="82609" y2="61326"/>
                        <a14:backgroundMark x1="9710" y1="93923" x2="11304" y2="95856"/>
                        <a14:backgroundMark x1="10725" y1="96961" x2="12319" y2="98895"/>
                        <a14:backgroundMark x1="14493" y1="98066" x2="14493" y2="98066"/>
                        <a14:backgroundMark x1="15507" y1="98066" x2="15507" y2="98066"/>
                        <a14:backgroundMark x1="13333" y1="98066" x2="13333" y2="98066"/>
                      </a14:backgroundRemoval>
                    </a14:imgEffect>
                  </a14:imgLayer>
                </a14:imgProps>
              </a:ext>
              <a:ext uri="{28A0092B-C50C-407E-A947-70E740481C1C}">
                <a14:useLocalDpi xmlns:a14="http://schemas.microsoft.com/office/drawing/2010/main" val="0"/>
              </a:ext>
            </a:extLst>
          </a:blip>
          <a:stretch>
            <a:fillRect/>
          </a:stretch>
        </p:blipFill>
        <p:spPr>
          <a:xfrm>
            <a:off x="3217762" y="4307172"/>
            <a:ext cx="4932436" cy="2587742"/>
          </a:xfrm>
          <a:prstGeom prst="rect">
            <a:avLst/>
          </a:prstGeom>
        </p:spPr>
      </p:pic>
    </p:spTree>
    <p:extLst>
      <p:ext uri="{BB962C8B-B14F-4D97-AF65-F5344CB8AC3E}">
        <p14:creationId xmlns:p14="http://schemas.microsoft.com/office/powerpoint/2010/main" val="220693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ppt_x"/>
                                          </p:val>
                                        </p:tav>
                                        <p:tav tm="100000">
                                          <p:val>
                                            <p:strVal val="#ppt_x"/>
                                          </p:val>
                                        </p:tav>
                                      </p:tavLst>
                                    </p:anim>
                                    <p:anim calcmode="lin" valueType="num">
                                      <p:cBhvr additive="base">
                                        <p:cTn id="1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1+#ppt_w/2"/>
                                          </p:val>
                                        </p:tav>
                                        <p:tav tm="100000">
                                          <p:val>
                                            <p:strVal val="#ppt_x"/>
                                          </p:val>
                                        </p:tav>
                                      </p:tavLst>
                                    </p:anim>
                                    <p:anim calcmode="lin" valueType="num">
                                      <p:cBhvr additive="base">
                                        <p:cTn id="24"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750" fill="hold"/>
                                        <p:tgtEl>
                                          <p:spTgt spid="10"/>
                                        </p:tgtEl>
                                        <p:attrNameLst>
                                          <p:attrName>ppt_x</p:attrName>
                                        </p:attrNameLst>
                                      </p:cBhvr>
                                      <p:tavLst>
                                        <p:tav tm="0">
                                          <p:val>
                                            <p:strVal val="#ppt_x"/>
                                          </p:val>
                                        </p:tav>
                                        <p:tav tm="100000">
                                          <p:val>
                                            <p:strVal val="#ppt_x"/>
                                          </p:val>
                                        </p:tav>
                                      </p:tavLst>
                                    </p:anim>
                                    <p:anim calcmode="lin" valueType="num">
                                      <p:cBhvr additive="base">
                                        <p:cTn id="3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250588" y="1635092"/>
            <a:ext cx="5269573" cy="5074076"/>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910272"/>
            <a:ext cx="5245505"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1545" y="986587"/>
            <a:ext cx="3604436" cy="490519"/>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Khóc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dươn</a:t>
            </a:r>
            <a:r>
              <a:rPr lang="en-US" sz="3200" b="1" kern="0" dirty="0">
                <a:solidFill>
                  <a:srgbClr val="000000"/>
                </a:solidFill>
                <a:latin typeface="Times New Roman" panose="02020603050405020304" pitchFamily="18" charset="0"/>
                <a:cs typeface="Arial"/>
                <a:sym typeface="Arial"/>
              </a:rPr>
              <a:t>g </a:t>
            </a:r>
            <a:r>
              <a:rPr lang="en-US" sz="3200" b="1" kern="0" dirty="0" err="1">
                <a:solidFill>
                  <a:srgbClr val="000000"/>
                </a:solidFill>
                <a:latin typeface="Times New Roman" panose="02020603050405020304" pitchFamily="18" charset="0"/>
                <a:cs typeface="Arial"/>
                <a:sym typeface="Arial"/>
              </a:rPr>
              <a:t>khuê</a:t>
            </a:r>
            <a:endPar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5876887" y="1171942"/>
            <a:ext cx="6116295" cy="5537226"/>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6997642" y="911086"/>
            <a:ext cx="4045574" cy="604625"/>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bg1"/>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19476"/>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BPTT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và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tác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dụng</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4714044" y="856481"/>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flipV="1">
            <a:off x="236934" y="456240"/>
            <a:ext cx="11756248" cy="39686"/>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148783" y="148481"/>
            <a:ext cx="9894433" cy="643226"/>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a:t>
            </a:r>
            <a:endParaRPr kumimoji="0" lang="en-SG" sz="40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Freeform 37">
            <a:extLst>
              <a:ext uri="{FF2B5EF4-FFF2-40B4-BE49-F238E27FC236}">
                <a16:creationId xmlns:a16="http://schemas.microsoft.com/office/drawing/2014/main" id="{56C3E63C-01D3-B784-2936-342977F74659}"/>
              </a:ext>
            </a:extLst>
          </p:cNvPr>
          <p:cNvSpPr/>
          <p:nvPr/>
        </p:nvSpPr>
        <p:spPr>
          <a:xfrm>
            <a:off x="5561129" y="6433204"/>
            <a:ext cx="318404" cy="432785"/>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E1FD51C-3BFA-60B6-C417-A724297C479C}"/>
              </a:ext>
            </a:extLst>
          </p:cNvPr>
          <p:cNvSpPr txBox="1"/>
          <p:nvPr/>
        </p:nvSpPr>
        <p:spPr>
          <a:xfrm>
            <a:off x="5876887" y="1627192"/>
            <a:ext cx="6064525" cy="4832092"/>
          </a:xfrm>
          <a:prstGeom prst="rect">
            <a:avLst/>
          </a:prstGeom>
          <a:noFill/>
        </p:spPr>
        <p:txBody>
          <a:bodyPr wrap="square">
            <a:spAutoFit/>
          </a:bodyPr>
          <a:lstStyle/>
          <a:p>
            <a:pPr algn="just"/>
            <a:r>
              <a:rPr lang="vi-VN" sz="2800" dirty="0">
                <a:latin typeface="+mj-lt"/>
              </a:rPr>
              <a:t>- </a:t>
            </a:r>
            <a:r>
              <a:rPr lang="vi-VN" sz="2800" b="1" dirty="0">
                <a:latin typeface="+mj-lt"/>
              </a:rPr>
              <a:t>Điệp ngữ: </a:t>
            </a:r>
            <a:r>
              <a:rPr lang="vi-VN" sz="2800" dirty="0">
                <a:latin typeface="+mj-lt"/>
              </a:rPr>
              <a:t>không có, không mua, không phải</a:t>
            </a:r>
            <a:endParaRPr lang="en-SG" sz="2800" dirty="0">
              <a:latin typeface="+mj-lt"/>
            </a:endParaRPr>
          </a:p>
          <a:p>
            <a:pPr algn="just"/>
            <a:r>
              <a:rPr lang="vi-VN" sz="2800" dirty="0">
                <a:latin typeface="+mj-lt"/>
              </a:rPr>
              <a:t>- </a:t>
            </a:r>
            <a:r>
              <a:rPr lang="vi-VN" sz="2800" b="1" dirty="0">
                <a:latin typeface="+mj-lt"/>
              </a:rPr>
              <a:t>Tác dụng:</a:t>
            </a:r>
            <a:endParaRPr lang="en-SG" sz="2800" b="1" dirty="0">
              <a:latin typeface="+mj-lt"/>
            </a:endParaRPr>
          </a:p>
          <a:p>
            <a:pPr algn="just"/>
            <a:r>
              <a:rPr lang="vi-VN" sz="2800" dirty="0">
                <a:latin typeface="+mj-lt"/>
              </a:rPr>
              <a:t>+  Người đã không còn thì không có cảm hứng làm bất cứ điều gì dù đó có là thú vui nhất trong cuộc đời thì đều trở nên vô nghĩa. </a:t>
            </a:r>
            <a:endParaRPr lang="en-SG" sz="2800" dirty="0">
              <a:latin typeface="+mj-lt"/>
            </a:endParaRPr>
          </a:p>
          <a:p>
            <a:pPr algn="just"/>
            <a:r>
              <a:rPr lang="vi-VN" sz="2800" dirty="0">
                <a:latin typeface="+mj-lt"/>
              </a:rPr>
              <a:t>+ Nguyễn Khuyến rất đau đớn, mất mát khi người bạn thân tri kỉ ra đi.</a:t>
            </a:r>
            <a:endParaRPr lang="en-SG" sz="2800" dirty="0">
              <a:latin typeface="+mj-lt"/>
            </a:endParaRPr>
          </a:p>
          <a:p>
            <a:pPr algn="just"/>
            <a:r>
              <a:rPr lang="vi-VN" sz="2800" dirty="0">
                <a:latin typeface="+mj-lt"/>
              </a:rPr>
              <a:t>+ Cảm giác nức nở, sự trống vắng đến nghẹn ngào, chua xót.</a:t>
            </a:r>
            <a:endParaRPr lang="en-SG" sz="2800" dirty="0">
              <a:latin typeface="+mj-lt"/>
            </a:endParaRPr>
          </a:p>
        </p:txBody>
      </p:sp>
      <p:sp>
        <p:nvSpPr>
          <p:cNvPr id="9" name="TextBox 8">
            <a:extLst>
              <a:ext uri="{FF2B5EF4-FFF2-40B4-BE49-F238E27FC236}">
                <a16:creationId xmlns:a16="http://schemas.microsoft.com/office/drawing/2014/main" id="{BDC95CC9-4EBE-80FB-FE5A-4E289A2D4852}"/>
              </a:ext>
            </a:extLst>
          </p:cNvPr>
          <p:cNvSpPr txBox="1"/>
          <p:nvPr/>
        </p:nvSpPr>
        <p:spPr>
          <a:xfrm>
            <a:off x="223017" y="1635092"/>
            <a:ext cx="5264462" cy="1949252"/>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Ở những câu thơ sau, biện pháp tu từ điệp ngữ có tác dụng như thế nào trong việc diễn tả các cung bậc cảm xúc của nhà thơ?</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1371600" algn="just">
              <a:spcAft>
                <a:spcPts val="800"/>
              </a:spcAft>
            </a:pP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D24BD95-D704-AB0A-B40E-1E9BAA1BAC55}"/>
              </a:ext>
            </a:extLst>
          </p:cNvPr>
          <p:cNvSpPr txBox="1"/>
          <p:nvPr/>
        </p:nvSpPr>
        <p:spPr>
          <a:xfrm>
            <a:off x="-936326" y="3242587"/>
            <a:ext cx="6393267" cy="3190617"/>
          </a:xfrm>
          <a:prstGeom prst="rect">
            <a:avLst/>
          </a:prstGeom>
          <a:noFill/>
        </p:spPr>
        <p:txBody>
          <a:bodyPr wrap="square">
            <a:spAutoFit/>
          </a:bodyPr>
          <a:lstStyle/>
          <a:p>
            <a:pPr marL="137160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Rượu ngon không có bạn hiền</a:t>
            </a:r>
            <a:endParaRPr kumimoji="0" lang="en-SG"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 mua không phải không tiền không mua</a:t>
            </a:r>
            <a:endParaRPr kumimoji="0" lang="en-SG"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thơ nghĩ đắn đo không viết</a:t>
            </a:r>
            <a:endParaRPr kumimoji="0" lang="en-SG"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đưa ai, ai biết mà đưa:</a:t>
            </a:r>
            <a:endParaRPr kumimoji="0" lang="en-SG"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Giường kia treo cũng hững hờ</a:t>
            </a:r>
            <a:endParaRPr kumimoji="0" lang="en-SG"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37160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Đàn kia gẩy cũng ngẩn ngơ tiếng đàn.</a:t>
            </a:r>
            <a:endParaRPr kumimoji="0" lang="en-SG"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F85A0C52-3573-2BB2-1CAA-130ADFA3336C}"/>
              </a:ext>
            </a:extLst>
          </p:cNvPr>
          <p:cNvCxnSpPr/>
          <p:nvPr/>
        </p:nvCxnSpPr>
        <p:spPr>
          <a:xfrm>
            <a:off x="1989437" y="3621415"/>
            <a:ext cx="1186249"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46CC322E-FD65-7667-6641-87AB08B41DCD}"/>
              </a:ext>
            </a:extLst>
          </p:cNvPr>
          <p:cNvCxnSpPr>
            <a:cxnSpLocks/>
          </p:cNvCxnSpPr>
          <p:nvPr/>
        </p:nvCxnSpPr>
        <p:spPr>
          <a:xfrm>
            <a:off x="2141836" y="4144518"/>
            <a:ext cx="169529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99D6E24A-2E35-04D8-6BED-F315BA10E4FC}"/>
              </a:ext>
            </a:extLst>
          </p:cNvPr>
          <p:cNvCxnSpPr>
            <a:cxnSpLocks/>
          </p:cNvCxnSpPr>
          <p:nvPr/>
        </p:nvCxnSpPr>
        <p:spPr>
          <a:xfrm>
            <a:off x="619540" y="4494626"/>
            <a:ext cx="1369897"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65066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par>
                          <p:cTn id="17" fill="hold">
                            <p:stCondLst>
                              <p:cond delay="1500"/>
                            </p:stCondLst>
                            <p:childTnLst>
                              <p:par>
                                <p:cTn id="18" presetID="16" presetClass="entr" presetSubtype="2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additive="base">
                                        <p:cTn id="2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 calcmode="lin" valueType="num">
                                      <p:cBhvr additive="base">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 calcmode="lin" valueType="num">
                                      <p:cBhvr additive="base">
                                        <p:cTn id="4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1706B-9AD5-14B7-B2B5-C205F53D8E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A80B39-8DD4-D987-D409-584DF3AAB85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F05118E9-D41E-9B6C-4DC1-5D0DBA955722}"/>
              </a:ext>
            </a:extLst>
          </p:cNvPr>
          <p:cNvSpPr txBox="1">
            <a:spLocks noGrp="1"/>
          </p:cNvSpPr>
          <p:nvPr/>
        </p:nvSpPr>
        <p:spPr>
          <a:xfrm>
            <a:off x="1590078" y="3677409"/>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ôn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tập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kiến</a:t>
            </a:r>
            <a:r>
              <a:rPr lang="vi-VN" sz="6000" b="1" dirty="0">
                <a:latin typeface="Times New Roman" panose="02020603050405020304" pitchFamily="18" charset="0"/>
                <a:cs typeface="Times New Roman" panose="02020603050405020304" pitchFamily="18" charset="0"/>
              </a:rPr>
              <a:t> thức phần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 </a:t>
            </a:r>
            <a:endParaRPr lang="en-SG" sz="6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8CEB355E-5A7F-ECA6-890C-5F1AEC7D34C2}"/>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60820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28637079-048B-DFD4-F679-832D454B0AEE}"/>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385A884-63A5-198A-13D4-4F6191411B30}"/>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8796DFB5-4807-CA59-3974-CE7571AE15D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F45DDD1-E48C-079D-E82F-58939E98FE1C}"/>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7C855508-0E36-0989-388D-028719258017}"/>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F5BEDCA2-8701-E193-4C86-18F5FD029E18}"/>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D007F7F5-E0A9-30AC-0F81-8DB0127C0BC8}"/>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VIẾT</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0DCD1D43-080F-9634-5E03-CCE7CE7BBAF5}"/>
              </a:ext>
            </a:extLst>
          </p:cNvPr>
          <p:cNvGrpSpPr/>
          <p:nvPr/>
        </p:nvGrpSpPr>
        <p:grpSpPr>
          <a:xfrm>
            <a:off x="4077321" y="1191517"/>
            <a:ext cx="7315607" cy="4697024"/>
            <a:chOff x="4834962" y="1113973"/>
            <a:chExt cx="7074568" cy="4379495"/>
          </a:xfrm>
        </p:grpSpPr>
        <p:sp>
          <p:nvSpPr>
            <p:cNvPr id="3" name="Freeform 11">
              <a:extLst>
                <a:ext uri="{FF2B5EF4-FFF2-40B4-BE49-F238E27FC236}">
                  <a16:creationId xmlns:a16="http://schemas.microsoft.com/office/drawing/2014/main" id="{140D4AEA-E69E-3DCE-CAD5-79BE3C33EBF6}"/>
                </a:ext>
              </a:extLst>
            </p:cNvPr>
            <p:cNvSpPr/>
            <p:nvPr/>
          </p:nvSpPr>
          <p:spPr>
            <a:xfrm flipH="1">
              <a:off x="4834962" y="1113973"/>
              <a:ext cx="7074568" cy="4379495"/>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4" name="TextBox 3">
              <a:extLst>
                <a:ext uri="{FF2B5EF4-FFF2-40B4-BE49-F238E27FC236}">
                  <a16:creationId xmlns:a16="http://schemas.microsoft.com/office/drawing/2014/main" id="{FAA5B44C-355D-85FB-CBC3-D36C05D19DEB}"/>
                </a:ext>
              </a:extLst>
            </p:cNvPr>
            <p:cNvSpPr txBox="1"/>
            <p:nvPr/>
          </p:nvSpPr>
          <p:spPr>
            <a:xfrm>
              <a:off x="5582498" y="1955303"/>
              <a:ext cx="5932603" cy="2841005"/>
            </a:xfrm>
            <a:prstGeom prst="rect">
              <a:avLst/>
            </a:prstGeom>
            <a:noFill/>
          </p:spPr>
          <p:txBody>
            <a:bodyPr wrap="square">
              <a:spAutoFit/>
            </a:bodyPr>
            <a:lstStyle/>
            <a:p>
              <a:pPr algn="ctr">
                <a:spcAft>
                  <a:spcPts val="80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Viết bài văn phân tích trích đoạn bài thơ Khóc Dương Khuê ở phần Đọc.</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descr="A couple of men sitting on a rock&#10;&#10;Description automatically generated">
            <a:extLst>
              <a:ext uri="{FF2B5EF4-FFF2-40B4-BE49-F238E27FC236}">
                <a16:creationId xmlns:a16="http://schemas.microsoft.com/office/drawing/2014/main" id="{44CE5FE3-8537-5195-6528-261C677D122B}"/>
              </a:ext>
            </a:extLst>
          </p:cNvPr>
          <p:cNvPicPr>
            <a:picLocks noChangeAspect="1"/>
          </p:cNvPicPr>
          <p:nvPr/>
        </p:nvPicPr>
        <p:blipFill rotWithShape="1">
          <a:blip r:embed="rId7">
            <a:extLst>
              <a:ext uri="{28A0092B-C50C-407E-A947-70E740481C1C}">
                <a14:useLocalDpi xmlns:a14="http://schemas.microsoft.com/office/drawing/2010/main" val="0"/>
              </a:ext>
            </a:extLst>
          </a:blip>
          <a:srcRect r="3955" b="8169"/>
          <a:stretch/>
        </p:blipFill>
        <p:spPr>
          <a:xfrm flipH="1">
            <a:off x="0" y="3210564"/>
            <a:ext cx="5470696" cy="3647436"/>
          </a:xfrm>
          <a:prstGeom prst="rect">
            <a:avLst/>
          </a:prstGeom>
        </p:spPr>
      </p:pic>
    </p:spTree>
    <p:extLst>
      <p:ext uri="{BB962C8B-B14F-4D97-AF65-F5344CB8AC3E}">
        <p14:creationId xmlns:p14="http://schemas.microsoft.com/office/powerpoint/2010/main" val="746055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8736B5C8-1FE8-8AF1-1957-F42E199731B3}"/>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61B1685C-6609-4FF0-105F-4DF43F2E26DF}"/>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072FCEB0-9CF6-9173-030E-BEF71D062AC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3631CCC8-2F97-F713-D1C6-54F35D89F17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8ED82919-364C-2009-38D8-DB8AC483CFF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E774E424-27A6-9D3B-D3F8-72D748EC204D}"/>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F3361B38-E7B1-F540-4C46-4139F5EF8D27}"/>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NÓI VÀ NGHE</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BA38812-AB7E-6F7E-D836-AC23D8CFF6B8}"/>
              </a:ext>
            </a:extLst>
          </p:cNvPr>
          <p:cNvPicPr>
            <a:picLocks noChangeAspect="1"/>
          </p:cNvPicPr>
          <p:nvPr/>
        </p:nvPicPr>
        <p:blipFill rotWithShape="1">
          <a:blip r:embed="rId6"/>
          <a:srcRect r="-8578" b="44286"/>
          <a:stretch/>
        </p:blipFill>
        <p:spPr>
          <a:xfrm>
            <a:off x="460077" y="3429000"/>
            <a:ext cx="4324935" cy="3311431"/>
          </a:xfrm>
          <a:prstGeom prst="rect">
            <a:avLst/>
          </a:prstGeom>
        </p:spPr>
      </p:pic>
      <p:grpSp>
        <p:nvGrpSpPr>
          <p:cNvPr id="3" name="Group 2">
            <a:extLst>
              <a:ext uri="{FF2B5EF4-FFF2-40B4-BE49-F238E27FC236}">
                <a16:creationId xmlns:a16="http://schemas.microsoft.com/office/drawing/2014/main" id="{FB659AC6-2F4C-D10B-D1D1-D6F1010E084A}"/>
              </a:ext>
            </a:extLst>
          </p:cNvPr>
          <p:cNvGrpSpPr/>
          <p:nvPr/>
        </p:nvGrpSpPr>
        <p:grpSpPr>
          <a:xfrm>
            <a:off x="4125956" y="1443773"/>
            <a:ext cx="7633346" cy="4923886"/>
            <a:chOff x="0" y="0"/>
            <a:chExt cx="3619824" cy="2374185"/>
          </a:xfrm>
        </p:grpSpPr>
        <p:sp>
          <p:nvSpPr>
            <p:cNvPr id="4" name="Freeform 45">
              <a:extLst>
                <a:ext uri="{FF2B5EF4-FFF2-40B4-BE49-F238E27FC236}">
                  <a16:creationId xmlns:a16="http://schemas.microsoft.com/office/drawing/2014/main" id="{621C008C-BEB1-E828-20E9-812BE1AE13D2}"/>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5" name="Freeform 46">
              <a:extLst>
                <a:ext uri="{FF2B5EF4-FFF2-40B4-BE49-F238E27FC236}">
                  <a16:creationId xmlns:a16="http://schemas.microsoft.com/office/drawing/2014/main" id="{F005B581-BD67-573D-CB27-14A2464482B6}"/>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7">
              <a:extLst>
                <a:ext uri="{FF2B5EF4-FFF2-40B4-BE49-F238E27FC236}">
                  <a16:creationId xmlns:a16="http://schemas.microsoft.com/office/drawing/2014/main" id="{BCE557C3-9385-8E06-4DB0-994875FD80F4}"/>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8">
              <a:extLst>
                <a:ext uri="{FF2B5EF4-FFF2-40B4-BE49-F238E27FC236}">
                  <a16:creationId xmlns:a16="http://schemas.microsoft.com/office/drawing/2014/main" id="{74C8B2F0-F978-7460-E7B9-DC7B885E2D1B}"/>
                </a:ext>
              </a:extLst>
            </p:cNvPr>
            <p:cNvSpPr/>
            <p:nvPr/>
          </p:nvSpPr>
          <p:spPr>
            <a:xfrm>
              <a:off x="2928542" y="795935"/>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 name="TextBox 141">
            <a:extLst>
              <a:ext uri="{FF2B5EF4-FFF2-40B4-BE49-F238E27FC236}">
                <a16:creationId xmlns:a16="http://schemas.microsoft.com/office/drawing/2014/main" id="{F9E67557-5FFD-FFBA-52AD-A5B4CC9D8A28}"/>
              </a:ext>
            </a:extLst>
          </p:cNvPr>
          <p:cNvSpPr txBox="1"/>
          <p:nvPr/>
        </p:nvSpPr>
        <p:spPr>
          <a:xfrm>
            <a:off x="4943825" y="2551905"/>
            <a:ext cx="5911854"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000" dirty="0">
                <a:latin typeface="+mj-lt"/>
              </a:rPr>
              <a:t>Thảo luận về vai trò của tình bạn trong cuộc sống.</a:t>
            </a:r>
            <a:endParaRPr lang="en-SG" sz="6000" dirty="0">
              <a:latin typeface="+mj-lt"/>
            </a:endParaRPr>
          </a:p>
        </p:txBody>
      </p:sp>
    </p:spTree>
    <p:extLst>
      <p:ext uri="{BB962C8B-B14F-4D97-AF65-F5344CB8AC3E}">
        <p14:creationId xmlns:p14="http://schemas.microsoft.com/office/powerpoint/2010/main" val="390032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62698-F412-7E7E-3754-237AF0A86B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D67A98-4E7F-00B8-D354-B733181F3D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72833493-AEA3-718F-3AA2-DD7C66479EDD}"/>
              </a:ext>
            </a:extLst>
          </p:cNvPr>
          <p:cNvSpPr txBox="1">
            <a:spLocks noGrp="1"/>
          </p:cNvSpPr>
          <p:nvPr/>
        </p:nvSpPr>
        <p:spPr>
          <a:xfrm>
            <a:off x="1413730" y="3641322"/>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600" b="1" dirty="0">
                <a:latin typeface="Times New Roman" panose="02020603050405020304" pitchFamily="18" charset="0"/>
                <a:cs typeface="Times New Roman" panose="02020603050405020304" pitchFamily="18" charset="0"/>
              </a:rPr>
              <a:t>PHIẾU HỌC TẬP SỐ 2</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08515307-60F4-78A7-3C4B-8759A5C2E258}"/>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386298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A734F7AE-6EC8-9FED-D8E0-EA466D4F1E34}"/>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56089C82-5774-3BE8-BE01-093D81A1EC5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B256425-013E-7F9B-2C32-37417CB376BD}"/>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8C5C458-B105-0F8E-7AC2-260B224B3E3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1E30A189-C2BE-8826-1DB6-F850FC893E6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88633A54-72E2-AE0A-0984-8345284F34CD}"/>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AB5DEB4B-C05A-D832-E04B-0A4BBFB0D31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PHIẾU HỌC TẬP SỐ 2</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5B4E727E-1060-2AB5-3EEF-F926657C917B}"/>
              </a:ext>
            </a:extLst>
          </p:cNvPr>
          <p:cNvGrpSpPr/>
          <p:nvPr/>
        </p:nvGrpSpPr>
        <p:grpSpPr>
          <a:xfrm>
            <a:off x="3903534" y="1132114"/>
            <a:ext cx="7999314" cy="5309686"/>
            <a:chOff x="0" y="0"/>
            <a:chExt cx="3570280" cy="2374185"/>
          </a:xfrm>
        </p:grpSpPr>
        <p:sp>
          <p:nvSpPr>
            <p:cNvPr id="5" name="Freeform 45">
              <a:extLst>
                <a:ext uri="{FF2B5EF4-FFF2-40B4-BE49-F238E27FC236}">
                  <a16:creationId xmlns:a16="http://schemas.microsoft.com/office/drawing/2014/main" id="{30FF3DA0-E560-D43E-1069-8A6102CF13E5}"/>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6">
              <a:extLst>
                <a:ext uri="{FF2B5EF4-FFF2-40B4-BE49-F238E27FC236}">
                  <a16:creationId xmlns:a16="http://schemas.microsoft.com/office/drawing/2014/main" id="{97339745-CCCD-6F34-32AB-8864A4EB3852}"/>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7">
              <a:extLst>
                <a:ext uri="{FF2B5EF4-FFF2-40B4-BE49-F238E27FC236}">
                  <a16:creationId xmlns:a16="http://schemas.microsoft.com/office/drawing/2014/main" id="{67D389CE-F382-7D6A-C87C-E577FC859A05}"/>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 name="Freeform 48">
              <a:extLst>
                <a:ext uri="{FF2B5EF4-FFF2-40B4-BE49-F238E27FC236}">
                  <a16:creationId xmlns:a16="http://schemas.microsoft.com/office/drawing/2014/main" id="{3E33AAC2-BE16-F152-F9AD-269154C53FC7}"/>
                </a:ext>
              </a:extLst>
            </p:cNvPr>
            <p:cNvSpPr/>
            <p:nvPr/>
          </p:nvSpPr>
          <p:spPr>
            <a:xfrm>
              <a:off x="2878998" y="1252035"/>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 name="TextBox 141">
            <a:extLst>
              <a:ext uri="{FF2B5EF4-FFF2-40B4-BE49-F238E27FC236}">
                <a16:creationId xmlns:a16="http://schemas.microsoft.com/office/drawing/2014/main" id="{FD3A74D5-2830-0D05-9476-9C88B57B6B89}"/>
              </a:ext>
            </a:extLst>
          </p:cNvPr>
          <p:cNvSpPr txBox="1"/>
          <p:nvPr/>
        </p:nvSpPr>
        <p:spPr>
          <a:xfrm>
            <a:off x="4858095" y="2285755"/>
            <a:ext cx="6158248" cy="304698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dirty="0">
                <a:latin typeface="Times New Roman" panose="02020603050405020304" pitchFamily="18" charset="0"/>
                <a:cs typeface="Times New Roman" panose="02020603050405020304" pitchFamily="18" charset="0"/>
              </a:rPr>
              <a:t>Đọc văn bản: </a:t>
            </a:r>
            <a:r>
              <a:rPr lang="vi-VN" sz="4800" b="1" dirty="0">
                <a:latin typeface="Times New Roman" panose="02020603050405020304" pitchFamily="18" charset="0"/>
                <a:cs typeface="Times New Roman" panose="02020603050405020304" pitchFamily="18" charset="0"/>
              </a:rPr>
              <a:t>Một nét nổi bật trong sáng tác của Nam Cao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cầu</a:t>
            </a:r>
            <a:endParaRPr lang="en-SG" sz="48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B38E3B5-15CA-BCF8-15D9-616E69E01D5B}"/>
              </a:ext>
            </a:extLst>
          </p:cNvPr>
          <p:cNvPicPr>
            <a:picLocks noChangeAspect="1"/>
          </p:cNvPicPr>
          <p:nvPr/>
        </p:nvPicPr>
        <p:blipFill>
          <a:blip r:embed="rId14">
            <a:clrChange>
              <a:clrFrom>
                <a:srgbClr val="F6ECEB"/>
              </a:clrFrom>
              <a:clrTo>
                <a:srgbClr val="F6ECEB">
                  <a:alpha val="0"/>
                </a:srgbClr>
              </a:clrTo>
            </a:clrChange>
            <a:extLst>
              <a:ext uri="{BEBA8EAE-BF5A-486C-A8C5-ECC9F3942E4B}">
                <a14:imgProps xmlns:a14="http://schemas.microsoft.com/office/drawing/2010/main">
                  <a14:imgLayer r:embed="rId15">
                    <a14:imgEffect>
                      <a14:backgroundRemoval t="14000" b="71100" l="9700" r="80200">
                        <a14:foregroundMark x1="27200" y1="15600" x2="34200" y2="17400"/>
                        <a14:foregroundMark x1="62500" y1="14000" x2="68800" y2="17900"/>
                        <a14:foregroundMark x1="80200" y1="24400" x2="78900" y2="24400"/>
                        <a14:foregroundMark x1="39376" y1="67555" x2="47400" y2="68400"/>
                        <a14:foregroundMark x1="33110" y1="66896" x2="36606" y2="67264"/>
                        <a14:foregroundMark x1="28121" y1="66371" x2="30946" y2="66668"/>
                        <a14:foregroundMark x1="17896" y1="65295" x2="24467" y2="65987"/>
                        <a14:foregroundMark x1="11300" y1="64600" x2="12129" y2="64687"/>
                        <a14:foregroundMark x1="47400" y1="68400" x2="48300" y2="68200"/>
                        <a14:foregroundMark x1="41163" y1="63325" x2="34700" y2="61000"/>
                        <a14:foregroundMark x1="48600" y1="66000" x2="41516" y2="63452"/>
                        <a14:foregroundMark x1="17001" y1="69713" x2="20500" y2="71100"/>
                        <a14:foregroundMark x1="9900" y1="66900" x2="12181" y2="67804"/>
                        <a14:foregroundMark x1="17884" y1="65355" x2="18900" y2="66300"/>
                        <a14:foregroundMark x1="11700" y1="59600" x2="14247" y2="61970"/>
                        <a14:foregroundMark x1="18900" y1="66300" x2="29100" y2="70000"/>
                        <a14:foregroundMark x1="11100" y1="64600" x2="9700" y2="70000"/>
                        <a14:foregroundMark x1="10600" y1="69500" x2="11800" y2="59200"/>
                        <a14:foregroundMark x1="18287" y1="63367" x2="24100" y2="67100"/>
                        <a14:foregroundMark x1="11800" y1="59200" x2="17175" y2="62652"/>
                        <a14:foregroundMark x1="33540" y1="67554" x2="34000" y2="67500"/>
                        <a14:foregroundMark x1="17048" y1="69478" x2="28375" y2="68156"/>
                        <a14:foregroundMark x1="46500" y1="68200" x2="35800" y2="69800"/>
                        <a14:foregroundMark x1="49700" y1="68900" x2="40300" y2="55200"/>
                        <a14:foregroundMark x1="50200" y1="68000" x2="49200" y2="63900"/>
                        <a14:foregroundMark x1="36100" y1="66900" x2="41500" y2="66500"/>
                        <a14:foregroundMark x1="36300" y1="67500" x2="39000" y2="60400"/>
                        <a14:foregroundMark x1="18000" y1="69000" x2="13100" y2="68000"/>
                        <a14:foregroundMark x1="12900" y1="61900" x2="14800" y2="68800"/>
                        <a14:foregroundMark x1="14000" y1="63100" x2="13300" y2="69400"/>
                        <a14:foregroundMark x1="11900" y1="69900" x2="25800" y2="69700"/>
                        <a14:foregroundMark x1="27600" y1="65500" x2="25100" y2="65700"/>
                        <a14:backgroundMark x1="19700" y1="63100" x2="19700" y2="63100"/>
                        <a14:backgroundMark x1="19700" y1="63100" x2="19500" y2="63800"/>
                        <a14:backgroundMark x1="15900" y1="62300" x2="15797" y2="62809"/>
                        <a14:backgroundMark x1="27026" y1="64645" x2="29100" y2="65000"/>
                        <a14:backgroundMark x1="30200" y1="67100" x2="31900" y2="69700"/>
                      </a14:backgroundRemoval>
                    </a14:imgEffect>
                  </a14:imgLayer>
                </a14:imgProps>
              </a:ext>
            </a:extLst>
          </a:blip>
          <a:srcRect l="8031" t="10439" r="12402" b="29730"/>
          <a:stretch/>
        </p:blipFill>
        <p:spPr>
          <a:xfrm>
            <a:off x="489422" y="2842054"/>
            <a:ext cx="5155854" cy="3877011"/>
          </a:xfrm>
          <a:prstGeom prst="rect">
            <a:avLst/>
          </a:prstGeom>
        </p:spPr>
      </p:pic>
    </p:spTree>
    <p:extLst>
      <p:ext uri="{BB962C8B-B14F-4D97-AF65-F5344CB8AC3E}">
        <p14:creationId xmlns:p14="http://schemas.microsoft.com/office/powerpoint/2010/main" val="162101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829C-C400-62F2-2C95-6C5BAE51AA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3CDB1B-6279-DEB2-6A42-58FB6EF88838}"/>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5DFA7B45-C726-0E62-1485-251A78B2ADEE}"/>
              </a:ext>
            </a:extLst>
          </p:cNvPr>
          <p:cNvSpPr txBox="1">
            <a:spLocks noGrp="1"/>
          </p:cNvSpPr>
          <p:nvPr/>
        </p:nvSpPr>
        <p:spPr>
          <a:xfrm>
            <a:off x="6027429" y="2541076"/>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00000"/>
              </a:lnSpc>
              <a:spcBef>
                <a:spcPts val="0"/>
              </a:spcBef>
              <a:spcAft>
                <a:spcPts val="0"/>
              </a:spcAft>
              <a:buClr>
                <a:prstClr val="black"/>
              </a:buClr>
              <a:buSzPts val="1500"/>
              <a:buFont typeface="Poppins Medium"/>
              <a:buNone/>
              <a:tabLst/>
              <a:defRPr/>
            </a:pP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hỏi</a:t>
            </a:r>
            <a:r>
              <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trắc</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8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nghiệm</a:t>
            </a:r>
            <a:endParaRPr kumimoji="0" lang="en-SG" sz="8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00EBFDD7-6B20-3AFD-18C8-D59E750C61C1}"/>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EBB7DC25-71FE-CFB4-A062-816496C20EAC}"/>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I</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3268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D45FE-540D-C453-3193-2357DA75BF58}"/>
              </a:ext>
            </a:extLst>
          </p:cNvPr>
          <p:cNvPicPr>
            <a:picLocks noChangeAspect="1"/>
          </p:cNvPicPr>
          <p:nvPr/>
        </p:nvPicPr>
        <p:blipFill>
          <a:blip r:embed="rId3"/>
          <a:stretch>
            <a:fillRect/>
          </a:stretch>
        </p:blipFill>
        <p:spPr>
          <a:xfrm>
            <a:off x="9089373" y="657922"/>
            <a:ext cx="1359320" cy="2072335"/>
          </a:xfrm>
          <a:prstGeom prst="rect">
            <a:avLst/>
          </a:prstGeom>
        </p:spPr>
      </p:pic>
      <p:pic>
        <p:nvPicPr>
          <p:cNvPr id="9" name="Graphic 8">
            <a:extLst>
              <a:ext uri="{FF2B5EF4-FFF2-40B4-BE49-F238E27FC236}">
                <a16:creationId xmlns:a16="http://schemas.microsoft.com/office/drawing/2014/main" id="{DB489F46-6D2D-F649-A63B-F53B86B76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80905" y="423131"/>
            <a:ext cx="6793667" cy="5887844"/>
          </a:xfrm>
          <a:prstGeom prst="rect">
            <a:avLst/>
          </a:prstGeom>
        </p:spPr>
      </p:pic>
      <p:sp>
        <p:nvSpPr>
          <p:cNvPr id="10" name="TextBox 9">
            <a:extLst>
              <a:ext uri="{FF2B5EF4-FFF2-40B4-BE49-F238E27FC236}">
                <a16:creationId xmlns:a16="http://schemas.microsoft.com/office/drawing/2014/main" id="{23AB9DDE-49C2-5676-7495-95CBD3D2D001}"/>
              </a:ext>
            </a:extLst>
          </p:cNvPr>
          <p:cNvSpPr txBox="1"/>
          <p:nvPr/>
        </p:nvSpPr>
        <p:spPr>
          <a:xfrm>
            <a:off x="2785365" y="2705333"/>
            <a:ext cx="5384744" cy="1323439"/>
          </a:xfrm>
          <a:prstGeom prst="rect">
            <a:avLst/>
          </a:prstGeom>
          <a:noFill/>
        </p:spPr>
        <p:txBody>
          <a:bodyPr wrap="none" rtlCol="0">
            <a:prstTxWarp prst="textArchUp">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Arial"/>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Arial"/>
                <a:sym typeface="Arial"/>
              </a:rPr>
              <a:t>ĐƯA MẬT VỀ TỔ</a:t>
            </a:r>
          </a:p>
        </p:txBody>
      </p:sp>
      <p:pic>
        <p:nvPicPr>
          <p:cNvPr id="12" name="Picture 11">
            <a:extLst>
              <a:ext uri="{FF2B5EF4-FFF2-40B4-BE49-F238E27FC236}">
                <a16:creationId xmlns:a16="http://schemas.microsoft.com/office/drawing/2014/main" id="{0B2946F7-D65B-C90F-668A-3751E8C77971}"/>
              </a:ext>
            </a:extLst>
          </p:cNvPr>
          <p:cNvPicPr>
            <a:picLocks noChangeAspect="1"/>
          </p:cNvPicPr>
          <p:nvPr/>
        </p:nvPicPr>
        <p:blipFill>
          <a:blip r:embed="rId6"/>
          <a:stretch>
            <a:fillRect/>
          </a:stretch>
        </p:blipFill>
        <p:spPr>
          <a:xfrm>
            <a:off x="4409669" y="3367053"/>
            <a:ext cx="2136140" cy="1820291"/>
          </a:xfrm>
          <a:prstGeom prst="rect">
            <a:avLst/>
          </a:prstGeom>
        </p:spPr>
      </p:pic>
    </p:spTree>
    <p:extLst>
      <p:ext uri="{BB962C8B-B14F-4D97-AF65-F5344CB8AC3E}">
        <p14:creationId xmlns:p14="http://schemas.microsoft.com/office/powerpoint/2010/main" val="351022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anim calcmode="lin" valueType="num">
                                      <p:cBhvr>
                                        <p:cTn id="8" dur="1750" fill="hold"/>
                                        <p:tgtEl>
                                          <p:spTgt spid="9"/>
                                        </p:tgtEl>
                                        <p:attrNameLst>
                                          <p:attrName>ppt_x</p:attrName>
                                        </p:attrNameLst>
                                      </p:cBhvr>
                                      <p:tavLst>
                                        <p:tav tm="0">
                                          <p:val>
                                            <p:strVal val="#ppt_x"/>
                                          </p:val>
                                        </p:tav>
                                        <p:tav tm="100000">
                                          <p:val>
                                            <p:strVal val="#ppt_x"/>
                                          </p:val>
                                        </p:tav>
                                      </p:tavLst>
                                    </p:anim>
                                    <p:anim calcmode="lin" valueType="num">
                                      <p:cBhvr>
                                        <p:cTn id="9" dur="175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175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0" fill="hold"/>
                                        <p:tgtEl>
                                          <p:spTgt spid="5"/>
                                        </p:tgtEl>
                                        <p:attrNameLst>
                                          <p:attrName>ppt_x</p:attrName>
                                        </p:attrNameLst>
                                      </p:cBhvr>
                                      <p:tavLst>
                                        <p:tav tm="0">
                                          <p:val>
                                            <p:strVal val="1+#ppt_w/2"/>
                                          </p:val>
                                        </p:tav>
                                        <p:tav tm="100000">
                                          <p:val>
                                            <p:strVal val="#ppt_x"/>
                                          </p:val>
                                        </p:tav>
                                      </p:tavLst>
                                    </p:anim>
                                    <p:anim calcmode="lin" valueType="num">
                                      <p:cBhvr additive="base">
                                        <p:cTn id="13" dur="3000" fill="hold"/>
                                        <p:tgtEl>
                                          <p:spTgt spid="5"/>
                                        </p:tgtEl>
                                        <p:attrNameLst>
                                          <p:attrName>ppt_y</p:attrName>
                                        </p:attrNameLst>
                                      </p:cBhvr>
                                      <p:tavLst>
                                        <p:tav tm="0">
                                          <p:val>
                                            <p:strVal val="0-#ppt_h/2"/>
                                          </p:val>
                                        </p:tav>
                                        <p:tav tm="100000">
                                          <p:val>
                                            <p:strVal val="#ppt_y"/>
                                          </p:val>
                                        </p:tav>
                                      </p:tavLst>
                                    </p:anim>
                                  </p:childTnLst>
                                </p:cTn>
                              </p:par>
                              <p:par>
                                <p:cTn id="14" presetID="22" presetClass="entr" presetSubtype="4" fill="hold" nodeType="withEffect">
                                  <p:stCondLst>
                                    <p:cond delay="425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2500"/>
                                        <p:tgtEl>
                                          <p:spTgt spid="12"/>
                                        </p:tgtEl>
                                      </p:cBhvr>
                                    </p:animEffect>
                                  </p:childTnLst>
                                </p:cTn>
                              </p:par>
                              <p:par>
                                <p:cTn id="17" presetID="2" presetClass="entr" presetSubtype="1" fill="hold" grpId="0" nodeType="withEffect">
                                  <p:stCondLst>
                                    <p:cond delay="6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ppt_x"/>
                                          </p:val>
                                        </p:tav>
                                        <p:tav tm="100000">
                                          <p:val>
                                            <p:strVal val="#ppt_x"/>
                                          </p:val>
                                        </p:tav>
                                      </p:tavLst>
                                    </p:anim>
                                    <p:anim calcmode="lin" valueType="num">
                                      <p:cBhvr additive="base">
                                        <p:cTn id="20"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89E611-D88C-C3E6-A087-8AC6C1252A14}"/>
              </a:ext>
            </a:extLst>
          </p:cNvPr>
          <p:cNvPicPr>
            <a:picLocks noChangeAspect="1"/>
          </p:cNvPicPr>
          <p:nvPr/>
        </p:nvPicPr>
        <p:blipFill>
          <a:blip r:embed="rId6"/>
          <a:stretch>
            <a:fillRect/>
          </a:stretch>
        </p:blipFill>
        <p:spPr>
          <a:xfrm>
            <a:off x="0" y="0"/>
            <a:ext cx="12192000" cy="6858000"/>
          </a:xfrm>
          <a:prstGeom prst="rect">
            <a:avLst/>
          </a:prstGeom>
        </p:spPr>
      </p:pic>
      <p:pic>
        <p:nvPicPr>
          <p:cNvPr id="1027"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2333">
            <a:off x="1533780" y="2432631"/>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22962">
            <a:off x="3722715" y="45342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536844" flipH="1">
            <a:off x="3505736" y="4314205"/>
            <a:ext cx="1119715" cy="1569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147976" flipH="1">
            <a:off x="6606570" y="4547367"/>
            <a:ext cx="967831" cy="13291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9919096">
            <a:off x="9413618" y="1790156"/>
            <a:ext cx="1006791" cy="1277849"/>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2" action="ppaction://hlinksldjump"/>
            <a:extLst>
              <a:ext uri="{FF2B5EF4-FFF2-40B4-BE49-F238E27FC236}">
                <a16:creationId xmlns:a16="http://schemas.microsoft.com/office/drawing/2014/main" id="{70C5A7E9-A3D4-475F-B8FA-69CF9DF50AFA}"/>
              </a:ext>
            </a:extLst>
          </p:cNvPr>
          <p:cNvSpPr/>
          <p:nvPr/>
        </p:nvSpPr>
        <p:spPr>
          <a:xfrm>
            <a:off x="786772" y="2442485"/>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3" action="ppaction://hlinksldjump"/>
            <a:extLst>
              <a:ext uri="{FF2B5EF4-FFF2-40B4-BE49-F238E27FC236}">
                <a16:creationId xmlns:a16="http://schemas.microsoft.com/office/drawing/2014/main" id="{AEB1942D-2469-47BF-8615-A7230412EC23}"/>
              </a:ext>
            </a:extLst>
          </p:cNvPr>
          <p:cNvSpPr/>
          <p:nvPr/>
        </p:nvSpPr>
        <p:spPr>
          <a:xfrm>
            <a:off x="2933554" y="4534983"/>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3" name="Speech Bubble: Rectangle with Corners Rounded 22">
            <a:hlinkClick r:id="rId14" action="ppaction://hlinksldjump"/>
            <a:extLst>
              <a:ext uri="{FF2B5EF4-FFF2-40B4-BE49-F238E27FC236}">
                <a16:creationId xmlns:a16="http://schemas.microsoft.com/office/drawing/2014/main" id="{E85F722D-42DA-4F22-A663-1704B5956D34}"/>
              </a:ext>
            </a:extLst>
          </p:cNvPr>
          <p:cNvSpPr/>
          <p:nvPr/>
        </p:nvSpPr>
        <p:spPr>
          <a:xfrm>
            <a:off x="2999015" y="58570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3</a:t>
            </a:r>
          </a:p>
        </p:txBody>
      </p:sp>
      <p:sp>
        <p:nvSpPr>
          <p:cNvPr id="24" name="Speech Bubble: Rectangle with Corners Rounded 23">
            <a:hlinkClick r:id="rId15" action="ppaction://hlinksldjump"/>
            <a:extLst>
              <a:ext uri="{FF2B5EF4-FFF2-40B4-BE49-F238E27FC236}">
                <a16:creationId xmlns:a16="http://schemas.microsoft.com/office/drawing/2014/main" id="{CC781AEC-0CE5-4477-BC6E-C87BACCE45EC}"/>
              </a:ext>
            </a:extLst>
          </p:cNvPr>
          <p:cNvSpPr/>
          <p:nvPr/>
        </p:nvSpPr>
        <p:spPr>
          <a:xfrm>
            <a:off x="7680412" y="4290389"/>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6" action="ppaction://hlinksldjump"/>
            <a:extLst>
              <a:ext uri="{FF2B5EF4-FFF2-40B4-BE49-F238E27FC236}">
                <a16:creationId xmlns:a16="http://schemas.microsoft.com/office/drawing/2014/main" id="{EE367C36-9662-4581-924F-BD8351E83591}"/>
              </a:ext>
            </a:extLst>
          </p:cNvPr>
          <p:cNvSpPr/>
          <p:nvPr/>
        </p:nvSpPr>
        <p:spPr>
          <a:xfrm>
            <a:off x="8510463" y="2533263"/>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5</a:t>
            </a:r>
          </a:p>
        </p:txBody>
      </p:sp>
      <p:sp>
        <p:nvSpPr>
          <p:cNvPr id="5" name="Rectangle: Rounded Corners 4">
            <a:hlinkClick r:id="rId17" action="ppaction://hlinksldjump"/>
            <a:extLst>
              <a:ext uri="{FF2B5EF4-FFF2-40B4-BE49-F238E27FC236}">
                <a16:creationId xmlns:a16="http://schemas.microsoft.com/office/drawing/2014/main" id="{D6FCE8E9-A767-93E0-72DE-4F358704969D}"/>
              </a:ext>
            </a:extLst>
          </p:cNvPr>
          <p:cNvSpPr/>
          <p:nvPr/>
        </p:nvSpPr>
        <p:spPr>
          <a:xfrm>
            <a:off x="10335997" y="6114530"/>
            <a:ext cx="1537555" cy="636650"/>
          </a:xfrm>
          <a:prstGeom prst="roundRect">
            <a:avLst/>
          </a:prstGeom>
          <a:solidFill>
            <a:srgbClr val="FB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a:ln>
                  <a:noFill/>
                </a:ln>
                <a:solidFill>
                  <a:prstClr val="black"/>
                </a:solidFill>
                <a:effectLst/>
                <a:uLnTx/>
                <a:uFillTx/>
                <a:latin typeface="Calibri"/>
                <a:ea typeface="+mn-ea"/>
                <a:cs typeface="+mn-cs"/>
                <a:sym typeface="Arial"/>
              </a:rPr>
              <a:t>Vận dụng</a:t>
            </a:r>
            <a:endParaRPr kumimoji="0" lang="en-US" sz="2400" b="1"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 name="729379b9e2add56e08e63ca42cdec2b8021c0663a16950edeec68f925e548b7370ae53c7">
            <a:hlinkClick r:id="" action="ppaction://media"/>
            <a:extLst>
              <a:ext uri="{FF2B5EF4-FFF2-40B4-BE49-F238E27FC236}">
                <a16:creationId xmlns:a16="http://schemas.microsoft.com/office/drawing/2014/main" id="{6A59779D-D64A-A6BD-F649-49B245836CC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04774" y="411663"/>
            <a:ext cx="609600" cy="609600"/>
          </a:xfrm>
          <a:prstGeom prst="rect">
            <a:avLst/>
          </a:prstGeom>
        </p:spPr>
      </p:pic>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6"/>
                                        </p:tgtEl>
                                      </p:cBhvr>
                                    </p:cmd>
                                  </p:childTnLst>
                                </p:cTn>
                              </p:par>
                              <p:par>
                                <p:cTn id="7" presetID="55" presetClass="path" presetSubtype="0" repeatCount="indefinite" accel="50000" decel="50000" fill="hold" nodeType="withEffect">
                                  <p:stCondLst>
                                    <p:cond delay="0"/>
                                  </p:stCondLst>
                                  <p:childTnLst>
                                    <p:animMotion origin="layout" path="M 0.01445 1.11111E-6 C 0.0151 -0.02176 0.00872 -0.04074 0.00039 -0.04213 C -0.00781 -0.04352 -0.01523 -0.02917 -0.01576 -0.00787 C -0.01628 0.0118 -0.01133 0.02986 -0.00365 0.03125 C 0.00326 0.03241 0.0099 0.02014 0.01029 0.00185 C 0.01081 -0.01482 0.00638 -0.03033 2.08333E-7 -0.03148 C -0.00586 -0.03264 -0.01146 -0.02245 -0.01185 -0.00718 C -0.01211 0.00648 -0.00872 0.01991 -0.00326 0.02037 C 0.00143 0.02153 0.00586 0.01366 0.00625 0.00116 C 0.00664 -0.00995 0.00404 -0.0206 -0.00013 -0.0213 C -0.00378 -0.02176 -0.00768 -0.0162 -0.00781 -0.00648 C -0.00794 0.00162 -0.00625 0.00949 -0.00313 0.01018 C -0.00052 0.01065 0.00208 0.00717 0.00208 0.00046 C 0.00247 -0.00463 0.00143 -0.01019 -0.00052 -0.01088 C -0.00195 -0.01088 -0.00352 -0.00949 -0.00378 -0.00602 C -0.00378 -0.0037 -0.00365 -0.00139 -0.00273 -0.00046 C -0.00247 1.11111E-6 -0.00221 1.11111E-6 -0.00195 -0.00046 " pathEditMode="relative" rAng="0" ptsTypes="AAAAAAAAAAAAAAAAA">
                                      <p:cBhvr>
                                        <p:cTn id="8" dur="5000" fill="hold"/>
                                        <p:tgtEl>
                                          <p:spTgt spid="1027"/>
                                        </p:tgtEl>
                                        <p:attrNameLst>
                                          <p:attrName>ppt_x</p:attrName>
                                          <p:attrName>ppt_y</p:attrName>
                                        </p:attrNameLst>
                                      </p:cBhvr>
                                      <p:rCtr x="-1523" y="-556"/>
                                    </p:animMotion>
                                  </p:childTnLst>
                                </p:cTn>
                              </p:par>
                              <p:par>
                                <p:cTn id="9" presetID="55" presetClass="path" presetSubtype="0" repeatCount="indefinite" accel="50000" decel="50000" fill="hold" nodeType="withEffect">
                                  <p:stCondLst>
                                    <p:cond delay="0"/>
                                  </p:stCondLst>
                                  <p:childTnLst>
                                    <p:animMotion origin="layout" path="M 0.01445 -2.59259E-6 C 0.0151 -0.02176 0.00872 -0.04074 0.00039 -0.04213 C -0.00782 -0.04352 -0.01524 -0.02916 -0.01576 -0.00787 C -0.01628 0.01181 -0.01133 0.02986 -0.00365 0.03125 C 0.00325 0.03241 0.00989 0.02014 0.01028 0.00185 C 0.0108 -0.01481 0.00638 -0.03032 2.70833E-6 -0.03148 C -0.00586 -0.03264 -0.01146 -0.02245 -0.01185 -0.00717 C -0.01211 0.00648 -0.00873 0.01991 -0.00326 0.02037 C 0.00143 0.02153 0.00586 0.01366 0.00625 0.00116 C 0.00664 -0.00995 0.00403 -0.0206 -0.00013 -0.02129 C -0.00378 -0.02176 -0.00768 -0.0162 -0.00782 -0.00648 C -0.00795 0.00162 -0.00625 0.00949 -0.00313 0.01019 C -0.00052 0.01065 0.00208 0.00718 0.00208 0.00047 C 0.00247 -0.00463 0.00143 -0.01018 -0.00052 -0.01088 C -0.00196 -0.01088 -0.00352 -0.00949 -0.00378 -0.00602 C -0.00378 -0.0037 -0.00365 -0.00139 -0.00274 -0.00046 C -0.00248 -2.59259E-6 -0.00222 -2.59259E-6 -0.00196 -0.00046 " pathEditMode="relative" rAng="0" ptsTypes="AAAAAAAAAAAAAAAAA">
                                      <p:cBhvr>
                                        <p:cTn id="10" dur="5000" fill="hold"/>
                                        <p:tgtEl>
                                          <p:spTgt spid="8"/>
                                        </p:tgtEl>
                                        <p:attrNameLst>
                                          <p:attrName>ppt_x</p:attrName>
                                          <p:attrName>ppt_y</p:attrName>
                                        </p:attrNameLst>
                                      </p:cBhvr>
                                      <p:rCtr x="-1523" y="-556"/>
                                    </p:animMotion>
                                  </p:childTnLst>
                                </p:cTn>
                              </p:par>
                              <p:par>
                                <p:cTn id="11" presetID="46" presetClass="path" presetSubtype="0" repeatCount="indefinite" accel="50000" decel="50000" fill="hold" nodeType="withEffect">
                                  <p:stCondLst>
                                    <p:cond delay="0"/>
                                  </p:stCondLst>
                                  <p:childTnLst>
                                    <p:animMotion origin="layout" path="M -3.54167E-6 1.48148E-6 C -0.00039 -0.01482 0.0069 -0.02801 0.01667 -0.02894 C 0.02605 -0.02986 0.0349 -0.01991 0.03542 -0.00533 C 0.03633 0.0081 0.02982 0.02083 0.02123 0.02153 C 0.01315 0.02245 0.0056 0.01389 0.00482 0.00139 C 0.0043 -0.00996 0.00938 -0.02083 0.01706 -0.02176 C 0.02383 -0.02246 0.03021 -0.01551 0.03073 -0.00486 C 0.03112 0.00463 0.02709 0.01366 0.02084 0.01412 C 0.01524 0.01481 0.0099 0.00949 0.00951 0.00092 C 0.00925 -0.00671 0.01237 -0.01412 0.01732 -0.01458 C 0.02149 -0.01482 0.02565 -0.01111 0.02605 -0.0044 C 0.02644 0.00116 0.02409 0.00648 0.02045 0.00694 C 0.01771 0.00741 0.01459 0.00509 0.01446 0.00046 C 0.0142 -0.00301 0.01524 -0.00695 0.01758 -0.00741 C 0.01927 -0.00741 0.02097 -0.00648 0.02136 -0.00417 C 0.02149 -0.00255 0.02123 -0.00093 0.02032 -0.00023 C 0.0198 1.48148E-6 0.0194 1.48148E-6 0.01914 -0.00023 " pathEditMode="relative" rAng="0" ptsTypes="AAAAAAAAAAAAAAAAA">
                                      <p:cBhvr>
                                        <p:cTn id="12" dur="5000" fill="hold"/>
                                        <p:tgtEl>
                                          <p:spTgt spid="11"/>
                                        </p:tgtEl>
                                        <p:attrNameLst>
                                          <p:attrName>ppt_x</p:attrName>
                                          <p:attrName>ppt_y</p:attrName>
                                        </p:attrNameLst>
                                      </p:cBhvr>
                                      <p:rCtr x="1758" y="-394"/>
                                    </p:animMotion>
                                  </p:childTnLst>
                                </p:cTn>
                              </p:par>
                              <p:par>
                                <p:cTn id="13" presetID="46" presetClass="path" presetSubtype="0" repeatCount="indefinite" accel="50000" decel="50000" fill="hold" nodeType="withEffect">
                                  <p:stCondLst>
                                    <p:cond delay="0"/>
                                  </p:stCondLst>
                                  <p:childTnLst>
                                    <p:animMotion origin="layout" path="M -4.16667E-7 -3.7037E-6 C -0.00039 -0.01481 0.0069 -0.02801 0.01667 -0.02893 C 0.02604 -0.02986 0.0349 -0.01967 0.03542 -0.00532 C 0.03633 0.00811 0.02982 0.02107 0.02122 0.02153 C 0.01315 0.02246 0.0056 0.01389 0.00482 0.00162 C 0.0043 -0.00995 0.00938 -0.0206 0.01706 -0.02152 C 0.02383 -0.02245 0.03021 -0.01551 0.03073 -0.00486 C 0.03112 0.00463 0.02708 0.01366 0.02083 0.01412 C 0.01523 0.01482 0.0099 0.00949 0.00951 0.00093 C 0.00925 -0.00671 0.01237 -0.01412 0.01732 -0.01458 C 0.02148 -0.01481 0.02565 -0.01111 0.02604 -0.00439 C 0.02643 0.00116 0.02409 0.00649 0.02044 0.00718 C 0.01771 0.00741 0.01458 0.00533 0.01445 0.0007 C 0.01419 -0.00301 0.01523 -0.00671 0.01758 -0.0074 C 0.01927 -0.0074 0.02096 -0.00648 0.02135 -0.00393 C 0.02148 -0.00254 0.02122 -0.00092 0.02031 -0.00023 C 0.01979 -3.7037E-6 0.0194 -3.7037E-6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55" presetClass="path" presetSubtype="0" repeatCount="indefinite" accel="50000" decel="50000" fill="hold" nodeType="withEffect">
                                  <p:stCondLst>
                                    <p:cond delay="0"/>
                                  </p:stCondLst>
                                  <p:childTnLst>
                                    <p:animMotion origin="layout" path="M 0.01445 3.33333E-6 C 0.01511 -0.02199 0.00873 -0.04074 0.00039 -0.04236 C -0.00781 -0.04352 -0.01523 -0.0294 -0.01575 -0.00764 C -0.01627 0.0118 -0.01133 0.02986 -0.00364 0.03125 C 0.00326 0.0324 0.0099 0.02014 0.01029 0.00185 C 0.01081 -0.01482 0.00638 -0.03033 -1.45833E-6 -0.03148 C -0.00586 -0.03264 -0.01146 -0.02246 -0.01185 -0.00718 C -0.01211 0.00648 -0.00872 0.02014 -0.00325 0.02037 C 0.00143 0.02152 0.00586 0.01365 0.00625 0.00115 C 0.00664 -0.00996 0.00404 -0.02061 -0.00013 -0.0213 C -0.00377 -0.02199 -0.00768 -0.01598 -0.00781 -0.00648 C -0.00794 0.00162 -0.00625 0.00949 -0.00312 0.01018 C -0.00052 0.01088 0.00208 0.00717 0.00208 0.00023 C 0.00248 -0.00463 0.00143 -0.01019 -0.00052 -0.01088 C -0.00195 -0.01088 -0.00351 -0.00949 -0.00377 -0.00625 C -0.00377 -0.00371 -0.00364 -0.00162 -0.00273 -0.00023 C -0.00247 3.33333E-6 -0.00221 3.33333E-6 -0.00195 -0.00023 " pathEditMode="relative" rAng="0" ptsTypes="AAAAAAAAAAAAAAAAA">
                                      <p:cBhvr>
                                        <p:cTn id="16" dur="5000" fill="hold"/>
                                        <p:tgtEl>
                                          <p:spTgt spid="18"/>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27"/>
                    </p:tgtEl>
                  </p:cond>
                </p:stCondLst>
                <p:endSync evt="end" delay="0">
                  <p:rtn val="all"/>
                </p:endSync>
                <p:childTnLst>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00195 -0.00046 L 0.35312 0.27917 " pathEditMode="relative" rAng="0" ptsTypes="AA">
                                      <p:cBhvr>
                                        <p:cTn id="21" dur="1000" fill="hold"/>
                                        <p:tgtEl>
                                          <p:spTgt spid="1027"/>
                                        </p:tgtEl>
                                        <p:attrNameLst>
                                          <p:attrName>ppt_x</p:attrName>
                                          <p:attrName>ppt_y</p:attrName>
                                        </p:attrNameLst>
                                      </p:cBhvr>
                                      <p:rCtr x="17747" y="13981"/>
                                    </p:animMotion>
                                  </p:childTnLst>
                                </p:cTn>
                              </p:par>
                              <p:par>
                                <p:cTn id="22" presetID="1" presetClass="exit" presetSubtype="0" fill="hold" nodeType="withEffect">
                                  <p:stCondLst>
                                    <p:cond delay="800"/>
                                  </p:stCondLst>
                                  <p:childTnLst>
                                    <p:set>
                                      <p:cBhvr>
                                        <p:cTn id="23" dur="1" fill="hold">
                                          <p:stCondLst>
                                            <p:cond delay="0"/>
                                          </p:stCondLst>
                                        </p:cTn>
                                        <p:tgtEl>
                                          <p:spTgt spid="1027"/>
                                        </p:tgtEl>
                                        <p:attrNameLst>
                                          <p:attrName>style.visibility</p:attrName>
                                        </p:attrNameLst>
                                      </p:cBhvr>
                                      <p:to>
                                        <p:strVal val="hidden"/>
                                      </p:to>
                                    </p:set>
                                  </p:childTnLst>
                                </p:cTn>
                              </p:par>
                              <p:par>
                                <p:cTn id="24" presetID="1" presetClass="exit" presetSubtype="0" fill="hold" grpId="0" nodeType="withEffect">
                                  <p:stCondLst>
                                    <p:cond delay="800"/>
                                  </p:stCondLst>
                                  <p:childTnLst>
                                    <p:set>
                                      <p:cBhvr>
                                        <p:cTn id="2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2.70833E-6 -2.59259E-6 L 0.08138 0.22315 " pathEditMode="relative" rAng="0" ptsTypes="AA">
                                      <p:cBhvr>
                                        <p:cTn id="30" dur="1000" fill="hold"/>
                                        <p:tgtEl>
                                          <p:spTgt spid="8"/>
                                        </p:tgtEl>
                                        <p:attrNameLst>
                                          <p:attrName>ppt_x</p:attrName>
                                          <p:attrName>ppt_y</p:attrName>
                                        </p:attrNameLst>
                                      </p:cBhvr>
                                      <p:rCtr x="4062" y="11157"/>
                                    </p:animMotion>
                                  </p:childTnLst>
                                </p:cTn>
                              </p:par>
                              <p:par>
                                <p:cTn id="31" presetID="1" presetClass="exit" presetSubtype="0" fill="hold" nodeType="withEffect">
                                  <p:stCondLst>
                                    <p:cond delay="60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0" nodeType="withEffect">
                                  <p:stCondLst>
                                    <p:cond delay="60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indefinite"/>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0.01914 -0.00023 L 0.4181 -0.02662 " pathEditMode="relative" rAng="0" ptsTypes="AA">
                                      <p:cBhvr>
                                        <p:cTn id="39" dur="1000" fill="hold"/>
                                        <p:tgtEl>
                                          <p:spTgt spid="11"/>
                                        </p:tgtEl>
                                        <p:attrNameLst>
                                          <p:attrName>ppt_x</p:attrName>
                                          <p:attrName>ppt_y</p:attrName>
                                        </p:attrNameLst>
                                      </p:cBhvr>
                                      <p:rCtr x="19948" y="-1319"/>
                                    </p:animMotion>
                                  </p:childTnLst>
                                </p:cTn>
                              </p:par>
                              <p:par>
                                <p:cTn id="40" presetID="1" presetClass="exit" presetSubtype="0" fill="hold" nodeType="withEffect">
                                  <p:stCondLst>
                                    <p:cond delay="80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xit" presetSubtype="0" fill="hold" grpId="0" nodeType="withEffect">
                                  <p:stCondLst>
                                    <p:cond delay="800"/>
                                  </p:stCondLst>
                                  <p:childTnLst>
                                    <p:set>
                                      <p:cBhvr>
                                        <p:cTn id="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indefinite"/>
                      </p:stCondLst>
                      <p:childTnLst>
                        <p:par>
                          <p:cTn id="46" fill="hold">
                            <p:stCondLst>
                              <p:cond delay="0"/>
                            </p:stCondLst>
                            <p:childTnLst>
                              <p:par>
                                <p:cTn id="47" presetID="35" presetClass="path" presetSubtype="0" accel="50000" decel="50000" fill="hold" nodeType="clickEffect">
                                  <p:stCondLst>
                                    <p:cond delay="0"/>
                                  </p:stCondLst>
                                  <p:childTnLst>
                                    <p:animMotion origin="layout" path="M 0.01914 -0.00023 L 0.38021 -0.27986 " pathEditMode="relative" rAng="0" ptsTypes="AA">
                                      <p:cBhvr>
                                        <p:cTn id="48" dur="1000" fill="hold"/>
                                        <p:tgtEl>
                                          <p:spTgt spid="13"/>
                                        </p:tgtEl>
                                        <p:attrNameLst>
                                          <p:attrName>ppt_x</p:attrName>
                                          <p:attrName>ppt_y</p:attrName>
                                        </p:attrNameLst>
                                      </p:cBhvr>
                                      <p:rCtr x="18047" y="-13981"/>
                                    </p:animMotion>
                                  </p:childTnLst>
                                </p:cTn>
                              </p:par>
                              <p:par>
                                <p:cTn id="49" presetID="1" presetClass="exit" presetSubtype="0" fill="hold" nodeType="withEffect">
                                  <p:stCondLst>
                                    <p:cond delay="80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0" nodeType="withEffect">
                                  <p:stCondLst>
                                    <p:cond delay="800"/>
                                  </p:stCondLst>
                                  <p:childTnLst>
                                    <p:set>
                                      <p:cBhvr>
                                        <p:cTn id="5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00195 -0.00023 L 0.26003 -0.48519 " pathEditMode="relative" rAng="0" ptsTypes="AA">
                                      <p:cBhvr>
                                        <p:cTn id="57" dur="1000" fill="hold"/>
                                        <p:tgtEl>
                                          <p:spTgt spid="18"/>
                                        </p:tgtEl>
                                        <p:attrNameLst>
                                          <p:attrName>ppt_x</p:attrName>
                                          <p:attrName>ppt_y</p:attrName>
                                        </p:attrNameLst>
                                      </p:cBhvr>
                                      <p:rCtr x="13099" y="-24259"/>
                                    </p:animMotion>
                                  </p:childTnLst>
                                </p:cTn>
                              </p:par>
                              <p:par>
                                <p:cTn id="58" presetID="1" presetClass="exit" presetSubtype="0" fill="hold" nodeType="withEffect">
                                  <p:stCondLst>
                                    <p:cond delay="800"/>
                                  </p:stCondLst>
                                  <p:childTnLst>
                                    <p:set>
                                      <p:cBhvr>
                                        <p:cTn id="59" dur="1" fill="hold">
                                          <p:stCondLst>
                                            <p:cond delay="0"/>
                                          </p:stCondLst>
                                        </p:cTn>
                                        <p:tgtEl>
                                          <p:spTgt spid="18"/>
                                        </p:tgtEl>
                                        <p:attrNameLst>
                                          <p:attrName>style.visibility</p:attrName>
                                        </p:attrNameLst>
                                      </p:cBhvr>
                                      <p:to>
                                        <p:strVal val="hidden"/>
                                      </p:to>
                                    </p:set>
                                  </p:childTnLst>
                                </p:cTn>
                              </p:par>
                              <p:par>
                                <p:cTn id="60" presetID="1" presetClass="exit" presetSubtype="0" fill="hold" grpId="0" nodeType="withEffect">
                                  <p:stCondLst>
                                    <p:cond delay="800"/>
                                  </p:stCondLst>
                                  <p:childTnLst>
                                    <p:set>
                                      <p:cBhvr>
                                        <p:cTn id="6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showWhenStopped="0">
                <p:cTn id="62" repeatCount="indefinite" fill="remove" display="0">
                  <p:stCondLst>
                    <p:cond delay="indefinite"/>
                  </p:stCondLst>
                  <p:endCondLst>
                    <p:cond evt="onStopAudio" delay="0">
                      <p:tgtEl>
                        <p:sldTgt/>
                      </p:tgtEl>
                    </p:cond>
                  </p:endCondLst>
                </p:cTn>
                <p:tgtEl>
                  <p:spTgt spid="6"/>
                </p:tgtEl>
              </p:cMediaNode>
            </p:audio>
          </p:childTnLst>
        </p:cTn>
      </p:par>
    </p:tnLst>
    <p:bldLst>
      <p:bldP spid="2" grpId="0" animBg="1"/>
      <p:bldP spid="22" grpId="0" animBg="1"/>
      <p:bldP spid="23" grpId="0" animBg="1"/>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608628" y="4719330"/>
            <a:ext cx="3620752" cy="1353604"/>
            <a:chOff x="4677320" y="4255313"/>
            <a:chExt cx="3620752"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6"/>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4878228" y="4818240"/>
              <a:ext cx="34198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C</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tổ ong">
            <a:extLst>
              <a:ext uri="{FF2B5EF4-FFF2-40B4-BE49-F238E27FC236}">
                <a16:creationId xmlns:a16="http://schemas.microsoft.com/office/drawing/2014/main" id="{435FFB52-E381-129D-744C-E541DD0D5902}"/>
              </a:ext>
            </a:extLst>
          </p:cNvPr>
          <p:cNvPicPr>
            <a:picLocks noChangeAspect="1"/>
          </p:cNvPicPr>
          <p:nvPr/>
        </p:nvPicPr>
        <p:blipFill>
          <a:blip r:embed="rId7"/>
          <a:stretch>
            <a:fillRect/>
          </a:stretch>
        </p:blipFill>
        <p:spPr>
          <a:xfrm>
            <a:off x="10023686" y="-296922"/>
            <a:ext cx="2043261" cy="3115028"/>
          </a:xfrm>
          <a:prstGeom prst="rect">
            <a:avLst/>
          </a:prstGeom>
        </p:spPr>
      </p:pic>
      <p:grpSp>
        <p:nvGrpSpPr>
          <p:cNvPr id="35" name="Bảng câu hỏi">
            <a:extLst>
              <a:ext uri="{FF2B5EF4-FFF2-40B4-BE49-F238E27FC236}">
                <a16:creationId xmlns:a16="http://schemas.microsoft.com/office/drawing/2014/main" id="{E6CD3A29-7EE3-0A96-8CCA-BD4D81D5C7C1}"/>
              </a:ext>
            </a:extLst>
          </p:cNvPr>
          <p:cNvGrpSpPr/>
          <p:nvPr/>
        </p:nvGrpSpPr>
        <p:grpSpPr>
          <a:xfrm>
            <a:off x="1456840" y="-1611824"/>
            <a:ext cx="9469465" cy="6288713"/>
            <a:chOff x="3640847" y="-673998"/>
            <a:chExt cx="5693699" cy="4976386"/>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58486" y="1225780"/>
              <a:ext cx="4743490" cy="2443617"/>
            </a:xfrm>
            <a:prstGeom prst="rect">
              <a:avLst/>
            </a:prstGeom>
            <a:noFill/>
          </p:spPr>
          <p:txBody>
            <a:bodyPr wrap="square" rtlCol="0">
              <a:spAutoFit/>
            </a:bodyPr>
            <a:lstStyle/>
            <a:p>
              <a:pPr algn="just">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Câu 1: Người viết đánh giá cao sở trường nào của Nam Cao trong sáng tạo văn học?</a:t>
              </a:r>
              <a:endParaRPr lang="en-SG" sz="28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A. Xây dựng cốt truyện hấp dẫn</a:t>
              </a:r>
              <a:endParaRPr lang="en-SG"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B. Kể chuyện sinh động, lôi cuốn</a:t>
              </a:r>
              <a:endParaRPr lang="en-SG"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C. Khắc họa tính cách nhân vật sắc nét</a:t>
              </a:r>
              <a:endParaRPr lang="en-SG"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D. Tả cảnh thiên nhiên tinh tế, gợi cảm</a:t>
              </a:r>
              <a:endParaRPr lang="en-SG" sz="280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4" name="bọ cánh cứng">
            <a:extLst>
              <a:ext uri="{FF2B5EF4-FFF2-40B4-BE49-F238E27FC236}">
                <a16:creationId xmlns:a16="http://schemas.microsoft.com/office/drawing/2014/main" id="{181C9678-E45A-F9BD-0F0E-E1EDF3A20B69}"/>
              </a:ext>
            </a:extLst>
          </p:cNvPr>
          <p:cNvPicPr>
            <a:picLocks noChangeAspect="1"/>
          </p:cNvPicPr>
          <p:nvPr/>
        </p:nvPicPr>
        <p:blipFill>
          <a:blip r:embed="rId10"/>
          <a:stretch>
            <a:fillRect/>
          </a:stretch>
        </p:blipFill>
        <p:spPr>
          <a:xfrm>
            <a:off x="378200" y="4451350"/>
            <a:ext cx="1811424" cy="1301599"/>
          </a:xfrm>
          <a:prstGeom prst="rect">
            <a:avLst/>
          </a:prstGeom>
        </p:spPr>
      </p:pic>
      <p:pic>
        <p:nvPicPr>
          <p:cNvPr id="114" name="ong già">
            <a:extLst>
              <a:ext uri="{FF2B5EF4-FFF2-40B4-BE49-F238E27FC236}">
                <a16:creationId xmlns:a16="http://schemas.microsoft.com/office/drawing/2014/main" id="{00243D63-F296-7AC0-82FB-45A07466B54A}"/>
              </a:ext>
            </a:extLst>
          </p:cNvPr>
          <p:cNvPicPr>
            <a:picLocks noChangeAspect="1"/>
          </p:cNvPicPr>
          <p:nvPr/>
        </p:nvPicPr>
        <p:blipFill>
          <a:blip r:embed="rId11"/>
          <a:stretch>
            <a:fillRect/>
          </a:stretch>
        </p:blipFill>
        <p:spPr>
          <a:xfrm flipH="1">
            <a:off x="2180249" y="4158211"/>
            <a:ext cx="1205863" cy="1165159"/>
          </a:xfrm>
          <a:prstGeom prst="rect">
            <a:avLst/>
          </a:prstGeom>
        </p:spPr>
      </p:pic>
      <p:pic>
        <p:nvPicPr>
          <p:cNvPr id="115" name="kiến">
            <a:hlinkClick r:id="rId12" action="ppaction://hlinksldjump"/>
            <a:extLst>
              <a:ext uri="{FF2B5EF4-FFF2-40B4-BE49-F238E27FC236}">
                <a16:creationId xmlns:a16="http://schemas.microsoft.com/office/drawing/2014/main" id="{2F92C1C0-9180-1A4E-A892-96A87584477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086850" y="5610250"/>
            <a:ext cx="1105151" cy="1247751"/>
          </a:xfrm>
          <a:prstGeom prst="rect">
            <a:avLst/>
          </a:prstGeom>
        </p:spPr>
      </p:pic>
      <p:pic>
        <p:nvPicPr>
          <p:cNvPr id="117" name="ong non">
            <a:extLst>
              <a:ext uri="{FF2B5EF4-FFF2-40B4-BE49-F238E27FC236}">
                <a16:creationId xmlns:a16="http://schemas.microsoft.com/office/drawing/2014/main" id="{96B228C0-11C7-C79D-493D-FF3AF42CAFB8}"/>
              </a:ext>
            </a:extLst>
          </p:cNvPr>
          <p:cNvPicPr>
            <a:picLocks noChangeAspect="1"/>
          </p:cNvPicPr>
          <p:nvPr/>
        </p:nvPicPr>
        <p:blipFill>
          <a:blip r:embed="rId15"/>
          <a:stretch>
            <a:fillRect/>
          </a:stretch>
        </p:blipFill>
        <p:spPr>
          <a:xfrm flipH="1">
            <a:off x="9243112" y="3825335"/>
            <a:ext cx="1108625" cy="1483959"/>
          </a:xfrm>
          <a:prstGeom prst="rect">
            <a:avLst/>
          </a:prstGeom>
        </p:spPr>
      </p:pic>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6"/>
          <a:stretch>
            <a:fillRect/>
          </a:stretch>
        </p:blipFill>
        <p:spPr>
          <a:xfrm>
            <a:off x="24155" y="661236"/>
            <a:ext cx="2066723" cy="3164099"/>
          </a:xfrm>
          <a:prstGeom prst="rect">
            <a:avLst/>
          </a:prstGeom>
        </p:spPr>
      </p:pic>
    </p:spTree>
    <p:extLst>
      <p:ext uri="{BB962C8B-B14F-4D97-AF65-F5344CB8AC3E}">
        <p14:creationId xmlns:p14="http://schemas.microsoft.com/office/powerpoint/2010/main" val="135309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50"/>
                                        <p:tgtEl>
                                          <p:spTgt spid="7"/>
                                        </p:tgtEl>
                                      </p:cBhvr>
                                    </p:animEffect>
                                    <p:anim calcmode="lin" valueType="num">
                                      <p:cBhvr>
                                        <p:cTn id="13" dur="1750" fill="hold"/>
                                        <p:tgtEl>
                                          <p:spTgt spid="7"/>
                                        </p:tgtEl>
                                        <p:attrNameLst>
                                          <p:attrName>ppt_x</p:attrName>
                                        </p:attrNameLst>
                                      </p:cBhvr>
                                      <p:tavLst>
                                        <p:tav tm="0">
                                          <p:val>
                                            <p:strVal val="#ppt_x"/>
                                          </p:val>
                                        </p:tav>
                                        <p:tav tm="100000">
                                          <p:val>
                                            <p:strVal val="#ppt_x"/>
                                          </p:val>
                                        </p:tav>
                                      </p:tavLst>
                                    </p:anim>
                                    <p:anim calcmode="lin" valueType="num">
                                      <p:cBhvr>
                                        <p:cTn id="14" dur="175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325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500"/>
                                        <p:tgtEl>
                                          <p:spTgt spid="34"/>
                                        </p:tgtEl>
                                      </p:cBhvr>
                                    </p:animEffect>
                                  </p:childTnLst>
                                </p:cTn>
                              </p:par>
                              <p:par>
                                <p:cTn id="18" presetID="22" presetClass="entr" presetSubtype="4" fill="hold" nodeType="withEffect">
                                  <p:stCondLst>
                                    <p:cond delay="325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2500"/>
                                        <p:tgtEl>
                                          <p:spTgt spid="115"/>
                                        </p:tgtEl>
                                      </p:cBhvr>
                                    </p:animEffect>
                                  </p:childTnLst>
                                </p:cTn>
                              </p:par>
                              <p:par>
                                <p:cTn id="21" presetID="2" presetClass="entr" presetSubtype="8" fill="hold" nodeType="withEffect">
                                  <p:stCondLst>
                                    <p:cond delay="325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4000" fill="hold"/>
                                        <p:tgtEl>
                                          <p:spTgt spid="114"/>
                                        </p:tgtEl>
                                        <p:attrNameLst>
                                          <p:attrName>ppt_x</p:attrName>
                                        </p:attrNameLst>
                                      </p:cBhvr>
                                      <p:tavLst>
                                        <p:tav tm="0">
                                          <p:val>
                                            <p:strVal val="0-#ppt_w/2"/>
                                          </p:val>
                                        </p:tav>
                                        <p:tav tm="100000">
                                          <p:val>
                                            <p:strVal val="#ppt_x"/>
                                          </p:val>
                                        </p:tav>
                                      </p:tavLst>
                                    </p:anim>
                                    <p:anim calcmode="lin" valueType="num">
                                      <p:cBhvr additive="base">
                                        <p:cTn id="24" dur="4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37"/>
                                        </p:tgtEl>
                                      </p:cBhvr>
                                    </p:animEffect>
                                    <p:animScale>
                                      <p:cBhvr>
                                        <p:cTn id="30" dur="250" autoRev="1" fill="hold"/>
                                        <p:tgtEl>
                                          <p:spTgt spid="3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XUẤT HIỆN.wav"/>
                                        </p:tgtEl>
                                      </p:cMediaNode>
                                    </p:audio>
                                  </p:subTnLst>
                                </p:cTn>
                              </p:par>
                              <p:par>
                                <p:cTn id="31" presetID="47"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6" name="trả lời câu hỏi">
            <a:extLst>
              <a:ext uri="{FF2B5EF4-FFF2-40B4-BE49-F238E27FC236}">
                <a16:creationId xmlns:a16="http://schemas.microsoft.com/office/drawing/2014/main" id="{062184F5-F396-08BC-CD47-35986E4A91B3}"/>
              </a:ext>
            </a:extLst>
          </p:cNvPr>
          <p:cNvGrpSpPr/>
          <p:nvPr/>
        </p:nvGrpSpPr>
        <p:grpSpPr>
          <a:xfrm>
            <a:off x="3233684" y="5403701"/>
            <a:ext cx="5333275" cy="1353604"/>
            <a:chOff x="4441213" y="4255313"/>
            <a:chExt cx="3999977"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6"/>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4441213" y="4797443"/>
              <a:ext cx="3999977" cy="65588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B</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tổ ong">
            <a:extLst>
              <a:ext uri="{FF2B5EF4-FFF2-40B4-BE49-F238E27FC236}">
                <a16:creationId xmlns:a16="http://schemas.microsoft.com/office/drawing/2014/main" id="{435FFB52-E381-129D-744C-E541DD0D5902}"/>
              </a:ext>
            </a:extLst>
          </p:cNvPr>
          <p:cNvPicPr>
            <a:picLocks noChangeAspect="1"/>
          </p:cNvPicPr>
          <p:nvPr/>
        </p:nvPicPr>
        <p:blipFill>
          <a:blip r:embed="rId7"/>
          <a:stretch>
            <a:fillRect/>
          </a:stretch>
        </p:blipFill>
        <p:spPr>
          <a:xfrm>
            <a:off x="10023686" y="-296922"/>
            <a:ext cx="2043261" cy="3115028"/>
          </a:xfrm>
          <a:prstGeom prst="rect">
            <a:avLst/>
          </a:prstGeom>
        </p:spPr>
      </p:pic>
      <p:grpSp>
        <p:nvGrpSpPr>
          <p:cNvPr id="35" name="Bảng câu hỏi">
            <a:extLst>
              <a:ext uri="{FF2B5EF4-FFF2-40B4-BE49-F238E27FC236}">
                <a16:creationId xmlns:a16="http://schemas.microsoft.com/office/drawing/2014/main" id="{E6CD3A29-7EE3-0A96-8CCA-BD4D81D5C7C1}"/>
              </a:ext>
            </a:extLst>
          </p:cNvPr>
          <p:cNvGrpSpPr/>
          <p:nvPr/>
        </p:nvGrpSpPr>
        <p:grpSpPr>
          <a:xfrm>
            <a:off x="797101" y="-2017486"/>
            <a:ext cx="10082709" cy="7627735"/>
            <a:chOff x="3640847" y="-673998"/>
            <a:chExt cx="5693699" cy="4976386"/>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70267" y="1161247"/>
              <a:ext cx="4904731" cy="2755605"/>
            </a:xfrm>
            <a:prstGeom prst="rect">
              <a:avLst/>
            </a:prstGeom>
            <a:noFill/>
          </p:spPr>
          <p:txBody>
            <a:bodyPr wrap="square" rtlCol="0">
              <a:spAutoFit/>
            </a:bodyPr>
            <a:lstStyle/>
            <a:p>
              <a:pPr algn="just">
                <a:spcAft>
                  <a:spcPts val="800"/>
                </a:spcAft>
              </a:pP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Câu 2: “Nhiều nhân vật của Nam Cao là những con người hiền lành, chất phác, nhưng đời sống quá vất vả, cơ cực.” - sau câu văn này, tác giả triển khai đoạn văn theo hướng nào?</a:t>
              </a:r>
              <a:endParaRPr lang="en-SG" sz="26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A. Phản bác ý của câu vừa nêu, sau đó đưa ra ý được cho là đúng</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B. Chứng minh cho ý của câu vừa nêu, sau đó khái quát lại</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 Nhận xét câu vừa nêu, bổ sung cho ý đầy đủ hơn</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D. Giải thích câu vừa nêu, bổ sung cho ý đầy đủ hơn</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4" name="bọ cánh cứng">
            <a:extLst>
              <a:ext uri="{FF2B5EF4-FFF2-40B4-BE49-F238E27FC236}">
                <a16:creationId xmlns:a16="http://schemas.microsoft.com/office/drawing/2014/main" id="{181C9678-E45A-F9BD-0F0E-E1EDF3A20B69}"/>
              </a:ext>
            </a:extLst>
          </p:cNvPr>
          <p:cNvPicPr>
            <a:picLocks noChangeAspect="1"/>
          </p:cNvPicPr>
          <p:nvPr/>
        </p:nvPicPr>
        <p:blipFill>
          <a:blip r:embed="rId10"/>
          <a:stretch>
            <a:fillRect/>
          </a:stretch>
        </p:blipFill>
        <p:spPr>
          <a:xfrm>
            <a:off x="378200" y="4451350"/>
            <a:ext cx="1811424" cy="1301599"/>
          </a:xfrm>
          <a:prstGeom prst="rect">
            <a:avLst/>
          </a:prstGeom>
        </p:spPr>
      </p:pic>
      <p:pic>
        <p:nvPicPr>
          <p:cNvPr id="115" name="kiến">
            <a:hlinkClick r:id="rId11" action="ppaction://hlinksldjump"/>
            <a:extLst>
              <a:ext uri="{FF2B5EF4-FFF2-40B4-BE49-F238E27FC236}">
                <a16:creationId xmlns:a16="http://schemas.microsoft.com/office/drawing/2014/main" id="{2F92C1C0-9180-1A4E-A892-96A87584477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086850" y="5610250"/>
            <a:ext cx="1105151" cy="1247751"/>
          </a:xfrm>
          <a:prstGeom prst="rect">
            <a:avLst/>
          </a:prstGeom>
        </p:spPr>
      </p:pic>
      <p:pic>
        <p:nvPicPr>
          <p:cNvPr id="117" name="ong non">
            <a:extLst>
              <a:ext uri="{FF2B5EF4-FFF2-40B4-BE49-F238E27FC236}">
                <a16:creationId xmlns:a16="http://schemas.microsoft.com/office/drawing/2014/main" id="{96B228C0-11C7-C79D-493D-FF3AF42CAFB8}"/>
              </a:ext>
            </a:extLst>
          </p:cNvPr>
          <p:cNvPicPr>
            <a:picLocks noChangeAspect="1"/>
          </p:cNvPicPr>
          <p:nvPr/>
        </p:nvPicPr>
        <p:blipFill>
          <a:blip r:embed="rId14"/>
          <a:stretch>
            <a:fillRect/>
          </a:stretch>
        </p:blipFill>
        <p:spPr>
          <a:xfrm flipH="1">
            <a:off x="10286274" y="4151228"/>
            <a:ext cx="1108625" cy="1483959"/>
          </a:xfrm>
          <a:prstGeom prst="rect">
            <a:avLst/>
          </a:prstGeom>
        </p:spPr>
      </p:pic>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5"/>
          <a:stretch>
            <a:fillRect/>
          </a:stretch>
        </p:blipFill>
        <p:spPr>
          <a:xfrm>
            <a:off x="49461" y="382044"/>
            <a:ext cx="1769788" cy="2709500"/>
          </a:xfrm>
          <a:prstGeom prst="rect">
            <a:avLst/>
          </a:prstGeom>
        </p:spPr>
      </p:pic>
    </p:spTree>
    <p:extLst>
      <p:ext uri="{BB962C8B-B14F-4D97-AF65-F5344CB8AC3E}">
        <p14:creationId xmlns:p14="http://schemas.microsoft.com/office/powerpoint/2010/main" val="17239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50"/>
                                        <p:tgtEl>
                                          <p:spTgt spid="7"/>
                                        </p:tgtEl>
                                      </p:cBhvr>
                                    </p:animEffect>
                                    <p:anim calcmode="lin" valueType="num">
                                      <p:cBhvr>
                                        <p:cTn id="13" dur="1750" fill="hold"/>
                                        <p:tgtEl>
                                          <p:spTgt spid="7"/>
                                        </p:tgtEl>
                                        <p:attrNameLst>
                                          <p:attrName>ppt_x</p:attrName>
                                        </p:attrNameLst>
                                      </p:cBhvr>
                                      <p:tavLst>
                                        <p:tav tm="0">
                                          <p:val>
                                            <p:strVal val="#ppt_x"/>
                                          </p:val>
                                        </p:tav>
                                        <p:tav tm="100000">
                                          <p:val>
                                            <p:strVal val="#ppt_x"/>
                                          </p:val>
                                        </p:tav>
                                      </p:tavLst>
                                    </p:anim>
                                    <p:anim calcmode="lin" valueType="num">
                                      <p:cBhvr>
                                        <p:cTn id="14" dur="175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325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500"/>
                                        <p:tgtEl>
                                          <p:spTgt spid="34"/>
                                        </p:tgtEl>
                                      </p:cBhvr>
                                    </p:animEffect>
                                  </p:childTnLst>
                                </p:cTn>
                              </p:par>
                              <p:par>
                                <p:cTn id="18" presetID="22" presetClass="entr" presetSubtype="4" fill="hold" nodeType="withEffect">
                                  <p:stCondLst>
                                    <p:cond delay="325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2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XUẤT HIỆN.wav"/>
                                        </p:tgtEl>
                                      </p:cMediaNode>
                                    </p:audio>
                                  </p:sub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6" name="trả lời câu hỏi">
            <a:extLst>
              <a:ext uri="{FF2B5EF4-FFF2-40B4-BE49-F238E27FC236}">
                <a16:creationId xmlns:a16="http://schemas.microsoft.com/office/drawing/2014/main" id="{062184F5-F396-08BC-CD47-35986E4A91B3}"/>
              </a:ext>
            </a:extLst>
          </p:cNvPr>
          <p:cNvGrpSpPr/>
          <p:nvPr/>
        </p:nvGrpSpPr>
        <p:grpSpPr>
          <a:xfrm>
            <a:off x="3313448" y="5342392"/>
            <a:ext cx="5415165" cy="1353604"/>
            <a:chOff x="4677320" y="4255313"/>
            <a:chExt cx="3620752"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6"/>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005431" y="4828962"/>
              <a:ext cx="3067051" cy="65588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D</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tổ ong">
            <a:extLst>
              <a:ext uri="{FF2B5EF4-FFF2-40B4-BE49-F238E27FC236}">
                <a16:creationId xmlns:a16="http://schemas.microsoft.com/office/drawing/2014/main" id="{435FFB52-E381-129D-744C-E541DD0D5902}"/>
              </a:ext>
            </a:extLst>
          </p:cNvPr>
          <p:cNvPicPr>
            <a:picLocks noChangeAspect="1"/>
          </p:cNvPicPr>
          <p:nvPr/>
        </p:nvPicPr>
        <p:blipFill>
          <a:blip r:embed="rId7"/>
          <a:stretch>
            <a:fillRect/>
          </a:stretch>
        </p:blipFill>
        <p:spPr>
          <a:xfrm>
            <a:off x="10023686" y="-296922"/>
            <a:ext cx="2043261" cy="3115028"/>
          </a:xfrm>
          <a:prstGeom prst="rect">
            <a:avLst/>
          </a:prstGeom>
        </p:spPr>
      </p:pic>
      <p:grpSp>
        <p:nvGrpSpPr>
          <p:cNvPr id="35" name="Bảng câu hỏi">
            <a:extLst>
              <a:ext uri="{FF2B5EF4-FFF2-40B4-BE49-F238E27FC236}">
                <a16:creationId xmlns:a16="http://schemas.microsoft.com/office/drawing/2014/main" id="{E6CD3A29-7EE3-0A96-8CCA-BD4D81D5C7C1}"/>
              </a:ext>
            </a:extLst>
          </p:cNvPr>
          <p:cNvGrpSpPr/>
          <p:nvPr/>
        </p:nvGrpSpPr>
        <p:grpSpPr>
          <a:xfrm>
            <a:off x="1175656" y="-1801504"/>
            <a:ext cx="9593943" cy="7357954"/>
            <a:chOff x="3640847" y="-673998"/>
            <a:chExt cx="5693699" cy="5033333"/>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29905" y="1166148"/>
              <a:ext cx="4883369" cy="3193187"/>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3: Tên một số tác phẩm của Nam Cao được nhắc đến ở bài viết nhằm mục đích gì?</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Minh họa cho ý kiến được tác giả nêu trước đó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Cho thấy sự phong phú trong sáng tác của Nam Cao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Cho thấy tác giả am hiểu về các sáng tác của Nam Cao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Nêu bật những đóng góp của Nam Cao đối với nền văn học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0"/>
                </a:spcAft>
                <a:buClr>
                  <a:srgbClr val="000000"/>
                </a:buClr>
                <a:buSzTx/>
                <a:buFontTx/>
                <a:buNone/>
                <a:tabLst/>
                <a:defRPr/>
              </a:pPr>
              <a:endParaRPr kumimoji="0" lang="en-SG" sz="4000" b="0" i="0"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4" name="bọ cánh cứng">
            <a:extLst>
              <a:ext uri="{FF2B5EF4-FFF2-40B4-BE49-F238E27FC236}">
                <a16:creationId xmlns:a16="http://schemas.microsoft.com/office/drawing/2014/main" id="{181C9678-E45A-F9BD-0F0E-E1EDF3A20B69}"/>
              </a:ext>
            </a:extLst>
          </p:cNvPr>
          <p:cNvPicPr>
            <a:picLocks noChangeAspect="1"/>
          </p:cNvPicPr>
          <p:nvPr/>
        </p:nvPicPr>
        <p:blipFill>
          <a:blip r:embed="rId10"/>
          <a:stretch>
            <a:fillRect/>
          </a:stretch>
        </p:blipFill>
        <p:spPr>
          <a:xfrm>
            <a:off x="112264" y="5593183"/>
            <a:ext cx="1811424" cy="1301599"/>
          </a:xfrm>
          <a:prstGeom prst="rect">
            <a:avLst/>
          </a:prstGeom>
        </p:spPr>
      </p:pic>
      <p:pic>
        <p:nvPicPr>
          <p:cNvPr id="115" name="kiến">
            <a:hlinkClick r:id="rId11" action="ppaction://hlinksldjump"/>
            <a:extLst>
              <a:ext uri="{FF2B5EF4-FFF2-40B4-BE49-F238E27FC236}">
                <a16:creationId xmlns:a16="http://schemas.microsoft.com/office/drawing/2014/main" id="{2F92C1C0-9180-1A4E-A892-96A87584477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086850" y="5610250"/>
            <a:ext cx="1105151" cy="1247751"/>
          </a:xfrm>
          <a:prstGeom prst="rect">
            <a:avLst/>
          </a:prstGeom>
        </p:spPr>
      </p:pic>
      <p:pic>
        <p:nvPicPr>
          <p:cNvPr id="117" name="ong non">
            <a:extLst>
              <a:ext uri="{FF2B5EF4-FFF2-40B4-BE49-F238E27FC236}">
                <a16:creationId xmlns:a16="http://schemas.microsoft.com/office/drawing/2014/main" id="{96B228C0-11C7-C79D-493D-FF3AF42CAFB8}"/>
              </a:ext>
            </a:extLst>
          </p:cNvPr>
          <p:cNvPicPr>
            <a:picLocks noChangeAspect="1"/>
          </p:cNvPicPr>
          <p:nvPr/>
        </p:nvPicPr>
        <p:blipFill>
          <a:blip r:embed="rId14"/>
          <a:stretch>
            <a:fillRect/>
          </a:stretch>
        </p:blipFill>
        <p:spPr>
          <a:xfrm flipH="1">
            <a:off x="9553324" y="4600413"/>
            <a:ext cx="1108625" cy="1483959"/>
          </a:xfrm>
          <a:prstGeom prst="rect">
            <a:avLst/>
          </a:prstGeom>
        </p:spPr>
      </p:pic>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5"/>
          <a:stretch>
            <a:fillRect/>
          </a:stretch>
        </p:blipFill>
        <p:spPr>
          <a:xfrm>
            <a:off x="0" y="138421"/>
            <a:ext cx="1610493" cy="2465623"/>
          </a:xfrm>
          <a:prstGeom prst="rect">
            <a:avLst/>
          </a:prstGeom>
        </p:spPr>
      </p:pic>
    </p:spTree>
    <p:extLst>
      <p:ext uri="{BB962C8B-B14F-4D97-AF65-F5344CB8AC3E}">
        <p14:creationId xmlns:p14="http://schemas.microsoft.com/office/powerpoint/2010/main" val="75188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50"/>
                                        <p:tgtEl>
                                          <p:spTgt spid="7"/>
                                        </p:tgtEl>
                                      </p:cBhvr>
                                    </p:animEffect>
                                    <p:anim calcmode="lin" valueType="num">
                                      <p:cBhvr>
                                        <p:cTn id="13" dur="1750" fill="hold"/>
                                        <p:tgtEl>
                                          <p:spTgt spid="7"/>
                                        </p:tgtEl>
                                        <p:attrNameLst>
                                          <p:attrName>ppt_x</p:attrName>
                                        </p:attrNameLst>
                                      </p:cBhvr>
                                      <p:tavLst>
                                        <p:tav tm="0">
                                          <p:val>
                                            <p:strVal val="#ppt_x"/>
                                          </p:val>
                                        </p:tav>
                                        <p:tav tm="100000">
                                          <p:val>
                                            <p:strVal val="#ppt_x"/>
                                          </p:val>
                                        </p:tav>
                                      </p:tavLst>
                                    </p:anim>
                                    <p:anim calcmode="lin" valueType="num">
                                      <p:cBhvr>
                                        <p:cTn id="14" dur="175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325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500"/>
                                        <p:tgtEl>
                                          <p:spTgt spid="34"/>
                                        </p:tgtEl>
                                      </p:cBhvr>
                                    </p:animEffect>
                                  </p:childTnLst>
                                </p:cTn>
                              </p:par>
                              <p:par>
                                <p:cTn id="18" presetID="22" presetClass="entr" presetSubtype="4" fill="hold" nodeType="withEffect">
                                  <p:stCondLst>
                                    <p:cond delay="325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2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XUẤT HIỆN.wav"/>
                                        </p:tgtEl>
                                      </p:cMediaNode>
                                    </p:audio>
                                  </p:subTnLst>
                                </p:cTn>
                              </p:par>
                              <p:par>
                                <p:cTn id="27" presetID="47"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C9F75F68-CAAA-C17C-C3AF-1582782F53C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BE0DB06-395D-786E-0E58-B00A094D569E}"/>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4E34872-4FFE-9ED6-07A2-AFEE5E515A82}"/>
              </a:ext>
            </a:extLst>
          </p:cNvPr>
          <p:cNvPicPr>
            <a:picLocks noChangeAspect="1"/>
          </p:cNvPicPr>
          <p:nvPr/>
        </p:nvPicPr>
        <p:blipFill>
          <a:blip r:embed="rId3"/>
          <a:stretch>
            <a:fillRect/>
          </a:stretch>
        </p:blipFill>
        <p:spPr>
          <a:xfrm>
            <a:off x="0" y="1674"/>
            <a:ext cx="12192000" cy="6854653"/>
          </a:xfrm>
          <a:prstGeom prst="rect">
            <a:avLst/>
          </a:prstGeom>
        </p:spPr>
      </p:pic>
      <p:grpSp>
        <p:nvGrpSpPr>
          <p:cNvPr id="1022" name="Google Shape;1022;p21">
            <a:extLst>
              <a:ext uri="{FF2B5EF4-FFF2-40B4-BE49-F238E27FC236}">
                <a16:creationId xmlns:a16="http://schemas.microsoft.com/office/drawing/2014/main" id="{ACBE8B93-BB7E-011D-0C01-F128A86BB44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6893C7DA-8B68-35B9-05EA-6F20BB5481C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7234F62-B364-CF49-8E4C-343D95CDFE7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 name="Freeform 12">
            <a:extLst>
              <a:ext uri="{FF2B5EF4-FFF2-40B4-BE49-F238E27FC236}">
                <a16:creationId xmlns:a16="http://schemas.microsoft.com/office/drawing/2014/main" id="{278946C0-BAE0-4874-8279-CE44D9B36700}"/>
              </a:ext>
            </a:extLst>
          </p:cNvPr>
          <p:cNvSpPr/>
          <p:nvPr/>
        </p:nvSpPr>
        <p:spPr>
          <a:xfrm>
            <a:off x="2373086" y="515055"/>
            <a:ext cx="7707085"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4"/>
            <a:stretch>
              <a:fillRect/>
            </a:stretch>
          </a:blipFill>
        </p:spPr>
        <p:txBody>
          <a:bodyPr/>
          <a:lstStyle/>
          <a:p>
            <a:endParaRPr lang="en-SG"/>
          </a:p>
        </p:txBody>
      </p:sp>
      <p:sp>
        <p:nvSpPr>
          <p:cNvPr id="12" name="TextBox 11">
            <a:extLst>
              <a:ext uri="{FF2B5EF4-FFF2-40B4-BE49-F238E27FC236}">
                <a16:creationId xmlns:a16="http://schemas.microsoft.com/office/drawing/2014/main" id="{AF2EC581-EEB6-A4FB-4155-45371A10CB71}"/>
              </a:ext>
            </a:extLst>
          </p:cNvPr>
          <p:cNvSpPr txBox="1"/>
          <p:nvPr/>
        </p:nvSpPr>
        <p:spPr>
          <a:xfrm>
            <a:off x="2650433" y="530585"/>
            <a:ext cx="7094993"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ÔN TẬP PHẦN ĐỌC HIỂU VĂN BẢN</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A person writing on a piece of paper&#10;&#10;Description automatically generated">
            <a:extLst>
              <a:ext uri="{FF2B5EF4-FFF2-40B4-BE49-F238E27FC236}">
                <a16:creationId xmlns:a16="http://schemas.microsoft.com/office/drawing/2014/main" id="{B9470492-6016-E5EA-163E-F6620720B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2726" y="2939325"/>
            <a:ext cx="4248685" cy="4248685"/>
          </a:xfrm>
          <a:prstGeom prst="rect">
            <a:avLst/>
          </a:prstGeom>
        </p:spPr>
      </p:pic>
      <p:grpSp>
        <p:nvGrpSpPr>
          <p:cNvPr id="3" name="Group 2">
            <a:extLst>
              <a:ext uri="{FF2B5EF4-FFF2-40B4-BE49-F238E27FC236}">
                <a16:creationId xmlns:a16="http://schemas.microsoft.com/office/drawing/2014/main" id="{AA3E696E-AAE6-72EF-42D1-8DBCD0B51079}"/>
              </a:ext>
            </a:extLst>
          </p:cNvPr>
          <p:cNvGrpSpPr/>
          <p:nvPr/>
        </p:nvGrpSpPr>
        <p:grpSpPr>
          <a:xfrm>
            <a:off x="4283242" y="1588168"/>
            <a:ext cx="7056089" cy="5035089"/>
            <a:chOff x="0" y="0"/>
            <a:chExt cx="3463665" cy="2374185"/>
          </a:xfrm>
        </p:grpSpPr>
        <p:sp>
          <p:nvSpPr>
            <p:cNvPr id="4" name="Freeform 45">
              <a:extLst>
                <a:ext uri="{FF2B5EF4-FFF2-40B4-BE49-F238E27FC236}">
                  <a16:creationId xmlns:a16="http://schemas.microsoft.com/office/drawing/2014/main" id="{C1DA5EB4-4DD8-26EB-D16B-26E1C36AB336}"/>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6" name="Freeform 46">
              <a:extLst>
                <a:ext uri="{FF2B5EF4-FFF2-40B4-BE49-F238E27FC236}">
                  <a16:creationId xmlns:a16="http://schemas.microsoft.com/office/drawing/2014/main" id="{F052E589-22FD-EC14-9B0A-51C265D5828C}"/>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sp>
          <p:nvSpPr>
            <p:cNvPr id="8" name="Freeform 47">
              <a:extLst>
                <a:ext uri="{FF2B5EF4-FFF2-40B4-BE49-F238E27FC236}">
                  <a16:creationId xmlns:a16="http://schemas.microsoft.com/office/drawing/2014/main" id="{7EDFED83-DA6A-CB44-76AC-371FEF27F13C}"/>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SG"/>
            </a:p>
          </p:txBody>
        </p:sp>
        <p:sp>
          <p:nvSpPr>
            <p:cNvPr id="9" name="Freeform 48">
              <a:extLst>
                <a:ext uri="{FF2B5EF4-FFF2-40B4-BE49-F238E27FC236}">
                  <a16:creationId xmlns:a16="http://schemas.microsoft.com/office/drawing/2014/main" id="{CC39F86C-B571-9976-7AD2-3925C6629F0E}"/>
                </a:ext>
              </a:extLst>
            </p:cNvPr>
            <p:cNvSpPr/>
            <p:nvPr/>
          </p:nvSpPr>
          <p:spPr>
            <a:xfrm>
              <a:off x="2742823" y="730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SG"/>
            </a:p>
          </p:txBody>
        </p:sp>
      </p:grpSp>
      <p:sp>
        <p:nvSpPr>
          <p:cNvPr id="11" name="TextBox 10">
            <a:extLst>
              <a:ext uri="{FF2B5EF4-FFF2-40B4-BE49-F238E27FC236}">
                <a16:creationId xmlns:a16="http://schemas.microsoft.com/office/drawing/2014/main" id="{4B395070-DB6C-4791-3767-67DEB4384CDE}"/>
              </a:ext>
            </a:extLst>
          </p:cNvPr>
          <p:cNvSpPr txBox="1"/>
          <p:nvPr/>
        </p:nvSpPr>
        <p:spPr>
          <a:xfrm>
            <a:off x="5052246" y="2954925"/>
            <a:ext cx="5375605" cy="2862322"/>
          </a:xfrm>
          <a:prstGeom prst="rect">
            <a:avLst/>
          </a:prstGeom>
          <a:noFill/>
        </p:spPr>
        <p:txBody>
          <a:bodyPr wrap="square">
            <a:spAutoFit/>
          </a:bodyPr>
          <a:lstStyle/>
          <a:p>
            <a:pPr algn="ctr"/>
            <a:r>
              <a:rPr lang="da-DK" sz="6000" dirty="0">
                <a:latin typeface="Times New Roman" panose="02020603050405020304" pitchFamily="18" charset="0"/>
                <a:cs typeface="Times New Roman" panose="02020603050405020304" pitchFamily="18" charset="0"/>
              </a:rPr>
              <a:t>Hs </a:t>
            </a:r>
            <a:r>
              <a:rPr lang="vi-VN" sz="6000" dirty="0">
                <a:latin typeface="Times New Roman" panose="02020603050405020304" pitchFamily="18" charset="0"/>
                <a:cs typeface="Times New Roman" panose="02020603050405020304" pitchFamily="18" charset="0"/>
              </a:rPr>
              <a:t>thảo luận câu 1,2,3 trang 142, SGK</a:t>
            </a:r>
            <a:endParaRPr lang="en-SG"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58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6" name="trả lời câu hỏi">
            <a:extLst>
              <a:ext uri="{FF2B5EF4-FFF2-40B4-BE49-F238E27FC236}">
                <a16:creationId xmlns:a16="http://schemas.microsoft.com/office/drawing/2014/main" id="{062184F5-F396-08BC-CD47-35986E4A91B3}"/>
              </a:ext>
            </a:extLst>
          </p:cNvPr>
          <p:cNvGrpSpPr/>
          <p:nvPr/>
        </p:nvGrpSpPr>
        <p:grpSpPr>
          <a:xfrm>
            <a:off x="3570748" y="5440932"/>
            <a:ext cx="5218093" cy="1353604"/>
            <a:chOff x="4677320" y="4255313"/>
            <a:chExt cx="3620752"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6"/>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4896027" y="4773848"/>
              <a:ext cx="3067051" cy="65588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B</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tổ ong">
            <a:extLst>
              <a:ext uri="{FF2B5EF4-FFF2-40B4-BE49-F238E27FC236}">
                <a16:creationId xmlns:a16="http://schemas.microsoft.com/office/drawing/2014/main" id="{435FFB52-E381-129D-744C-E541DD0D5902}"/>
              </a:ext>
            </a:extLst>
          </p:cNvPr>
          <p:cNvPicPr>
            <a:picLocks noChangeAspect="1"/>
          </p:cNvPicPr>
          <p:nvPr/>
        </p:nvPicPr>
        <p:blipFill>
          <a:blip r:embed="rId7"/>
          <a:stretch>
            <a:fillRect/>
          </a:stretch>
        </p:blipFill>
        <p:spPr>
          <a:xfrm>
            <a:off x="10023686" y="-296922"/>
            <a:ext cx="2043261" cy="3115028"/>
          </a:xfrm>
          <a:prstGeom prst="rect">
            <a:avLst/>
          </a:prstGeom>
        </p:spPr>
      </p:pic>
      <p:grpSp>
        <p:nvGrpSpPr>
          <p:cNvPr id="35" name="Bảng câu hỏi">
            <a:extLst>
              <a:ext uri="{FF2B5EF4-FFF2-40B4-BE49-F238E27FC236}">
                <a16:creationId xmlns:a16="http://schemas.microsoft.com/office/drawing/2014/main" id="{E6CD3A29-7EE3-0A96-8CCA-BD4D81D5C7C1}"/>
              </a:ext>
            </a:extLst>
          </p:cNvPr>
          <p:cNvGrpSpPr/>
          <p:nvPr/>
        </p:nvGrpSpPr>
        <p:grpSpPr>
          <a:xfrm>
            <a:off x="1345741" y="-2510724"/>
            <a:ext cx="9383486" cy="11644290"/>
            <a:chOff x="3631762" y="-673998"/>
            <a:chExt cx="5693699" cy="7134197"/>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31762" y="-673998"/>
              <a:ext cx="5693699" cy="4993767"/>
              <a:chOff x="10428516" y="223062"/>
              <a:chExt cx="5693699" cy="4993767"/>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28516" y="1787829"/>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58174" y="1177157"/>
              <a:ext cx="4737912" cy="5283042"/>
            </a:xfrm>
            <a:prstGeom prst="rect">
              <a:avLst/>
            </a:prstGeom>
            <a:noFill/>
          </p:spPr>
          <p:txBody>
            <a:bodyPr wrap="square" rtlCol="0">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4: Dòng nào sau đây nêu đúng những nét chung giữa các nhân vật trong truyện của Nam Cao?</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Đó là những người cùng chung nghề nghiệp</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Đó là những người cùng thành phần xã hội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Đó là những người cùng hoàn cảnh sống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Đó là những kiếp người đau khổ, bất hạnh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en-SG" sz="6600" b="0" i="0" strike="noStrike" kern="1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just" defTabSz="1219170" rtl="0" eaLnBrk="1" fontAlgn="auto" latinLnBrk="0" hangingPunct="1">
                <a:spcBef>
                  <a:spcPts val="0"/>
                </a:spcBef>
                <a:spcAft>
                  <a:spcPts val="0"/>
                </a:spcAft>
                <a:buClr>
                  <a:srgbClr val="000000"/>
                </a:buClr>
                <a:buSzTx/>
                <a:buFontTx/>
                <a:buNone/>
                <a:tabLst/>
                <a:defRPr/>
              </a:pPr>
              <a:endParaRPr kumimoji="0" lang="en-SG" sz="19900" b="0" i="0"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4" name="bọ cánh cứng">
            <a:extLst>
              <a:ext uri="{FF2B5EF4-FFF2-40B4-BE49-F238E27FC236}">
                <a16:creationId xmlns:a16="http://schemas.microsoft.com/office/drawing/2014/main" id="{181C9678-E45A-F9BD-0F0E-E1EDF3A20B69}"/>
              </a:ext>
            </a:extLst>
          </p:cNvPr>
          <p:cNvPicPr>
            <a:picLocks noChangeAspect="1"/>
          </p:cNvPicPr>
          <p:nvPr/>
        </p:nvPicPr>
        <p:blipFill>
          <a:blip r:embed="rId10"/>
          <a:stretch>
            <a:fillRect/>
          </a:stretch>
        </p:blipFill>
        <p:spPr>
          <a:xfrm>
            <a:off x="378200" y="4451350"/>
            <a:ext cx="1811424" cy="1301599"/>
          </a:xfrm>
          <a:prstGeom prst="rect">
            <a:avLst/>
          </a:prstGeom>
        </p:spPr>
      </p:pic>
      <p:pic>
        <p:nvPicPr>
          <p:cNvPr id="114" name="ong già">
            <a:extLst>
              <a:ext uri="{FF2B5EF4-FFF2-40B4-BE49-F238E27FC236}">
                <a16:creationId xmlns:a16="http://schemas.microsoft.com/office/drawing/2014/main" id="{00243D63-F296-7AC0-82FB-45A07466B54A}"/>
              </a:ext>
            </a:extLst>
          </p:cNvPr>
          <p:cNvPicPr>
            <a:picLocks noChangeAspect="1"/>
          </p:cNvPicPr>
          <p:nvPr/>
        </p:nvPicPr>
        <p:blipFill>
          <a:blip r:embed="rId11"/>
          <a:stretch>
            <a:fillRect/>
          </a:stretch>
        </p:blipFill>
        <p:spPr>
          <a:xfrm flipH="1">
            <a:off x="2207289" y="4949758"/>
            <a:ext cx="1205863" cy="1165159"/>
          </a:xfrm>
          <a:prstGeom prst="rect">
            <a:avLst/>
          </a:prstGeom>
        </p:spPr>
      </p:pic>
      <p:pic>
        <p:nvPicPr>
          <p:cNvPr id="115" name="kiến">
            <a:hlinkClick r:id="rId12" action="ppaction://hlinksldjump"/>
            <a:extLst>
              <a:ext uri="{FF2B5EF4-FFF2-40B4-BE49-F238E27FC236}">
                <a16:creationId xmlns:a16="http://schemas.microsoft.com/office/drawing/2014/main" id="{2F92C1C0-9180-1A4E-A892-96A87584477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086850" y="5610250"/>
            <a:ext cx="1105151" cy="1247751"/>
          </a:xfrm>
          <a:prstGeom prst="rect">
            <a:avLst/>
          </a:prstGeom>
        </p:spPr>
      </p:pic>
      <p:pic>
        <p:nvPicPr>
          <p:cNvPr id="117" name="ong non">
            <a:extLst>
              <a:ext uri="{FF2B5EF4-FFF2-40B4-BE49-F238E27FC236}">
                <a16:creationId xmlns:a16="http://schemas.microsoft.com/office/drawing/2014/main" id="{96B228C0-11C7-C79D-493D-FF3AF42CAFB8}"/>
              </a:ext>
            </a:extLst>
          </p:cNvPr>
          <p:cNvPicPr>
            <a:picLocks noChangeAspect="1"/>
          </p:cNvPicPr>
          <p:nvPr/>
        </p:nvPicPr>
        <p:blipFill>
          <a:blip r:embed="rId15"/>
          <a:stretch>
            <a:fillRect/>
          </a:stretch>
        </p:blipFill>
        <p:spPr>
          <a:xfrm flipH="1">
            <a:off x="9965212" y="4207779"/>
            <a:ext cx="1108625" cy="1483959"/>
          </a:xfrm>
          <a:prstGeom prst="rect">
            <a:avLst/>
          </a:prstGeom>
        </p:spPr>
      </p:pic>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6"/>
          <a:stretch>
            <a:fillRect/>
          </a:stretch>
        </p:blipFill>
        <p:spPr>
          <a:xfrm>
            <a:off x="-15442" y="909915"/>
            <a:ext cx="2066723" cy="3164099"/>
          </a:xfrm>
          <a:prstGeom prst="rect">
            <a:avLst/>
          </a:prstGeom>
        </p:spPr>
      </p:pic>
    </p:spTree>
    <p:extLst>
      <p:ext uri="{BB962C8B-B14F-4D97-AF65-F5344CB8AC3E}">
        <p14:creationId xmlns:p14="http://schemas.microsoft.com/office/powerpoint/2010/main" val="344759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50"/>
                                        <p:tgtEl>
                                          <p:spTgt spid="7"/>
                                        </p:tgtEl>
                                      </p:cBhvr>
                                    </p:animEffect>
                                    <p:anim calcmode="lin" valueType="num">
                                      <p:cBhvr>
                                        <p:cTn id="13" dur="1750" fill="hold"/>
                                        <p:tgtEl>
                                          <p:spTgt spid="7"/>
                                        </p:tgtEl>
                                        <p:attrNameLst>
                                          <p:attrName>ppt_x</p:attrName>
                                        </p:attrNameLst>
                                      </p:cBhvr>
                                      <p:tavLst>
                                        <p:tav tm="0">
                                          <p:val>
                                            <p:strVal val="#ppt_x"/>
                                          </p:val>
                                        </p:tav>
                                        <p:tav tm="100000">
                                          <p:val>
                                            <p:strVal val="#ppt_x"/>
                                          </p:val>
                                        </p:tav>
                                      </p:tavLst>
                                    </p:anim>
                                    <p:anim calcmode="lin" valueType="num">
                                      <p:cBhvr>
                                        <p:cTn id="14" dur="175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325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500"/>
                                        <p:tgtEl>
                                          <p:spTgt spid="34"/>
                                        </p:tgtEl>
                                      </p:cBhvr>
                                    </p:animEffect>
                                  </p:childTnLst>
                                </p:cTn>
                              </p:par>
                              <p:par>
                                <p:cTn id="18" presetID="22" presetClass="entr" presetSubtype="4" fill="hold" nodeType="withEffect">
                                  <p:stCondLst>
                                    <p:cond delay="325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2500"/>
                                        <p:tgtEl>
                                          <p:spTgt spid="115"/>
                                        </p:tgtEl>
                                      </p:cBhvr>
                                    </p:animEffect>
                                  </p:childTnLst>
                                </p:cTn>
                              </p:par>
                              <p:par>
                                <p:cTn id="21" presetID="2" presetClass="entr" presetSubtype="8" fill="hold" nodeType="withEffect">
                                  <p:stCondLst>
                                    <p:cond delay="325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4000" fill="hold"/>
                                        <p:tgtEl>
                                          <p:spTgt spid="114"/>
                                        </p:tgtEl>
                                        <p:attrNameLst>
                                          <p:attrName>ppt_x</p:attrName>
                                        </p:attrNameLst>
                                      </p:cBhvr>
                                      <p:tavLst>
                                        <p:tav tm="0">
                                          <p:val>
                                            <p:strVal val="0-#ppt_w/2"/>
                                          </p:val>
                                        </p:tav>
                                        <p:tav tm="100000">
                                          <p:val>
                                            <p:strVal val="#ppt_x"/>
                                          </p:val>
                                        </p:tav>
                                      </p:tavLst>
                                    </p:anim>
                                    <p:anim calcmode="lin" valueType="num">
                                      <p:cBhvr additive="base">
                                        <p:cTn id="24" dur="4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37"/>
                                        </p:tgtEl>
                                      </p:cBhvr>
                                    </p:animEffect>
                                    <p:animScale>
                                      <p:cBhvr>
                                        <p:cTn id="30" dur="250" autoRev="1" fill="hold"/>
                                        <p:tgtEl>
                                          <p:spTgt spid="3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XUẤT HIỆN.wav"/>
                                        </p:tgtEl>
                                      </p:cMediaNode>
                                    </p:audio>
                                  </p:subTnLst>
                                </p:cTn>
                              </p:par>
                              <p:par>
                                <p:cTn id="31" presetID="47"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0A70628-FC39-0959-B397-43900219F433}"/>
            </a:ext>
          </a:extLst>
        </p:cNvPr>
        <p:cNvGrpSpPr/>
        <p:nvPr/>
      </p:nvGrpSpPr>
      <p:grpSpPr>
        <a:xfrm>
          <a:off x="0" y="0"/>
          <a:ext cx="0" cy="0"/>
          <a:chOff x="0" y="0"/>
          <a:chExt cx="0" cy="0"/>
        </a:xfrm>
      </p:grpSpPr>
      <p:grpSp>
        <p:nvGrpSpPr>
          <p:cNvPr id="36" name="trả lời câu hỏi">
            <a:extLst>
              <a:ext uri="{FF2B5EF4-FFF2-40B4-BE49-F238E27FC236}">
                <a16:creationId xmlns:a16="http://schemas.microsoft.com/office/drawing/2014/main" id="{BDBA1403-E125-A986-DAE6-27590DF73917}"/>
              </a:ext>
            </a:extLst>
          </p:cNvPr>
          <p:cNvGrpSpPr/>
          <p:nvPr/>
        </p:nvGrpSpPr>
        <p:grpSpPr>
          <a:xfrm>
            <a:off x="3570748" y="5440932"/>
            <a:ext cx="5218093" cy="1353604"/>
            <a:chOff x="4677320" y="4255313"/>
            <a:chExt cx="3620752" cy="1353604"/>
          </a:xfrm>
        </p:grpSpPr>
        <p:grpSp>
          <p:nvGrpSpPr>
            <p:cNvPr id="30" name="Group 29">
              <a:extLst>
                <a:ext uri="{FF2B5EF4-FFF2-40B4-BE49-F238E27FC236}">
                  <a16:creationId xmlns:a16="http://schemas.microsoft.com/office/drawing/2014/main" id="{DB15B690-3142-F277-A577-F10B0AE2DFD9}"/>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809A16B-3833-2353-90C6-4FE83A07A4F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8879BD70-51B6-771F-047D-18D97037B00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38AFCE17-C140-F385-3760-0F5F77131B55}"/>
                  </a:ext>
                </a:extLst>
              </p:cNvPr>
              <p:cNvPicPr>
                <a:picLocks noChangeAspect="1"/>
              </p:cNvPicPr>
              <p:nvPr/>
            </p:nvPicPr>
            <p:blipFill>
              <a:blip r:embed="rId6"/>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B0C6904F-EA6B-662E-A390-98A552440D21}"/>
                </a:ext>
              </a:extLst>
            </p:cNvPr>
            <p:cNvSpPr txBox="1"/>
            <p:nvPr/>
          </p:nvSpPr>
          <p:spPr>
            <a:xfrm>
              <a:off x="4896027" y="4773848"/>
              <a:ext cx="3067051" cy="65588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 ÁN B</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tổ ong">
            <a:extLst>
              <a:ext uri="{FF2B5EF4-FFF2-40B4-BE49-F238E27FC236}">
                <a16:creationId xmlns:a16="http://schemas.microsoft.com/office/drawing/2014/main" id="{53225412-A547-4D7D-1749-C52638E2955F}"/>
              </a:ext>
            </a:extLst>
          </p:cNvPr>
          <p:cNvPicPr>
            <a:picLocks noChangeAspect="1"/>
          </p:cNvPicPr>
          <p:nvPr/>
        </p:nvPicPr>
        <p:blipFill>
          <a:blip r:embed="rId7"/>
          <a:stretch>
            <a:fillRect/>
          </a:stretch>
        </p:blipFill>
        <p:spPr>
          <a:xfrm>
            <a:off x="10023686" y="-296922"/>
            <a:ext cx="2043261" cy="3115028"/>
          </a:xfrm>
          <a:prstGeom prst="rect">
            <a:avLst/>
          </a:prstGeom>
        </p:spPr>
      </p:pic>
      <p:grpSp>
        <p:nvGrpSpPr>
          <p:cNvPr id="35" name="Bảng câu hỏi">
            <a:extLst>
              <a:ext uri="{FF2B5EF4-FFF2-40B4-BE49-F238E27FC236}">
                <a16:creationId xmlns:a16="http://schemas.microsoft.com/office/drawing/2014/main" id="{D1C0B196-43AD-3571-357D-8EDEDE7A0E7E}"/>
              </a:ext>
            </a:extLst>
          </p:cNvPr>
          <p:cNvGrpSpPr/>
          <p:nvPr/>
        </p:nvGrpSpPr>
        <p:grpSpPr>
          <a:xfrm>
            <a:off x="1345741" y="-2510724"/>
            <a:ext cx="9383486" cy="8243359"/>
            <a:chOff x="3631762" y="-673998"/>
            <a:chExt cx="5693699" cy="5050522"/>
          </a:xfrm>
        </p:grpSpPr>
        <p:grpSp>
          <p:nvGrpSpPr>
            <p:cNvPr id="25" name="Group 24">
              <a:extLst>
                <a:ext uri="{FF2B5EF4-FFF2-40B4-BE49-F238E27FC236}">
                  <a16:creationId xmlns:a16="http://schemas.microsoft.com/office/drawing/2014/main" id="{40598171-FD8E-D219-5D5F-AC5C18647F65}"/>
                </a:ext>
              </a:extLst>
            </p:cNvPr>
            <p:cNvGrpSpPr/>
            <p:nvPr/>
          </p:nvGrpSpPr>
          <p:grpSpPr>
            <a:xfrm>
              <a:off x="3631762" y="-673998"/>
              <a:ext cx="5693699" cy="4993767"/>
              <a:chOff x="10428516" y="223062"/>
              <a:chExt cx="5693699" cy="4993767"/>
            </a:xfrm>
          </p:grpSpPr>
          <p:pic>
            <p:nvPicPr>
              <p:cNvPr id="67" name="Picture 66">
                <a:extLst>
                  <a:ext uri="{FF2B5EF4-FFF2-40B4-BE49-F238E27FC236}">
                    <a16:creationId xmlns:a16="http://schemas.microsoft.com/office/drawing/2014/main" id="{2D7DAD1E-97D4-F460-F69D-BA2568F02B3B}"/>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1BFE8562-710F-97BF-C4BE-ECDB4191C8A0}"/>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9EF1FCD4-03AC-316A-D38B-B78696D5FBC2}"/>
                  </a:ext>
                </a:extLst>
              </p:cNvPr>
              <p:cNvPicPr>
                <a:picLocks noChangeAspect="1"/>
              </p:cNvPicPr>
              <p:nvPr/>
            </p:nvPicPr>
            <p:blipFill>
              <a:blip r:embed="rId9"/>
              <a:stretch>
                <a:fillRect/>
              </a:stretch>
            </p:blipFill>
            <p:spPr>
              <a:xfrm>
                <a:off x="10428516" y="1787829"/>
                <a:ext cx="5693699" cy="3429000"/>
              </a:xfrm>
              <a:prstGeom prst="rect">
                <a:avLst/>
              </a:prstGeom>
            </p:spPr>
          </p:pic>
        </p:grpSp>
        <p:sp>
          <p:nvSpPr>
            <p:cNvPr id="11" name="TextBox 10">
              <a:extLst>
                <a:ext uri="{FF2B5EF4-FFF2-40B4-BE49-F238E27FC236}">
                  <a16:creationId xmlns:a16="http://schemas.microsoft.com/office/drawing/2014/main" id="{79892AE3-0840-83CA-AF19-3208E964949F}"/>
                </a:ext>
              </a:extLst>
            </p:cNvPr>
            <p:cNvSpPr txBox="1"/>
            <p:nvPr/>
          </p:nvSpPr>
          <p:spPr>
            <a:xfrm>
              <a:off x="4058174" y="1177157"/>
              <a:ext cx="4737912" cy="3199367"/>
            </a:xfrm>
            <a:prstGeom prst="rect">
              <a:avLst/>
            </a:prstGeom>
            <a:noFill/>
          </p:spPr>
          <p:txBody>
            <a:bodyPr wrap="square" rtlCol="0">
              <a:spAutoFit/>
            </a:bodyPr>
            <a:lstStyle/>
            <a:p>
              <a:pPr algn="just">
                <a:spcAft>
                  <a:spcPts val="800"/>
                </a:spcAft>
              </a:pPr>
              <a:r>
                <a:rPr lang="vi-VN" sz="2500" b="1" dirty="0">
                  <a:effectLst/>
                  <a:latin typeface="Times New Roman" panose="02020603050405020304" pitchFamily="18" charset="0"/>
                  <a:ea typeface="Calibri" panose="020F0502020204030204" pitchFamily="34" charset="0"/>
                  <a:cs typeface="Times New Roman" panose="02020603050405020304" pitchFamily="18" charset="0"/>
                </a:rPr>
                <a:t>Câu 5: Theo nội dung đoạn trích, điều gì không có tác dụng tạo nên sức hấp dẫn của truyện Nam Cao?</a:t>
              </a:r>
              <a:endParaRPr lang="en-SG" sz="25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A. Ngoại hình khác thường, thậm chí dị dạng của một số nhân vật</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B. Sự đồ sộ về số lượng tác phẩm và sự kết tinh cao độ các giá trị nghệ thuật</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C. Cách nhìn của tác giả về cuộc sống, tấm lòng của tác giả đối với con người</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D. Giọng trữ tình ấm áp, thể hiện niềm trân trọng mọi biểu hiện của sự sống</a:t>
              </a:r>
              <a:endParaRPr lang="en-SG"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en-SG" sz="2500" b="0" i="0" strike="noStrike" kern="1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just" defTabSz="1219170" rtl="0" eaLnBrk="1" fontAlgn="auto" latinLnBrk="0" hangingPunct="1">
                <a:spcBef>
                  <a:spcPts val="0"/>
                </a:spcBef>
                <a:spcAft>
                  <a:spcPts val="0"/>
                </a:spcAft>
                <a:buClr>
                  <a:srgbClr val="000000"/>
                </a:buClr>
                <a:buSzTx/>
                <a:buFontTx/>
                <a:buNone/>
                <a:tabLst/>
                <a:defRPr/>
              </a:pPr>
              <a:endParaRPr kumimoji="0" lang="en-SG" sz="2500" b="0" i="0" strike="noStrike" kern="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4" name="bọ cánh cứng">
            <a:extLst>
              <a:ext uri="{FF2B5EF4-FFF2-40B4-BE49-F238E27FC236}">
                <a16:creationId xmlns:a16="http://schemas.microsoft.com/office/drawing/2014/main" id="{C0AE999C-2C97-70B1-F76D-EE7D8D6580EA}"/>
              </a:ext>
            </a:extLst>
          </p:cNvPr>
          <p:cNvPicPr>
            <a:picLocks noChangeAspect="1"/>
          </p:cNvPicPr>
          <p:nvPr/>
        </p:nvPicPr>
        <p:blipFill>
          <a:blip r:embed="rId10"/>
          <a:stretch>
            <a:fillRect/>
          </a:stretch>
        </p:blipFill>
        <p:spPr>
          <a:xfrm>
            <a:off x="378200" y="4451350"/>
            <a:ext cx="1811424" cy="1301599"/>
          </a:xfrm>
          <a:prstGeom prst="rect">
            <a:avLst/>
          </a:prstGeom>
        </p:spPr>
      </p:pic>
      <p:pic>
        <p:nvPicPr>
          <p:cNvPr id="114" name="ong già">
            <a:extLst>
              <a:ext uri="{FF2B5EF4-FFF2-40B4-BE49-F238E27FC236}">
                <a16:creationId xmlns:a16="http://schemas.microsoft.com/office/drawing/2014/main" id="{A766A944-3503-ADA8-29C9-F3E1BADB8E2D}"/>
              </a:ext>
            </a:extLst>
          </p:cNvPr>
          <p:cNvPicPr>
            <a:picLocks noChangeAspect="1"/>
          </p:cNvPicPr>
          <p:nvPr/>
        </p:nvPicPr>
        <p:blipFill>
          <a:blip r:embed="rId11"/>
          <a:stretch>
            <a:fillRect/>
          </a:stretch>
        </p:blipFill>
        <p:spPr>
          <a:xfrm flipH="1">
            <a:off x="2207289" y="4949758"/>
            <a:ext cx="1205863" cy="1165159"/>
          </a:xfrm>
          <a:prstGeom prst="rect">
            <a:avLst/>
          </a:prstGeom>
        </p:spPr>
      </p:pic>
      <p:pic>
        <p:nvPicPr>
          <p:cNvPr id="115" name="kiến">
            <a:hlinkClick r:id="rId12" action="ppaction://hlinksldjump"/>
            <a:extLst>
              <a:ext uri="{FF2B5EF4-FFF2-40B4-BE49-F238E27FC236}">
                <a16:creationId xmlns:a16="http://schemas.microsoft.com/office/drawing/2014/main" id="{8638C753-47F2-C3B4-CE50-D73278C7997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086850" y="5610250"/>
            <a:ext cx="1105151" cy="1247751"/>
          </a:xfrm>
          <a:prstGeom prst="rect">
            <a:avLst/>
          </a:prstGeom>
        </p:spPr>
      </p:pic>
      <p:pic>
        <p:nvPicPr>
          <p:cNvPr id="117" name="ong non">
            <a:extLst>
              <a:ext uri="{FF2B5EF4-FFF2-40B4-BE49-F238E27FC236}">
                <a16:creationId xmlns:a16="http://schemas.microsoft.com/office/drawing/2014/main" id="{CBD12A19-DA55-BA4F-0DAF-D8D8FD8F7039}"/>
              </a:ext>
            </a:extLst>
          </p:cNvPr>
          <p:cNvPicPr>
            <a:picLocks noChangeAspect="1"/>
          </p:cNvPicPr>
          <p:nvPr/>
        </p:nvPicPr>
        <p:blipFill>
          <a:blip r:embed="rId15"/>
          <a:stretch>
            <a:fillRect/>
          </a:stretch>
        </p:blipFill>
        <p:spPr>
          <a:xfrm flipH="1">
            <a:off x="9965212" y="4207779"/>
            <a:ext cx="1108625" cy="1483959"/>
          </a:xfrm>
          <a:prstGeom prst="rect">
            <a:avLst/>
          </a:prstGeom>
        </p:spPr>
      </p:pic>
      <p:pic>
        <p:nvPicPr>
          <p:cNvPr id="37" name="ong MC">
            <a:extLst>
              <a:ext uri="{FF2B5EF4-FFF2-40B4-BE49-F238E27FC236}">
                <a16:creationId xmlns:a16="http://schemas.microsoft.com/office/drawing/2014/main" id="{4DB95DFE-3C1D-81E5-98EC-00AEA4FDAC9D}"/>
              </a:ext>
            </a:extLst>
          </p:cNvPr>
          <p:cNvPicPr>
            <a:picLocks noChangeAspect="1"/>
          </p:cNvPicPr>
          <p:nvPr/>
        </p:nvPicPr>
        <p:blipFill>
          <a:blip r:embed="rId16"/>
          <a:stretch>
            <a:fillRect/>
          </a:stretch>
        </p:blipFill>
        <p:spPr>
          <a:xfrm>
            <a:off x="-15442" y="909915"/>
            <a:ext cx="2066723" cy="3164099"/>
          </a:xfrm>
          <a:prstGeom prst="rect">
            <a:avLst/>
          </a:prstGeom>
        </p:spPr>
      </p:pic>
    </p:spTree>
    <p:extLst>
      <p:ext uri="{BB962C8B-B14F-4D97-AF65-F5344CB8AC3E}">
        <p14:creationId xmlns:p14="http://schemas.microsoft.com/office/powerpoint/2010/main" val="2940586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50"/>
                                        <p:tgtEl>
                                          <p:spTgt spid="7"/>
                                        </p:tgtEl>
                                      </p:cBhvr>
                                    </p:animEffect>
                                    <p:anim calcmode="lin" valueType="num">
                                      <p:cBhvr>
                                        <p:cTn id="13" dur="1750" fill="hold"/>
                                        <p:tgtEl>
                                          <p:spTgt spid="7"/>
                                        </p:tgtEl>
                                        <p:attrNameLst>
                                          <p:attrName>ppt_x</p:attrName>
                                        </p:attrNameLst>
                                      </p:cBhvr>
                                      <p:tavLst>
                                        <p:tav tm="0">
                                          <p:val>
                                            <p:strVal val="#ppt_x"/>
                                          </p:val>
                                        </p:tav>
                                        <p:tav tm="100000">
                                          <p:val>
                                            <p:strVal val="#ppt_x"/>
                                          </p:val>
                                        </p:tav>
                                      </p:tavLst>
                                    </p:anim>
                                    <p:anim calcmode="lin" valueType="num">
                                      <p:cBhvr>
                                        <p:cTn id="14" dur="175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325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2500"/>
                                        <p:tgtEl>
                                          <p:spTgt spid="34"/>
                                        </p:tgtEl>
                                      </p:cBhvr>
                                    </p:animEffect>
                                  </p:childTnLst>
                                </p:cTn>
                              </p:par>
                              <p:par>
                                <p:cTn id="18" presetID="22" presetClass="entr" presetSubtype="4" fill="hold" nodeType="withEffect">
                                  <p:stCondLst>
                                    <p:cond delay="325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2500"/>
                                        <p:tgtEl>
                                          <p:spTgt spid="115"/>
                                        </p:tgtEl>
                                      </p:cBhvr>
                                    </p:animEffect>
                                  </p:childTnLst>
                                </p:cTn>
                              </p:par>
                              <p:par>
                                <p:cTn id="21" presetID="2" presetClass="entr" presetSubtype="8" fill="hold" nodeType="withEffect">
                                  <p:stCondLst>
                                    <p:cond delay="325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4000" fill="hold"/>
                                        <p:tgtEl>
                                          <p:spTgt spid="114"/>
                                        </p:tgtEl>
                                        <p:attrNameLst>
                                          <p:attrName>ppt_x</p:attrName>
                                        </p:attrNameLst>
                                      </p:cBhvr>
                                      <p:tavLst>
                                        <p:tav tm="0">
                                          <p:val>
                                            <p:strVal val="0-#ppt_w/2"/>
                                          </p:val>
                                        </p:tav>
                                        <p:tav tm="100000">
                                          <p:val>
                                            <p:strVal val="#ppt_x"/>
                                          </p:val>
                                        </p:tav>
                                      </p:tavLst>
                                    </p:anim>
                                    <p:anim calcmode="lin" valueType="num">
                                      <p:cBhvr additive="base">
                                        <p:cTn id="24" dur="4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37"/>
                                        </p:tgtEl>
                                      </p:cBhvr>
                                    </p:animEffect>
                                    <p:animScale>
                                      <p:cBhvr>
                                        <p:cTn id="30" dur="250" autoRev="1" fill="hold"/>
                                        <p:tgtEl>
                                          <p:spTgt spid="3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XUẤT HIỆN.wav"/>
                                        </p:tgtEl>
                                      </p:cMediaNode>
                                    </p:audio>
                                  </p:subTnLst>
                                </p:cTn>
                              </p:par>
                              <p:par>
                                <p:cTn id="31" presetID="47"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FCDF6-7F27-C6CE-AFDE-B2B4DDB13B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E00277-C73C-9D64-2879-587CF6285C36}"/>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6F6EB5BB-DA73-94F6-5AA7-BCF6D7152A9B}"/>
              </a:ext>
            </a:extLst>
          </p:cNvPr>
          <p:cNvSpPr txBox="1">
            <a:spLocks noGrp="1"/>
          </p:cNvSpPr>
          <p:nvPr/>
        </p:nvSpPr>
        <p:spPr>
          <a:xfrm>
            <a:off x="6027429" y="2541076"/>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00000"/>
              </a:lnSpc>
              <a:spcBef>
                <a:spcPts val="0"/>
              </a:spcBef>
              <a:spcAft>
                <a:spcPts val="0"/>
              </a:spcAft>
              <a:buClr>
                <a:prstClr val="black"/>
              </a:buClr>
              <a:buSzPts val="1500"/>
              <a:buFont typeface="Poppins Medium"/>
              <a:buNone/>
              <a:tabLst/>
              <a:defRPr/>
            </a:pPr>
            <a:r>
              <a:rPr kumimoji="0" lang="en-US" sz="115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Câu</a:t>
            </a: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115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hỏi</a:t>
            </a: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115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tự</a:t>
            </a:r>
            <a:r>
              <a:rPr kumimoji="0" lang="en-US" sz="11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rPr>
              <a:t> </a:t>
            </a:r>
            <a:r>
              <a:rPr kumimoji="0" lang="en-US" sz="115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Poppins Medium"/>
              </a:rPr>
              <a:t>luận</a:t>
            </a:r>
            <a:endParaRPr kumimoji="0" lang="en-SG" sz="1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Poppins Medium"/>
            </a:endParaRPr>
          </a:p>
        </p:txBody>
      </p:sp>
      <p:sp>
        <p:nvSpPr>
          <p:cNvPr id="4" name="Google Shape;1161;p38">
            <a:extLst>
              <a:ext uri="{FF2B5EF4-FFF2-40B4-BE49-F238E27FC236}">
                <a16:creationId xmlns:a16="http://schemas.microsoft.com/office/drawing/2014/main" id="{1B05DB64-0743-C2CC-3A3B-9DF5A4614E47}"/>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F9C13BB6-6E9F-ACB7-424C-94525B68FE09}"/>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II</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14768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25498338-D813-C51C-41FD-A09530E7C89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66547A69-DFA7-7F8E-1B0B-7DF11FD06AF2}"/>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B8A47CA8-D655-0AEF-8098-A1668236613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2A857B3-A156-BE76-DC52-FBFDDC3ECCD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A50BE381-33A1-7F56-76B2-6549ABD5AF12}"/>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7F5565C9-27F8-C6B6-984F-DEBED0DEDAC3}"/>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Freeform 11">
            <a:extLst>
              <a:ext uri="{FF2B5EF4-FFF2-40B4-BE49-F238E27FC236}">
                <a16:creationId xmlns:a16="http://schemas.microsoft.com/office/drawing/2014/main" id="{55A5CF2F-0815-1107-0A5F-0F10F4ECEC10}"/>
              </a:ext>
            </a:extLst>
          </p:cNvPr>
          <p:cNvSpPr/>
          <p:nvPr/>
        </p:nvSpPr>
        <p:spPr>
          <a:xfrm rot="9125279" flipH="1">
            <a:off x="860937" y="4248457"/>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4" name="Group 3">
            <a:extLst>
              <a:ext uri="{FF2B5EF4-FFF2-40B4-BE49-F238E27FC236}">
                <a16:creationId xmlns:a16="http://schemas.microsoft.com/office/drawing/2014/main" id="{F925600E-272E-B571-E487-996C538B094A}"/>
              </a:ext>
            </a:extLst>
          </p:cNvPr>
          <p:cNvGrpSpPr/>
          <p:nvPr/>
        </p:nvGrpSpPr>
        <p:grpSpPr>
          <a:xfrm>
            <a:off x="1637223" y="4244783"/>
            <a:ext cx="10118928" cy="2034292"/>
            <a:chOff x="0" y="0"/>
            <a:chExt cx="5740378" cy="584912"/>
          </a:xfrm>
        </p:grpSpPr>
        <p:sp>
          <p:nvSpPr>
            <p:cNvPr id="15" name="Freeform 4">
              <a:extLst>
                <a:ext uri="{FF2B5EF4-FFF2-40B4-BE49-F238E27FC236}">
                  <a16:creationId xmlns:a16="http://schemas.microsoft.com/office/drawing/2014/main" id="{7BD4EFA8-92CA-DB6B-4836-60CC8FD941DA}"/>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sp>
          <p:nvSpPr>
            <p:cNvPr id="16" name="TextBox 5">
              <a:extLst>
                <a:ext uri="{FF2B5EF4-FFF2-40B4-BE49-F238E27FC236}">
                  <a16:creationId xmlns:a16="http://schemas.microsoft.com/office/drawing/2014/main" id="{C11F79AB-210C-8A24-51F7-9706A1DCBA88}"/>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7" name="TextBox 16">
            <a:extLst>
              <a:ext uri="{FF2B5EF4-FFF2-40B4-BE49-F238E27FC236}">
                <a16:creationId xmlns:a16="http://schemas.microsoft.com/office/drawing/2014/main" id="{D94B2DEB-06D9-19DE-99EF-F6C557AC24BE}"/>
              </a:ext>
            </a:extLst>
          </p:cNvPr>
          <p:cNvSpPr txBox="1"/>
          <p:nvPr/>
        </p:nvSpPr>
        <p:spPr>
          <a:xfrm>
            <a:off x="1745678" y="4239187"/>
            <a:ext cx="1001047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endParaRPr kumimoji="0" lang="en-SG" sz="3200" b="1" i="0" u="none" strike="noStrike" kern="1200" cap="none" spc="0" normalizeH="0" baseline="0" noProof="0" dirty="0">
              <a:ln>
                <a:noFill/>
              </a:ln>
              <a:solidFill>
                <a:srgbClr val="27373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图形 13">
            <a:extLst>
              <a:ext uri="{FF2B5EF4-FFF2-40B4-BE49-F238E27FC236}">
                <a16:creationId xmlns:a16="http://schemas.microsoft.com/office/drawing/2014/main" id="{896C66D8-357D-8980-7C75-C3B2D88C767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5672" y="2367827"/>
            <a:ext cx="588376" cy="588376"/>
          </a:xfrm>
          <a:prstGeom prst="rect">
            <a:avLst/>
          </a:prstGeom>
        </p:spPr>
      </p:pic>
      <p:cxnSp>
        <p:nvCxnSpPr>
          <p:cNvPr id="19" name="直接连接符 18">
            <a:extLst>
              <a:ext uri="{FF2B5EF4-FFF2-40B4-BE49-F238E27FC236}">
                <a16:creationId xmlns:a16="http://schemas.microsoft.com/office/drawing/2014/main" id="{34D00582-1235-026C-D898-3753290D7197}"/>
              </a:ext>
            </a:extLst>
          </p:cNvPr>
          <p:cNvCxnSpPr>
            <a:cxnSpLocks/>
          </p:cNvCxnSpPr>
          <p:nvPr/>
        </p:nvCxnSpPr>
        <p:spPr>
          <a:xfrm flipV="1">
            <a:off x="1637222" y="3840243"/>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49A26D58-6731-AD7F-B97F-6E18EBF13827}"/>
              </a:ext>
            </a:extLst>
          </p:cNvPr>
          <p:cNvSpPr/>
          <p:nvPr/>
        </p:nvSpPr>
        <p:spPr>
          <a:xfrm>
            <a:off x="1637223" y="1422401"/>
            <a:ext cx="6542950" cy="2060548"/>
          </a:xfrm>
          <a:prstGeom prst="rect">
            <a:avLst/>
          </a:prstGeom>
          <a:solidFill>
            <a:srgbClr val="FDEFE9"/>
          </a:solidFill>
        </p:spPr>
        <p:txBody>
          <a:bodyPr wrap="square" lIns="0" tIns="0" rIns="0" bIns="0" rtlCol="0">
            <a:no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Có thể xem văn bản Một nét nổi bật trong sáng tác của Nam Cao thuộc loại văn bản nghị luận văn học được không? Vì sao?</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18">
            <a:extLst>
              <a:ext uri="{FF2B5EF4-FFF2-40B4-BE49-F238E27FC236}">
                <a16:creationId xmlns:a16="http://schemas.microsoft.com/office/drawing/2014/main" id="{62E16868-9583-C78B-5C06-C32A74B83A75}"/>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55F61D0A-CE09-EA3A-3272-DA2E4763C2E4}"/>
              </a:ext>
            </a:extLst>
          </p:cNvPr>
          <p:cNvPicPr>
            <a:picLocks noChangeAspect="1"/>
          </p:cNvPicPr>
          <p:nvPr/>
        </p:nvPicPr>
        <p:blipFill>
          <a:blip r:embed="rId10">
            <a:clrChange>
              <a:clrFrom>
                <a:srgbClr val="F6ECEB"/>
              </a:clrFrom>
              <a:clrTo>
                <a:srgbClr val="F6ECEB">
                  <a:alpha val="0"/>
                </a:srgbClr>
              </a:clrTo>
            </a:clrChange>
            <a:extLst>
              <a:ext uri="{BEBA8EAE-BF5A-486C-A8C5-ECC9F3942E4B}">
                <a14:imgProps xmlns:a14="http://schemas.microsoft.com/office/drawing/2010/main">
                  <a14:imgLayer r:embed="rId11">
                    <a14:imgEffect>
                      <a14:backgroundRemoval t="14000" b="71100" l="9700" r="80200">
                        <a14:foregroundMark x1="27200" y1="15600" x2="34200" y2="17400"/>
                        <a14:foregroundMark x1="62500" y1="14000" x2="68800" y2="17900"/>
                        <a14:foregroundMark x1="80200" y1="24400" x2="78900" y2="24400"/>
                        <a14:foregroundMark x1="39376" y1="67555" x2="47400" y2="68400"/>
                        <a14:foregroundMark x1="33110" y1="66896" x2="36606" y2="67264"/>
                        <a14:foregroundMark x1="28121" y1="66371" x2="30946" y2="66668"/>
                        <a14:foregroundMark x1="17896" y1="65295" x2="24467" y2="65987"/>
                        <a14:foregroundMark x1="11300" y1="64600" x2="12129" y2="64687"/>
                        <a14:foregroundMark x1="47400" y1="68400" x2="48300" y2="68200"/>
                        <a14:foregroundMark x1="41163" y1="63325" x2="34700" y2="61000"/>
                        <a14:foregroundMark x1="48600" y1="66000" x2="41516" y2="63452"/>
                        <a14:foregroundMark x1="17001" y1="69713" x2="20500" y2="71100"/>
                        <a14:foregroundMark x1="9900" y1="66900" x2="12181" y2="67804"/>
                        <a14:foregroundMark x1="17884" y1="65355" x2="18900" y2="66300"/>
                        <a14:foregroundMark x1="11700" y1="59600" x2="14247" y2="61970"/>
                        <a14:foregroundMark x1="18900" y1="66300" x2="29100" y2="70000"/>
                        <a14:foregroundMark x1="11100" y1="64600" x2="9700" y2="70000"/>
                        <a14:foregroundMark x1="10600" y1="69500" x2="11800" y2="59200"/>
                        <a14:foregroundMark x1="18287" y1="63367" x2="24100" y2="67100"/>
                        <a14:foregroundMark x1="11800" y1="59200" x2="17175" y2="62652"/>
                        <a14:foregroundMark x1="33540" y1="67554" x2="34000" y2="67500"/>
                        <a14:foregroundMark x1="17048" y1="69478" x2="28375" y2="68156"/>
                        <a14:foregroundMark x1="46500" y1="68200" x2="35800" y2="69800"/>
                        <a14:foregroundMark x1="49700" y1="68900" x2="40300" y2="55200"/>
                        <a14:foregroundMark x1="50200" y1="68000" x2="49200" y2="63900"/>
                        <a14:foregroundMark x1="36100" y1="66900" x2="41500" y2="66500"/>
                        <a14:foregroundMark x1="36300" y1="67500" x2="39000" y2="60400"/>
                        <a14:foregroundMark x1="18000" y1="69000" x2="13100" y2="68000"/>
                        <a14:foregroundMark x1="12900" y1="61900" x2="14800" y2="68800"/>
                        <a14:foregroundMark x1="14000" y1="63100" x2="13300" y2="69400"/>
                        <a14:foregroundMark x1="11900" y1="69900" x2="25800" y2="69700"/>
                        <a14:foregroundMark x1="27600" y1="65500" x2="25100" y2="65700"/>
                        <a14:backgroundMark x1="19700" y1="63100" x2="19700" y2="63100"/>
                        <a14:backgroundMark x1="19700" y1="63100" x2="19500" y2="63800"/>
                        <a14:backgroundMark x1="15900" y1="62300" x2="15797" y2="62809"/>
                        <a14:backgroundMark x1="27026" y1="64645" x2="29100" y2="65000"/>
                        <a14:backgroundMark x1="30200" y1="67100" x2="31900" y2="69700"/>
                      </a14:backgroundRemoval>
                    </a14:imgEffect>
                  </a14:imgLayer>
                </a14:imgProps>
              </a:ext>
            </a:extLst>
          </a:blip>
          <a:srcRect l="8031" t="10439" r="12402" b="29730"/>
          <a:stretch/>
        </p:blipFill>
        <p:spPr>
          <a:xfrm>
            <a:off x="7796913" y="987443"/>
            <a:ext cx="4302313" cy="3235180"/>
          </a:xfrm>
          <a:prstGeom prst="rect">
            <a:avLst/>
          </a:prstGeom>
        </p:spPr>
      </p:pic>
    </p:spTree>
    <p:extLst>
      <p:ext uri="{BB962C8B-B14F-4D97-AF65-F5344CB8AC3E}">
        <p14:creationId xmlns:p14="http://schemas.microsoft.com/office/powerpoint/2010/main" val="329260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9A94F086-7FB0-8783-B31E-6DFBF666039D}"/>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FBD4867-9DBC-DF95-BB05-6707A308FE53}"/>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C9664423-7D4D-E2ED-9627-6275517F9E5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A5057C17-9EBD-2511-5542-C76996CED27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Freeform 12">
            <a:extLst>
              <a:ext uri="{FF2B5EF4-FFF2-40B4-BE49-F238E27FC236}">
                <a16:creationId xmlns:a16="http://schemas.microsoft.com/office/drawing/2014/main" id="{071A721C-5E18-F618-8D2B-0C08205F5763}"/>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204CC745-55F3-85DE-BA11-90EFA7838E5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Freeform 11">
            <a:extLst>
              <a:ext uri="{FF2B5EF4-FFF2-40B4-BE49-F238E27FC236}">
                <a16:creationId xmlns:a16="http://schemas.microsoft.com/office/drawing/2014/main" id="{205C14A9-EF45-13A9-839F-F60D4FA84AFB}"/>
              </a:ext>
            </a:extLst>
          </p:cNvPr>
          <p:cNvSpPr/>
          <p:nvPr/>
        </p:nvSpPr>
        <p:spPr>
          <a:xfrm rot="9125279" flipH="1">
            <a:off x="860937" y="4248457"/>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4" name="Group 3">
            <a:extLst>
              <a:ext uri="{FF2B5EF4-FFF2-40B4-BE49-F238E27FC236}">
                <a16:creationId xmlns:a16="http://schemas.microsoft.com/office/drawing/2014/main" id="{2CBE01FE-7039-BBA9-6A2B-3AE99AC04B0E}"/>
              </a:ext>
            </a:extLst>
          </p:cNvPr>
          <p:cNvGrpSpPr/>
          <p:nvPr/>
        </p:nvGrpSpPr>
        <p:grpSpPr>
          <a:xfrm>
            <a:off x="1637223" y="4244782"/>
            <a:ext cx="10118928" cy="2226427"/>
            <a:chOff x="0" y="0"/>
            <a:chExt cx="5740378" cy="584912"/>
          </a:xfrm>
        </p:grpSpPr>
        <p:sp>
          <p:nvSpPr>
            <p:cNvPr id="15" name="Freeform 4">
              <a:extLst>
                <a:ext uri="{FF2B5EF4-FFF2-40B4-BE49-F238E27FC236}">
                  <a16:creationId xmlns:a16="http://schemas.microsoft.com/office/drawing/2014/main" id="{0BC8FD87-D6F4-F48D-8D6E-D154FE90F2FA}"/>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sp>
          <p:nvSpPr>
            <p:cNvPr id="16" name="TextBox 5">
              <a:extLst>
                <a:ext uri="{FF2B5EF4-FFF2-40B4-BE49-F238E27FC236}">
                  <a16:creationId xmlns:a16="http://schemas.microsoft.com/office/drawing/2014/main" id="{2ADACACE-CB62-3C8D-3630-19058D3BF932}"/>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7" name="TextBox 16">
            <a:extLst>
              <a:ext uri="{FF2B5EF4-FFF2-40B4-BE49-F238E27FC236}">
                <a16:creationId xmlns:a16="http://schemas.microsoft.com/office/drawing/2014/main" id="{822B8F25-5FF4-9C2E-D356-FA4FFBA69799}"/>
              </a:ext>
            </a:extLst>
          </p:cNvPr>
          <p:cNvSpPr txBox="1"/>
          <p:nvPr/>
        </p:nvSpPr>
        <p:spPr>
          <a:xfrm>
            <a:off x="1745678" y="4338553"/>
            <a:ext cx="10010473" cy="3005951"/>
          </a:xfrm>
          <a:prstGeom prst="rect">
            <a:avLst/>
          </a:prstGeom>
          <a:noFill/>
        </p:spPr>
        <p:txBody>
          <a:bodyPr wrap="square">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Có thể xem văn bản thuộc văn bản nghị luận</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=&gt;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Vì: trong văn bản phân tích sáng tác của một tác giả văn học bằng hệ thống luận điểm, lí lẽ, dẫn chứng rõ ràng, mạch lạc.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800"/>
              </a:spcAft>
              <a:buClrTx/>
              <a:buSzTx/>
              <a:buFontTx/>
              <a:buNone/>
              <a:tabLst/>
              <a:defRPr/>
            </a:pPr>
            <a:endParaRPr kumimoji="0" lang="en-SG" sz="4800" b="1" i="0" u="none" strike="noStrike" kern="1200" cap="none" spc="0" normalizeH="0" baseline="0" noProof="0" dirty="0">
              <a:ln>
                <a:noFill/>
              </a:ln>
              <a:solidFill>
                <a:srgbClr val="27373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图形 13">
            <a:extLst>
              <a:ext uri="{FF2B5EF4-FFF2-40B4-BE49-F238E27FC236}">
                <a16:creationId xmlns:a16="http://schemas.microsoft.com/office/drawing/2014/main" id="{78E695C8-04ED-4D48-C381-4CA38DCC3C3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5672" y="2367827"/>
            <a:ext cx="588376" cy="588376"/>
          </a:xfrm>
          <a:prstGeom prst="rect">
            <a:avLst/>
          </a:prstGeom>
        </p:spPr>
      </p:pic>
      <p:cxnSp>
        <p:nvCxnSpPr>
          <p:cNvPr id="19" name="直接连接符 18">
            <a:extLst>
              <a:ext uri="{FF2B5EF4-FFF2-40B4-BE49-F238E27FC236}">
                <a16:creationId xmlns:a16="http://schemas.microsoft.com/office/drawing/2014/main" id="{6841E552-3DF8-E362-BA65-2E39C64793F9}"/>
              </a:ext>
            </a:extLst>
          </p:cNvPr>
          <p:cNvCxnSpPr>
            <a:cxnSpLocks/>
          </p:cNvCxnSpPr>
          <p:nvPr/>
        </p:nvCxnSpPr>
        <p:spPr>
          <a:xfrm flipV="1">
            <a:off x="1637222" y="3840243"/>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矩形 20">
            <a:extLst>
              <a:ext uri="{FF2B5EF4-FFF2-40B4-BE49-F238E27FC236}">
                <a16:creationId xmlns:a16="http://schemas.microsoft.com/office/drawing/2014/main" id="{BFF4B511-A518-19B5-39E6-43BE0D241A41}"/>
              </a:ext>
            </a:extLst>
          </p:cNvPr>
          <p:cNvSpPr/>
          <p:nvPr/>
        </p:nvSpPr>
        <p:spPr>
          <a:xfrm>
            <a:off x="1637223" y="1422401"/>
            <a:ext cx="6542950" cy="2060548"/>
          </a:xfrm>
          <a:prstGeom prst="rect">
            <a:avLst/>
          </a:prstGeom>
          <a:solidFill>
            <a:srgbClr val="FDEFE9"/>
          </a:solidFill>
        </p:spPr>
        <p:txBody>
          <a:bodyPr wrap="square" lIns="0" tIns="0" rIns="0" bIns="0" rtlCol="0">
            <a:no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Có thể xem văn bản Một nét nổi bật trong sáng tác của Nam Cao thuộc loại văn bản nghị luận văn học được không? Vì sao?</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18">
            <a:extLst>
              <a:ext uri="{FF2B5EF4-FFF2-40B4-BE49-F238E27FC236}">
                <a16:creationId xmlns:a16="http://schemas.microsoft.com/office/drawing/2014/main" id="{9AEDCA98-8631-06DD-868D-716AB17C0FE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7D733313-13A8-784F-F511-BA2F317D3A42}"/>
              </a:ext>
            </a:extLst>
          </p:cNvPr>
          <p:cNvPicPr>
            <a:picLocks noChangeAspect="1"/>
          </p:cNvPicPr>
          <p:nvPr/>
        </p:nvPicPr>
        <p:blipFill>
          <a:blip r:embed="rId10">
            <a:clrChange>
              <a:clrFrom>
                <a:srgbClr val="F6ECEB"/>
              </a:clrFrom>
              <a:clrTo>
                <a:srgbClr val="F6ECEB">
                  <a:alpha val="0"/>
                </a:srgbClr>
              </a:clrTo>
            </a:clrChange>
            <a:extLst>
              <a:ext uri="{BEBA8EAE-BF5A-486C-A8C5-ECC9F3942E4B}">
                <a14:imgProps xmlns:a14="http://schemas.microsoft.com/office/drawing/2010/main">
                  <a14:imgLayer r:embed="rId11">
                    <a14:imgEffect>
                      <a14:backgroundRemoval t="14000" b="71100" l="9700" r="80200">
                        <a14:foregroundMark x1="27200" y1="15600" x2="34200" y2="17400"/>
                        <a14:foregroundMark x1="62500" y1="14000" x2="68800" y2="17900"/>
                        <a14:foregroundMark x1="80200" y1="24400" x2="78900" y2="24400"/>
                        <a14:foregroundMark x1="39376" y1="67555" x2="47400" y2="68400"/>
                        <a14:foregroundMark x1="33110" y1="66896" x2="36606" y2="67264"/>
                        <a14:foregroundMark x1="28121" y1="66371" x2="30946" y2="66668"/>
                        <a14:foregroundMark x1="17896" y1="65295" x2="24467" y2="65987"/>
                        <a14:foregroundMark x1="11300" y1="64600" x2="12129" y2="64687"/>
                        <a14:foregroundMark x1="47400" y1="68400" x2="48300" y2="68200"/>
                        <a14:foregroundMark x1="41163" y1="63325" x2="34700" y2="61000"/>
                        <a14:foregroundMark x1="48600" y1="66000" x2="41516" y2="63452"/>
                        <a14:foregroundMark x1="17001" y1="69713" x2="20500" y2="71100"/>
                        <a14:foregroundMark x1="9900" y1="66900" x2="12181" y2="67804"/>
                        <a14:foregroundMark x1="17884" y1="65355" x2="18900" y2="66300"/>
                        <a14:foregroundMark x1="11700" y1="59600" x2="14247" y2="61970"/>
                        <a14:foregroundMark x1="18900" y1="66300" x2="29100" y2="70000"/>
                        <a14:foregroundMark x1="11100" y1="64600" x2="9700" y2="70000"/>
                        <a14:foregroundMark x1="10600" y1="69500" x2="11800" y2="59200"/>
                        <a14:foregroundMark x1="18287" y1="63367" x2="24100" y2="67100"/>
                        <a14:foregroundMark x1="11800" y1="59200" x2="17175" y2="62652"/>
                        <a14:foregroundMark x1="33540" y1="67554" x2="34000" y2="67500"/>
                        <a14:foregroundMark x1="17048" y1="69478" x2="28375" y2="68156"/>
                        <a14:foregroundMark x1="46500" y1="68200" x2="35800" y2="69800"/>
                        <a14:foregroundMark x1="49700" y1="68900" x2="40300" y2="55200"/>
                        <a14:foregroundMark x1="50200" y1="68000" x2="49200" y2="63900"/>
                        <a14:foregroundMark x1="36100" y1="66900" x2="41500" y2="66500"/>
                        <a14:foregroundMark x1="36300" y1="67500" x2="39000" y2="60400"/>
                        <a14:foregroundMark x1="18000" y1="69000" x2="13100" y2="68000"/>
                        <a14:foregroundMark x1="12900" y1="61900" x2="14800" y2="68800"/>
                        <a14:foregroundMark x1="14000" y1="63100" x2="13300" y2="69400"/>
                        <a14:foregroundMark x1="11900" y1="69900" x2="25800" y2="69700"/>
                        <a14:foregroundMark x1="27600" y1="65500" x2="25100" y2="65700"/>
                        <a14:backgroundMark x1="19700" y1="63100" x2="19700" y2="63100"/>
                        <a14:backgroundMark x1="19700" y1="63100" x2="19500" y2="63800"/>
                        <a14:backgroundMark x1="15900" y1="62300" x2="15797" y2="62809"/>
                        <a14:backgroundMark x1="27026" y1="64645" x2="29100" y2="65000"/>
                        <a14:backgroundMark x1="30200" y1="67100" x2="31900" y2="69700"/>
                      </a14:backgroundRemoval>
                    </a14:imgEffect>
                  </a14:imgLayer>
                </a14:imgProps>
              </a:ext>
            </a:extLst>
          </a:blip>
          <a:srcRect l="8031" t="10439" r="12402" b="29730"/>
          <a:stretch/>
        </p:blipFill>
        <p:spPr>
          <a:xfrm>
            <a:off x="7796913" y="987443"/>
            <a:ext cx="4302313" cy="3235180"/>
          </a:xfrm>
          <a:prstGeom prst="rect">
            <a:avLst/>
          </a:prstGeom>
        </p:spPr>
      </p:pic>
    </p:spTree>
    <p:extLst>
      <p:ext uri="{BB962C8B-B14F-4D97-AF65-F5344CB8AC3E}">
        <p14:creationId xmlns:p14="http://schemas.microsoft.com/office/powerpoint/2010/main" val="44980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barn(inVertical)">
                                      <p:cBhvr>
                                        <p:cTn id="1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7EC2EE3A-BA80-F53E-9056-6444186A9AD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8CD4DD9-EF27-9D28-A19E-7703FB8EC550}"/>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D6080C1C-218C-21F8-7A7E-C741C327FED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81CEFAC5-83BE-BB50-D95B-AB10B9AE65DD}"/>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5C61D007-D598-D8BC-FCCE-B9BD46BF9939}"/>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10D1BF5F-9E30-0D26-92AA-AC1A0EFB082F}"/>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80F2EE74-DA8A-6DBA-8D58-E7B992AFD8A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descr="A person writing on a book&#10;&#10;Description automatically generated">
            <a:extLst>
              <a:ext uri="{FF2B5EF4-FFF2-40B4-BE49-F238E27FC236}">
                <a16:creationId xmlns:a16="http://schemas.microsoft.com/office/drawing/2014/main" id="{8E057F03-2F51-0713-BADE-B5EFF42A4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00" y="2587733"/>
            <a:ext cx="5406552" cy="4507107"/>
          </a:xfrm>
          <a:prstGeom prst="rect">
            <a:avLst/>
          </a:prstGeom>
        </p:spPr>
      </p:pic>
      <p:grpSp>
        <p:nvGrpSpPr>
          <p:cNvPr id="6" name="组合 15">
            <a:extLst>
              <a:ext uri="{FF2B5EF4-FFF2-40B4-BE49-F238E27FC236}">
                <a16:creationId xmlns:a16="http://schemas.microsoft.com/office/drawing/2014/main" id="{0B8A6A0E-5436-FD40-EA72-09E657DFE21F}"/>
              </a:ext>
            </a:extLst>
          </p:cNvPr>
          <p:cNvGrpSpPr/>
          <p:nvPr/>
        </p:nvGrpSpPr>
        <p:grpSpPr>
          <a:xfrm>
            <a:off x="4000501" y="1084461"/>
            <a:ext cx="8122324" cy="5534463"/>
            <a:chOff x="7388353" y="2526841"/>
            <a:chExt cx="3873506" cy="3873506"/>
          </a:xfrm>
        </p:grpSpPr>
        <p:pic>
          <p:nvPicPr>
            <p:cNvPr id="9" name="图片 14">
              <a:extLst>
                <a:ext uri="{FF2B5EF4-FFF2-40B4-BE49-F238E27FC236}">
                  <a16:creationId xmlns:a16="http://schemas.microsoft.com/office/drawing/2014/main" id="{A4540C0D-74F7-CE6B-29E7-42900AB45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0" name="矩形 13">
              <a:extLst>
                <a:ext uri="{FF2B5EF4-FFF2-40B4-BE49-F238E27FC236}">
                  <a16:creationId xmlns:a16="http://schemas.microsoft.com/office/drawing/2014/main" id="{3F2D57F5-15F5-8879-A53E-89BCC1988147}"/>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1" name="TextBox 10">
            <a:extLst>
              <a:ext uri="{FF2B5EF4-FFF2-40B4-BE49-F238E27FC236}">
                <a16:creationId xmlns:a16="http://schemas.microsoft.com/office/drawing/2014/main" id="{94B18812-775A-F88E-3878-3634EB0DD28A}"/>
              </a:ext>
            </a:extLst>
          </p:cNvPr>
          <p:cNvSpPr txBox="1"/>
          <p:nvPr/>
        </p:nvSpPr>
        <p:spPr>
          <a:xfrm>
            <a:off x="5908678" y="2129832"/>
            <a:ext cx="4084145" cy="3477875"/>
          </a:xfrm>
          <a:prstGeom prst="rect">
            <a:avLst/>
          </a:prstGeom>
          <a:noFill/>
        </p:spPr>
        <p:txBody>
          <a:bodyPr wrap="square">
            <a:spAutoFit/>
          </a:bodyPr>
          <a:lstStyle/>
          <a:p>
            <a:pPr algn="ctr"/>
            <a:r>
              <a:rPr lang="vi-VN" sz="4400" dirty="0">
                <a:latin typeface="+mj-lt"/>
              </a:rPr>
              <a:t>Nhận xét về cách sử dụng lí lẽ và bằng chứng của tác giả trong văn bản.</a:t>
            </a:r>
            <a:endParaRPr lang="en-SG" sz="4400" dirty="0">
              <a:latin typeface="+mj-lt"/>
            </a:endParaRPr>
          </a:p>
        </p:txBody>
      </p:sp>
    </p:spTree>
    <p:extLst>
      <p:ext uri="{BB962C8B-B14F-4D97-AF65-F5344CB8AC3E}">
        <p14:creationId xmlns:p14="http://schemas.microsoft.com/office/powerpoint/2010/main" val="296195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C484C545-54A2-E22F-054B-1EDA53DCB44C}"/>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C336A6B-6E89-89ED-C494-47E762E69608}"/>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2260B37-4A3F-9305-3B14-8506D94F4E18}"/>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A8452342-8557-93AE-2C74-A7F7E249B3D2}"/>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A1BC8B8B-2D57-78E1-2764-B19EBFC3A6A3}"/>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46486A7-009C-D5FD-E11F-4606067E5CD5}"/>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1562736E-40D7-F7BE-1345-83D9B30CC308}"/>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矩形 13">
            <a:extLst>
              <a:ext uri="{FF2B5EF4-FFF2-40B4-BE49-F238E27FC236}">
                <a16:creationId xmlns:a16="http://schemas.microsoft.com/office/drawing/2014/main" id="{54BC575D-09AE-983D-7A96-75F6DB34C406}"/>
              </a:ext>
            </a:extLst>
          </p:cNvPr>
          <p:cNvSpPr/>
          <p:nvPr/>
        </p:nvSpPr>
        <p:spPr>
          <a:xfrm>
            <a:off x="6420285" y="2373465"/>
            <a:ext cx="3768220" cy="78534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sp>
        <p:nvSpPr>
          <p:cNvPr id="2" name="Freeform 20">
            <a:extLst>
              <a:ext uri="{FF2B5EF4-FFF2-40B4-BE49-F238E27FC236}">
                <a16:creationId xmlns:a16="http://schemas.microsoft.com/office/drawing/2014/main" id="{4D9E025D-BA83-8487-FAE4-236965C56603}"/>
              </a:ext>
            </a:extLst>
          </p:cNvPr>
          <p:cNvSpPr/>
          <p:nvPr/>
        </p:nvSpPr>
        <p:spPr>
          <a:xfrm>
            <a:off x="860138" y="1024343"/>
            <a:ext cx="3969721" cy="3287906"/>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r>
              <a:rPr lang="vi-VN" sz="2800" b="1" dirty="0">
                <a:latin typeface="+mj-lt"/>
              </a:rPr>
              <a:t>Nhiều nhân vật của Nam Cao là những con người hiền lành, chất phác, nhưng đời sống quá vất vả, cơ cực.</a:t>
            </a:r>
            <a:endParaRPr lang="en-SG" sz="2800" b="1" dirty="0">
              <a:latin typeface="+mj-lt"/>
            </a:endParaRPr>
          </a:p>
        </p:txBody>
      </p:sp>
      <p:grpSp>
        <p:nvGrpSpPr>
          <p:cNvPr id="3" name="组合 10">
            <a:extLst>
              <a:ext uri="{FF2B5EF4-FFF2-40B4-BE49-F238E27FC236}">
                <a16:creationId xmlns:a16="http://schemas.microsoft.com/office/drawing/2014/main" id="{10F7B2B9-8EC4-08F1-DD83-778560E85B50}"/>
              </a:ext>
            </a:extLst>
          </p:cNvPr>
          <p:cNvGrpSpPr/>
          <p:nvPr/>
        </p:nvGrpSpPr>
        <p:grpSpPr>
          <a:xfrm>
            <a:off x="5194625" y="1369325"/>
            <a:ext cx="6738965" cy="2677801"/>
            <a:chOff x="2522" y="5466"/>
            <a:chExt cx="10615" cy="4218"/>
          </a:xfrm>
        </p:grpSpPr>
        <p:grpSp>
          <p:nvGrpSpPr>
            <p:cNvPr id="4" name="组合 11">
              <a:extLst>
                <a:ext uri="{FF2B5EF4-FFF2-40B4-BE49-F238E27FC236}">
                  <a16:creationId xmlns:a16="http://schemas.microsoft.com/office/drawing/2014/main" id="{C03F257A-EDCC-2E85-C983-6DB5412A2FD8}"/>
                </a:ext>
              </a:extLst>
            </p:cNvPr>
            <p:cNvGrpSpPr/>
            <p:nvPr/>
          </p:nvGrpSpPr>
          <p:grpSpPr>
            <a:xfrm>
              <a:off x="2522" y="6427"/>
              <a:ext cx="1146" cy="1146"/>
              <a:chOff x="3250" y="6121"/>
              <a:chExt cx="1146" cy="1146"/>
            </a:xfrm>
          </p:grpSpPr>
          <p:sp>
            <p:nvSpPr>
              <p:cNvPr id="14" name="椭圆 1">
                <a:extLst>
                  <a:ext uri="{FF2B5EF4-FFF2-40B4-BE49-F238E27FC236}">
                    <a16:creationId xmlns:a16="http://schemas.microsoft.com/office/drawing/2014/main" id="{D3B25F1B-942A-C197-3F01-1E2CDEDA4DB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72"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9132E253-A375-12C5-B330-30BAD0CF80EE}"/>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72"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2" name="TextBox 76">
              <a:extLst>
                <a:ext uri="{FF2B5EF4-FFF2-40B4-BE49-F238E27FC236}">
                  <a16:creationId xmlns:a16="http://schemas.microsoft.com/office/drawing/2014/main" id="{38F8BBEB-0FA3-A8CE-B1BD-A2FD1ACDD80E}"/>
                </a:ext>
              </a:extLst>
            </p:cNvPr>
            <p:cNvSpPr txBox="1"/>
            <p:nvPr/>
          </p:nvSpPr>
          <p:spPr>
            <a:xfrm>
              <a:off x="4599" y="5466"/>
              <a:ext cx="8538" cy="4218"/>
            </a:xfrm>
            <a:prstGeom prst="rect">
              <a:avLst/>
            </a:prstGeom>
            <a:noFill/>
          </p:spPr>
          <p:txBody>
            <a:bodyPr wrap="square" rtlCol="0">
              <a:spAutoFit/>
            </a:bodyPr>
            <a:lstStyle/>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Đó là những người già cả không nơi nương tựa, những em bé mô côi không ai chăm sóc, những người đàn bà không biết đến hạnh phúc lứa đôi, gia đình... (Nghèo, Dì Hảo, Một bữa no, Từ ngày mẹ chết,...)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2">
            <a:extLst>
              <a:ext uri="{FF2B5EF4-FFF2-40B4-BE49-F238E27FC236}">
                <a16:creationId xmlns:a16="http://schemas.microsoft.com/office/drawing/2014/main" id="{1F131922-3BD3-9CDA-D6FC-01F5C39CCE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4268" y="1347335"/>
            <a:ext cx="1701283" cy="1701283"/>
          </a:xfrm>
          <a:prstGeom prst="rect">
            <a:avLst/>
          </a:prstGeom>
        </p:spPr>
      </p:pic>
      <p:grpSp>
        <p:nvGrpSpPr>
          <p:cNvPr id="17" name="组合 33">
            <a:extLst>
              <a:ext uri="{FF2B5EF4-FFF2-40B4-BE49-F238E27FC236}">
                <a16:creationId xmlns:a16="http://schemas.microsoft.com/office/drawing/2014/main" id="{4E506C15-74AD-AB6A-B158-25EF53DEF601}"/>
              </a:ext>
            </a:extLst>
          </p:cNvPr>
          <p:cNvGrpSpPr/>
          <p:nvPr/>
        </p:nvGrpSpPr>
        <p:grpSpPr>
          <a:xfrm>
            <a:off x="4236726" y="4543924"/>
            <a:ext cx="7189075" cy="1815687"/>
            <a:chOff x="6744" y="5459"/>
            <a:chExt cx="11324" cy="2860"/>
          </a:xfrm>
        </p:grpSpPr>
        <p:grpSp>
          <p:nvGrpSpPr>
            <p:cNvPr id="18" name="组合 34">
              <a:extLst>
                <a:ext uri="{FF2B5EF4-FFF2-40B4-BE49-F238E27FC236}">
                  <a16:creationId xmlns:a16="http://schemas.microsoft.com/office/drawing/2014/main" id="{8B07BBAB-F33A-93C3-A39E-70ECFCC280DE}"/>
                </a:ext>
              </a:extLst>
            </p:cNvPr>
            <p:cNvGrpSpPr/>
            <p:nvPr/>
          </p:nvGrpSpPr>
          <p:grpSpPr>
            <a:xfrm>
              <a:off x="6744" y="6427"/>
              <a:ext cx="1146" cy="1146"/>
              <a:chOff x="11167" y="6123"/>
              <a:chExt cx="1146" cy="1146"/>
            </a:xfrm>
          </p:grpSpPr>
          <p:sp>
            <p:nvSpPr>
              <p:cNvPr id="20" name="椭圆 1">
                <a:extLst>
                  <a:ext uri="{FF2B5EF4-FFF2-40B4-BE49-F238E27FC236}">
                    <a16:creationId xmlns:a16="http://schemas.microsoft.com/office/drawing/2014/main" id="{01BED6C9-6BD9-97FE-5BCF-1AB15AB90C1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72"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DB5790E4-E9DE-AA11-8ACC-083681E6F3CF}"/>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72"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9" name="TextBox 76">
              <a:extLst>
                <a:ext uri="{FF2B5EF4-FFF2-40B4-BE49-F238E27FC236}">
                  <a16:creationId xmlns:a16="http://schemas.microsoft.com/office/drawing/2014/main" id="{627F58BC-35AC-E8ED-AD7F-6A2E81009208}"/>
                </a:ext>
              </a:extLst>
            </p:cNvPr>
            <p:cNvSpPr txBox="1"/>
            <p:nvPr/>
          </p:nvSpPr>
          <p:spPr>
            <a:xfrm>
              <a:off x="9117" y="5459"/>
              <a:ext cx="8951" cy="286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 người có trình độ học vấn, ý thức hơn về thân phận, có nhiều bă khoăn về cuộc sống (Trăng sáng, Đời thừa, Sống mòn,...)</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40">
            <a:extLst>
              <a:ext uri="{FF2B5EF4-FFF2-40B4-BE49-F238E27FC236}">
                <a16:creationId xmlns:a16="http://schemas.microsoft.com/office/drawing/2014/main" id="{F1334DF3-1129-120B-5D76-89208EF6E3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9217" y="4379543"/>
            <a:ext cx="1701283" cy="1701283"/>
          </a:xfrm>
          <a:prstGeom prst="rect">
            <a:avLst/>
          </a:prstGeom>
        </p:spPr>
      </p:pic>
      <p:pic>
        <p:nvPicPr>
          <p:cNvPr id="23" name="Picture 22">
            <a:extLst>
              <a:ext uri="{FF2B5EF4-FFF2-40B4-BE49-F238E27FC236}">
                <a16:creationId xmlns:a16="http://schemas.microsoft.com/office/drawing/2014/main" id="{36B52652-6BFB-E1DB-10B0-86FC9AC1AF7F}"/>
              </a:ext>
            </a:extLst>
          </p:cNvPr>
          <p:cNvPicPr>
            <a:picLocks noChangeAspect="1"/>
          </p:cNvPicPr>
          <p:nvPr/>
        </p:nvPicPr>
        <p:blipFill rotWithShape="1">
          <a:blip r:embed="rId9"/>
          <a:srcRect t="29051"/>
          <a:stretch/>
        </p:blipFill>
        <p:spPr>
          <a:xfrm flipH="1">
            <a:off x="498504" y="3116440"/>
            <a:ext cx="3609467" cy="3741560"/>
          </a:xfrm>
          <a:prstGeom prst="rect">
            <a:avLst/>
          </a:prstGeom>
        </p:spPr>
      </p:pic>
    </p:spTree>
    <p:extLst>
      <p:ext uri="{BB962C8B-B14F-4D97-AF65-F5344CB8AC3E}">
        <p14:creationId xmlns:p14="http://schemas.microsoft.com/office/powerpoint/2010/main" val="13318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50" fill="hold"/>
                                        <p:tgtEl>
                                          <p:spTgt spid="16"/>
                                        </p:tgtEl>
                                        <p:attrNameLst>
                                          <p:attrName>ppt_x</p:attrName>
                                        </p:attrNameLst>
                                      </p:cBhvr>
                                      <p:tavLst>
                                        <p:tav tm="0">
                                          <p:val>
                                            <p:strVal val="1+#ppt_w/2"/>
                                          </p:val>
                                        </p:tav>
                                        <p:tav tm="100000">
                                          <p:val>
                                            <p:strVal val="#ppt_x"/>
                                          </p:val>
                                        </p:tav>
                                      </p:tavLst>
                                    </p:anim>
                                    <p:anim calcmode="lin" valueType="num">
                                      <p:cBhvr additive="base">
                                        <p:cTn id="1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750" fill="hold"/>
                                        <p:tgtEl>
                                          <p:spTgt spid="3"/>
                                        </p:tgtEl>
                                        <p:attrNameLst>
                                          <p:attrName>ppt_x</p:attrName>
                                        </p:attrNameLst>
                                      </p:cBhvr>
                                      <p:tavLst>
                                        <p:tav tm="0">
                                          <p:val>
                                            <p:strVal val="#ppt_x"/>
                                          </p:val>
                                        </p:tav>
                                        <p:tav tm="100000">
                                          <p:val>
                                            <p:strVal val="#ppt_x"/>
                                          </p:val>
                                        </p:tav>
                                      </p:tavLst>
                                    </p:anim>
                                    <p:anim calcmode="lin" valueType="num">
                                      <p:cBhvr additive="base">
                                        <p:cTn id="19"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1+#ppt_w/2"/>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750" fill="hold"/>
                                        <p:tgtEl>
                                          <p:spTgt spid="17"/>
                                        </p:tgtEl>
                                        <p:attrNameLst>
                                          <p:attrName>ppt_x</p:attrName>
                                        </p:attrNameLst>
                                      </p:cBhvr>
                                      <p:tavLst>
                                        <p:tav tm="0">
                                          <p:val>
                                            <p:strVal val="#ppt_x"/>
                                          </p:val>
                                        </p:tav>
                                        <p:tav tm="100000">
                                          <p:val>
                                            <p:strVal val="#ppt_x"/>
                                          </p:val>
                                        </p:tav>
                                      </p:tavLst>
                                    </p:anim>
                                    <p:anim calcmode="lin" valueType="num">
                                      <p:cBhvr additive="base">
                                        <p:cTn id="31"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3436B67-ED13-EB03-52D1-1DBBB9C6F6F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A1063370-77A3-9451-A7A0-CAD50EEA27B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F7C12B50-15DE-3017-50D1-2A838F7C21D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600EA5B-66F8-A5BC-8FAA-19322B0F0BB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8D7E2516-E491-7CBC-B076-5C345AFD47C4}"/>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E5002294-6179-A70C-0B75-21EA16F0ABB6}"/>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0758421B-23D6-2976-5757-A042CF865F63}"/>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0" name="组合 24">
            <a:extLst>
              <a:ext uri="{FF2B5EF4-FFF2-40B4-BE49-F238E27FC236}">
                <a16:creationId xmlns:a16="http://schemas.microsoft.com/office/drawing/2014/main" id="{36803B71-2D0F-8D5B-C52B-57548F6F3313}"/>
              </a:ext>
            </a:extLst>
          </p:cNvPr>
          <p:cNvGrpSpPr/>
          <p:nvPr/>
        </p:nvGrpSpPr>
        <p:grpSpPr>
          <a:xfrm>
            <a:off x="258139" y="1459221"/>
            <a:ext cx="3935324" cy="5160957"/>
            <a:chOff x="875285" y="2241320"/>
            <a:chExt cx="3001788" cy="3622139"/>
          </a:xfrm>
        </p:grpSpPr>
        <p:sp>
          <p:nvSpPr>
            <p:cNvPr id="11" name="卷形: 垂直 2">
              <a:extLst>
                <a:ext uri="{FF2B5EF4-FFF2-40B4-BE49-F238E27FC236}">
                  <a16:creationId xmlns:a16="http://schemas.microsoft.com/office/drawing/2014/main" id="{690DDA84-5491-2DC1-8DE3-ADB5FC84C58C}"/>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00000" b="1" i="0" u="none" strike="noStrike" kern="0" cap="none" spc="0" normalizeH="0" baseline="0" noProof="0" dirty="0">
                <a:ln>
                  <a:noFill/>
                </a:ln>
                <a:solidFill>
                  <a:prstClr val="white"/>
                </a:solidFill>
                <a:effectLst/>
                <a:uLnTx/>
                <a:uFillTx/>
                <a:latin typeface="+mj-lt"/>
                <a:ea typeface="宋体" panose="02010600030101010101" pitchFamily="2" charset="-122"/>
                <a:cs typeface="Times New Roman" panose="02020603050405020304" pitchFamily="18" charset="0"/>
              </a:endParaRPr>
            </a:p>
          </p:txBody>
        </p:sp>
        <p:sp>
          <p:nvSpPr>
            <p:cNvPr id="12" name="文本框 43">
              <a:extLst>
                <a:ext uri="{FF2B5EF4-FFF2-40B4-BE49-F238E27FC236}">
                  <a16:creationId xmlns:a16="http://schemas.microsoft.com/office/drawing/2014/main" id="{D64587DE-1A57-1B4D-4D8D-4817F741FE99}"/>
                </a:ext>
              </a:extLst>
            </p:cNvPr>
            <p:cNvSpPr txBox="1"/>
            <p:nvPr/>
          </p:nvSpPr>
          <p:spPr>
            <a:xfrm>
              <a:off x="1220153" y="2737142"/>
              <a:ext cx="2299830" cy="312631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b="1" dirty="0">
                  <a:effectLst/>
                  <a:latin typeface="+mj-lt"/>
                  <a:ea typeface="Calibri" panose="020F0502020204030204" pitchFamily="34" charset="0"/>
                  <a:cs typeface="Times New Roman" panose="02020603050405020304" pitchFamily="18" charset="0"/>
                </a:rPr>
                <a:t>Tác giả đã lí giải như thế nào về sự thành công của Nam Cao trong sáng tác văn học?</a:t>
              </a:r>
              <a:endParaRPr lang="en-SG" sz="3600" b="1" dirty="0">
                <a:effectLst/>
                <a:latin typeface="+mj-lt"/>
                <a:ea typeface="Calibri" panose="020F0502020204030204" pitchFamily="34" charset="0"/>
                <a:cs typeface="Times New Roman" panose="02020603050405020304" pitchFamily="18" charset="0"/>
              </a:endParaRPr>
            </a:p>
          </p:txBody>
        </p:sp>
      </p:grpSp>
      <p:sp>
        <p:nvSpPr>
          <p:cNvPr id="14" name="思想气泡: 云 25">
            <a:extLst>
              <a:ext uri="{FF2B5EF4-FFF2-40B4-BE49-F238E27FC236}">
                <a16:creationId xmlns:a16="http://schemas.microsoft.com/office/drawing/2014/main" id="{8BA99B8B-B53F-DB2D-B2A7-6DB628766E3B}"/>
              </a:ext>
            </a:extLst>
          </p:cNvPr>
          <p:cNvSpPr/>
          <p:nvPr/>
        </p:nvSpPr>
        <p:spPr>
          <a:xfrm>
            <a:off x="4626412" y="1153687"/>
            <a:ext cx="6670480" cy="474940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TextBox 14">
            <a:extLst>
              <a:ext uri="{FF2B5EF4-FFF2-40B4-BE49-F238E27FC236}">
                <a16:creationId xmlns:a16="http://schemas.microsoft.com/office/drawing/2014/main" id="{722F5CF1-698D-0A50-1731-CA1893839F4D}"/>
              </a:ext>
            </a:extLst>
          </p:cNvPr>
          <p:cNvSpPr txBox="1"/>
          <p:nvPr/>
        </p:nvSpPr>
        <p:spPr>
          <a:xfrm>
            <a:off x="5281846" y="1627235"/>
            <a:ext cx="5582097" cy="3970318"/>
          </a:xfrm>
          <a:prstGeom prst="rect">
            <a:avLst/>
          </a:prstGeom>
          <a:noFill/>
        </p:spPr>
        <p:txBody>
          <a:bodyPr wrap="square">
            <a:spAutoFit/>
          </a:bodyPr>
          <a:lstStyle/>
          <a:p>
            <a:pPr algn="ctr"/>
            <a:r>
              <a:rPr lang="vi-VN" sz="3600" dirty="0">
                <a:latin typeface="+mj-lt"/>
              </a:rPr>
              <a:t>Nam Cao là một trong số ít nhà văn của chúng ta đã để lại cho văn học nhiều nhân vật không thể quên được, buộc người đọc phải nghĩ về họ, thông qua họ để nghĩ về cuộc sống.</a:t>
            </a:r>
            <a:endParaRPr lang="en-SG" sz="3600" dirty="0">
              <a:latin typeface="+mj-lt"/>
            </a:endParaRPr>
          </a:p>
        </p:txBody>
      </p:sp>
      <p:pic>
        <p:nvPicPr>
          <p:cNvPr id="4" name="Picture 3">
            <a:extLst>
              <a:ext uri="{FF2B5EF4-FFF2-40B4-BE49-F238E27FC236}">
                <a16:creationId xmlns:a16="http://schemas.microsoft.com/office/drawing/2014/main" id="{F31FEE11-C646-FC7D-F91B-FABF60184FD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69" b="91803" l="9000" r="89500">
                        <a14:foregroundMark x1="62500" y1="32459" x2="50500" y2="26230"/>
                        <a14:foregroundMark x1="50500" y1="26230" x2="32500" y2="27869"/>
                        <a14:foregroundMark x1="32500" y1="27869" x2="26000" y2="37377"/>
                        <a14:foregroundMark x1="26000" y1="37377" x2="25500" y2="41639"/>
                        <a14:foregroundMark x1="89500" y1="72131" x2="72500" y2="73443"/>
                        <a14:foregroundMark x1="79000" y1="86230" x2="63500" y2="73115"/>
                      </a14:backgroundRemoval>
                    </a14:imgEffect>
                  </a14:imgLayer>
                </a14:imgProps>
              </a:ext>
            </a:extLst>
          </a:blip>
          <a:srcRect t="24350" r="7195"/>
          <a:stretch/>
        </p:blipFill>
        <p:spPr>
          <a:xfrm>
            <a:off x="2824228" y="3429000"/>
            <a:ext cx="3266794" cy="4060978"/>
          </a:xfrm>
          <a:prstGeom prst="rect">
            <a:avLst/>
          </a:prstGeom>
        </p:spPr>
      </p:pic>
    </p:spTree>
    <p:extLst>
      <p:ext uri="{BB962C8B-B14F-4D97-AF65-F5344CB8AC3E}">
        <p14:creationId xmlns:p14="http://schemas.microsoft.com/office/powerpoint/2010/main" val="234027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fltVal val="0"/>
                                          </p:val>
                                        </p:tav>
                                        <p:tav tm="100000">
                                          <p:val>
                                            <p:strVal val="#ppt_w"/>
                                          </p:val>
                                        </p:tav>
                                      </p:tavLst>
                                    </p:anim>
                                    <p:anim calcmode="lin" valueType="num">
                                      <p:cBhvr>
                                        <p:cTn id="19" dur="7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D26CB50D-C9C2-B02E-1DBA-95B04315BFF5}"/>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66AB8A36-673A-C932-464E-04995C0EBF09}"/>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F0316AC-6BA0-5553-7567-FA6DEE3A5BD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41BF10CE-E5F1-4A51-7CFB-47413C16A832}"/>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DE3AD825-C3C0-6766-EF1B-B301A73297F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97AE47DC-5DAF-390C-A8F4-9B11862B4F86}"/>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F2A90BB6-40EC-8F01-3791-2E759F9EEB86}"/>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Freeform 11">
            <a:extLst>
              <a:ext uri="{FF2B5EF4-FFF2-40B4-BE49-F238E27FC236}">
                <a16:creationId xmlns:a16="http://schemas.microsoft.com/office/drawing/2014/main" id="{3B1B8966-D6A7-7710-5F0C-4179A8128EA1}"/>
              </a:ext>
            </a:extLst>
          </p:cNvPr>
          <p:cNvSpPr/>
          <p:nvPr/>
        </p:nvSpPr>
        <p:spPr>
          <a:xfrm>
            <a:off x="4430398" y="1009934"/>
            <a:ext cx="7016076" cy="517250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E42D387-0B0D-97B2-9D91-5B4B648D2B34}"/>
              </a:ext>
            </a:extLst>
          </p:cNvPr>
          <p:cNvSpPr txBox="1"/>
          <p:nvPr/>
        </p:nvSpPr>
        <p:spPr>
          <a:xfrm>
            <a:off x="4604658" y="2441103"/>
            <a:ext cx="6687455" cy="3170099"/>
          </a:xfrm>
          <a:prstGeom prst="rect">
            <a:avLst/>
          </a:prstGeom>
          <a:noFill/>
        </p:spPr>
        <p:txBody>
          <a:bodyPr wrap="square">
            <a:spAutoFit/>
          </a:bodyPr>
          <a:lstStyle/>
          <a:p>
            <a:pPr algn="ctr"/>
            <a:r>
              <a:rPr lang="vi-VN" sz="4000" dirty="0">
                <a:latin typeface="+mj-lt"/>
              </a:rPr>
              <a:t>Những nội dung nào đã triển khai trong bài viết cho phép tác giả đi đến kết luận: </a:t>
            </a:r>
            <a:r>
              <a:rPr lang="vi-VN" sz="4000" b="1" dirty="0">
                <a:latin typeface="+mj-lt"/>
              </a:rPr>
              <a:t>“Đọc Nam Cao, con người muốn sống chu đáo hơn, nhân ái hơn”?</a:t>
            </a:r>
            <a:endParaRPr lang="en-SG" sz="4000" b="1" dirty="0">
              <a:latin typeface="+mj-lt"/>
            </a:endParaRPr>
          </a:p>
        </p:txBody>
      </p:sp>
      <p:pic>
        <p:nvPicPr>
          <p:cNvPr id="4" name="Picture 3">
            <a:extLst>
              <a:ext uri="{FF2B5EF4-FFF2-40B4-BE49-F238E27FC236}">
                <a16:creationId xmlns:a16="http://schemas.microsoft.com/office/drawing/2014/main" id="{0B7B2431-156E-B8FC-1EEA-844067528A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869" b="91803" l="9000" r="89500">
                        <a14:foregroundMark x1="62500" y1="32459" x2="50500" y2="26230"/>
                        <a14:foregroundMark x1="50500" y1="26230" x2="32500" y2="27869"/>
                        <a14:foregroundMark x1="32500" y1="27869" x2="26000" y2="37377"/>
                        <a14:foregroundMark x1="26000" y1="37377" x2="25500" y2="41639"/>
                        <a14:foregroundMark x1="89500" y1="72131" x2="72500" y2="73443"/>
                        <a14:foregroundMark x1="79000" y1="86230" x2="63500" y2="73115"/>
                      </a14:backgroundRemoval>
                    </a14:imgEffect>
                  </a14:imgLayer>
                </a14:imgProps>
              </a:ext>
            </a:extLst>
          </a:blip>
          <a:srcRect t="24350" r="7195"/>
          <a:stretch/>
        </p:blipFill>
        <p:spPr>
          <a:xfrm>
            <a:off x="197142" y="2441103"/>
            <a:ext cx="3909708" cy="4860189"/>
          </a:xfrm>
          <a:prstGeom prst="rect">
            <a:avLst/>
          </a:prstGeom>
        </p:spPr>
      </p:pic>
    </p:spTree>
    <p:extLst>
      <p:ext uri="{BB962C8B-B14F-4D97-AF65-F5344CB8AC3E}">
        <p14:creationId xmlns:p14="http://schemas.microsoft.com/office/powerpoint/2010/main" val="361032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7FA838B1-8667-472F-F1D1-94E950F7046C}"/>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C78095C-FC26-DD51-1156-8D2DC8BC975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AA4B645B-B7D4-8F7D-B2B4-368C8990F66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EEB20AB3-12DB-E5A1-7EEB-1866A948A72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B94E14CB-1806-53C4-1135-33C22C65AF3F}"/>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0823509F-8EF5-B237-0278-D9C75C51A6EC}"/>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E007436A-47E6-A7F3-1C57-C15A17D881C5}"/>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5" name="组合 2">
            <a:extLst>
              <a:ext uri="{FF2B5EF4-FFF2-40B4-BE49-F238E27FC236}">
                <a16:creationId xmlns:a16="http://schemas.microsoft.com/office/drawing/2014/main" id="{28AB788C-52DE-4CD0-535C-C6FB0645690A}"/>
              </a:ext>
            </a:extLst>
          </p:cNvPr>
          <p:cNvGrpSpPr/>
          <p:nvPr/>
        </p:nvGrpSpPr>
        <p:grpSpPr>
          <a:xfrm>
            <a:off x="533872" y="659028"/>
            <a:ext cx="4688658" cy="2598782"/>
            <a:chOff x="-42454" y="1803400"/>
            <a:chExt cx="4688658" cy="2598782"/>
          </a:xfrm>
        </p:grpSpPr>
        <p:pic>
          <p:nvPicPr>
            <p:cNvPr id="6" name="图片 9">
              <a:extLst>
                <a:ext uri="{FF2B5EF4-FFF2-40B4-BE49-F238E27FC236}">
                  <a16:creationId xmlns:a16="http://schemas.microsoft.com/office/drawing/2014/main" id="{1C6FB53D-3B2F-2946-99C3-0A591CABE2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9" name="文本框 11">
              <a:extLst>
                <a:ext uri="{FF2B5EF4-FFF2-40B4-BE49-F238E27FC236}">
                  <a16:creationId xmlns:a16="http://schemas.microsoft.com/office/drawing/2014/main" id="{3C44BF8E-FFDC-B80F-1405-3A7A6B6AF09E}"/>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01</a:t>
              </a:r>
              <a:endParaRPr kumimoji="0" lang="zh-CN" altLang="en-US"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0" name="MH_Text_1">
              <a:extLst>
                <a:ext uri="{FF2B5EF4-FFF2-40B4-BE49-F238E27FC236}">
                  <a16:creationId xmlns:a16="http://schemas.microsoft.com/office/drawing/2014/main" id="{A7668967-F71E-C0D6-EF55-D985CC58BF5E}"/>
                </a:ext>
              </a:extLst>
            </p:cNvPr>
            <p:cNvSpPr txBox="1">
              <a:spLocks noChangeArrowheads="1"/>
            </p:cNvSpPr>
            <p:nvPr>
              <p:custDataLst>
                <p:tags r:id="rId2"/>
              </p:custDataLst>
            </p:nvPr>
          </p:nvSpPr>
          <p:spPr bwMode="auto">
            <a:xfrm>
              <a:off x="-42454" y="3356227"/>
              <a:ext cx="4688658"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Người ta có ấn tượng rõ rệt về các nhân vật có tính cách nổi bật, đồng thời lại có cảm nhận sâu sắc cách nhìn của tác giả đối với cuộc sống, tấm lòng của tác giả đối với con người.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组合 4">
            <a:extLst>
              <a:ext uri="{FF2B5EF4-FFF2-40B4-BE49-F238E27FC236}">
                <a16:creationId xmlns:a16="http://schemas.microsoft.com/office/drawing/2014/main" id="{EDB60E16-088C-3DEB-36AD-1DF1C17EBF0A}"/>
              </a:ext>
            </a:extLst>
          </p:cNvPr>
          <p:cNvGrpSpPr/>
          <p:nvPr/>
        </p:nvGrpSpPr>
        <p:grpSpPr>
          <a:xfrm>
            <a:off x="7649030" y="1062469"/>
            <a:ext cx="3977522" cy="2648768"/>
            <a:chOff x="2948908" y="1803400"/>
            <a:chExt cx="3977522" cy="2648768"/>
          </a:xfrm>
        </p:grpSpPr>
        <p:pic>
          <p:nvPicPr>
            <p:cNvPr id="12" name="图片 13">
              <a:extLst>
                <a:ext uri="{FF2B5EF4-FFF2-40B4-BE49-F238E27FC236}">
                  <a16:creationId xmlns:a16="http://schemas.microsoft.com/office/drawing/2014/main" id="{FF2967B1-29CE-2D15-32F0-53B6F8A076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4" name="MH_Text_1">
              <a:extLst>
                <a:ext uri="{FF2B5EF4-FFF2-40B4-BE49-F238E27FC236}">
                  <a16:creationId xmlns:a16="http://schemas.microsoft.com/office/drawing/2014/main" id="{1A4AA7D8-F673-2BA7-D693-AD48AC7523F3}"/>
                </a:ext>
              </a:extLst>
            </p:cNvPr>
            <p:cNvSpPr txBox="1">
              <a:spLocks noChangeArrowheads="1"/>
            </p:cNvSpPr>
            <p:nvPr>
              <p:custDataLst>
                <p:tags r:id="rId1"/>
              </p:custDataLst>
            </p:nvPr>
          </p:nvSpPr>
          <p:spPr bwMode="auto">
            <a:xfrm>
              <a:off x="2948908" y="3505621"/>
              <a:ext cx="3977522"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giả để lại cho văn học nhiều nhân vật không thể quên được, buộc người đọc phải nghĩ về họ, thông qua họ để nghĩ về cuộc sống.</a:t>
              </a:r>
              <a:endParaRPr lang="en-SG"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500CA275-0298-8C30-7383-253333974158}"/>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02</a:t>
              </a:r>
              <a:endParaRPr kumimoji="0" lang="zh-CN" altLang="en-US"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grpSp>
        <p:nvGrpSpPr>
          <p:cNvPr id="16" name="Group 15">
            <a:extLst>
              <a:ext uri="{FF2B5EF4-FFF2-40B4-BE49-F238E27FC236}">
                <a16:creationId xmlns:a16="http://schemas.microsoft.com/office/drawing/2014/main" id="{1235EAFE-D282-C382-0410-E8DF4D0F3F9E}"/>
              </a:ext>
            </a:extLst>
          </p:cNvPr>
          <p:cNvGrpSpPr/>
          <p:nvPr/>
        </p:nvGrpSpPr>
        <p:grpSpPr>
          <a:xfrm>
            <a:off x="5222530" y="3026003"/>
            <a:ext cx="2570534" cy="3287711"/>
            <a:chOff x="11148319" y="839607"/>
            <a:chExt cx="6765764" cy="8177673"/>
          </a:xfrm>
        </p:grpSpPr>
        <p:sp>
          <p:nvSpPr>
            <p:cNvPr id="17" name="Freeform 16">
              <a:extLst>
                <a:ext uri="{FF2B5EF4-FFF2-40B4-BE49-F238E27FC236}">
                  <a16:creationId xmlns:a16="http://schemas.microsoft.com/office/drawing/2014/main" id="{8C4A4BBE-64D6-8ADF-806D-2B8BFEFD6C89}"/>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18" name="Freeform 17">
              <a:extLst>
                <a:ext uri="{FF2B5EF4-FFF2-40B4-BE49-F238E27FC236}">
                  <a16:creationId xmlns:a16="http://schemas.microsoft.com/office/drawing/2014/main" id="{7F54FE9A-28FA-3123-CEA2-E5A3E346E7D4}"/>
                </a:ext>
              </a:extLst>
            </p:cNvPr>
            <p:cNvSpPr/>
            <p:nvPr/>
          </p:nvSpPr>
          <p:spPr>
            <a:xfrm rot="20709433">
              <a:off x="11148319" y="4472984"/>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19" name="Freeform 18">
              <a:extLst>
                <a:ext uri="{FF2B5EF4-FFF2-40B4-BE49-F238E27FC236}">
                  <a16:creationId xmlns:a16="http://schemas.microsoft.com/office/drawing/2014/main" id="{A9E8BC4D-552C-CD82-67CA-9E1D71DB6BAE}"/>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grpSp>
    </p:spTree>
    <p:extLst>
      <p:ext uri="{BB962C8B-B14F-4D97-AF65-F5344CB8AC3E}">
        <p14:creationId xmlns:p14="http://schemas.microsoft.com/office/powerpoint/2010/main" val="274801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ppt_y</p:attrName>
                                        </p:attrNameLst>
                                      </p:cBhvr>
                                      <p:tavLst>
                                        <p:tav tm="0">
                                          <p:val>
                                            <p:strVal val="#ppt_y+#ppt_h*1.125000"/>
                                          </p:val>
                                        </p:tav>
                                        <p:tav tm="100000">
                                          <p:val>
                                            <p:strVal val="#ppt_y"/>
                                          </p:val>
                                        </p:tav>
                                      </p:tavLst>
                                    </p:anim>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096000" y="2584619"/>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3800" b="1" dirty="0">
                <a:latin typeface="Times New Roman" panose="02020603050405020304" pitchFamily="18" charset="0"/>
                <a:cs typeface="Times New Roman" panose="02020603050405020304" pitchFamily="18" charset="0"/>
              </a:rPr>
              <a:t>CÂU 1</a:t>
            </a:r>
            <a:endParaRPr lang="en-SG" sz="138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8" y="1041656"/>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1322C304-8F16-61DD-F498-18C30ED8637B}"/>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DC8900DB-BB6E-BECA-5891-A89E955FBD2F}"/>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BF466D36-E592-6768-CEFC-D63AC03950E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0AF8F3ED-D04E-1FA5-982A-1A2984A4925D}"/>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CE8A59B8-A2B9-C008-147B-925995A84FA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3EBB0157-4E0F-504F-4F60-60C039F7C3CC}"/>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55C7D07C-AF7F-93D1-443A-67285EE93EB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5</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52DF4DAD-0047-2EA1-B162-0235C28A38A7}"/>
              </a:ext>
            </a:extLst>
          </p:cNvPr>
          <p:cNvGrpSpPr/>
          <p:nvPr/>
        </p:nvGrpSpPr>
        <p:grpSpPr>
          <a:xfrm>
            <a:off x="3903534" y="1132114"/>
            <a:ext cx="7999314" cy="5309686"/>
            <a:chOff x="0" y="0"/>
            <a:chExt cx="3570280" cy="2374185"/>
          </a:xfrm>
        </p:grpSpPr>
        <p:sp>
          <p:nvSpPr>
            <p:cNvPr id="5" name="Freeform 45">
              <a:extLst>
                <a:ext uri="{FF2B5EF4-FFF2-40B4-BE49-F238E27FC236}">
                  <a16:creationId xmlns:a16="http://schemas.microsoft.com/office/drawing/2014/main" id="{90A01CDB-5B68-55ED-AEFE-84172B46060C}"/>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6">
              <a:extLst>
                <a:ext uri="{FF2B5EF4-FFF2-40B4-BE49-F238E27FC236}">
                  <a16:creationId xmlns:a16="http://schemas.microsoft.com/office/drawing/2014/main" id="{D3AFF316-D9C7-EFEC-FB75-0F61E572654B}"/>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7">
              <a:extLst>
                <a:ext uri="{FF2B5EF4-FFF2-40B4-BE49-F238E27FC236}">
                  <a16:creationId xmlns:a16="http://schemas.microsoft.com/office/drawing/2014/main" id="{30BB5A02-FBB4-4F53-D7FE-A19BAB62B728}"/>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 name="Freeform 48">
              <a:extLst>
                <a:ext uri="{FF2B5EF4-FFF2-40B4-BE49-F238E27FC236}">
                  <a16:creationId xmlns:a16="http://schemas.microsoft.com/office/drawing/2014/main" id="{B84042B3-4C1A-172A-C82D-FD9F5F6686E0}"/>
                </a:ext>
              </a:extLst>
            </p:cNvPr>
            <p:cNvSpPr/>
            <p:nvPr/>
          </p:nvSpPr>
          <p:spPr>
            <a:xfrm>
              <a:off x="2878998" y="1252035"/>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 name="TextBox 141">
            <a:extLst>
              <a:ext uri="{FF2B5EF4-FFF2-40B4-BE49-F238E27FC236}">
                <a16:creationId xmlns:a16="http://schemas.microsoft.com/office/drawing/2014/main" id="{CF481A33-86A5-8FB5-FD90-1F32396B2F2C}"/>
              </a:ext>
            </a:extLst>
          </p:cNvPr>
          <p:cNvSpPr txBox="1"/>
          <p:nvPr/>
        </p:nvSpPr>
        <p:spPr>
          <a:xfrm>
            <a:off x="4858095" y="2285755"/>
            <a:ext cx="6158248"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dirty="0">
                <a:latin typeface="+mj-lt"/>
              </a:rPr>
              <a:t>Văn bản trên giúp em hiểu được những gì về nhà văn Nam Cao?</a:t>
            </a:r>
            <a:endParaRPr lang="en-SG" sz="5400" dirty="0">
              <a:latin typeface="+mj-lt"/>
            </a:endParaRPr>
          </a:p>
        </p:txBody>
      </p:sp>
      <p:pic>
        <p:nvPicPr>
          <p:cNvPr id="2" name="Picture 1">
            <a:extLst>
              <a:ext uri="{FF2B5EF4-FFF2-40B4-BE49-F238E27FC236}">
                <a16:creationId xmlns:a16="http://schemas.microsoft.com/office/drawing/2014/main" id="{34DBA657-2B9C-36C8-4CCB-254AA4F2D9CA}"/>
              </a:ext>
            </a:extLst>
          </p:cNvPr>
          <p:cNvPicPr>
            <a:picLocks noChangeAspect="1"/>
          </p:cNvPicPr>
          <p:nvPr/>
        </p:nvPicPr>
        <p:blipFill>
          <a:blip r:embed="rId14">
            <a:clrChange>
              <a:clrFrom>
                <a:srgbClr val="F6ECEB"/>
              </a:clrFrom>
              <a:clrTo>
                <a:srgbClr val="F6ECEB">
                  <a:alpha val="0"/>
                </a:srgbClr>
              </a:clrTo>
            </a:clrChange>
            <a:extLst>
              <a:ext uri="{BEBA8EAE-BF5A-486C-A8C5-ECC9F3942E4B}">
                <a14:imgProps xmlns:a14="http://schemas.microsoft.com/office/drawing/2010/main">
                  <a14:imgLayer r:embed="rId15">
                    <a14:imgEffect>
                      <a14:backgroundRemoval t="14000" b="71100" l="9700" r="80200">
                        <a14:foregroundMark x1="27200" y1="15600" x2="34200" y2="17400"/>
                        <a14:foregroundMark x1="62500" y1="14000" x2="68800" y2="17900"/>
                        <a14:foregroundMark x1="80200" y1="24400" x2="78900" y2="24400"/>
                        <a14:foregroundMark x1="39376" y1="67555" x2="47400" y2="68400"/>
                        <a14:foregroundMark x1="33110" y1="66896" x2="36606" y2="67264"/>
                        <a14:foregroundMark x1="28121" y1="66371" x2="30946" y2="66668"/>
                        <a14:foregroundMark x1="17896" y1="65295" x2="24467" y2="65987"/>
                        <a14:foregroundMark x1="11300" y1="64600" x2="12129" y2="64687"/>
                        <a14:foregroundMark x1="47400" y1="68400" x2="48300" y2="68200"/>
                        <a14:foregroundMark x1="41163" y1="63325" x2="34700" y2="61000"/>
                        <a14:foregroundMark x1="48600" y1="66000" x2="41516" y2="63452"/>
                        <a14:foregroundMark x1="17001" y1="69713" x2="20500" y2="71100"/>
                        <a14:foregroundMark x1="9900" y1="66900" x2="12181" y2="67804"/>
                        <a14:foregroundMark x1="17884" y1="65355" x2="18900" y2="66300"/>
                        <a14:foregroundMark x1="11700" y1="59600" x2="14247" y2="61970"/>
                        <a14:foregroundMark x1="18900" y1="66300" x2="29100" y2="70000"/>
                        <a14:foregroundMark x1="11100" y1="64600" x2="9700" y2="70000"/>
                        <a14:foregroundMark x1="10600" y1="69500" x2="11800" y2="59200"/>
                        <a14:foregroundMark x1="18287" y1="63367" x2="24100" y2="67100"/>
                        <a14:foregroundMark x1="11800" y1="59200" x2="17175" y2="62652"/>
                        <a14:foregroundMark x1="33540" y1="67554" x2="34000" y2="67500"/>
                        <a14:foregroundMark x1="17048" y1="69478" x2="28375" y2="68156"/>
                        <a14:foregroundMark x1="46500" y1="68200" x2="35800" y2="69800"/>
                        <a14:foregroundMark x1="49700" y1="68900" x2="40300" y2="55200"/>
                        <a14:foregroundMark x1="50200" y1="68000" x2="49200" y2="63900"/>
                        <a14:foregroundMark x1="36100" y1="66900" x2="41500" y2="66500"/>
                        <a14:foregroundMark x1="36300" y1="67500" x2="39000" y2="60400"/>
                        <a14:foregroundMark x1="18000" y1="69000" x2="13100" y2="68000"/>
                        <a14:foregroundMark x1="12900" y1="61900" x2="14800" y2="68800"/>
                        <a14:foregroundMark x1="14000" y1="63100" x2="13300" y2="69400"/>
                        <a14:foregroundMark x1="11900" y1="69900" x2="25800" y2="69700"/>
                        <a14:foregroundMark x1="27600" y1="65500" x2="25100" y2="65700"/>
                        <a14:backgroundMark x1="19700" y1="63100" x2="19700" y2="63100"/>
                        <a14:backgroundMark x1="19700" y1="63100" x2="19500" y2="63800"/>
                        <a14:backgroundMark x1="15900" y1="62300" x2="15797" y2="62809"/>
                        <a14:backgroundMark x1="27026" y1="64645" x2="29100" y2="65000"/>
                        <a14:backgroundMark x1="30200" y1="67100" x2="31900" y2="69700"/>
                      </a14:backgroundRemoval>
                    </a14:imgEffect>
                  </a14:imgLayer>
                </a14:imgProps>
              </a:ext>
            </a:extLst>
          </a:blip>
          <a:srcRect l="8031" t="10439" r="12402" b="29730"/>
          <a:stretch/>
        </p:blipFill>
        <p:spPr>
          <a:xfrm>
            <a:off x="489422" y="2842054"/>
            <a:ext cx="5155854" cy="3877011"/>
          </a:xfrm>
          <a:prstGeom prst="rect">
            <a:avLst/>
          </a:prstGeom>
        </p:spPr>
      </p:pic>
    </p:spTree>
    <p:extLst>
      <p:ext uri="{BB962C8B-B14F-4D97-AF65-F5344CB8AC3E}">
        <p14:creationId xmlns:p14="http://schemas.microsoft.com/office/powerpoint/2010/main" val="374129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41B98440-D8F0-487A-217E-BB38BA025837}"/>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D89975E-C5AD-D138-575A-C7BA33AE0578}"/>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96418308-4625-4BDD-60D2-B32896B2E006}"/>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AB5C4341-5ACD-87F9-2127-71BB958E873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191D48D4-9A10-01F5-215D-2C69C5F8E86F}"/>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7CDBFFB-6478-9D02-A6D8-F7905E6454EA}"/>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2CD9951C-BF44-EBE1-1754-9C7CD9796DA4}"/>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5</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10">
            <a:extLst>
              <a:ext uri="{FF2B5EF4-FFF2-40B4-BE49-F238E27FC236}">
                <a16:creationId xmlns:a16="http://schemas.microsoft.com/office/drawing/2014/main" id="{4EC912F4-0902-312B-D17E-6225B5C8159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69" b="91803" l="9000" r="89500">
                        <a14:foregroundMark x1="62500" y1="32459" x2="50500" y2="26230"/>
                        <a14:foregroundMark x1="50500" y1="26230" x2="32500" y2="27869"/>
                        <a14:foregroundMark x1="32500" y1="27869" x2="26000" y2="37377"/>
                        <a14:foregroundMark x1="26000" y1="37377" x2="25500" y2="41639"/>
                        <a14:foregroundMark x1="89500" y1="72131" x2="72500" y2="73443"/>
                        <a14:foregroundMark x1="79000" y1="86230" x2="63500" y2="73115"/>
                      </a14:backgroundRemoval>
                    </a14:imgEffect>
                  </a14:imgLayer>
                </a14:imgProps>
              </a:ext>
            </a:extLst>
          </a:blip>
          <a:srcRect t="24350" r="7195"/>
          <a:stretch/>
        </p:blipFill>
        <p:spPr>
          <a:xfrm>
            <a:off x="3935561" y="2507302"/>
            <a:ext cx="3909708" cy="4860189"/>
          </a:xfrm>
          <a:prstGeom prst="rect">
            <a:avLst/>
          </a:prstGeom>
        </p:spPr>
      </p:pic>
      <p:cxnSp>
        <p:nvCxnSpPr>
          <p:cNvPr id="12" name="Google Shape;2245;p41">
            <a:extLst>
              <a:ext uri="{FF2B5EF4-FFF2-40B4-BE49-F238E27FC236}">
                <a16:creationId xmlns:a16="http://schemas.microsoft.com/office/drawing/2014/main" id="{9881E732-CD8C-3D06-20DB-DAF88DC67361}"/>
              </a:ext>
            </a:extLst>
          </p:cNvPr>
          <p:cNvCxnSpPr>
            <a:cxnSpLocks/>
          </p:cNvCxnSpPr>
          <p:nvPr/>
        </p:nvCxnSpPr>
        <p:spPr>
          <a:xfrm>
            <a:off x="9791036" y="1769368"/>
            <a:ext cx="0" cy="895200"/>
          </a:xfrm>
          <a:prstGeom prst="straightConnector1">
            <a:avLst/>
          </a:prstGeom>
          <a:noFill/>
          <a:ln w="9525" cap="flat" cmpd="sng">
            <a:solidFill>
              <a:srgbClr val="000000"/>
            </a:solidFill>
            <a:prstDash val="solid"/>
            <a:round/>
            <a:headEnd type="none" w="med" len="med"/>
            <a:tailEnd type="none" w="med" len="med"/>
          </a:ln>
        </p:spPr>
      </p:cxnSp>
      <p:sp>
        <p:nvSpPr>
          <p:cNvPr id="14" name="Google Shape;2227;p41">
            <a:extLst>
              <a:ext uri="{FF2B5EF4-FFF2-40B4-BE49-F238E27FC236}">
                <a16:creationId xmlns:a16="http://schemas.microsoft.com/office/drawing/2014/main" id="{D7BEB892-4D15-307C-325A-0AF9C1CEA175}"/>
              </a:ext>
            </a:extLst>
          </p:cNvPr>
          <p:cNvSpPr txBox="1"/>
          <p:nvPr/>
        </p:nvSpPr>
        <p:spPr>
          <a:xfrm>
            <a:off x="420917" y="3889388"/>
            <a:ext cx="4282884" cy="836400"/>
          </a:xfrm>
          <a:prstGeom prst="rect">
            <a:avLst/>
          </a:prstGeom>
          <a:noFill/>
          <a:ln>
            <a:noFill/>
          </a:ln>
        </p:spPr>
        <p:txBody>
          <a:bodyPr spcFirstLastPara="1" wrap="square" lIns="121900" tIns="121900" rIns="121900" bIns="121900" anchor="ctr" anchorCtr="0">
            <a:noAutofit/>
          </a:bodyPr>
          <a:lstStyle/>
          <a:p>
            <a:pPr algn="ctr"/>
            <a:r>
              <a:rPr lang="vi-VN" sz="4400" dirty="0">
                <a:latin typeface="+mj-lt"/>
              </a:rPr>
              <a:t>Ông luôn hướng về số phận những con người nghèo khổ phải chịu số phận bất hạnh.</a:t>
            </a:r>
            <a:endParaRPr lang="en-SG" sz="4400" dirty="0">
              <a:latin typeface="+mj-lt"/>
            </a:endParaRPr>
          </a:p>
        </p:txBody>
      </p:sp>
      <p:sp>
        <p:nvSpPr>
          <p:cNvPr id="15" name="Google Shape;2240;p41">
            <a:extLst>
              <a:ext uri="{FF2B5EF4-FFF2-40B4-BE49-F238E27FC236}">
                <a16:creationId xmlns:a16="http://schemas.microsoft.com/office/drawing/2014/main" id="{6823E196-F357-04C6-7248-7CA3D5237596}"/>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08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16" name="Google Shape;2241;p41">
            <a:extLst>
              <a:ext uri="{FF2B5EF4-FFF2-40B4-BE49-F238E27FC236}">
                <a16:creationId xmlns:a16="http://schemas.microsoft.com/office/drawing/2014/main" id="{5D3573E2-2612-E40E-2D2F-8BB08C6ED520}"/>
              </a:ext>
            </a:extLst>
          </p:cNvPr>
          <p:cNvSpPr/>
          <p:nvPr/>
        </p:nvSpPr>
        <p:spPr>
          <a:xfrm>
            <a:off x="9363419"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08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17" name="Google Shape;2242;p41">
            <a:extLst>
              <a:ext uri="{FF2B5EF4-FFF2-40B4-BE49-F238E27FC236}">
                <a16:creationId xmlns:a16="http://schemas.microsoft.com/office/drawing/2014/main" id="{0F91044E-821A-C841-0BD6-7031AF903BAE}"/>
              </a:ext>
            </a:extLst>
          </p:cNvPr>
          <p:cNvCxnSpPr>
            <a:cxnSpLocks/>
            <a:stCxn id="15" idx="6"/>
          </p:cNvCxnSpPr>
          <p:nvPr/>
        </p:nvCxnSpPr>
        <p:spPr>
          <a:xfrm flipV="1">
            <a:off x="2835611" y="1498142"/>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18" name="Google Shape;2243;p41">
            <a:extLst>
              <a:ext uri="{FF2B5EF4-FFF2-40B4-BE49-F238E27FC236}">
                <a16:creationId xmlns:a16="http://schemas.microsoft.com/office/drawing/2014/main" id="{A45B98C5-6393-8EFF-C828-1130C8BB4654}"/>
              </a:ext>
            </a:extLst>
          </p:cNvPr>
          <p:cNvCxnSpPr>
            <a:cxnSpLocks/>
            <a:endCxn id="16" idx="2"/>
          </p:cNvCxnSpPr>
          <p:nvPr/>
        </p:nvCxnSpPr>
        <p:spPr>
          <a:xfrm>
            <a:off x="7529219" y="1498142"/>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9" name="Google Shape;2244;p41">
            <a:extLst>
              <a:ext uri="{FF2B5EF4-FFF2-40B4-BE49-F238E27FC236}">
                <a16:creationId xmlns:a16="http://schemas.microsoft.com/office/drawing/2014/main" id="{5BD1B465-E45A-2239-9C21-9594A0E58DCA}"/>
              </a:ext>
            </a:extLst>
          </p:cNvPr>
          <p:cNvCxnSpPr>
            <a:cxnSpLocks/>
            <a:stCxn id="15" idx="4"/>
          </p:cNvCxnSpPr>
          <p:nvPr/>
        </p:nvCxnSpPr>
        <p:spPr>
          <a:xfrm>
            <a:off x="2417411" y="1918920"/>
            <a:ext cx="0" cy="745649"/>
          </a:xfrm>
          <a:prstGeom prst="straightConnector1">
            <a:avLst/>
          </a:prstGeom>
          <a:noFill/>
          <a:ln w="9525" cap="flat" cmpd="sng">
            <a:solidFill>
              <a:srgbClr val="000000"/>
            </a:solidFill>
            <a:prstDash val="solid"/>
            <a:round/>
            <a:headEnd type="none" w="med" len="med"/>
            <a:tailEnd type="none" w="med" len="med"/>
          </a:ln>
        </p:spPr>
      </p:cxnSp>
      <p:grpSp>
        <p:nvGrpSpPr>
          <p:cNvPr id="20" name="Google Shape;2236;p41">
            <a:extLst>
              <a:ext uri="{FF2B5EF4-FFF2-40B4-BE49-F238E27FC236}">
                <a16:creationId xmlns:a16="http://schemas.microsoft.com/office/drawing/2014/main" id="{F3BEE16C-9588-368B-7C99-2871808732AB}"/>
              </a:ext>
            </a:extLst>
          </p:cNvPr>
          <p:cNvGrpSpPr/>
          <p:nvPr/>
        </p:nvGrpSpPr>
        <p:grpSpPr>
          <a:xfrm>
            <a:off x="9582786" y="1206547"/>
            <a:ext cx="397836" cy="472692"/>
            <a:chOff x="-48233050" y="3569725"/>
            <a:chExt cx="252050" cy="299475"/>
          </a:xfrm>
        </p:grpSpPr>
        <p:sp>
          <p:nvSpPr>
            <p:cNvPr id="21" name="Google Shape;2237;p41">
              <a:extLst>
                <a:ext uri="{FF2B5EF4-FFF2-40B4-BE49-F238E27FC236}">
                  <a16:creationId xmlns:a16="http://schemas.microsoft.com/office/drawing/2014/main" id="{8B8670C7-E3D8-AD54-1BD2-E6F48D152272}"/>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22" name="Google Shape;2238;p41">
              <a:extLst>
                <a:ext uri="{FF2B5EF4-FFF2-40B4-BE49-F238E27FC236}">
                  <a16:creationId xmlns:a16="http://schemas.microsoft.com/office/drawing/2014/main" id="{A93E8A36-A079-746B-ADA2-3421175A82B4}"/>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23" name="Google Shape;2239;p41">
              <a:extLst>
                <a:ext uri="{FF2B5EF4-FFF2-40B4-BE49-F238E27FC236}">
                  <a16:creationId xmlns:a16="http://schemas.microsoft.com/office/drawing/2014/main" id="{5931EE79-3BFB-4772-D496-53ACC70FFDA2}"/>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grpSp>
      <p:grpSp>
        <p:nvGrpSpPr>
          <p:cNvPr id="24" name="Google Shape;2231;p41">
            <a:extLst>
              <a:ext uri="{FF2B5EF4-FFF2-40B4-BE49-F238E27FC236}">
                <a16:creationId xmlns:a16="http://schemas.microsoft.com/office/drawing/2014/main" id="{90F0EA1E-2B23-538F-0149-60BCE9620BF8}"/>
              </a:ext>
            </a:extLst>
          </p:cNvPr>
          <p:cNvGrpSpPr/>
          <p:nvPr/>
        </p:nvGrpSpPr>
        <p:grpSpPr>
          <a:xfrm>
            <a:off x="2169542" y="1249560"/>
            <a:ext cx="495713" cy="494505"/>
            <a:chOff x="-41111350" y="3239100"/>
            <a:chExt cx="318200" cy="317425"/>
          </a:xfrm>
        </p:grpSpPr>
        <p:sp>
          <p:nvSpPr>
            <p:cNvPr id="25" name="Google Shape;2232;p41">
              <a:extLst>
                <a:ext uri="{FF2B5EF4-FFF2-40B4-BE49-F238E27FC236}">
                  <a16:creationId xmlns:a16="http://schemas.microsoft.com/office/drawing/2014/main" id="{C59FAB53-76A9-6C75-D599-359317A80D94}"/>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26" name="Google Shape;2233;p41">
              <a:extLst>
                <a:ext uri="{FF2B5EF4-FFF2-40B4-BE49-F238E27FC236}">
                  <a16:creationId xmlns:a16="http://schemas.microsoft.com/office/drawing/2014/main" id="{94994EEF-47D5-CC99-DE42-08C4668AB818}"/>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27" name="Google Shape;2234;p41">
              <a:extLst>
                <a:ext uri="{FF2B5EF4-FFF2-40B4-BE49-F238E27FC236}">
                  <a16:creationId xmlns:a16="http://schemas.microsoft.com/office/drawing/2014/main" id="{83CB737A-7D7C-1655-5179-1D6E0C1791E3}"/>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28" name="Google Shape;2235;p41">
              <a:extLst>
                <a:ext uri="{FF2B5EF4-FFF2-40B4-BE49-F238E27FC236}">
                  <a16:creationId xmlns:a16="http://schemas.microsoft.com/office/drawing/2014/main" id="{86558E45-98EE-B63D-A2BD-E234AFB21B4C}"/>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grpSp>
      <p:sp>
        <p:nvSpPr>
          <p:cNvPr id="29" name="Google Shape;2224;p41">
            <a:extLst>
              <a:ext uri="{FF2B5EF4-FFF2-40B4-BE49-F238E27FC236}">
                <a16:creationId xmlns:a16="http://schemas.microsoft.com/office/drawing/2014/main" id="{CE3F54DB-734B-FC56-2A31-382DE484D97E}"/>
              </a:ext>
            </a:extLst>
          </p:cNvPr>
          <p:cNvSpPr/>
          <p:nvPr/>
        </p:nvSpPr>
        <p:spPr>
          <a:xfrm>
            <a:off x="4034895" y="1082516"/>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080">
              <a:spcAft>
                <a:spcPts val="1333"/>
              </a:spcAft>
              <a:buClr>
                <a:srgbClr val="000000"/>
              </a:buClr>
              <a:defRPr/>
            </a:pPr>
            <a:r>
              <a:rPr lang="en-US" sz="3600" b="1" kern="0" dirty="0" err="1">
                <a:solidFill>
                  <a:srgbClr val="FDFCF5"/>
                </a:solidFill>
                <a:latin typeface="Times New Roman" panose="02020603050405020304" pitchFamily="18" charset="0"/>
                <a:ea typeface="Calibri" panose="020F0502020204030204" pitchFamily="34" charset="0"/>
                <a:cs typeface="Arial"/>
                <a:sym typeface="Arial"/>
              </a:rPr>
              <a:t>Gợi</a:t>
            </a:r>
            <a:r>
              <a:rPr lang="en-US" sz="3600" b="1" kern="0" dirty="0">
                <a:solidFill>
                  <a:srgbClr val="FDFCF5"/>
                </a:solidFill>
                <a:latin typeface="Times New Roman" panose="02020603050405020304" pitchFamily="18" charset="0"/>
                <a:ea typeface="Calibri" panose="020F0502020204030204" pitchFamily="34" charset="0"/>
                <a:cs typeface="Arial"/>
                <a:sym typeface="Arial"/>
              </a:rPr>
              <a:t> ý</a:t>
            </a:r>
            <a:endParaRPr lang="en-US" sz="9600" b="1" i="1" kern="0" dirty="0">
              <a:solidFill>
                <a:srgbClr val="FDFCF5"/>
              </a:solidFill>
              <a:ea typeface="Calibri" panose="020F0502020204030204" pitchFamily="34" charset="0"/>
              <a:cs typeface="Times New Roman" panose="02020603050405020304" pitchFamily="18" charset="0"/>
              <a:sym typeface="Arial"/>
            </a:endParaRPr>
          </a:p>
        </p:txBody>
      </p:sp>
      <p:sp>
        <p:nvSpPr>
          <p:cNvPr id="30" name="Google Shape;2230;p41">
            <a:extLst>
              <a:ext uri="{FF2B5EF4-FFF2-40B4-BE49-F238E27FC236}">
                <a16:creationId xmlns:a16="http://schemas.microsoft.com/office/drawing/2014/main" id="{6F82ADDF-E2EB-229E-57A4-9D5EF4D6CBFC}"/>
              </a:ext>
            </a:extLst>
          </p:cNvPr>
          <p:cNvSpPr txBox="1"/>
          <p:nvPr/>
        </p:nvSpPr>
        <p:spPr>
          <a:xfrm>
            <a:off x="7579365" y="4114262"/>
            <a:ext cx="4523313" cy="836400"/>
          </a:xfrm>
          <a:prstGeom prst="rect">
            <a:avLst/>
          </a:prstGeom>
          <a:noFill/>
          <a:ln>
            <a:noFill/>
          </a:ln>
        </p:spPr>
        <p:txBody>
          <a:bodyPr spcFirstLastPara="1" wrap="square" lIns="121900" tIns="121900" rIns="121900" bIns="121900" anchor="ctr" anchorCtr="0">
            <a:noAutofit/>
          </a:bodyPr>
          <a:lstStyle/>
          <a:p>
            <a:pPr algn="ctr"/>
            <a:r>
              <a:rPr lang="vi-VN" sz="4400" dirty="0">
                <a:latin typeface="+mj-lt"/>
              </a:rPr>
              <a:t>Ông trân trọng biểu hiện của sự sống, sự trăn trở, đau buồn nhưng không bao giờ mất hi vọng.</a:t>
            </a:r>
            <a:endParaRPr lang="en-SG" sz="4400" dirty="0">
              <a:latin typeface="+mj-lt"/>
            </a:endParaRPr>
          </a:p>
        </p:txBody>
      </p:sp>
    </p:spTree>
    <p:extLst>
      <p:ext uri="{BB962C8B-B14F-4D97-AF65-F5344CB8AC3E}">
        <p14:creationId xmlns:p14="http://schemas.microsoft.com/office/powerpoint/2010/main" val="21450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29" grpId="0" animBg="1"/>
      <p:bldP spid="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8BECAC7-1C38-C092-2C80-01D49A47D2EE}"/>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E05C5263-ECE9-A5FB-7B4F-110B4F669964}"/>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2732403C-ACF7-F0B8-8670-7B339D3B142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C6605096-2F38-D29C-2EAA-EE8C7FBABC2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BAF99D70-EDBF-B08F-E218-A75E65E66827}"/>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8922833B-162D-B5EA-6A40-D129BC431DAA}"/>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A9093072-CE08-A410-6186-C2366FF9962D}"/>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VIẾT</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6631766-F81F-AEEA-4E2D-98FD3BB1503C}"/>
              </a:ext>
            </a:extLst>
          </p:cNvPr>
          <p:cNvGrpSpPr/>
          <p:nvPr/>
        </p:nvGrpSpPr>
        <p:grpSpPr>
          <a:xfrm>
            <a:off x="4077321" y="1191517"/>
            <a:ext cx="7315607" cy="4697024"/>
            <a:chOff x="4834962" y="1113973"/>
            <a:chExt cx="7074568" cy="4379495"/>
          </a:xfrm>
        </p:grpSpPr>
        <p:sp>
          <p:nvSpPr>
            <p:cNvPr id="3" name="Freeform 11">
              <a:extLst>
                <a:ext uri="{FF2B5EF4-FFF2-40B4-BE49-F238E27FC236}">
                  <a16:creationId xmlns:a16="http://schemas.microsoft.com/office/drawing/2014/main" id="{AEC62232-D02A-33A3-C390-A333952767A5}"/>
                </a:ext>
              </a:extLst>
            </p:cNvPr>
            <p:cNvSpPr/>
            <p:nvPr/>
          </p:nvSpPr>
          <p:spPr>
            <a:xfrm flipH="1">
              <a:off x="4834962" y="1113973"/>
              <a:ext cx="7074568" cy="4379495"/>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4" name="TextBox 3">
              <a:extLst>
                <a:ext uri="{FF2B5EF4-FFF2-40B4-BE49-F238E27FC236}">
                  <a16:creationId xmlns:a16="http://schemas.microsoft.com/office/drawing/2014/main" id="{298D78EC-967A-33E8-B4A9-89F565335651}"/>
                </a:ext>
              </a:extLst>
            </p:cNvPr>
            <p:cNvSpPr txBox="1"/>
            <p:nvPr/>
          </p:nvSpPr>
          <p:spPr>
            <a:xfrm>
              <a:off x="5582498" y="1955303"/>
              <a:ext cx="5932603" cy="2611429"/>
            </a:xfrm>
            <a:prstGeom prst="rect">
              <a:avLst/>
            </a:prstGeom>
            <a:noFill/>
          </p:spPr>
          <p:txBody>
            <a:bodyPr wrap="square">
              <a:spAutoFit/>
            </a:body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Viết bài văn nghị luận phân tích một truyện ngắn được sáng tác trong những năm gần đây.</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Freeform 21">
            <a:extLst>
              <a:ext uri="{FF2B5EF4-FFF2-40B4-BE49-F238E27FC236}">
                <a16:creationId xmlns:a16="http://schemas.microsoft.com/office/drawing/2014/main" id="{BF01875F-166F-2090-B58A-5166B1B75EB9}"/>
              </a:ext>
            </a:extLst>
          </p:cNvPr>
          <p:cNvSpPr/>
          <p:nvPr/>
        </p:nvSpPr>
        <p:spPr>
          <a:xfrm>
            <a:off x="715188" y="3585030"/>
            <a:ext cx="3727270" cy="3137814"/>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SG" sz="2400"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6" name="Rectangle 5"/>
          <p:cNvSpPr/>
          <p:nvPr/>
        </p:nvSpPr>
        <p:spPr>
          <a:xfrm>
            <a:off x="556591" y="936377"/>
            <a:ext cx="6096000" cy="646331"/>
          </a:xfrm>
          <a:prstGeom prst="rect">
            <a:avLst/>
          </a:prstGeom>
        </p:spPr>
        <p:txBody>
          <a:bodyPr>
            <a:spAutoFit/>
          </a:bodyPr>
          <a:lstStyle/>
          <a:p>
            <a:pPr marL="228600" lvl="0" algn="ctr">
              <a:defRPr/>
            </a:pPr>
            <a:r>
              <a:rPr lang="en-US" b="1" dirty="0" err="1">
                <a:solidFill>
                  <a:schemeClr val="bg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lvl="0" algn="ctr">
              <a:defRPr/>
            </a:pPr>
            <a:r>
              <a:rPr lang="en-US" b="1" dirty="0" err="1">
                <a:solidFill>
                  <a:schemeClr val="bg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lumMod val="20000"/>
                  <a:lumOff val="80000"/>
                </a:schemeClr>
              </a:solidFill>
            </a:endParaRPr>
          </a:p>
        </p:txBody>
      </p:sp>
    </p:spTree>
    <p:extLst>
      <p:ext uri="{BB962C8B-B14F-4D97-AF65-F5344CB8AC3E}">
        <p14:creationId xmlns:p14="http://schemas.microsoft.com/office/powerpoint/2010/main" val="2242944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35A80EF4-9511-8F68-2935-9A8C51B132D9}"/>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5EC97F6-439F-A036-647E-EE97A5F07A3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56FCD1F-975A-0AD2-4AE7-5126F9BA890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B58D3A67-3EDC-FBFB-C3AB-8E8E2A374918}"/>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5E29A521-EC8A-5729-A5D2-333A8E7E009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BEDD3E3A-773F-8554-08FB-1C07D33BFB02}"/>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6181B1DB-8B1D-17FB-D5CF-1DF6CBD409E6}"/>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NÓI VÀ NGHE</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A9ADE2CA-57FE-93CD-3FC0-32EDD893F0BC}"/>
              </a:ext>
            </a:extLst>
          </p:cNvPr>
          <p:cNvPicPr>
            <a:picLocks noChangeAspect="1"/>
          </p:cNvPicPr>
          <p:nvPr/>
        </p:nvPicPr>
        <p:blipFill rotWithShape="1">
          <a:blip r:embed="rId6"/>
          <a:srcRect r="-8578" b="44286"/>
          <a:stretch/>
        </p:blipFill>
        <p:spPr>
          <a:xfrm>
            <a:off x="460077" y="3429000"/>
            <a:ext cx="4324935" cy="3311431"/>
          </a:xfrm>
          <a:prstGeom prst="rect">
            <a:avLst/>
          </a:prstGeom>
        </p:spPr>
      </p:pic>
      <p:grpSp>
        <p:nvGrpSpPr>
          <p:cNvPr id="3" name="Group 2">
            <a:extLst>
              <a:ext uri="{FF2B5EF4-FFF2-40B4-BE49-F238E27FC236}">
                <a16:creationId xmlns:a16="http://schemas.microsoft.com/office/drawing/2014/main" id="{853C6AB8-BB62-C10D-4243-40EE00DDCBDF}"/>
              </a:ext>
            </a:extLst>
          </p:cNvPr>
          <p:cNvGrpSpPr/>
          <p:nvPr/>
        </p:nvGrpSpPr>
        <p:grpSpPr>
          <a:xfrm>
            <a:off x="4125956" y="1443773"/>
            <a:ext cx="7633346" cy="4923886"/>
            <a:chOff x="0" y="0"/>
            <a:chExt cx="3619824" cy="2374185"/>
          </a:xfrm>
        </p:grpSpPr>
        <p:sp>
          <p:nvSpPr>
            <p:cNvPr id="4" name="Freeform 45">
              <a:extLst>
                <a:ext uri="{FF2B5EF4-FFF2-40B4-BE49-F238E27FC236}">
                  <a16:creationId xmlns:a16="http://schemas.microsoft.com/office/drawing/2014/main" id="{79EC52BD-E60A-8B6A-89AB-B286BD72F9C3}"/>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5" name="Freeform 46">
              <a:extLst>
                <a:ext uri="{FF2B5EF4-FFF2-40B4-BE49-F238E27FC236}">
                  <a16:creationId xmlns:a16="http://schemas.microsoft.com/office/drawing/2014/main" id="{06AD0BDB-D76E-AD69-2867-8E8048DFD194}"/>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6" name="Freeform 47">
              <a:extLst>
                <a:ext uri="{FF2B5EF4-FFF2-40B4-BE49-F238E27FC236}">
                  <a16:creationId xmlns:a16="http://schemas.microsoft.com/office/drawing/2014/main" id="{0F96DD33-2BBD-B499-A6BF-2C3680641F25}"/>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Freeform 48">
              <a:extLst>
                <a:ext uri="{FF2B5EF4-FFF2-40B4-BE49-F238E27FC236}">
                  <a16:creationId xmlns:a16="http://schemas.microsoft.com/office/drawing/2014/main" id="{2762A319-BBD8-07B1-4EDF-5330E67DF9F8}"/>
                </a:ext>
              </a:extLst>
            </p:cNvPr>
            <p:cNvSpPr/>
            <p:nvPr/>
          </p:nvSpPr>
          <p:spPr>
            <a:xfrm>
              <a:off x="2928542" y="795935"/>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 name="TextBox 141">
            <a:extLst>
              <a:ext uri="{FF2B5EF4-FFF2-40B4-BE49-F238E27FC236}">
                <a16:creationId xmlns:a16="http://schemas.microsoft.com/office/drawing/2014/main" id="{84FA18B4-516D-D276-93AD-FEF5A1482294}"/>
              </a:ext>
            </a:extLst>
          </p:cNvPr>
          <p:cNvSpPr txBox="1"/>
          <p:nvPr/>
        </p:nvSpPr>
        <p:spPr>
          <a:xfrm>
            <a:off x="4823929" y="2411298"/>
            <a:ext cx="5911854" cy="347787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dirty="0">
                <a:latin typeface="+mj-lt"/>
              </a:rPr>
              <a:t>Chọn một vấn đề đáng quan tâm trong đời sống của lứa tuổi học sinh, lập dàn ý cho bài nói và tập trình bày.</a:t>
            </a:r>
            <a:endParaRPr lang="en-SG" sz="4400" dirty="0">
              <a:latin typeface="+mj-lt"/>
            </a:endParaRPr>
          </a:p>
        </p:txBody>
      </p:sp>
    </p:spTree>
    <p:extLst>
      <p:ext uri="{BB962C8B-B14F-4D97-AF65-F5344CB8AC3E}">
        <p14:creationId xmlns:p14="http://schemas.microsoft.com/office/powerpoint/2010/main" val="218294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51C2AA2C-5A93-3B3A-82B0-22B9C2FB4276}"/>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ABE8AD8-0882-0674-CF6D-B94BA485B62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E81253A-4A1E-C694-295F-A18B3B01B81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04635E6B-E53E-BE3A-9840-C767A36C526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5CC8119-89A3-1F0D-788C-ABFFBFBE26C3}"/>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E87BF9A5-5FD2-909C-DE1C-BD3F567B3EA7}"/>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F338005F-1C48-8D54-36E9-7F5624B8EF1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Freeform 11">
            <a:extLst>
              <a:ext uri="{FF2B5EF4-FFF2-40B4-BE49-F238E27FC236}">
                <a16:creationId xmlns:a16="http://schemas.microsoft.com/office/drawing/2014/main" id="{98B8C5E8-33A5-A429-8913-C691AB43FBF0}"/>
              </a:ext>
            </a:extLst>
          </p:cNvPr>
          <p:cNvSpPr/>
          <p:nvPr/>
        </p:nvSpPr>
        <p:spPr>
          <a:xfrm>
            <a:off x="4180115" y="1132114"/>
            <a:ext cx="7239000" cy="518984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panose="020F0502020204030204"/>
              <a:ea typeface="+mn-ea"/>
              <a:cs typeface="Arial"/>
              <a:sym typeface="Arial"/>
            </a:endParaRPr>
          </a:p>
        </p:txBody>
      </p:sp>
      <p:sp>
        <p:nvSpPr>
          <p:cNvPr id="3" name="TextBox 2">
            <a:extLst>
              <a:ext uri="{FF2B5EF4-FFF2-40B4-BE49-F238E27FC236}">
                <a16:creationId xmlns:a16="http://schemas.microsoft.com/office/drawing/2014/main" id="{E1D1C29F-3B96-F208-57D7-E4619B493E64}"/>
              </a:ext>
            </a:extLst>
          </p:cNvPr>
          <p:cNvSpPr txBox="1"/>
          <p:nvPr/>
        </p:nvSpPr>
        <p:spPr>
          <a:xfrm>
            <a:off x="4521297" y="2394788"/>
            <a:ext cx="6495046" cy="3785652"/>
          </a:xfrm>
          <a:prstGeom prst="rect">
            <a:avLst/>
          </a:prstGeom>
          <a:noFill/>
        </p:spPr>
        <p:txBody>
          <a:bodyPr wrap="square">
            <a:spAutoFit/>
          </a:bodyPr>
          <a:lstStyle/>
          <a:p>
            <a:pPr algn="just"/>
            <a:r>
              <a:rPr lang="vi-VN" sz="4800" dirty="0">
                <a:latin typeface="+mj-lt"/>
              </a:rPr>
              <a:t>Xem lại văn bản đọc chính trong 5 bài học ở học kì I, lập bảng vào vở theo mẫu sau và ghi các thông tin cơ bản</a:t>
            </a:r>
            <a:endParaRPr lang="en-SG" sz="8800" dirty="0">
              <a:latin typeface="+mj-lt"/>
            </a:endParaRPr>
          </a:p>
        </p:txBody>
      </p:sp>
      <p:pic>
        <p:nvPicPr>
          <p:cNvPr id="4" name="图片 8">
            <a:extLst>
              <a:ext uri="{FF2B5EF4-FFF2-40B4-BE49-F238E27FC236}">
                <a16:creationId xmlns:a16="http://schemas.microsoft.com/office/drawing/2014/main" id="{BA29CA62-7E42-1DCB-D7FF-89E4B2FB33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5598" y="3397421"/>
            <a:ext cx="3771101" cy="3673603"/>
          </a:xfrm>
          <a:prstGeom prst="rect">
            <a:avLst/>
          </a:prstGeom>
        </p:spPr>
      </p:pic>
    </p:spTree>
    <p:extLst>
      <p:ext uri="{BB962C8B-B14F-4D97-AF65-F5344CB8AC3E}">
        <p14:creationId xmlns:p14="http://schemas.microsoft.com/office/powerpoint/2010/main" val="72716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509</TotalTime>
  <Words>3110</Words>
  <Application>Microsoft Office PowerPoint</Application>
  <PresentationFormat>Widescreen</PresentationFormat>
  <Paragraphs>488</Paragraphs>
  <Slides>83</Slides>
  <Notes>35</Notes>
  <HiddenSlides>0</HiddenSlides>
  <MMClips>12</MMClips>
  <ScaleCrop>false</ScaleCrop>
  <HeadingPairs>
    <vt:vector size="6" baseType="variant">
      <vt:variant>
        <vt:lpstr>Fonts Used</vt:lpstr>
      </vt:variant>
      <vt:variant>
        <vt:i4>34</vt:i4>
      </vt:variant>
      <vt:variant>
        <vt:lpstr>Theme</vt:lpstr>
      </vt:variant>
      <vt:variant>
        <vt:i4>8</vt:i4>
      </vt:variant>
      <vt:variant>
        <vt:lpstr>Slide Titles</vt:lpstr>
      </vt:variant>
      <vt:variant>
        <vt:i4>83</vt:i4>
      </vt:variant>
    </vt:vector>
  </HeadingPairs>
  <TitlesOfParts>
    <vt:vector size="125" baseType="lpstr">
      <vt:lpstr>DengXian</vt:lpstr>
      <vt:lpstr>微软雅黑</vt:lpstr>
      <vt:lpstr>宋体</vt:lpstr>
      <vt:lpstr>SimSun-ExtB</vt:lpstr>
      <vt:lpstr>Anaheim</vt:lpstr>
      <vt:lpstr>Aptos</vt:lpstr>
      <vt:lpstr>Aptos Display</vt:lpstr>
      <vt:lpstr>Arial</vt:lpstr>
      <vt:lpstr>Arial Black</vt:lpstr>
      <vt:lpstr>Bebas Neue</vt:lpstr>
      <vt:lpstr>Calibri</vt:lpstr>
      <vt:lpstr>Calibri Light</vt:lpstr>
      <vt:lpstr>Fira Sans Extra Condensed</vt:lpstr>
      <vt:lpstr>Fredoka</vt:lpstr>
      <vt:lpstr>Josefin Sans</vt:lpstr>
      <vt:lpstr>Montserrat</vt:lpstr>
      <vt:lpstr>Nunito Light</vt:lpstr>
      <vt:lpstr>Open Sans Extrabold</vt:lpstr>
      <vt:lpstr>Poppins Light</vt:lpstr>
      <vt:lpstr>Poppins Medium</vt:lpstr>
      <vt:lpstr>Reggae One</vt:lpstr>
      <vt:lpstr>Roboto Condensed Light</vt:lpstr>
      <vt:lpstr>黑体</vt:lpstr>
      <vt:lpstr>Tahoma</vt:lpstr>
      <vt:lpstr>Times New Roman</vt:lpstr>
      <vt:lpstr>Titan One</vt:lpstr>
      <vt:lpstr>UTM Colossalis</vt:lpstr>
      <vt:lpstr>Viga</vt:lpstr>
      <vt:lpstr>仓耳羽辰体-谷力 W04</vt:lpstr>
      <vt:lpstr>字魂73号-江南手书</vt:lpstr>
      <vt:lpstr>字魂86号-杨任东楷书</vt:lpstr>
      <vt:lpstr>字魂95号-手刻宋</vt:lpstr>
      <vt:lpstr>思源黑体 CN</vt:lpstr>
      <vt:lpstr>思源黑体 CN Bold</vt:lpstr>
      <vt:lpstr>1_Office Theme</vt:lpstr>
      <vt:lpstr>Career Day for Elementary Students Infographics by Slidesgo</vt:lpstr>
      <vt:lpstr>2_Office Theme</vt:lpstr>
      <vt:lpstr>1_Career Day for Elementary Students Infographics by Slidesgo</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2024-11-02T07:49:33Z</dcterms:created>
  <dcterms:modified xsi:type="dcterms:W3CDTF">2024-11-13T13:00:58Z</dcterms:modified>
</cp:coreProperties>
</file>