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256" r:id="rId3"/>
    <p:sldId id="264" r:id="rId4"/>
    <p:sldId id="260" r:id="rId5"/>
    <p:sldId id="300" r:id="rId6"/>
    <p:sldId id="299" r:id="rId7"/>
    <p:sldId id="261" r:id="rId8"/>
    <p:sldId id="266" r:id="rId9"/>
    <p:sldId id="265" r:id="rId10"/>
    <p:sldId id="274" r:id="rId11"/>
    <p:sldId id="262" r:id="rId12"/>
    <p:sldId id="292" r:id="rId13"/>
    <p:sldId id="293" r:id="rId14"/>
    <p:sldId id="297" r:id="rId15"/>
    <p:sldId id="296" r:id="rId16"/>
    <p:sldId id="294" r:id="rId17"/>
    <p:sldId id="298" r:id="rId18"/>
    <p:sldId id="290" r:id="rId19"/>
    <p:sldId id="273" r:id="rId20"/>
    <p:sldId id="269" r:id="rId21"/>
    <p:sldId id="270" r:id="rId22"/>
    <p:sldId id="291" r:id="rId23"/>
  </p:sldIdLst>
  <p:sldSz cx="18288000" cy="10287000"/>
  <p:notesSz cx="6858000" cy="9144000"/>
  <p:embeddedFontLst>
    <p:embeddedFont>
      <p:font typeface="Calibri" pitchFamily="34" charset="0"/>
      <p:regular r:id="rId25"/>
      <p:bold r:id="rId26"/>
      <p:italic r:id="rId27"/>
      <p:boldItalic r:id="rId28"/>
    </p:embeddedFont>
    <p:embeddedFont>
      <p:font typeface="Calibri Light" pitchFamily="34" charset="0"/>
      <p:regular r:id="rId29"/>
      <p:italic r:id="rId30"/>
    </p:embeddedFont>
    <p:embeddedFont>
      <p:font typeface="Cambria Math"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585" autoAdjust="0"/>
  </p:normalViewPr>
  <p:slideViewPr>
    <p:cSldViewPr>
      <p:cViewPr>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Y/c HS phát biểu tính chất trên bằng lời</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6021D1-0FFB-4FC7-A07B-0B5DAF966252}" type="slidenum">
              <a:rPr lang="en-US" altLang="en-US"/>
              <a:pPr/>
              <a:t>4</a:t>
            </a:fld>
            <a:endParaRPr lang="en-US" altLang="en-US"/>
          </a:p>
        </p:txBody>
      </p:sp>
    </p:spTree>
    <p:extLst>
      <p:ext uri="{BB962C8B-B14F-4D97-AF65-F5344CB8AC3E}">
        <p14:creationId xmlns:p14="http://schemas.microsoft.com/office/powerpoint/2010/main" val="304505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12</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13</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14</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15</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16</a:t>
            </a:fld>
            <a:endParaRPr lang="en-US"/>
          </a:p>
        </p:txBody>
      </p:sp>
    </p:spTree>
    <p:extLst>
      <p:ext uri="{BB962C8B-B14F-4D97-AF65-F5344CB8AC3E}">
        <p14:creationId xmlns:p14="http://schemas.microsoft.com/office/powerpoint/2010/main" val="243565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xmlns=""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29.png"/><Relationship Id="rId26" Type="http://schemas.openxmlformats.org/officeDocument/2006/relationships/image" Target="../media/image33.png"/><Relationship Id="rId39" Type="http://schemas.openxmlformats.org/officeDocument/2006/relationships/image" Target="../media/image40.gif"/><Relationship Id="rId21" Type="http://schemas.openxmlformats.org/officeDocument/2006/relationships/image" Target="../media/image20.svg"/><Relationship Id="rId34" Type="http://schemas.openxmlformats.org/officeDocument/2006/relationships/image" Target="../media/image37.png"/><Relationship Id="rId7" Type="http://schemas.openxmlformats.org/officeDocument/2006/relationships/image" Target="../media/image6.svg"/><Relationship Id="rId12" Type="http://schemas.openxmlformats.org/officeDocument/2006/relationships/image" Target="../media/image26.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39.gif"/><Relationship Id="rId2" Type="http://schemas.openxmlformats.org/officeDocument/2006/relationships/image" Target="../media/image21.png"/><Relationship Id="rId16" Type="http://schemas.openxmlformats.org/officeDocument/2006/relationships/image" Target="../media/image28.png"/><Relationship Id="rId20" Type="http://schemas.openxmlformats.org/officeDocument/2006/relationships/image" Target="../media/image30.png"/><Relationship Id="rId29"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10.svg"/><Relationship Id="rId24" Type="http://schemas.openxmlformats.org/officeDocument/2006/relationships/image" Target="../media/image32.png"/><Relationship Id="rId32" Type="http://schemas.openxmlformats.org/officeDocument/2006/relationships/image" Target="../media/image36.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34.png"/><Relationship Id="rId36"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27.png"/><Relationship Id="rId22" Type="http://schemas.openxmlformats.org/officeDocument/2006/relationships/image" Target="../media/image31.png"/><Relationship Id="rId27" Type="http://schemas.openxmlformats.org/officeDocument/2006/relationships/image" Target="../media/image26.svg"/><Relationship Id="rId35" Type="http://schemas.openxmlformats.org/officeDocument/2006/relationships/image" Target="../media/image33.svg"/><Relationship Id="rId8" Type="http://schemas.openxmlformats.org/officeDocument/2006/relationships/image" Target="../media/image24.png"/><Relationship Id="rId3"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17.xml"/><Relationship Id="rId18" Type="http://schemas.openxmlformats.org/officeDocument/2006/relationships/image" Target="../media/image48.png"/><Relationship Id="rId3" Type="http://schemas.openxmlformats.org/officeDocument/2006/relationships/image" Target="../media/image41.png"/><Relationship Id="rId21" Type="http://schemas.openxmlformats.org/officeDocument/2006/relationships/slide" Target="slide15.xml"/><Relationship Id="rId7" Type="http://schemas.openxmlformats.org/officeDocument/2006/relationships/image" Target="../media/image21.png"/><Relationship Id="rId12" Type="http://schemas.openxmlformats.org/officeDocument/2006/relationships/image" Target="../media/image4.svg"/><Relationship Id="rId17"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46.png"/><Relationship Id="rId20" Type="http://schemas.openxmlformats.org/officeDocument/2006/relationships/slide" Target="slide14.xml"/><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22.png"/><Relationship Id="rId5" Type="http://schemas.openxmlformats.org/officeDocument/2006/relationships/image" Target="../media/image42.png"/><Relationship Id="rId15" Type="http://schemas.openxmlformats.org/officeDocument/2006/relationships/image" Target="../media/image45.png"/><Relationship Id="rId10" Type="http://schemas.openxmlformats.org/officeDocument/2006/relationships/image" Target="../media/image6.svg"/><Relationship Id="rId19" Type="http://schemas.openxmlformats.org/officeDocument/2006/relationships/slide" Target="slide13.xml"/><Relationship Id="rId4" Type="http://schemas.openxmlformats.org/officeDocument/2006/relationships/image" Target="../media/image39.svg"/><Relationship Id="rId9" Type="http://schemas.openxmlformats.org/officeDocument/2006/relationships/image" Target="../media/image23.png"/><Relationship Id="rId14" Type="http://schemas.openxmlformats.org/officeDocument/2006/relationships/image" Target="../media/image44.png"/><Relationship Id="rId22"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1.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slide" Target="slide12.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1.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slide" Target="slide12.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1.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slide" Target="slide12.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1.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slide" Target="slide12.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svg"/></Relationships>
</file>

<file path=ppt/slides/_rels/slide1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0.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1.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a16="http://schemas.microsoft.com/office/drawing/2014/main" xmlns=""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xmlns=""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xmlns=""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a16="http://schemas.microsoft.com/office/drawing/2014/main" xmlns=""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a16="http://schemas.microsoft.com/office/drawing/2014/main" xmlns=""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a16="http://schemas.microsoft.com/office/drawing/2014/main" xmlns=""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a16="http://schemas.microsoft.com/office/drawing/2014/main" xmlns=""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a16="http://schemas.microsoft.com/office/drawing/2014/main" xmlns=""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a16="http://schemas.microsoft.com/office/drawing/2014/main" xmlns=""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a16="http://schemas.microsoft.com/office/drawing/2014/main" xmlns=""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a16="http://schemas.microsoft.com/office/drawing/2014/main" xmlns=""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a16="http://schemas.microsoft.com/office/drawing/2014/main" xmlns=""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a16="http://schemas.microsoft.com/office/drawing/2014/main" xmlns=""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a16="http://schemas.microsoft.com/office/drawing/2014/main" xmlns=""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a16="http://schemas.microsoft.com/office/drawing/2014/main" xmlns=""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a16="http://schemas.microsoft.com/office/drawing/2014/main" xmlns=""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a16="http://schemas.microsoft.com/office/drawing/2014/main" xmlns=""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a16="http://schemas.microsoft.com/office/drawing/2014/main" xmlns=""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a16="http://schemas.microsoft.com/office/drawing/2014/main" xmlns=""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a16="http://schemas.microsoft.com/office/drawing/2014/main" xmlns=""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xmlns=""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a16="http://schemas.microsoft.com/office/drawing/2014/main" xmlns=""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a16="http://schemas.microsoft.com/office/drawing/2014/main" xmlns=""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xmlns=""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xmlns=""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xmlns=""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xmlns=""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a16="http://schemas.microsoft.com/office/drawing/2014/main" xmlns=""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xmlns=""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xmlns=""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xmlns=""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xmlns=""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xmlns=""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a16="http://schemas.microsoft.com/office/drawing/2014/main" xmlns=""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a16="http://schemas.microsoft.com/office/drawing/2014/main" xmlns=""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a16="http://schemas.microsoft.com/office/drawing/2014/main" xmlns=""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a16="http://schemas.microsoft.com/office/drawing/2014/main" xmlns=""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a16="http://schemas.microsoft.com/office/drawing/2014/main" xmlns=""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10" name="Picture 9">
            <a:hlinkClick r:id="rId19" action="ppaction://hlinksldjump"/>
            <a:extLst>
              <a:ext uri="{FF2B5EF4-FFF2-40B4-BE49-F238E27FC236}">
                <a16:creationId xmlns:a16="http://schemas.microsoft.com/office/drawing/2014/main" xmlns=""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0" action="ppaction://hlinksldjump"/>
            <a:extLst>
              <a:ext uri="{FF2B5EF4-FFF2-40B4-BE49-F238E27FC236}">
                <a16:creationId xmlns:a16="http://schemas.microsoft.com/office/drawing/2014/main" xmlns=""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1" action="ppaction://hlinksldjump"/>
            <a:extLst>
              <a:ext uri="{FF2B5EF4-FFF2-40B4-BE49-F238E27FC236}">
                <a16:creationId xmlns:a16="http://schemas.microsoft.com/office/drawing/2014/main" xmlns=""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2" action="ppaction://hlinksldjump"/>
            <a:extLst>
              <a:ext uri="{FF2B5EF4-FFF2-40B4-BE49-F238E27FC236}">
                <a16:creationId xmlns:a16="http://schemas.microsoft.com/office/drawing/2014/main" xmlns=""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80"/>
                                        </p:tgtEl>
                                        <p:attrNameLst>
                                          <p:attrName>r</p:attrName>
                                        </p:attrNameLst>
                                      </p:cBhvr>
                                    </p:animRot>
                                    <p:animRot by="-240000">
                                      <p:cBhvr>
                                        <p:cTn id="39" dur="200" fill="hold">
                                          <p:stCondLst>
                                            <p:cond delay="200"/>
                                          </p:stCondLst>
                                        </p:cTn>
                                        <p:tgtEl>
                                          <p:spTgt spid="80"/>
                                        </p:tgtEl>
                                        <p:attrNameLst>
                                          <p:attrName>r</p:attrName>
                                        </p:attrNameLst>
                                      </p:cBhvr>
                                    </p:animRot>
                                    <p:animRot by="240000">
                                      <p:cBhvr>
                                        <p:cTn id="40" dur="200" fill="hold">
                                          <p:stCondLst>
                                            <p:cond delay="400"/>
                                          </p:stCondLst>
                                        </p:cTn>
                                        <p:tgtEl>
                                          <p:spTgt spid="80"/>
                                        </p:tgtEl>
                                        <p:attrNameLst>
                                          <p:attrName>r</p:attrName>
                                        </p:attrNameLst>
                                      </p:cBhvr>
                                    </p:animRot>
                                    <p:animRot by="-240000">
                                      <p:cBhvr>
                                        <p:cTn id="41" dur="200" fill="hold">
                                          <p:stCondLst>
                                            <p:cond delay="600"/>
                                          </p:stCondLst>
                                        </p:cTn>
                                        <p:tgtEl>
                                          <p:spTgt spid="80"/>
                                        </p:tgtEl>
                                        <p:attrNameLst>
                                          <p:attrName>r</p:attrName>
                                        </p:attrNameLst>
                                      </p:cBhvr>
                                    </p:animRot>
                                    <p:animRot by="120000">
                                      <p:cBhvr>
                                        <p:cTn id="42" dur="200" fill="hold">
                                          <p:stCondLst>
                                            <p:cond delay="800"/>
                                          </p:stCondLst>
                                        </p:cTn>
                                        <p:tgtEl>
                                          <p:spTgt spid="80"/>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1"/>
                                        </p:tgtEl>
                                        <p:attrNameLst>
                                          <p:attrName>r</p:attrName>
                                        </p:attrNameLst>
                                      </p:cBhvr>
                                    </p:animRot>
                                    <p:animRot by="-240000">
                                      <p:cBhvr>
                                        <p:cTn id="45" dur="200" fill="hold">
                                          <p:stCondLst>
                                            <p:cond delay="200"/>
                                          </p:stCondLst>
                                        </p:cTn>
                                        <p:tgtEl>
                                          <p:spTgt spid="81"/>
                                        </p:tgtEl>
                                        <p:attrNameLst>
                                          <p:attrName>r</p:attrName>
                                        </p:attrNameLst>
                                      </p:cBhvr>
                                    </p:animRot>
                                    <p:animRot by="240000">
                                      <p:cBhvr>
                                        <p:cTn id="46" dur="200" fill="hold">
                                          <p:stCondLst>
                                            <p:cond delay="400"/>
                                          </p:stCondLst>
                                        </p:cTn>
                                        <p:tgtEl>
                                          <p:spTgt spid="81"/>
                                        </p:tgtEl>
                                        <p:attrNameLst>
                                          <p:attrName>r</p:attrName>
                                        </p:attrNameLst>
                                      </p:cBhvr>
                                    </p:animRot>
                                    <p:animRot by="-240000">
                                      <p:cBhvr>
                                        <p:cTn id="47" dur="200" fill="hold">
                                          <p:stCondLst>
                                            <p:cond delay="600"/>
                                          </p:stCondLst>
                                        </p:cTn>
                                        <p:tgtEl>
                                          <p:spTgt spid="81"/>
                                        </p:tgtEl>
                                        <p:attrNameLst>
                                          <p:attrName>r</p:attrName>
                                        </p:attrNameLst>
                                      </p:cBhvr>
                                    </p:animRot>
                                    <p:animRot by="120000">
                                      <p:cBhvr>
                                        <p:cTn id="48" dur="200" fill="hold">
                                          <p:stCondLst>
                                            <p:cond delay="800"/>
                                          </p:stCondLst>
                                        </p:cTn>
                                        <p:tgtEl>
                                          <p:spTgt spid="81"/>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2"/>
                                        </p:tgtEl>
                                        <p:attrNameLst>
                                          <p:attrName>r</p:attrName>
                                        </p:attrNameLst>
                                      </p:cBhvr>
                                    </p:animRot>
                                    <p:animRot by="-240000">
                                      <p:cBhvr>
                                        <p:cTn id="51" dur="200" fill="hold">
                                          <p:stCondLst>
                                            <p:cond delay="200"/>
                                          </p:stCondLst>
                                        </p:cTn>
                                        <p:tgtEl>
                                          <p:spTgt spid="82"/>
                                        </p:tgtEl>
                                        <p:attrNameLst>
                                          <p:attrName>r</p:attrName>
                                        </p:attrNameLst>
                                      </p:cBhvr>
                                    </p:animRot>
                                    <p:animRot by="240000">
                                      <p:cBhvr>
                                        <p:cTn id="52" dur="200" fill="hold">
                                          <p:stCondLst>
                                            <p:cond delay="400"/>
                                          </p:stCondLst>
                                        </p:cTn>
                                        <p:tgtEl>
                                          <p:spTgt spid="82"/>
                                        </p:tgtEl>
                                        <p:attrNameLst>
                                          <p:attrName>r</p:attrName>
                                        </p:attrNameLst>
                                      </p:cBhvr>
                                    </p:animRot>
                                    <p:animRot by="-240000">
                                      <p:cBhvr>
                                        <p:cTn id="53" dur="200" fill="hold">
                                          <p:stCondLst>
                                            <p:cond delay="600"/>
                                          </p:stCondLst>
                                        </p:cTn>
                                        <p:tgtEl>
                                          <p:spTgt spid="82"/>
                                        </p:tgtEl>
                                        <p:attrNameLst>
                                          <p:attrName>r</p:attrName>
                                        </p:attrNameLst>
                                      </p:cBhvr>
                                    </p:animRot>
                                    <p:animRot by="120000">
                                      <p:cBhvr>
                                        <p:cTn id="54" dur="200" fill="hold">
                                          <p:stCondLst>
                                            <p:cond delay="800"/>
                                          </p:stCondLst>
                                        </p:cTn>
                                        <p:tgtEl>
                                          <p:spTgt spid="82"/>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69"/>
                                        </p:tgtEl>
                                        <p:attrNameLst>
                                          <p:attrName>r</p:attrName>
                                        </p:attrNameLst>
                                      </p:cBhvr>
                                    </p:animRot>
                                    <p:animRot by="-240000">
                                      <p:cBhvr>
                                        <p:cTn id="57" dur="200" fill="hold">
                                          <p:stCondLst>
                                            <p:cond delay="200"/>
                                          </p:stCondLst>
                                        </p:cTn>
                                        <p:tgtEl>
                                          <p:spTgt spid="69"/>
                                        </p:tgtEl>
                                        <p:attrNameLst>
                                          <p:attrName>r</p:attrName>
                                        </p:attrNameLst>
                                      </p:cBhvr>
                                    </p:animRot>
                                    <p:animRot by="240000">
                                      <p:cBhvr>
                                        <p:cTn id="58" dur="200" fill="hold">
                                          <p:stCondLst>
                                            <p:cond delay="400"/>
                                          </p:stCondLst>
                                        </p:cTn>
                                        <p:tgtEl>
                                          <p:spTgt spid="69"/>
                                        </p:tgtEl>
                                        <p:attrNameLst>
                                          <p:attrName>r</p:attrName>
                                        </p:attrNameLst>
                                      </p:cBhvr>
                                    </p:animRot>
                                    <p:animRot by="-240000">
                                      <p:cBhvr>
                                        <p:cTn id="59" dur="200" fill="hold">
                                          <p:stCondLst>
                                            <p:cond delay="600"/>
                                          </p:stCondLst>
                                        </p:cTn>
                                        <p:tgtEl>
                                          <p:spTgt spid="69"/>
                                        </p:tgtEl>
                                        <p:attrNameLst>
                                          <p:attrName>r</p:attrName>
                                        </p:attrNameLst>
                                      </p:cBhvr>
                                    </p:animRot>
                                    <p:animRot by="120000">
                                      <p:cBhvr>
                                        <p:cTn id="60" dur="200" fill="hold">
                                          <p:stCondLst>
                                            <p:cond delay="800"/>
                                          </p:stCondLst>
                                        </p:cTn>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7" restart="whenNotActive" fill="hold" evtFilter="cancelBubble" nodeType="interactiveSeq">
                <p:stCondLst>
                  <p:cond evt="onClick" delay="0">
                    <p:tgtEl>
                      <p:spTgt spid="11"/>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5" restart="whenNotActive" fill="hold" evtFilter="cancelBubble" nodeType="interactiveSeq">
                <p:stCondLst>
                  <p:cond evt="onClick" delay="0">
                    <p:tgtEl>
                      <p:spTgt spid="80"/>
                    </p:tgtEl>
                  </p:cond>
                </p:stCondLst>
                <p:endSync evt="end" delay="0">
                  <p:rtn val="all"/>
                </p:endSync>
                <p:childTnLst>
                  <p:par>
                    <p:cTn id="86" fill="hold">
                      <p:stCondLst>
                        <p:cond delay="0"/>
                      </p:stCondLst>
                      <p:childTnLst>
                        <p:par>
                          <p:cTn id="87" fill="hold">
                            <p:stCondLst>
                              <p:cond delay="0"/>
                            </p:stCondLst>
                            <p:childTnLst>
                              <p:par>
                                <p:cTn id="88" presetID="37" presetClass="exit" presetSubtype="0" fill="hold" nodeType="clickEffect">
                                  <p:stCondLst>
                                    <p:cond delay="0"/>
                                  </p:stCondLst>
                                  <p:childTnLst>
                                    <p:animEffect transition="out" filter="fade">
                                      <p:cBhvr>
                                        <p:cTn id="89" dur="1000"/>
                                        <p:tgtEl>
                                          <p:spTgt spid="80"/>
                                        </p:tgtEl>
                                      </p:cBhvr>
                                    </p:animEffect>
                                    <p:anim calcmode="lin" valueType="num">
                                      <p:cBhvr>
                                        <p:cTn id="90" dur="1000"/>
                                        <p:tgtEl>
                                          <p:spTgt spid="80"/>
                                        </p:tgtEl>
                                        <p:attrNameLst>
                                          <p:attrName>ppt_x</p:attrName>
                                        </p:attrNameLst>
                                      </p:cBhvr>
                                      <p:tavLst>
                                        <p:tav tm="0">
                                          <p:val>
                                            <p:strVal val="ppt_x"/>
                                          </p:val>
                                        </p:tav>
                                        <p:tav tm="100000">
                                          <p:val>
                                            <p:strVal val="ppt_x"/>
                                          </p:val>
                                        </p:tav>
                                      </p:tavLst>
                                    </p:anim>
                                    <p:anim calcmode="lin" valueType="num">
                                      <p:cBhvr>
                                        <p:cTn id="91" dur="100" decel="100000"/>
                                        <p:tgtEl>
                                          <p:spTgt spid="80"/>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80"/>
                                        </p:tgtEl>
                                        <p:attrNameLst>
                                          <p:attrName>ppt_y</p:attrName>
                                        </p:attrNameLst>
                                      </p:cBhvr>
                                      <p:tavLst>
                                        <p:tav tm="0">
                                          <p:val>
                                            <p:strVal val="ppt_y"/>
                                          </p:val>
                                        </p:tav>
                                        <p:tav tm="100000">
                                          <p:val>
                                            <p:strVal val="ppt_y+1"/>
                                          </p:val>
                                        </p:tav>
                                      </p:tavLst>
                                    </p:anim>
                                    <p:set>
                                      <p:cBhvr>
                                        <p:cTn id="93"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94" restart="whenNotActive" fill="hold" evtFilter="cancelBubble" nodeType="interactiveSeq">
                <p:stCondLst>
                  <p:cond evt="onClick" delay="0">
                    <p:tgtEl>
                      <p:spTgt spid="81"/>
                    </p:tgtEl>
                  </p:cond>
                </p:stCondLst>
                <p:endSync evt="end" delay="0">
                  <p:rtn val="all"/>
                </p:endSync>
                <p:childTnLst>
                  <p:par>
                    <p:cTn id="95" fill="hold">
                      <p:stCondLst>
                        <p:cond delay="0"/>
                      </p:stCondLst>
                      <p:childTnLst>
                        <p:par>
                          <p:cTn id="96" fill="hold">
                            <p:stCondLst>
                              <p:cond delay="0"/>
                            </p:stCondLst>
                            <p:childTnLst>
                              <p:par>
                                <p:cTn id="97" presetID="37" presetClass="exit" presetSubtype="0" fill="hold" nodeType="clickEffect">
                                  <p:stCondLst>
                                    <p:cond delay="0"/>
                                  </p:stCondLst>
                                  <p:childTnLst>
                                    <p:animEffect transition="out" filter="fade">
                                      <p:cBhvr>
                                        <p:cTn id="98" dur="1000"/>
                                        <p:tgtEl>
                                          <p:spTgt spid="81"/>
                                        </p:tgtEl>
                                      </p:cBhvr>
                                    </p:animEffect>
                                    <p:anim calcmode="lin" valueType="num">
                                      <p:cBhvr>
                                        <p:cTn id="99" dur="1000"/>
                                        <p:tgtEl>
                                          <p:spTgt spid="81"/>
                                        </p:tgtEl>
                                        <p:attrNameLst>
                                          <p:attrName>ppt_x</p:attrName>
                                        </p:attrNameLst>
                                      </p:cBhvr>
                                      <p:tavLst>
                                        <p:tav tm="0">
                                          <p:val>
                                            <p:strVal val="ppt_x"/>
                                          </p:val>
                                        </p:tav>
                                        <p:tav tm="100000">
                                          <p:val>
                                            <p:strVal val="ppt_x"/>
                                          </p:val>
                                        </p:tav>
                                      </p:tavLst>
                                    </p:anim>
                                    <p:anim calcmode="lin" valueType="num">
                                      <p:cBhvr>
                                        <p:cTn id="100" dur="100" decel="100000"/>
                                        <p:tgtEl>
                                          <p:spTgt spid="81"/>
                                        </p:tgtEl>
                                        <p:attrNameLst>
                                          <p:attrName>ppt_y</p:attrName>
                                        </p:attrNameLst>
                                      </p:cBhvr>
                                      <p:tavLst>
                                        <p:tav tm="0">
                                          <p:val>
                                            <p:strVal val="ppt_y"/>
                                          </p:val>
                                        </p:tav>
                                        <p:tav tm="100000">
                                          <p:val>
                                            <p:strVal val="ppt_y-.03"/>
                                          </p:val>
                                        </p:tav>
                                      </p:tavLst>
                                    </p:anim>
                                    <p:anim calcmode="lin" valueType="num">
                                      <p:cBhvr>
                                        <p:cTn id="101" dur="900" accel="100000">
                                          <p:stCondLst>
                                            <p:cond delay="100"/>
                                          </p:stCondLst>
                                        </p:cTn>
                                        <p:tgtEl>
                                          <p:spTgt spid="81"/>
                                        </p:tgtEl>
                                        <p:attrNameLst>
                                          <p:attrName>ppt_y</p:attrName>
                                        </p:attrNameLst>
                                      </p:cBhvr>
                                      <p:tavLst>
                                        <p:tav tm="0">
                                          <p:val>
                                            <p:strVal val="ppt_y"/>
                                          </p:val>
                                        </p:tav>
                                        <p:tav tm="100000">
                                          <p:val>
                                            <p:strVal val="ppt_y+1"/>
                                          </p:val>
                                        </p:tav>
                                      </p:tavLst>
                                    </p:anim>
                                    <p:set>
                                      <p:cBhvr>
                                        <p:cTn id="102"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03" restart="whenNotActive" fill="hold" evtFilter="cancelBubble" nodeType="interactiveSeq">
                <p:stCondLst>
                  <p:cond evt="onClick" delay="0">
                    <p:tgtEl>
                      <p:spTgt spid="82"/>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2"/>
                                        </p:tgtEl>
                                      </p:cBhvr>
                                    </p:animEffect>
                                    <p:anim calcmode="lin" valueType="num">
                                      <p:cBhvr>
                                        <p:cTn id="108" dur="1000"/>
                                        <p:tgtEl>
                                          <p:spTgt spid="82"/>
                                        </p:tgtEl>
                                        <p:attrNameLst>
                                          <p:attrName>ppt_x</p:attrName>
                                        </p:attrNameLst>
                                      </p:cBhvr>
                                      <p:tavLst>
                                        <p:tav tm="0">
                                          <p:val>
                                            <p:strVal val="ppt_x"/>
                                          </p:val>
                                        </p:tav>
                                        <p:tav tm="100000">
                                          <p:val>
                                            <p:strVal val="ppt_x"/>
                                          </p:val>
                                        </p:tav>
                                      </p:tavLst>
                                    </p:anim>
                                    <p:anim calcmode="lin" valueType="num">
                                      <p:cBhvr>
                                        <p:cTn id="109" dur="100" decel="100000"/>
                                        <p:tgtEl>
                                          <p:spTgt spid="82"/>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2"/>
                                        </p:tgtEl>
                                        <p:attrNameLst>
                                          <p:attrName>ppt_y</p:attrName>
                                        </p:attrNameLst>
                                      </p:cBhvr>
                                      <p:tavLst>
                                        <p:tav tm="0">
                                          <p:val>
                                            <p:strVal val="ppt_y"/>
                                          </p:val>
                                        </p:tav>
                                        <p:tav tm="100000">
                                          <p:val>
                                            <p:strVal val="ppt_y+1"/>
                                          </p:val>
                                        </p:tav>
                                      </p:tavLst>
                                    </p:anim>
                                    <p:set>
                                      <p:cBhvr>
                                        <p:cTn id="111"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12" restart="whenNotActive" fill="hold" evtFilter="cancelBubble" nodeType="interactiveSeq">
                <p:stCondLst>
                  <p:cond evt="onClick" delay="0">
                    <p:tgtEl>
                      <p:spTgt spid="69"/>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69"/>
                                        </p:tgtEl>
                                      </p:cBhvr>
                                    </p:animEffect>
                                    <p:anim calcmode="lin" valueType="num">
                                      <p:cBhvr>
                                        <p:cTn id="117" dur="1000"/>
                                        <p:tgtEl>
                                          <p:spTgt spid="69"/>
                                        </p:tgtEl>
                                        <p:attrNameLst>
                                          <p:attrName>ppt_x</p:attrName>
                                        </p:attrNameLst>
                                      </p:cBhvr>
                                      <p:tavLst>
                                        <p:tav tm="0">
                                          <p:val>
                                            <p:strVal val="ppt_x"/>
                                          </p:val>
                                        </p:tav>
                                        <p:tav tm="100000">
                                          <p:val>
                                            <p:strVal val="ppt_x"/>
                                          </p:val>
                                        </p:tav>
                                      </p:tavLst>
                                    </p:anim>
                                    <p:anim calcmode="lin" valueType="num">
                                      <p:cBhvr>
                                        <p:cTn id="118" dur="100" decel="100000"/>
                                        <p:tgtEl>
                                          <p:spTgt spid="69"/>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69"/>
                                        </p:tgtEl>
                                        <p:attrNameLst>
                                          <p:attrName>ppt_y</p:attrName>
                                        </p:attrNameLst>
                                      </p:cBhvr>
                                      <p:tavLst>
                                        <p:tav tm="0">
                                          <p:val>
                                            <p:strVal val="ppt_y"/>
                                          </p:val>
                                        </p:tav>
                                        <p:tav tm="100000">
                                          <p:val>
                                            <p:strVal val="ppt_y+1"/>
                                          </p:val>
                                        </p:tav>
                                      </p:tavLst>
                                    </p:anim>
                                    <p:set>
                                      <p:cBhvr>
                                        <p:cTn id="120"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2(2x </a:t>
            </a:r>
            <a:r>
              <a:rPr lang="en-US" sz="4800" dirty="0">
                <a:solidFill>
                  <a:schemeClr val="tx1"/>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baseline="30000" dirty="0">
                <a:solidFill>
                  <a:schemeClr val="tx1"/>
                </a:solidFill>
                <a:latin typeface="Arial" panose="020B0604020202020204" pitchFamily="34" charset="0"/>
                <a:cs typeface="Arial" panose="020B0604020202020204" pitchFamily="34" charset="0"/>
              </a:rPr>
              <a:t>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753023" y="653058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 </a:t>
            </a:r>
            <a:r>
              <a:rPr lang="en-US" sz="4800" dirty="0">
                <a:solidFill>
                  <a:schemeClr val="tx1"/>
                </a:solidFill>
                <a:latin typeface="Arial" panose="020B0604020202020204" pitchFamily="34" charset="0"/>
                <a:cs typeface="Arial" panose="020B0604020202020204" pitchFamily="34" charset="0"/>
              </a:rPr>
              <a:t>x + </a:t>
            </a:r>
            <a:r>
              <a:rPr lang="en-US" sz="4800" dirty="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baseline="300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-4</a:t>
            </a:r>
            <a:r>
              <a:rPr lang="en-US" sz="4800" dirty="0" smtClean="0">
                <a:solidFill>
                  <a:schemeClr val="tx1"/>
                </a:solidFill>
                <a:latin typeface="Arial" panose="020B0604020202020204" pitchFamily="34" charset="0"/>
                <a:cs typeface="Arial" panose="020B0604020202020204" pitchFamily="34" charset="0"/>
              </a:rPr>
              <a:t>x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a:solidFill>
                  <a:schemeClr val="tx1"/>
                </a:solidFill>
                <a:latin typeface="Arial" panose="020B0604020202020204" pitchFamily="34" charset="0"/>
                <a:cs typeface="Arial" panose="020B0604020202020204" pitchFamily="34" charset="0"/>
              </a:rPr>
              <a:t>4</a:t>
            </a:r>
            <a:r>
              <a:rPr lang="en-US" sz="4800" dirty="0" smtClean="0">
                <a:solidFill>
                  <a:schemeClr val="tx1"/>
                </a:solidFill>
                <a:latin typeface="Arial" panose="020B0604020202020204" pitchFamily="34" charset="0"/>
                <a:cs typeface="Arial" panose="020B0604020202020204" pitchFamily="34" charset="0"/>
              </a:rPr>
              <a:t> </a:t>
            </a:r>
            <a:r>
              <a:rPr lang="en-US" sz="4800" dirty="0">
                <a:solidFill>
                  <a:schemeClr val="tx1"/>
                </a:solidFill>
                <a:latin typeface="Arial" panose="020B0604020202020204" pitchFamily="34" charset="0"/>
                <a:cs typeface="Arial" panose="020B0604020202020204" pitchFamily="34" charset="0"/>
              </a:rPr>
              <a:t>x </a:t>
            </a:r>
            <a:r>
              <a:rPr lang="en-US" sz="4800" dirty="0">
                <a:solidFill>
                  <a:schemeClr val="tx1"/>
                </a:solidFill>
                <a:latin typeface="Arial" panose="020B0604020202020204" pitchFamily="34" charset="0"/>
                <a:cs typeface="Arial" panose="020B0604020202020204" pitchFamily="34" charset="0"/>
              </a:rPr>
              <a:t>+</a:t>
            </a:r>
            <a:r>
              <a:rPr lang="en-US" sz="4800" dirty="0" smtClean="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61259" y="4062847"/>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baseline="300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 -4x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2</a:t>
            </a:r>
            <a:r>
              <a:rPr lang="en-US" sz="4800" dirty="0" smtClean="0">
                <a:solidFill>
                  <a:schemeClr val="tx1"/>
                </a:solidFill>
                <a:latin typeface="Arial" panose="020B0604020202020204" pitchFamily="34" charset="0"/>
                <a:cs typeface="Arial" panose="020B0604020202020204" pitchFamily="34" charset="0"/>
              </a:rPr>
              <a:t>x(x-2)</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smtClean="0">
                <a:solidFill>
                  <a:schemeClr val="tx1"/>
                </a:solidFill>
                <a:latin typeface="Arial" panose="020B0604020202020204" pitchFamily="34" charset="0"/>
                <a:cs typeface="Arial" panose="020B0604020202020204" pitchFamily="34" charset="0"/>
              </a:rPr>
              <a:t>4x</a:t>
            </a:r>
            <a:r>
              <a:rPr lang="en-US" sz="4800" baseline="30000" dirty="0" smtClean="0">
                <a:solidFill>
                  <a:schemeClr val="tx1"/>
                </a:solidFill>
                <a:latin typeface="Arial" panose="020B0604020202020204" pitchFamily="34" charset="0"/>
                <a:cs typeface="Arial" panose="020B0604020202020204" pitchFamily="34" charset="0"/>
              </a:rPr>
              <a:t>2</a:t>
            </a:r>
            <a:r>
              <a:rPr lang="en-US" sz="4800" dirty="0" smtClean="0">
                <a:solidFill>
                  <a:schemeClr val="tx1"/>
                </a:solidFill>
                <a:latin typeface="Arial" panose="020B0604020202020204" pitchFamily="34" charset="0"/>
                <a:cs typeface="Arial" panose="020B0604020202020204" pitchFamily="34" charset="0"/>
              </a:rPr>
              <a:t>+2x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1787620" y="3986647"/>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smtClean="0">
                <a:solidFill>
                  <a:schemeClr val="tx1"/>
                </a:solidFill>
                <a:latin typeface="Arial" panose="020B0604020202020204" pitchFamily="34" charset="0"/>
                <a:cs typeface="Arial" panose="020B0604020202020204" pitchFamily="34" charset="0"/>
              </a:rPr>
              <a:t>4x</a:t>
            </a:r>
            <a:r>
              <a:rPr lang="en-US" sz="4800" baseline="30000" dirty="0" smtClean="0">
                <a:solidFill>
                  <a:schemeClr val="tx1"/>
                </a:solidFill>
                <a:latin typeface="Arial" panose="020B0604020202020204" pitchFamily="34" charset="0"/>
                <a:cs typeface="Arial" panose="020B0604020202020204" pitchFamily="34" charset="0"/>
              </a:rPr>
              <a:t>2</a:t>
            </a:r>
            <a:r>
              <a:rPr lang="en-US" sz="4800" dirty="0" smtClean="0">
                <a:solidFill>
                  <a:schemeClr val="tx1"/>
                </a:solidFill>
                <a:latin typeface="Arial" panose="020B0604020202020204" pitchFamily="34" charset="0"/>
                <a:cs typeface="Arial" panose="020B0604020202020204" pitchFamily="34" charset="0"/>
              </a:rPr>
              <a:t>+2x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vi-VN" sz="4800" dirty="0">
                <a:solidFill>
                  <a:srgbClr val="FF0000"/>
                </a:solidFill>
                <a:latin typeface="Arial" panose="020B0604020202020204" pitchFamily="34" charset="0"/>
                <a:cs typeface="Arial" panose="020B0604020202020204" pitchFamily="34" charset="0"/>
              </a:rPr>
              <a:t>Giả sử </a:t>
            </a:r>
            <a:r>
              <a:rPr lang="en-US" sz="4800" dirty="0" err="1" smtClean="0">
                <a:solidFill>
                  <a:srgbClr val="FF0000"/>
                </a:solidFill>
                <a:latin typeface="Arial" panose="020B0604020202020204" pitchFamily="34" charset="0"/>
                <a:cs typeface="Arial" panose="020B0604020202020204" pitchFamily="34" charset="0"/>
              </a:rPr>
              <a:t>chiều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rộng</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và</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chiều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dài</a:t>
            </a:r>
            <a:r>
              <a:rPr lang="vi-VN" sz="4800" dirty="0" smtClean="0">
                <a:solidFill>
                  <a:srgbClr val="FF0000"/>
                </a:solidFill>
                <a:latin typeface="Arial" panose="020B0604020202020204" pitchFamily="34" charset="0"/>
                <a:cs typeface="Arial" panose="020B0604020202020204" pitchFamily="34" charset="0"/>
              </a:rPr>
              <a:t> của </a:t>
            </a:r>
            <a:r>
              <a:rPr lang="vi-VN" sz="4800" dirty="0">
                <a:solidFill>
                  <a:srgbClr val="FF0000"/>
                </a:solidFill>
                <a:latin typeface="Arial" panose="020B0604020202020204" pitchFamily="34" charset="0"/>
                <a:cs typeface="Arial" panose="020B0604020202020204" pitchFamily="34" charset="0"/>
              </a:rPr>
              <a:t>một hình </a:t>
            </a:r>
            <a:r>
              <a:rPr lang="vi-VN" sz="4800" dirty="0" smtClean="0">
                <a:solidFill>
                  <a:srgbClr val="FF0000"/>
                </a:solidFill>
                <a:latin typeface="Arial" panose="020B0604020202020204" pitchFamily="34" charset="0"/>
                <a:cs typeface="Arial" panose="020B0604020202020204" pitchFamily="34" charset="0"/>
              </a:rPr>
              <a:t>chữ </a:t>
            </a:r>
            <a:r>
              <a:rPr lang="vi-VN" sz="4800" dirty="0">
                <a:solidFill>
                  <a:srgbClr val="FF0000"/>
                </a:solidFill>
                <a:latin typeface="Arial" panose="020B0604020202020204" pitchFamily="34" charset="0"/>
                <a:cs typeface="Arial" panose="020B0604020202020204" pitchFamily="34" charset="0"/>
              </a:rPr>
              <a:t>nhật là x, x + </a:t>
            </a:r>
            <a:r>
              <a:rPr lang="vi-VN" sz="4800" dirty="0" smtClean="0">
                <a:solidFill>
                  <a:srgbClr val="FF0000"/>
                </a:solidFill>
                <a:latin typeface="Arial" panose="020B0604020202020204" pitchFamily="34" charset="0"/>
                <a:cs typeface="Arial" panose="020B0604020202020204" pitchFamily="34" charset="0"/>
              </a:rPr>
              <a:t>1 </a:t>
            </a:r>
            <a:r>
              <a:rPr lang="en-US" sz="4800" dirty="0" smtClean="0">
                <a:solidFill>
                  <a:srgbClr val="FF0000"/>
                </a:solidFill>
                <a:latin typeface="Arial" panose="020B0604020202020204" pitchFamily="34" charset="0"/>
                <a:cs typeface="Arial" panose="020B0604020202020204" pitchFamily="34" charset="0"/>
              </a:rPr>
              <a:t>(</a:t>
            </a:r>
            <a:r>
              <a:rPr lang="vi-VN" sz="4800" dirty="0">
                <a:solidFill>
                  <a:srgbClr val="FF0000"/>
                </a:solidFill>
                <a:latin typeface="Arial" panose="020B0604020202020204" pitchFamily="34" charset="0"/>
                <a:cs typeface="Arial" panose="020B0604020202020204" pitchFamily="34" charset="0"/>
              </a:rPr>
              <a:t>cm) với x &gt; </a:t>
            </a:r>
            <a:r>
              <a:rPr lang="en-US" sz="4800" dirty="0" smtClean="0">
                <a:solidFill>
                  <a:srgbClr val="FF0000"/>
                </a:solidFill>
                <a:latin typeface="Arial" panose="020B0604020202020204" pitchFamily="34" charset="0"/>
                <a:cs typeface="Arial" panose="020B0604020202020204" pitchFamily="34" charset="0"/>
              </a:rPr>
              <a:t>0</a:t>
            </a:r>
            <a:r>
              <a:rPr lang="vi-VN" sz="4800" dirty="0" smtClean="0">
                <a:solidFill>
                  <a:srgbClr val="FF0000"/>
                </a:solidFill>
                <a:latin typeface="Arial" panose="020B0604020202020204" pitchFamily="34" charset="0"/>
                <a:cs typeface="Arial" panose="020B0604020202020204" pitchFamily="34" charset="0"/>
              </a:rPr>
              <a:t>. </a:t>
            </a:r>
            <a:endParaRPr lang="en-US" sz="4800" dirty="0" smtClean="0">
              <a:solidFill>
                <a:srgbClr val="FF0000"/>
              </a:solidFill>
              <a:latin typeface="Arial" panose="020B0604020202020204" pitchFamily="34" charset="0"/>
              <a:cs typeface="Arial" panose="020B0604020202020204" pitchFamily="34" charset="0"/>
            </a:endParaRPr>
          </a:p>
          <a:p>
            <a:pPr algn="ctr">
              <a:lnSpc>
                <a:spcPct val="150000"/>
              </a:lnSpc>
              <a:defRPr/>
            </a:pPr>
            <a:r>
              <a:rPr lang="en-US" sz="4800" dirty="0" err="1" smtClean="0">
                <a:solidFill>
                  <a:srgbClr val="FF0000"/>
                </a:solidFill>
                <a:latin typeface="Arial" panose="020B0604020202020204" pitchFamily="34" charset="0"/>
                <a:cs typeface="Arial" panose="020B0604020202020204" pitchFamily="34" charset="0"/>
              </a:rPr>
              <a:t>Đa</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thức</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biểu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diễn</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diện</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tích</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của</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hình</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chữ</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nhật</a:t>
            </a:r>
            <a:r>
              <a:rPr lang="en-US" sz="4800" dirty="0" smtClean="0">
                <a:solidFill>
                  <a:srgbClr val="FF0000"/>
                </a:solidFill>
                <a:latin typeface="Arial" panose="020B0604020202020204" pitchFamily="34" charset="0"/>
                <a:cs typeface="Arial" panose="020B0604020202020204" pitchFamily="34" charset="0"/>
              </a:rPr>
              <a:t> la`</a:t>
            </a:r>
            <a:endParaRPr lang="en-US" sz="4800" dirty="0">
              <a:solidFill>
                <a:srgbClr val="FF0000"/>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1</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2</a:t>
            </a:r>
            <a:r>
              <a:rPr lang="en-US" sz="4800" dirty="0" smtClean="0">
                <a:solidFill>
                  <a:schemeClr val="tx1"/>
                </a:solidFill>
                <a:latin typeface="Arial" panose="020B0604020202020204" pitchFamily="34" charset="0"/>
                <a:cs typeface="Arial" panose="020B0604020202020204" pitchFamily="34" charset="0"/>
              </a:rPr>
              <a:t>x </a:t>
            </a:r>
            <a:r>
              <a:rPr lang="en-US" sz="4800" dirty="0">
                <a:solidFill>
                  <a:schemeClr val="tx1"/>
                </a:solidFill>
                <a:latin typeface="Arial" panose="020B0604020202020204" pitchFamily="34" charset="0"/>
                <a:cs typeface="Arial" panose="020B0604020202020204" pitchFamily="34" charset="0"/>
              </a:rPr>
              <a:t>+ 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2</a:t>
            </a:r>
            <a:r>
              <a:rPr lang="en-US" sz="4800" dirty="0" smtClean="0">
                <a:solidFill>
                  <a:schemeClr val="tx1"/>
                </a:solidFill>
                <a:latin typeface="Arial" panose="020B0604020202020204" pitchFamily="34" charset="0"/>
                <a:cs typeface="Arial" panose="020B0604020202020204" pitchFamily="34" charset="0"/>
              </a:rPr>
              <a:t>x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580417" y="3986647"/>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noProof="1">
                <a:solidFill>
                  <a:schemeClr val="tx1"/>
                </a:solidFill>
                <a:latin typeface="Arial" panose="020B0604020202020204" pitchFamily="34" charset="0"/>
                <a:cs typeface="Arial" panose="020B0604020202020204" pitchFamily="34" charset="0"/>
              </a:rPr>
              <a:t>C. </a:t>
            </a:r>
            <a:r>
              <a:rPr lang="en-US" sz="4800" dirty="0" smtClean="0">
                <a:solidFill>
                  <a:schemeClr val="tx1"/>
                </a:solidFill>
                <a:latin typeface="Arial" panose="020B0604020202020204" pitchFamily="34" charset="0"/>
                <a:cs typeface="Arial" panose="020B0604020202020204" pitchFamily="34" charset="0"/>
              </a:rPr>
              <a:t>x</a:t>
            </a:r>
            <a:r>
              <a:rPr lang="en-US" sz="4800" baseline="30000" dirty="0" smtClean="0">
                <a:solidFill>
                  <a:schemeClr val="tx1"/>
                </a:solidFill>
                <a:latin typeface="Arial" panose="020B0604020202020204" pitchFamily="34" charset="0"/>
                <a:cs typeface="Arial" panose="020B0604020202020204" pitchFamily="34" charset="0"/>
              </a:rPr>
              <a:t>2</a:t>
            </a:r>
            <a:r>
              <a:rPr lang="en-US" sz="4800" dirty="0" smtClean="0">
                <a:solidFill>
                  <a:schemeClr val="tx1"/>
                </a:solidFill>
                <a:latin typeface="Arial" panose="020B0604020202020204" pitchFamily="34" charset="0"/>
                <a:cs typeface="Arial" panose="020B0604020202020204" pitchFamily="34" charset="0"/>
              </a:rPr>
              <a:t> + </a:t>
            </a:r>
            <a:r>
              <a:rPr lang="en-US" sz="4800" dirty="0">
                <a:solidFill>
                  <a:schemeClr val="tx1"/>
                </a:solidFill>
                <a:latin typeface="Arial" panose="020B0604020202020204" pitchFamily="34" charset="0"/>
                <a:cs typeface="Arial" panose="020B0604020202020204" pitchFamily="34" charset="0"/>
              </a:rPr>
              <a:t>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110799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408680" y="1357316"/>
            <a:ext cx="11658600" cy="360283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sz="4800" b="1">
                <a:solidFill>
                  <a:srgbClr val="92D050"/>
                </a:solidFill>
                <a:latin typeface="Times New Roman" panose="02020603050405020304" pitchFamily="18" charset="0"/>
                <a:cs typeface="Times New Roman" panose="02020603050405020304" pitchFamily="18" charset="0"/>
              </a:rPr>
              <a:t>Tính chất phân phối của phép nhân đối với phép cộng:</a:t>
            </a:r>
            <a:endParaRPr lang="en-US" sz="5400">
              <a:solidFill>
                <a:srgbClr val="343A40"/>
              </a:solidFill>
              <a:latin typeface="Muli"/>
            </a:endParaRPr>
          </a:p>
          <a:p>
            <a:pPr algn="ctr">
              <a:lnSpc>
                <a:spcPct val="150000"/>
              </a:lnSpc>
            </a:pPr>
            <a:r>
              <a:rPr lang="en-US" altLang="en-US" sz="5400" b="1">
                <a:solidFill>
                  <a:srgbClr val="FF3300"/>
                </a:solidFill>
                <a:latin typeface="Times New Roman" panose="02020603050405020304" pitchFamily="18" charset="0"/>
              </a:rPr>
              <a:t>a(b + c) = ab + ac</a:t>
            </a:r>
          </a:p>
        </p:txBody>
      </p:sp>
      <p:sp>
        <p:nvSpPr>
          <p:cNvPr id="9" name="Rectangle 8"/>
          <p:cNvSpPr>
            <a:spLocks noChangeArrowheads="1"/>
          </p:cNvSpPr>
          <p:nvPr/>
        </p:nvSpPr>
        <p:spPr bwMode="auto">
          <a:xfrm>
            <a:off x="2667000" y="5753100"/>
            <a:ext cx="13487400" cy="143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200" b="1" i="1">
                <a:latin typeface="Times New Roman" panose="02020603050405020304" pitchFamily="18" charset="0"/>
                <a:cs typeface="Times New Roman" panose="02020603050405020304" pitchFamily="18" charset="0"/>
              </a:rPr>
              <a:t>Muốn nhân một số với một tổng ta nhân số đó với từng số hạng của tổng rồi cộng các kết quả với nhau.</a:t>
            </a:r>
          </a:p>
        </p:txBody>
      </p:sp>
    </p:spTree>
    <p:extLst>
      <p:ext uri="{BB962C8B-B14F-4D97-AF65-F5344CB8AC3E}">
        <p14:creationId xmlns:p14="http://schemas.microsoft.com/office/powerpoint/2010/main" val="2350389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5" name="Object 5"/>
          <p:cNvGraphicFramePr>
            <a:graphicFrameLocks noChangeAspect="1"/>
          </p:cNvGraphicFramePr>
          <p:nvPr/>
        </p:nvGraphicFramePr>
        <p:xfrm>
          <a:off x="4217197" y="2147890"/>
          <a:ext cx="5853113" cy="1140620"/>
        </p:xfrm>
        <a:graphic>
          <a:graphicData uri="http://schemas.openxmlformats.org/presentationml/2006/ole">
            <mc:AlternateContent xmlns:mc="http://schemas.openxmlformats.org/markup-compatibility/2006">
              <mc:Choice xmlns:v="urn:schemas-microsoft-com:vml" Requires="v">
                <p:oleObj spid="_x0000_s1037" name="Equation" r:id="rId3" imgW="2019300" imgH="393700" progId="Equation.DSMT4">
                  <p:embed/>
                </p:oleObj>
              </mc:Choice>
              <mc:Fallback>
                <p:oleObj name="Equation" r:id="rId3" imgW="20193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197" y="2147890"/>
                        <a:ext cx="5853113" cy="114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6" name="Object 6"/>
          <p:cNvGraphicFramePr>
            <a:graphicFrameLocks noChangeAspect="1"/>
          </p:cNvGraphicFramePr>
          <p:nvPr/>
        </p:nvGraphicFramePr>
        <p:xfrm>
          <a:off x="3543300" y="3695702"/>
          <a:ext cx="3600450" cy="1340645"/>
        </p:xfrm>
        <a:graphic>
          <a:graphicData uri="http://schemas.openxmlformats.org/presentationml/2006/ole">
            <mc:AlternateContent xmlns:mc="http://schemas.openxmlformats.org/markup-compatibility/2006">
              <mc:Choice xmlns:v="urn:schemas-microsoft-com:vml" Requires="v">
                <p:oleObj spid="_x0000_s1038" name="Equation" r:id="rId5" imgW="545626" imgH="203024" progId="Equation.DSMT4">
                  <p:embed/>
                </p:oleObj>
              </mc:Choice>
              <mc:Fallback>
                <p:oleObj name="Equation" r:id="rId5" imgW="545626" imgH="2030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3695702"/>
                        <a:ext cx="3600450" cy="134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7" name="Object 7"/>
          <p:cNvGraphicFramePr>
            <a:graphicFrameLocks noChangeAspect="1"/>
          </p:cNvGraphicFramePr>
          <p:nvPr/>
        </p:nvGraphicFramePr>
        <p:xfrm>
          <a:off x="3679032" y="5353050"/>
          <a:ext cx="11065668" cy="1276350"/>
        </p:xfrm>
        <a:graphic>
          <a:graphicData uri="http://schemas.openxmlformats.org/presentationml/2006/ole">
            <mc:AlternateContent xmlns:mc="http://schemas.openxmlformats.org/markup-compatibility/2006">
              <mc:Choice xmlns:v="urn:schemas-microsoft-com:vml" Requires="v">
                <p:oleObj spid="_x0000_s1039" name="Equation" r:id="rId7" imgW="1155700" imgH="203200" progId="Equation.DSMT4">
                  <p:embed/>
                </p:oleObj>
              </mc:Choice>
              <mc:Fallback>
                <p:oleObj name="Equation" r:id="rId7" imgW="11557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9032" y="5353050"/>
                        <a:ext cx="1106566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Freeform 8"/>
          <p:cNvSpPr>
            <a:spLocks/>
          </p:cNvSpPr>
          <p:nvPr/>
        </p:nvSpPr>
        <p:spPr bwMode="auto">
          <a:xfrm>
            <a:off x="4798219" y="1874047"/>
            <a:ext cx="1371600" cy="469106"/>
          </a:xfrm>
          <a:custGeom>
            <a:avLst/>
            <a:gdLst>
              <a:gd name="T0" fmla="*/ 0 w 624"/>
              <a:gd name="T1" fmla="*/ 2147483646 h 152"/>
              <a:gd name="T2" fmla="*/ 2147483646 w 624"/>
              <a:gd name="T3" fmla="*/ 2147483646 h 152"/>
              <a:gd name="T4" fmla="*/ 2147483646 w 624"/>
              <a:gd name="T5" fmla="*/ 2147483646 h 152"/>
              <a:gd name="T6" fmla="*/ 0 60000 65536"/>
              <a:gd name="T7" fmla="*/ 0 60000 65536"/>
              <a:gd name="T8" fmla="*/ 0 60000 65536"/>
            </a:gdLst>
            <a:ahLst/>
            <a:cxnLst>
              <a:cxn ang="T6">
                <a:pos x="T0" y="T1"/>
              </a:cxn>
              <a:cxn ang="T7">
                <a:pos x="T2" y="T3"/>
              </a:cxn>
              <a:cxn ang="T8">
                <a:pos x="T4" y="T5"/>
              </a:cxn>
            </a:cxnLst>
            <a:rect l="0" t="0" r="r" b="b"/>
            <a:pathLst>
              <a:path w="624" h="152">
                <a:moveTo>
                  <a:pt x="0" y="152"/>
                </a:moveTo>
                <a:cubicBezTo>
                  <a:pt x="164" y="84"/>
                  <a:pt x="328" y="16"/>
                  <a:pt x="432" y="8"/>
                </a:cubicBezTo>
                <a:cubicBezTo>
                  <a:pt x="536" y="0"/>
                  <a:pt x="580" y="52"/>
                  <a:pt x="624" y="104"/>
                </a:cubicBezTo>
              </a:path>
            </a:pathLst>
          </a:custGeom>
          <a:noFill/>
          <a:ln w="12700">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lstStyle/>
          <a:p>
            <a:endParaRPr lang="en-US"/>
          </a:p>
        </p:txBody>
      </p:sp>
      <p:sp>
        <p:nvSpPr>
          <p:cNvPr id="46089" name="Freeform 9"/>
          <p:cNvSpPr>
            <a:spLocks/>
          </p:cNvSpPr>
          <p:nvPr/>
        </p:nvSpPr>
        <p:spPr bwMode="auto">
          <a:xfrm>
            <a:off x="4795840" y="1440659"/>
            <a:ext cx="3090863" cy="928688"/>
          </a:xfrm>
          <a:custGeom>
            <a:avLst/>
            <a:gdLst>
              <a:gd name="T0" fmla="*/ 0 w 1584"/>
              <a:gd name="T1" fmla="*/ 2147483646 h 320"/>
              <a:gd name="T2" fmla="*/ 2147483646 w 1584"/>
              <a:gd name="T3" fmla="*/ 2147483646 h 320"/>
              <a:gd name="T4" fmla="*/ 2147483646 w 1584"/>
              <a:gd name="T5" fmla="*/ 2147483646 h 320"/>
              <a:gd name="T6" fmla="*/ 2147483646 w 1584"/>
              <a:gd name="T7" fmla="*/ 2147483646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4" h="320">
                <a:moveTo>
                  <a:pt x="0" y="272"/>
                </a:moveTo>
                <a:cubicBezTo>
                  <a:pt x="256" y="168"/>
                  <a:pt x="512" y="64"/>
                  <a:pt x="720" y="32"/>
                </a:cubicBezTo>
                <a:cubicBezTo>
                  <a:pt x="928" y="0"/>
                  <a:pt x="1104" y="32"/>
                  <a:pt x="1248" y="80"/>
                </a:cubicBezTo>
                <a:cubicBezTo>
                  <a:pt x="1392" y="128"/>
                  <a:pt x="1488" y="224"/>
                  <a:pt x="1584" y="320"/>
                </a:cubicBezTo>
              </a:path>
            </a:pathLst>
          </a:custGeom>
          <a:noFill/>
          <a:ln w="12700">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lstStyle/>
          <a:p>
            <a:endParaRPr lang="en-US"/>
          </a:p>
        </p:txBody>
      </p:sp>
      <p:sp>
        <p:nvSpPr>
          <p:cNvPr id="46090" name="Freeform 10"/>
          <p:cNvSpPr>
            <a:spLocks/>
          </p:cNvSpPr>
          <p:nvPr/>
        </p:nvSpPr>
        <p:spPr bwMode="auto">
          <a:xfrm>
            <a:off x="4795840" y="700088"/>
            <a:ext cx="4576763" cy="1545432"/>
          </a:xfrm>
          <a:custGeom>
            <a:avLst/>
            <a:gdLst>
              <a:gd name="T0" fmla="*/ 0 w 2160"/>
              <a:gd name="T1" fmla="*/ 2147483646 h 336"/>
              <a:gd name="T2" fmla="*/ 2147483646 w 2160"/>
              <a:gd name="T3" fmla="*/ 2147483646 h 336"/>
              <a:gd name="T4" fmla="*/ 2147483646 w 2160"/>
              <a:gd name="T5" fmla="*/ 2147483646 h 336"/>
              <a:gd name="T6" fmla="*/ 2147483646 w 2160"/>
              <a:gd name="T7" fmla="*/ 2147483646 h 336"/>
              <a:gd name="T8" fmla="*/ 2147483646 w 2160"/>
              <a:gd name="T9" fmla="*/ 214748364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 h="336">
                <a:moveTo>
                  <a:pt x="0" y="336"/>
                </a:moveTo>
                <a:cubicBezTo>
                  <a:pt x="292" y="216"/>
                  <a:pt x="584" y="96"/>
                  <a:pt x="816" y="48"/>
                </a:cubicBezTo>
                <a:cubicBezTo>
                  <a:pt x="1048" y="0"/>
                  <a:pt x="1200" y="24"/>
                  <a:pt x="1392" y="48"/>
                </a:cubicBezTo>
                <a:cubicBezTo>
                  <a:pt x="1584" y="72"/>
                  <a:pt x="1840" y="144"/>
                  <a:pt x="1968" y="192"/>
                </a:cubicBezTo>
                <a:cubicBezTo>
                  <a:pt x="2096" y="240"/>
                  <a:pt x="2128" y="288"/>
                  <a:pt x="2160" y="336"/>
                </a:cubicBezTo>
              </a:path>
            </a:pathLst>
          </a:custGeom>
          <a:noFill/>
          <a:ln w="12700">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lstStyle/>
          <a:p>
            <a:endParaRPr lang="en-US"/>
          </a:p>
        </p:txBody>
      </p:sp>
      <p:graphicFrame>
        <p:nvGraphicFramePr>
          <p:cNvPr id="46091" name="Object 11"/>
          <p:cNvGraphicFramePr>
            <a:graphicFrameLocks noChangeAspect="1"/>
          </p:cNvGraphicFramePr>
          <p:nvPr/>
        </p:nvGraphicFramePr>
        <p:xfrm>
          <a:off x="7658100" y="3931445"/>
          <a:ext cx="4210050" cy="1295400"/>
        </p:xfrm>
        <a:graphic>
          <a:graphicData uri="http://schemas.openxmlformats.org/presentationml/2006/ole">
            <mc:AlternateContent xmlns:mc="http://schemas.openxmlformats.org/markup-compatibility/2006">
              <mc:Choice xmlns:v="urn:schemas-microsoft-com:vml" Requires="v">
                <p:oleObj spid="_x0000_s1040" name="Equation" r:id="rId9" imgW="660113" imgH="203112" progId="Equation.DSMT4">
                  <p:embed/>
                </p:oleObj>
              </mc:Choice>
              <mc:Fallback>
                <p:oleObj name="Equation" r:id="rId9" imgW="660113"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8100" y="3931445"/>
                        <a:ext cx="421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2" name="Object 12"/>
          <p:cNvGraphicFramePr>
            <a:graphicFrameLocks noChangeAspect="1"/>
          </p:cNvGraphicFramePr>
          <p:nvPr/>
        </p:nvGraphicFramePr>
        <p:xfrm>
          <a:off x="12289634" y="4017172"/>
          <a:ext cx="2659856" cy="1164431"/>
        </p:xfrm>
        <a:graphic>
          <a:graphicData uri="http://schemas.openxmlformats.org/presentationml/2006/ole">
            <mc:AlternateContent xmlns:mc="http://schemas.openxmlformats.org/markup-compatibility/2006">
              <mc:Choice xmlns:v="urn:schemas-microsoft-com:vml" Requires="v">
                <p:oleObj spid="_x0000_s1041" name="Equation" r:id="rId11" imgW="405872" imgH="177569" progId="Equation.DSMT4">
                  <p:embed/>
                </p:oleObj>
              </mc:Choice>
              <mc:Fallback>
                <p:oleObj name="Equation" r:id="rId11" imgW="405872"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89634" y="4017172"/>
                        <a:ext cx="2659856" cy="116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2" descr="Cartoon Pupil Thinking About Problem Png Transparent Bottom ..."/>
          <p:cNvSpPr>
            <a:spLocks noChangeAspect="1" noChangeArrowheads="1"/>
          </p:cNvSpPr>
          <p:nvPr/>
        </p:nvSpPr>
        <p:spPr bwMode="auto">
          <a:xfrm>
            <a:off x="958441" y="-268922"/>
            <a:ext cx="266954" cy="2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 name="AutoShape 4" descr="Cartoon Pupil Thinking About Problem Png Transparent Bottom ..."/>
          <p:cNvSpPr>
            <a:spLocks noChangeAspect="1" noChangeArrowheads="1"/>
          </p:cNvSpPr>
          <p:nvPr/>
        </p:nvSpPr>
        <p:spPr bwMode="auto">
          <a:xfrm>
            <a:off x="1187041" y="-40321"/>
            <a:ext cx="266954" cy="26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 name="Cloud Callout 15"/>
          <p:cNvSpPr/>
          <p:nvPr/>
        </p:nvSpPr>
        <p:spPr>
          <a:xfrm>
            <a:off x="3500598" y="6945540"/>
            <a:ext cx="6405401" cy="3341459"/>
          </a:xfrm>
          <a:prstGeom prst="cloudCallout">
            <a:avLst>
              <a:gd name="adj1" fmla="val -38876"/>
              <a:gd name="adj2" fmla="val 8061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rgbClr val="FFFFFF"/>
              </a:solidFill>
              <a:latin typeface="Calibri" panose="020F0502020204030204" pitchFamily="34" charset="0"/>
            </a:endParaRPr>
          </a:p>
        </p:txBody>
      </p:sp>
      <p:sp>
        <p:nvSpPr>
          <p:cNvPr id="17" name="Text Box 13"/>
          <p:cNvSpPr txBox="1">
            <a:spLocks noChangeArrowheads="1"/>
          </p:cNvSpPr>
          <p:nvPr/>
        </p:nvSpPr>
        <p:spPr bwMode="auto">
          <a:xfrm>
            <a:off x="4167000" y="7598760"/>
            <a:ext cx="5205603"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dirty="0" err="1">
                <a:solidFill>
                  <a:schemeClr val="bg1"/>
                </a:solidFill>
                <a:latin typeface="Times New Roman" panose="02020603050405020304" pitchFamily="18" charset="0"/>
                <a:cs typeface="Times New Roman" panose="02020603050405020304" pitchFamily="18" charset="0"/>
              </a:rPr>
              <a:t>Muốn</a:t>
            </a:r>
            <a:r>
              <a:rPr lang="en-US" altLang="en-US" sz="4800" b="1" dirty="0">
                <a:solidFill>
                  <a:schemeClr val="bg1"/>
                </a:solidFill>
                <a:latin typeface="Times New Roman" panose="02020603050405020304" pitchFamily="18" charset="0"/>
                <a:cs typeface="Times New Roman" panose="02020603050405020304" pitchFamily="18" charset="0"/>
              </a:rPr>
              <a:t> </a:t>
            </a:r>
            <a:r>
              <a:rPr lang="en-US" altLang="en-US" sz="4800" b="1" dirty="0" err="1">
                <a:solidFill>
                  <a:schemeClr val="bg1"/>
                </a:solidFill>
                <a:latin typeface="Times New Roman" panose="02020603050405020304" pitchFamily="18" charset="0"/>
                <a:cs typeface="Times New Roman" panose="02020603050405020304" pitchFamily="18" charset="0"/>
              </a:rPr>
              <a:t>nhân</a:t>
            </a:r>
            <a:r>
              <a:rPr lang="en-US" altLang="en-US" sz="4800" b="1" dirty="0">
                <a:solidFill>
                  <a:schemeClr val="bg1"/>
                </a:solidFill>
                <a:latin typeface="Times New Roman" panose="02020603050405020304" pitchFamily="18" charset="0"/>
                <a:cs typeface="Times New Roman" panose="02020603050405020304" pitchFamily="18" charset="0"/>
              </a:rPr>
              <a:t> 1 </a:t>
            </a:r>
            <a:r>
              <a:rPr lang="en-US" altLang="en-US" sz="4800" b="1" dirty="0" err="1">
                <a:solidFill>
                  <a:schemeClr val="bg1"/>
                </a:solidFill>
                <a:latin typeface="Times New Roman" panose="02020603050405020304" pitchFamily="18" charset="0"/>
                <a:cs typeface="Times New Roman" panose="02020603050405020304" pitchFamily="18" charset="0"/>
              </a:rPr>
              <a:t>đơn</a:t>
            </a:r>
            <a:r>
              <a:rPr lang="en-US" altLang="en-US" sz="4800" b="1" dirty="0">
                <a:solidFill>
                  <a:schemeClr val="bg1"/>
                </a:solidFill>
                <a:latin typeface="Times New Roman" panose="02020603050405020304" pitchFamily="18" charset="0"/>
                <a:cs typeface="Times New Roman" panose="02020603050405020304" pitchFamily="18" charset="0"/>
              </a:rPr>
              <a:t> </a:t>
            </a:r>
            <a:r>
              <a:rPr lang="en-US" altLang="en-US" sz="4800" b="1" dirty="0" err="1">
                <a:solidFill>
                  <a:schemeClr val="bg1"/>
                </a:solidFill>
                <a:latin typeface="Times New Roman" panose="02020603050405020304" pitchFamily="18" charset="0"/>
                <a:cs typeface="Times New Roman" panose="02020603050405020304" pitchFamily="18" charset="0"/>
              </a:rPr>
              <a:t>thức</a:t>
            </a:r>
            <a:r>
              <a:rPr lang="en-US" altLang="en-US" sz="4800" b="1" dirty="0">
                <a:solidFill>
                  <a:schemeClr val="bg1"/>
                </a:solidFill>
                <a:latin typeface="Times New Roman" panose="02020603050405020304" pitchFamily="18" charset="0"/>
                <a:cs typeface="Times New Roman" panose="02020603050405020304" pitchFamily="18" charset="0"/>
              </a:rPr>
              <a:t> </a:t>
            </a:r>
            <a:r>
              <a:rPr lang="en-US" altLang="en-US" sz="4800" b="1" dirty="0" err="1">
                <a:solidFill>
                  <a:schemeClr val="bg1"/>
                </a:solidFill>
                <a:latin typeface="Times New Roman" panose="02020603050405020304" pitchFamily="18" charset="0"/>
                <a:cs typeface="Times New Roman" panose="02020603050405020304" pitchFamily="18" charset="0"/>
              </a:rPr>
              <a:t>với</a:t>
            </a:r>
            <a:r>
              <a:rPr lang="en-US" altLang="en-US" sz="4800" b="1" dirty="0">
                <a:solidFill>
                  <a:schemeClr val="bg1"/>
                </a:solidFill>
                <a:latin typeface="Times New Roman" panose="02020603050405020304" pitchFamily="18" charset="0"/>
                <a:cs typeface="Times New Roman" panose="02020603050405020304" pitchFamily="18" charset="0"/>
              </a:rPr>
              <a:t> 1 </a:t>
            </a:r>
            <a:r>
              <a:rPr lang="en-US" altLang="en-US" sz="4800" b="1" dirty="0" err="1">
                <a:solidFill>
                  <a:schemeClr val="bg1"/>
                </a:solidFill>
                <a:latin typeface="Times New Roman" panose="02020603050405020304" pitchFamily="18" charset="0"/>
                <a:cs typeface="Times New Roman" panose="02020603050405020304" pitchFamily="18" charset="0"/>
              </a:rPr>
              <a:t>đa</a:t>
            </a:r>
            <a:r>
              <a:rPr lang="en-US" altLang="en-US" sz="4800" b="1" dirty="0">
                <a:solidFill>
                  <a:schemeClr val="bg1"/>
                </a:solidFill>
                <a:latin typeface="Times New Roman" panose="02020603050405020304" pitchFamily="18" charset="0"/>
                <a:cs typeface="Times New Roman" panose="02020603050405020304" pitchFamily="18" charset="0"/>
              </a:rPr>
              <a:t> </a:t>
            </a:r>
            <a:r>
              <a:rPr lang="en-US" altLang="en-US" sz="4800" b="1" dirty="0" err="1">
                <a:solidFill>
                  <a:schemeClr val="bg1"/>
                </a:solidFill>
                <a:latin typeface="Times New Roman" panose="02020603050405020304" pitchFamily="18" charset="0"/>
                <a:cs typeface="Times New Roman" panose="02020603050405020304" pitchFamily="18" charset="0"/>
              </a:rPr>
              <a:t>thức</a:t>
            </a:r>
            <a:r>
              <a:rPr lang="en-US" altLang="en-US" sz="4800" b="1" dirty="0">
                <a:solidFill>
                  <a:schemeClr val="bg1"/>
                </a:solidFill>
                <a:latin typeface="Times New Roman" panose="02020603050405020304" pitchFamily="18" charset="0"/>
                <a:cs typeface="Times New Roman" panose="02020603050405020304" pitchFamily="18" charset="0"/>
              </a:rPr>
              <a:t> ta </a:t>
            </a:r>
            <a:r>
              <a:rPr lang="en-US" altLang="en-US" sz="4800" b="1" dirty="0" err="1">
                <a:solidFill>
                  <a:schemeClr val="bg1"/>
                </a:solidFill>
                <a:latin typeface="Times New Roman" panose="02020603050405020304" pitchFamily="18" charset="0"/>
                <a:cs typeface="Times New Roman" panose="02020603050405020304" pitchFamily="18" charset="0"/>
              </a:rPr>
              <a:t>làm</a:t>
            </a:r>
            <a:r>
              <a:rPr lang="en-US" altLang="en-US" sz="4800" b="1" dirty="0">
                <a:solidFill>
                  <a:schemeClr val="bg1"/>
                </a:solidFill>
                <a:latin typeface="Times New Roman" panose="02020603050405020304" pitchFamily="18" charset="0"/>
                <a:cs typeface="Times New Roman" panose="02020603050405020304" pitchFamily="18" charset="0"/>
              </a:rPr>
              <a:t> </a:t>
            </a:r>
            <a:r>
              <a:rPr lang="en-US" altLang="en-US" sz="4800" b="1" dirty="0" err="1">
                <a:solidFill>
                  <a:schemeClr val="bg1"/>
                </a:solidFill>
                <a:latin typeface="Times New Roman" panose="02020603050405020304" pitchFamily="18" charset="0"/>
                <a:cs typeface="Times New Roman" panose="02020603050405020304" pitchFamily="18" charset="0"/>
              </a:rPr>
              <a:t>thế</a:t>
            </a:r>
            <a:r>
              <a:rPr lang="en-US" altLang="en-US" sz="4800" b="1" dirty="0">
                <a:solidFill>
                  <a:schemeClr val="bg1"/>
                </a:solidFill>
                <a:latin typeface="Times New Roman" panose="02020603050405020304" pitchFamily="18" charset="0"/>
                <a:cs typeface="Times New Roman" panose="02020603050405020304" pitchFamily="18" charset="0"/>
              </a:rPr>
              <a:t> </a:t>
            </a:r>
            <a:r>
              <a:rPr lang="en-US" altLang="en-US" sz="4800" b="1" dirty="0" err="1">
                <a:solidFill>
                  <a:schemeClr val="bg1"/>
                </a:solidFill>
                <a:latin typeface="Times New Roman" panose="02020603050405020304" pitchFamily="18" charset="0"/>
                <a:cs typeface="Times New Roman" panose="02020603050405020304" pitchFamily="18" charset="0"/>
              </a:rPr>
              <a:t>nào</a:t>
            </a:r>
            <a:r>
              <a:rPr lang="en-US" altLang="en-US" sz="4800" b="1" dirty="0">
                <a:solidFill>
                  <a:schemeClr val="bg1"/>
                </a:solidFill>
                <a:latin typeface="Times New Roman" panose="02020603050405020304" pitchFamily="18" charset="0"/>
                <a:cs typeface="Times New Roman" panose="02020603050405020304" pitchFamily="18" charset="0"/>
              </a:rPr>
              <a:t>?</a:t>
            </a:r>
          </a:p>
        </p:txBody>
      </p:sp>
      <p:pic>
        <p:nvPicPr>
          <p:cNvPr id="18" name="Picture 4" descr="Cartoon Pupil Thinking About Problem Png Transparent Bottom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5078" y="7641940"/>
            <a:ext cx="2402586" cy="240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3116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1000" fill="hold"/>
                                        <p:tgtEl>
                                          <p:spTgt spid="46085"/>
                                        </p:tgtEl>
                                        <p:attrNameLst>
                                          <p:attrName>ppt_x</p:attrName>
                                        </p:attrNameLst>
                                      </p:cBhvr>
                                      <p:tavLst>
                                        <p:tav tm="0">
                                          <p:val>
                                            <p:strVal val="#ppt_x-.2"/>
                                          </p:val>
                                        </p:tav>
                                        <p:tav tm="100000">
                                          <p:val>
                                            <p:strVal val="#ppt_x"/>
                                          </p:val>
                                        </p:tav>
                                      </p:tavLst>
                                    </p:anim>
                                    <p:anim calcmode="lin" valueType="num">
                                      <p:cBhvr>
                                        <p:cTn id="8" dur="1000" fill="hold"/>
                                        <p:tgtEl>
                                          <p:spTgt spid="460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6088"/>
                                        </p:tgtEl>
                                        <p:attrNameLst>
                                          <p:attrName>style.visibility</p:attrName>
                                        </p:attrNameLst>
                                      </p:cBhvr>
                                      <p:to>
                                        <p:strVal val="visible"/>
                                      </p:to>
                                    </p:set>
                                    <p:animEffect transition="in" filter="box(in)">
                                      <p:cBhvr>
                                        <p:cTn id="14" dur="500"/>
                                        <p:tgtEl>
                                          <p:spTgt spid="46088"/>
                                        </p:tgtEl>
                                      </p:cBhvr>
                                    </p:animEffect>
                                  </p:childTnLst>
                                </p:cTn>
                              </p:par>
                              <p:par>
                                <p:cTn id="15" presetID="4" presetClass="entr" presetSubtype="16" fill="hold" nodeType="with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ox(in)">
                                      <p:cBhvr>
                                        <p:cTn id="17" dur="500"/>
                                        <p:tgtEl>
                                          <p:spTgt spid="46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9"/>
                                        </p:tgtEl>
                                        <p:attrNameLst>
                                          <p:attrName>style.visibility</p:attrName>
                                        </p:attrNameLst>
                                      </p:cBhvr>
                                      <p:to>
                                        <p:strVal val="visible"/>
                                      </p:to>
                                    </p:set>
                                    <p:animEffect transition="in" filter="box(in)">
                                      <p:cBhvr>
                                        <p:cTn id="22" dur="500"/>
                                        <p:tgtEl>
                                          <p:spTgt spid="46089"/>
                                        </p:tgtEl>
                                      </p:cBhvr>
                                    </p:animEffect>
                                  </p:childTnLst>
                                </p:cTn>
                              </p:par>
                              <p:par>
                                <p:cTn id="23" presetID="4" presetClass="entr" presetSubtype="16" fill="hold" nodeType="withEffect">
                                  <p:stCondLst>
                                    <p:cond delay="0"/>
                                  </p:stCondLst>
                                  <p:childTnLst>
                                    <p:set>
                                      <p:cBhvr>
                                        <p:cTn id="24" dur="1" fill="hold">
                                          <p:stCondLst>
                                            <p:cond delay="0"/>
                                          </p:stCondLst>
                                        </p:cTn>
                                        <p:tgtEl>
                                          <p:spTgt spid="46091"/>
                                        </p:tgtEl>
                                        <p:attrNameLst>
                                          <p:attrName>style.visibility</p:attrName>
                                        </p:attrNameLst>
                                      </p:cBhvr>
                                      <p:to>
                                        <p:strVal val="visible"/>
                                      </p:to>
                                    </p:set>
                                    <p:animEffect transition="in" filter="box(in)">
                                      <p:cBhvr>
                                        <p:cTn id="25" dur="500"/>
                                        <p:tgtEl>
                                          <p:spTgt spid="460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6090"/>
                                        </p:tgtEl>
                                        <p:attrNameLst>
                                          <p:attrName>style.visibility</p:attrName>
                                        </p:attrNameLst>
                                      </p:cBhvr>
                                      <p:to>
                                        <p:strVal val="visible"/>
                                      </p:to>
                                    </p:set>
                                    <p:animEffect transition="in" filter="box(in)">
                                      <p:cBhvr>
                                        <p:cTn id="30" dur="500"/>
                                        <p:tgtEl>
                                          <p:spTgt spid="46090"/>
                                        </p:tgtEl>
                                      </p:cBhvr>
                                    </p:animEffect>
                                  </p:childTnLst>
                                </p:cTn>
                              </p:par>
                              <p:par>
                                <p:cTn id="31" presetID="4" presetClass="entr" presetSubtype="16" fill="hold" nodeType="with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box(in)">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46087"/>
                                        </p:tgtEl>
                                        <p:attrNameLst>
                                          <p:attrName>style.visibility</p:attrName>
                                        </p:attrNameLst>
                                      </p:cBhvr>
                                      <p:to>
                                        <p:strVal val="visible"/>
                                      </p:to>
                                    </p:set>
                                    <p:anim calcmode="lin" valueType="num">
                                      <p:cBhvr>
                                        <p:cTn id="38" dur="1000" fill="hold"/>
                                        <p:tgtEl>
                                          <p:spTgt spid="46087"/>
                                        </p:tgtEl>
                                        <p:attrNameLst>
                                          <p:attrName>ppt_x</p:attrName>
                                        </p:attrNameLst>
                                      </p:cBhvr>
                                      <p:tavLst>
                                        <p:tav tm="0">
                                          <p:val>
                                            <p:strVal val="#ppt_x-.2"/>
                                          </p:val>
                                        </p:tav>
                                        <p:tav tm="100000">
                                          <p:val>
                                            <p:strVal val="#ppt_x"/>
                                          </p:val>
                                        </p:tav>
                                      </p:tavLst>
                                    </p:anim>
                                    <p:anim calcmode="lin" valueType="num">
                                      <p:cBhvr>
                                        <p:cTn id="39" dur="1000" fill="hold"/>
                                        <p:tgtEl>
                                          <p:spTgt spid="4608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608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89" grpId="0" animBg="1"/>
      <p:bldP spid="46090" grpId="0" animBg="1"/>
      <p:bldP spid="1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5</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1">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p:sp>
        <p:nvSpPr>
          <p:cNvPr id="23" name="Rectangle 22"/>
          <p:cNvSpPr/>
          <p:nvPr/>
        </p:nvSpPr>
        <p:spPr>
          <a:xfrm>
            <a:off x="1221588" y="2109698"/>
            <a:ext cx="16764000" cy="2185214"/>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=1</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9717725"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hiện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bài</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tập</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mc:Choice xmlns:a14="http://schemas.microsoft.com/office/drawing/2010/main" Requires="a14">
          <p:sp>
            <p:nvSpPr>
              <p:cNvPr id="23" name="Rectangle 22"/>
              <p:cNvSpPr/>
              <p:nvPr/>
            </p:nvSpPr>
            <p:spPr>
              <a:xfrm>
                <a:off x="1221588" y="2109698"/>
                <a:ext cx="16764000" cy="2065437"/>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r>
                      <a:rPr lang="en-US" sz="4200" b="0" i="1" smtClean="0">
                        <a:solidFill>
                          <a:schemeClr val="bg1"/>
                        </a:solidFill>
                        <a:effectLst/>
                        <a:latin typeface="Cambria Math"/>
                        <a:ea typeface="Calibri" panose="020F0502020204030204" pitchFamily="34" charset="0"/>
                        <a:cs typeface="Arial" panose="020B0604020202020204" pitchFamily="34" charset="0"/>
                      </a:rPr>
                      <m:t>1</m:t>
                    </m:r>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221588" y="2109698"/>
                <a:ext cx="16764000" cy="2065437"/>
              </a:xfrm>
              <a:prstGeom prst="rect">
                <a:avLst/>
              </a:prstGeom>
              <a:blipFill rotWithShape="1">
                <a:blip r:embed="rId5"/>
                <a:stretch>
                  <a:fillRect l="-1382" b="-126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191000" y="5462497"/>
                <a:ext cx="9144000" cy="3308598"/>
              </a:xfrm>
              <a:prstGeom prst="rect">
                <a:avLst/>
              </a:prstGeom>
            </p:spPr>
            <p:txBody>
              <a:bodyPr>
                <a:spAutoFit/>
              </a:bodyPr>
              <a:lstStyle/>
              <a:p>
                <a:pPr algn="just">
                  <a:lnSpc>
                    <a:spcPct val="150000"/>
                  </a:lnSpc>
                  <a:spcBef>
                    <a:spcPts val="600"/>
                  </a:spcBef>
                  <a:spcAft>
                    <a:spcPts val="600"/>
                  </a:spcAft>
                </a:pPr>
                <a:r>
                  <a:rPr lang="pt-BR" sz="4200" dirty="0" smtClean="0">
                    <a:latin typeface="Arial" panose="020B0604020202020204" pitchFamily="34" charset="0"/>
                    <a:cs typeface="Arial" panose="020B0604020202020204" pitchFamily="34" charset="0"/>
                  </a:rPr>
                  <a:t> </a:t>
                </a:r>
                <a14:m>
                  <m:oMath xmlns:m="http://schemas.openxmlformats.org/officeDocument/2006/math">
                    <m:r>
                      <a:rPr lang="en-US" sz="4200" i="1">
                        <a:latin typeface="Cambria Math" panose="02040503050406030204" pitchFamily="18" charset="0"/>
                        <a:ea typeface="Calibri" panose="020F0502020204030204" pitchFamily="34" charset="0"/>
                        <a:cs typeface="Arial" panose="020B0604020202020204" pitchFamily="34" charset="0"/>
                      </a:rPr>
                      <m:t>𝑃</m:t>
                    </m:r>
                    <m:r>
                      <a:rPr lang="en-US" sz="4200" i="1">
                        <a:latin typeface="Cambria Math" panose="02040503050406030204" pitchFamily="18" charset="0"/>
                        <a:ea typeface="Calibri" panose="020F0502020204030204" pitchFamily="34" charset="0"/>
                        <a:cs typeface="Arial" panose="020B0604020202020204" pitchFamily="34" charset="0"/>
                      </a:rPr>
                      <m:t>(</m:t>
                    </m:r>
                    <m:r>
                      <a:rPr lang="en-US" sz="4200" i="1">
                        <a:latin typeface="Cambria Math" panose="02040503050406030204" pitchFamily="18" charset="0"/>
                        <a:ea typeface="Calibri" panose="020F0502020204030204" pitchFamily="34" charset="0"/>
                        <a:cs typeface="Arial" panose="020B0604020202020204" pitchFamily="34" charset="0"/>
                      </a:rPr>
                      <m:t>𝑥</m:t>
                    </m:r>
                    <m:r>
                      <a:rPr lang="en-US" sz="4200" i="1">
                        <a:latin typeface="Cambria Math" panose="02040503050406030204" pitchFamily="18" charset="0"/>
                        <a:ea typeface="Calibri" panose="020F0502020204030204" pitchFamily="34" charset="0"/>
                        <a:cs typeface="Arial" panose="020B0604020202020204" pitchFamily="34" charset="0"/>
                      </a:rPr>
                      <m:t>)= </m:t>
                    </m:r>
                  </m:oMath>
                </a14:m>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2x</a:t>
                </a:r>
                <a:r>
                  <a:rPr lang="pt-BR" sz="4200" baseline="30000" dirty="0">
                    <a:latin typeface="Arial" panose="020B0604020202020204" pitchFamily="34" charset="0"/>
                    <a:cs typeface="Arial" panose="020B0604020202020204" pitchFamily="34" charset="0"/>
                  </a:rPr>
                  <a:t>4</a:t>
                </a:r>
                <a:r>
                  <a:rPr lang="pt-BR" sz="4200" dirty="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)=2.(1</m:t>
                      </m:r>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b="0" i="1" smtClean="0">
                          <a:solidFill>
                            <a:schemeClr val="tx1"/>
                          </a:solidFill>
                          <a:effectLst/>
                          <a:latin typeface="Cambria Math"/>
                          <a:ea typeface="Calibri" panose="020F0502020204030204" pitchFamily="34" charset="0"/>
                          <a:cs typeface="Arial" panose="020B0604020202020204" pitchFamily="34" charset="0"/>
                        </a:rPr>
                        <m:t>1</m:t>
                      </m:r>
                      <m:sSup>
                        <m:sSupPr>
                          <m:ctrlPr>
                            <a:rPr lang="en-US" sz="4200" i="1" smtClean="0">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b="0" i="1" smtClean="0">
                          <a:solidFill>
                            <a:schemeClr val="tx1"/>
                          </a:solidFill>
                          <a:effectLst/>
                          <a:latin typeface="Cambria Math"/>
                          <a:ea typeface="Calibri" panose="020F0502020204030204" pitchFamily="34" charset="0"/>
                          <a:cs typeface="Arial" panose="020B0604020202020204" pitchFamily="34" charset="0"/>
                        </a:rPr>
                        <m:t>1</m:t>
                      </m:r>
                    </m:oMath>
                  </m:oMathPara>
                </a14:m>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191000" y="5462497"/>
                <a:ext cx="9144000" cy="3308598"/>
              </a:xfrm>
              <a:prstGeom prst="rect">
                <a:avLst/>
              </a:prstGeom>
              <a:blipFill rotWithShape="1">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1199</Words>
  <Application>Microsoft Office PowerPoint</Application>
  <PresentationFormat>Custom</PresentationFormat>
  <Paragraphs>116</Paragraphs>
  <Slides>21</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Arial</vt:lpstr>
      <vt:lpstr>Times New Roman</vt:lpstr>
      <vt:lpstr>Calibri</vt:lpstr>
      <vt:lpstr>Calibri Light</vt:lpstr>
      <vt:lpstr>Cambria Math</vt:lpstr>
      <vt:lpstr>Muli</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Bài 27</dc:title>
  <dc:creator>Xinh Đẹp Dịu Hiền Huế Thị</dc:creator>
  <cp:lastModifiedBy>DELL</cp:lastModifiedBy>
  <cp:revision>45</cp:revision>
  <dcterms:created xsi:type="dcterms:W3CDTF">2006-08-16T00:00:00Z</dcterms:created>
  <dcterms:modified xsi:type="dcterms:W3CDTF">2023-04-13T14:13:07Z</dcterms:modified>
  <dc:identifier>DAFVRjI8d4g</dc:identifier>
</cp:coreProperties>
</file>