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4" r:id="rId3"/>
    <p:sldId id="297" r:id="rId4"/>
    <p:sldId id="260" r:id="rId5"/>
    <p:sldId id="305" r:id="rId6"/>
    <p:sldId id="261" r:id="rId7"/>
    <p:sldId id="306" r:id="rId8"/>
    <p:sldId id="294" r:id="rId9"/>
    <p:sldId id="307" r:id="rId10"/>
    <p:sldId id="308" r:id="rId11"/>
    <p:sldId id="262" r:id="rId12"/>
    <p:sldId id="295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FFFFFF"/>
    <a:srgbClr val="61D6FF"/>
    <a:srgbClr val="62C8CE"/>
    <a:srgbClr val="F16649"/>
    <a:srgbClr val="C0E6EA"/>
    <a:srgbClr val="CB2027"/>
    <a:srgbClr val="97E4FF"/>
    <a:srgbClr val="00A1D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56" y="-96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00943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79282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4" y="559596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5" y="4000662"/>
            <a:ext cx="392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739424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595969"/>
            <a:ext cx="4150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/>
              <a:t>Wh </a:t>
            </a:r>
            <a:r>
              <a:rPr lang="en-US" sz="2400" b="1"/>
              <a:t>– questions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65009" y="3472979"/>
            <a:ext cx="4939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Conjunctions in compound sentences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50487C95-6A5F-455B-B38A-FDE7013D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43363"/>
              </p:ext>
            </p:extLst>
          </p:nvPr>
        </p:nvGraphicFramePr>
        <p:xfrm>
          <a:off x="275422" y="1264794"/>
          <a:ext cx="8593156" cy="4645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6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I like animal programmes,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I can</a:t>
                      </a:r>
                      <a:r>
                        <a:rPr lang="en-US" sz="2400" baseline="0"/>
                        <a:t> be at the stadium on time.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/>
                        <a:t>but</a:t>
                      </a:r>
                      <a:r>
                        <a:rPr lang="en-US" sz="240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/>
                        <a:t>and </a:t>
                      </a:r>
                      <a:r>
                        <a:rPr lang="en-US" sz="2400"/>
                        <a:t>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My little brother can colour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/>
                        <a:t>so</a:t>
                      </a:r>
                      <a:r>
                        <a:rPr lang="en-US" sz="240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58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beginnings with the endings.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9B4BF23F-1FA3-4B1C-88E8-860488C3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546344"/>
              </p:ext>
            </p:extLst>
          </p:nvPr>
        </p:nvGraphicFramePr>
        <p:xfrm>
          <a:off x="275422" y="1264794"/>
          <a:ext cx="8593037" cy="4667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6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6459">
                  <a:extLst>
                    <a:ext uri="{9D8B030D-6E8A-4147-A177-3AD203B41FA5}">
                      <a16:colId xmlns:a16="http://schemas.microsoft.com/office/drawing/2014/main" xmlns="" val="2540266442"/>
                    </a:ext>
                  </a:extLst>
                </a:gridCol>
              </a:tblGrid>
              <a:tr h="552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Beginnings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Endings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I like animal </a:t>
                      </a:r>
                      <a:r>
                        <a:rPr lang="en-US" sz="2400" dirty="0" err="1"/>
                        <a:t>programmes</a:t>
                      </a:r>
                      <a:r>
                        <a:rPr lang="en-US" sz="24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1" dirty="0"/>
                        <a:t>and</a:t>
                      </a:r>
                      <a:r>
                        <a:rPr lang="en-US" sz="2400" dirty="0"/>
                        <a:t> my brother likes them, too.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I’ll get up early tomorrow,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I can be at the stadium on 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Sometimes we read books,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1" dirty="0"/>
                        <a:t>and </a:t>
                      </a:r>
                      <a:r>
                        <a:rPr lang="en-US" sz="2400" dirty="0"/>
                        <a:t>sometimes we play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 dirty="0"/>
                        <a:t> My little brother can </a:t>
                      </a:r>
                      <a:r>
                        <a:rPr lang="en-US" sz="2400" dirty="0" err="1"/>
                        <a:t>colour</a:t>
                      </a:r>
                      <a:r>
                        <a:rPr lang="en-US" sz="2400" dirty="0"/>
                        <a:t> pictures,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1" dirty="0"/>
                        <a:t>but</a:t>
                      </a:r>
                      <a:r>
                        <a:rPr lang="en-US" sz="2400" dirty="0"/>
                        <a:t> he can’t draw.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 dirty="0"/>
                        <a:t> We love outdoor activities,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1" dirty="0"/>
                        <a:t>so</a:t>
                      </a:r>
                      <a:r>
                        <a:rPr lang="en-US" sz="2400" dirty="0"/>
                        <a:t> we spend every Saturday playing sports.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7399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977" y="19567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807" y="1950247"/>
            <a:ext cx="142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I’m tired,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977" y="27404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769" y="35862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599" y="3577573"/>
            <a:ext cx="246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We trained hard,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77" y="44187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806" y="4410083"/>
            <a:ext cx="399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The </a:t>
            </a:r>
            <a:r>
              <a:rPr lang="en-US" sz="2400" dirty="0" err="1"/>
              <a:t>programme</a:t>
            </a:r>
            <a:r>
              <a:rPr lang="en-US" sz="2400" dirty="0"/>
              <a:t> is interesting,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977" y="5243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807" y="5243113"/>
            <a:ext cx="430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I’ll write him some instructions,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807" y="2749053"/>
            <a:ext cx="37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My sister is good at school,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D74201A-2EDD-489A-81B5-5FE312BCFE86}"/>
              </a:ext>
            </a:extLst>
          </p:cNvPr>
          <p:cNvSpPr txBox="1"/>
          <p:nvPr/>
        </p:nvSpPr>
        <p:spPr>
          <a:xfrm>
            <a:off x="1873046" y="195766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I’ll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3F5F37-7BA9-4D7A-A4A5-18C59447A4F5}"/>
              </a:ext>
            </a:extLst>
          </p:cNvPr>
          <p:cNvSpPr txBox="1"/>
          <p:nvPr/>
        </p:nvSpPr>
        <p:spPr>
          <a:xfrm>
            <a:off x="1912374" y="1950246"/>
            <a:ext cx="2825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I’ll go to bed early.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8A60DD-65A6-443A-9C4D-A5D44878A007}"/>
              </a:ext>
            </a:extLst>
          </p:cNvPr>
          <p:cNvSpPr txBox="1"/>
          <p:nvPr/>
        </p:nvSpPr>
        <p:spPr>
          <a:xfrm>
            <a:off x="4159046" y="2744764"/>
            <a:ext cx="2507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I’m not.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F767A2-4778-403A-932A-C1C1732D4533}"/>
              </a:ext>
            </a:extLst>
          </p:cNvPr>
          <p:cNvSpPr txBox="1"/>
          <p:nvPr/>
        </p:nvSpPr>
        <p:spPr>
          <a:xfrm>
            <a:off x="4159046" y="2749052"/>
            <a:ext cx="164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I’m not.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416BEF-AD9C-43C6-ADD8-C5090AA29A9D}"/>
              </a:ext>
            </a:extLst>
          </p:cNvPr>
          <p:cNvSpPr txBox="1"/>
          <p:nvPr/>
        </p:nvSpPr>
        <p:spPr>
          <a:xfrm>
            <a:off x="2846438" y="3576725"/>
            <a:ext cx="3819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we won the game.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0D136F2-D0CD-4EBD-8962-E3E9F1A5E75A}"/>
              </a:ext>
            </a:extLst>
          </p:cNvPr>
          <p:cNvSpPr txBox="1"/>
          <p:nvPr/>
        </p:nvSpPr>
        <p:spPr>
          <a:xfrm>
            <a:off x="2846438" y="3575877"/>
            <a:ext cx="283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</a:t>
            </a:r>
            <a:r>
              <a:rPr lang="en-US" sz="2400" dirty="0"/>
              <a:t> we won the game.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4C9FA60-3A34-4098-980E-70F8C6806855}"/>
              </a:ext>
            </a:extLst>
          </p:cNvPr>
          <p:cNvSpPr txBox="1"/>
          <p:nvPr/>
        </p:nvSpPr>
        <p:spPr>
          <a:xfrm>
            <a:off x="4520598" y="4415440"/>
            <a:ext cx="2981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it’s too long.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AC95B5C-619C-4003-9065-C92CB5F0E090}"/>
              </a:ext>
            </a:extLst>
          </p:cNvPr>
          <p:cNvSpPr txBox="1"/>
          <p:nvPr/>
        </p:nvSpPr>
        <p:spPr>
          <a:xfrm>
            <a:off x="4520598" y="4420357"/>
            <a:ext cx="221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but</a:t>
            </a:r>
            <a:r>
              <a:rPr lang="en-US" sz="2400" dirty="0"/>
              <a:t> it’s too long.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DCF68DA-A574-404D-985B-56DC12A6C20E}"/>
              </a:ext>
            </a:extLst>
          </p:cNvPr>
          <p:cNvSpPr txBox="1"/>
          <p:nvPr/>
        </p:nvSpPr>
        <p:spPr>
          <a:xfrm>
            <a:off x="4640826" y="52431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 hope he’ll follow them.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4540262-6249-47AE-8E50-004233731C84}"/>
              </a:ext>
            </a:extLst>
          </p:cNvPr>
          <p:cNvSpPr txBox="1"/>
          <p:nvPr/>
        </p:nvSpPr>
        <p:spPr>
          <a:xfrm>
            <a:off x="4658705" y="5238195"/>
            <a:ext cx="376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and</a:t>
            </a:r>
            <a:r>
              <a:rPr lang="en-US" sz="2400" dirty="0"/>
              <a:t> I hope he’ll follow them.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9706" y="2914920"/>
            <a:ext cx="364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/>
              <a:t>WH</a:t>
            </a:r>
            <a:r>
              <a:rPr lang="en-US" sz="4000" b="1"/>
              <a:t> – questions 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74839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8" y="1042230"/>
            <a:ext cx="2662447" cy="3206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64" y="3651680"/>
            <a:ext cx="2662447" cy="320632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18622" y="1178462"/>
            <a:ext cx="5078776" cy="1531687"/>
            <a:chOff x="2412694" y="1178462"/>
            <a:chExt cx="5078776" cy="1531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694" y="1178462"/>
              <a:ext cx="5078776" cy="15316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83874" y="1420851"/>
              <a:ext cx="4307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Hi, Phong. What are you doing tomorrow?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7408" y="2606094"/>
            <a:ext cx="3681519" cy="1149642"/>
            <a:chOff x="3111322" y="1560507"/>
            <a:chExt cx="3681519" cy="114964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560507"/>
              <a:ext cx="3681519" cy="11496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558447" y="1577789"/>
              <a:ext cx="27872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I’m going to a book exhibition.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73994" y="2921220"/>
            <a:ext cx="2853413" cy="1149642"/>
            <a:chOff x="3415254" y="1560507"/>
            <a:chExt cx="2853413" cy="114964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254" y="1560507"/>
              <a:ext cx="2797864" cy="11496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81399" y="1984398"/>
              <a:ext cx="2787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Where is it?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28703" y="3942528"/>
            <a:ext cx="3681519" cy="1061293"/>
            <a:chOff x="3111322" y="1604681"/>
            <a:chExt cx="3681519" cy="106129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22" y="1604681"/>
              <a:ext cx="3681519" cy="106129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It’s in Van Ho street.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084" y="3990167"/>
            <a:ext cx="3366155" cy="1610506"/>
            <a:chOff x="3203123" y="870655"/>
            <a:chExt cx="3366155" cy="161050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123" y="870655"/>
              <a:ext cx="3230569" cy="16105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334885" y="1817945"/>
              <a:ext cx="323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/>
                <a:t>How long is it on?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88116" y="5405605"/>
            <a:ext cx="3822853" cy="1391962"/>
            <a:chOff x="3249993" y="1274013"/>
            <a:chExt cx="3822853" cy="139196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993" y="1274013"/>
              <a:ext cx="3822853" cy="13919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714142" y="1627554"/>
              <a:ext cx="32343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/>
                <a:t>From the 4th to the 7th January.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D967FBE-2407-41F6-A63D-98AF20D2451B}"/>
              </a:ext>
            </a:extLst>
          </p:cNvPr>
          <p:cNvCxnSpPr/>
          <p:nvPr/>
        </p:nvCxnSpPr>
        <p:spPr>
          <a:xfrm>
            <a:off x="5446137" y="1887607"/>
            <a:ext cx="82296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EB9EEDF-4F48-476D-B353-5181F9E5060B}"/>
              </a:ext>
            </a:extLst>
          </p:cNvPr>
          <p:cNvCxnSpPr/>
          <p:nvPr/>
        </p:nvCxnSpPr>
        <p:spPr>
          <a:xfrm>
            <a:off x="593088" y="5425083"/>
            <a:ext cx="146304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3050990-1725-4A94-AC4D-BC2C7C93D17D}"/>
              </a:ext>
            </a:extLst>
          </p:cNvPr>
          <p:cNvCxnSpPr/>
          <p:nvPr/>
        </p:nvCxnSpPr>
        <p:spPr>
          <a:xfrm>
            <a:off x="2918871" y="3828816"/>
            <a:ext cx="914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B442E28-CA44-4379-A973-FAB2EC42E513}"/>
              </a:ext>
            </a:extLst>
          </p:cNvPr>
          <p:cNvCxnSpPr>
            <a:endCxn id="11" idx="1"/>
          </p:cNvCxnSpPr>
          <p:nvPr/>
        </p:nvCxnSpPr>
        <p:spPr>
          <a:xfrm>
            <a:off x="3580481" y="2340077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599DD32-3212-471C-886D-0A75D51254A9}"/>
              </a:ext>
            </a:extLst>
          </p:cNvPr>
          <p:cNvCxnSpPr/>
          <p:nvPr/>
        </p:nvCxnSpPr>
        <p:spPr>
          <a:xfrm>
            <a:off x="3590314" y="3016493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D9BA051-E2F7-4DC6-97A3-09CC168A7360}"/>
              </a:ext>
            </a:extLst>
          </p:cNvPr>
          <p:cNvCxnSpPr/>
          <p:nvPr/>
        </p:nvCxnSpPr>
        <p:spPr>
          <a:xfrm>
            <a:off x="3590314" y="36641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825ED9B-79B4-4C26-80DD-8C4297F53A1A}"/>
              </a:ext>
            </a:extLst>
          </p:cNvPr>
          <p:cNvCxnSpPr/>
          <p:nvPr/>
        </p:nvCxnSpPr>
        <p:spPr>
          <a:xfrm>
            <a:off x="3560817" y="4356914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432B9B-2009-4922-81A6-EDBB83D23CEA}"/>
              </a:ext>
            </a:extLst>
          </p:cNvPr>
          <p:cNvCxnSpPr/>
          <p:nvPr/>
        </p:nvCxnSpPr>
        <p:spPr>
          <a:xfrm>
            <a:off x="3560817" y="5033330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2200EBC-FA1F-4559-8770-C353FEE6C887}"/>
              </a:ext>
            </a:extLst>
          </p:cNvPr>
          <p:cNvCxnSpPr/>
          <p:nvPr/>
        </p:nvCxnSpPr>
        <p:spPr>
          <a:xfrm>
            <a:off x="3580481" y="568328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C396F2C-145B-4E30-8568-112B87387419}"/>
              </a:ext>
            </a:extLst>
          </p:cNvPr>
          <p:cNvCxnSpPr/>
          <p:nvPr/>
        </p:nvCxnSpPr>
        <p:spPr>
          <a:xfrm>
            <a:off x="3570649" y="6361241"/>
            <a:ext cx="1169624" cy="408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743B691-397E-4B1F-BD55-D51ECC15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96889"/>
              </p:ext>
            </p:extLst>
          </p:nvPr>
        </p:nvGraphicFramePr>
        <p:xfrm>
          <a:off x="4740274" y="1184822"/>
          <a:ext cx="3798983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01919"/>
              </p:ext>
            </p:extLst>
          </p:nvPr>
        </p:nvGraphicFramePr>
        <p:xfrm>
          <a:off x="532481" y="1192830"/>
          <a:ext cx="3048000" cy="548639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Question word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How many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How often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What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Where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Who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Why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8463"/>
              </p:ext>
            </p:extLst>
          </p:nvPr>
        </p:nvGraphicFramePr>
        <p:xfrm>
          <a:off x="4750104" y="1192830"/>
          <a:ext cx="3798983" cy="8092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924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The information</a:t>
                      </a:r>
                      <a:r>
                        <a:rPr lang="en-US" sz="2600" baseline="0" dirty="0"/>
                        <a:t> it needs</a:t>
                      </a:r>
                      <a:endParaRPr lang="en-US" sz="2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740B29F-0D8C-4797-8F71-F043D4B53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49584"/>
              </p:ext>
            </p:extLst>
          </p:nvPr>
        </p:nvGraphicFramePr>
        <p:xfrm>
          <a:off x="4750105" y="201008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thing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B4DB420-7751-4780-9ABF-675FDCF3A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31786"/>
              </p:ext>
            </p:extLst>
          </p:nvPr>
        </p:nvGraphicFramePr>
        <p:xfrm>
          <a:off x="4750107" y="267867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time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2F84DFB2-5AD2-411F-8779-ADEC64052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43424"/>
              </p:ext>
            </p:extLst>
          </p:nvPr>
        </p:nvGraphicFramePr>
        <p:xfrm>
          <a:off x="4750104" y="334684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people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EB7FA6F-41BF-4DE8-8E89-3414529AF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55472"/>
              </p:ext>
            </p:extLst>
          </p:nvPr>
        </p:nvGraphicFramePr>
        <p:xfrm>
          <a:off x="4740274" y="401500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reason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11123D3E-9647-408E-9E6A-77C8051A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1548"/>
              </p:ext>
            </p:extLst>
          </p:nvPr>
        </p:nvGraphicFramePr>
        <p:xfrm>
          <a:off x="4740273" y="4691611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repetition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198234CC-F1BB-4C13-8F65-F2EAE710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787524"/>
              </p:ext>
            </p:extLst>
          </p:nvPr>
        </p:nvGraphicFramePr>
        <p:xfrm>
          <a:off x="4740272" y="5343787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number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2CC75FD-0E92-480B-8F57-121AFD89B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27409"/>
              </p:ext>
            </p:extLst>
          </p:nvPr>
        </p:nvGraphicFramePr>
        <p:xfrm>
          <a:off x="4740271" y="6011592"/>
          <a:ext cx="3798983" cy="66816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98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8165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/>
                        <a:t>place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1.94444E-6 -0.097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104 0.291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1.94444E-6 0.29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4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104 -0.19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104 -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93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8.33333E-7 -0.1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1572" y="1778386"/>
            <a:ext cx="364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/>
              <a:t>WH</a:t>
            </a:r>
            <a:r>
              <a:rPr lang="en-US" sz="4000" b="1"/>
              <a:t> – questions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7323" y="3558194"/>
            <a:ext cx="7307362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/>
              <a:t>Each question word is used for a specific piece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54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question words in the box to complete the conversations. Then listen Track and check your answers.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9994" y="1624564"/>
            <a:ext cx="6047737" cy="1070264"/>
            <a:chOff x="200084" y="1205345"/>
            <a:chExt cx="6047737" cy="1070264"/>
          </a:xfrm>
        </p:grpSpPr>
        <p:grpSp>
          <p:nvGrpSpPr>
            <p:cNvPr id="10" name="Group 9"/>
            <p:cNvGrpSpPr/>
            <p:nvPr/>
          </p:nvGrpSpPr>
          <p:grpSpPr>
            <a:xfrm>
              <a:off x="200084" y="1205345"/>
              <a:ext cx="6047737" cy="1070264"/>
              <a:chOff x="200084" y="1278082"/>
              <a:chExt cx="6047737" cy="107026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0084" y="1278082"/>
                <a:ext cx="6047737" cy="1070264"/>
                <a:chOff x="454594" y="1631373"/>
                <a:chExt cx="6047737" cy="1070264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454594" y="1631373"/>
                  <a:ext cx="6047737" cy="1070264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57542" y="1730455"/>
                  <a:ext cx="20667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When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461468" y="1746042"/>
                  <a:ext cx="15057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Who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41666" y="2193366"/>
                  <a:ext cx="17862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How often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03032" y="1840076"/>
                <a:ext cx="12400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7131" y="1767339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57" y="2632637"/>
            <a:ext cx="8022214" cy="42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6102"/>
            <a:ext cx="9359108" cy="599085"/>
            <a:chOff x="0" y="66102"/>
            <a:chExt cx="9359108" cy="59908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66102"/>
              <a:ext cx="9144000" cy="599085"/>
              <a:chOff x="200084" y="1178227"/>
              <a:chExt cx="9144000" cy="59908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00084" y="1178227"/>
                <a:ext cx="9144000" cy="599085"/>
                <a:chOff x="200084" y="1250964"/>
                <a:chExt cx="9144000" cy="59908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00084" y="1250964"/>
                  <a:ext cx="9144000" cy="599085"/>
                  <a:chOff x="454594" y="1604255"/>
                  <a:chExt cx="9144000" cy="599085"/>
                </a:xfrm>
              </p:grpSpPr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454594" y="1604255"/>
                    <a:ext cx="9144000" cy="599085"/>
                  </a:xfrm>
                  <a:prstGeom prst="round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319632" y="1675573"/>
                    <a:ext cx="126882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/>
                      <a:t>Who</a:t>
                    </a: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380998" y="1322283"/>
                  <a:ext cx="12400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When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165097" y="1249546"/>
                <a:ext cx="15255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572906" y="137420"/>
              <a:ext cx="1786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often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72881" y="137421"/>
              <a:ext cx="1525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2271" y="914401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8812" y="1376066"/>
            <a:ext cx="6070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Not very often. Two or three times a week.</a:t>
            </a:r>
          </a:p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It depends. But I like talent shows the most.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55" y="599085"/>
            <a:ext cx="4414595" cy="67203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2271" y="3067407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812" y="3529072"/>
            <a:ext cx="6400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pt-BR" sz="2400" b="1" i="1" dirty="0"/>
              <a:t>B: </a:t>
            </a:r>
            <a:r>
              <a:rPr lang="pt-BR" sz="2400" dirty="0"/>
              <a:t>Nobita. He’s so funny.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2271" y="4572034"/>
            <a:ext cx="218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Conversation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8812" y="5033699"/>
            <a:ext cx="640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 </a:t>
            </a:r>
          </a:p>
          <a:p>
            <a:r>
              <a:rPr lang="en-US" sz="2400" b="1" i="1" dirty="0"/>
              <a:t>B:  </a:t>
            </a:r>
            <a:r>
              <a:rPr lang="en-US" sz="2400" dirty="0"/>
              <a:t>Usually on Saturday or Sunday.</a:t>
            </a:r>
          </a:p>
          <a:p>
            <a:r>
              <a:rPr lang="en-US" sz="2400" b="1" i="1" dirty="0"/>
              <a:t>A:</a:t>
            </a:r>
            <a:endParaRPr lang="en-US" sz="2400" dirty="0"/>
          </a:p>
          <a:p>
            <a:r>
              <a:rPr lang="en-US" sz="2400" b="1" i="1" dirty="0"/>
              <a:t>B: </a:t>
            </a:r>
            <a:r>
              <a:rPr lang="en-US" sz="2400" dirty="0"/>
              <a:t>In the yard.</a:t>
            </a:r>
          </a:p>
        </p:txBody>
      </p:sp>
      <p:pic>
        <p:nvPicPr>
          <p:cNvPr id="2" name="B2_04">
            <a:hlinkClick r:id="" action="ppaction://media"/>
            <a:extLst>
              <a:ext uri="{FF2B5EF4-FFF2-40B4-BE49-F238E27FC236}">
                <a16:creationId xmlns:a16="http://schemas.microsoft.com/office/drawing/2014/main" xmlns="" id="{DEA42756-5B9F-44D1-917C-E9ECE7EF2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8318" y="6304535"/>
            <a:ext cx="487363" cy="4873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23B8789-4560-4AD7-9814-261C0C2B8679}"/>
              </a:ext>
            </a:extLst>
          </p:cNvPr>
          <p:cNvSpPr txBox="1"/>
          <p:nvPr/>
        </p:nvSpPr>
        <p:spPr>
          <a:xfrm>
            <a:off x="917639" y="1394447"/>
            <a:ext cx="3776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often </a:t>
            </a:r>
            <a:r>
              <a:rPr lang="en-US" sz="2400" dirty="0"/>
              <a:t>do you watch TV?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6C9AAE6-BA2F-409F-9B3E-2F85BA2BBD83}"/>
              </a:ext>
            </a:extLst>
          </p:cNvPr>
          <p:cNvSpPr txBox="1"/>
          <p:nvPr/>
        </p:nvSpPr>
        <p:spPr>
          <a:xfrm>
            <a:off x="944626" y="1391550"/>
            <a:ext cx="3970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watch TV?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24296F-7A2F-4C36-80C5-F057B828D8EA}"/>
              </a:ext>
            </a:extLst>
          </p:cNvPr>
          <p:cNvSpPr txBox="1"/>
          <p:nvPr/>
        </p:nvSpPr>
        <p:spPr>
          <a:xfrm>
            <a:off x="917639" y="2086945"/>
            <a:ext cx="3355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watch?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3ACF1C6-0045-49A5-843C-93A671E10B6B}"/>
              </a:ext>
            </a:extLst>
          </p:cNvPr>
          <p:cNvSpPr txBox="1"/>
          <p:nvPr/>
        </p:nvSpPr>
        <p:spPr>
          <a:xfrm>
            <a:off x="944626" y="2083237"/>
            <a:ext cx="2752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 </a:t>
            </a:r>
            <a:r>
              <a:rPr lang="en-US" sz="2400" dirty="0"/>
              <a:t>do you watch?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613245E-97A3-4662-BE74-7698BB64E35B}"/>
              </a:ext>
            </a:extLst>
          </p:cNvPr>
          <p:cNvSpPr txBox="1"/>
          <p:nvPr/>
        </p:nvSpPr>
        <p:spPr>
          <a:xfrm>
            <a:off x="862768" y="3527023"/>
            <a:ext cx="5777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7F269C9-D7AA-4B49-BA87-E2D8C426E7A7}"/>
              </a:ext>
            </a:extLst>
          </p:cNvPr>
          <p:cNvSpPr txBox="1"/>
          <p:nvPr/>
        </p:nvSpPr>
        <p:spPr>
          <a:xfrm>
            <a:off x="848454" y="3528273"/>
            <a:ext cx="5215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Who </a:t>
            </a:r>
            <a:r>
              <a:rPr lang="en-US" sz="2400" dirty="0"/>
              <a:t>do you like the most in </a:t>
            </a:r>
            <a:r>
              <a:rPr lang="en-US" sz="2400" i="1" dirty="0"/>
              <a:t>Doraemon</a:t>
            </a:r>
            <a:r>
              <a:rPr lang="en-US" sz="24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E8BB039-CC42-4073-B6CE-1224ED3B7004}"/>
              </a:ext>
            </a:extLst>
          </p:cNvPr>
          <p:cNvSpPr txBox="1"/>
          <p:nvPr/>
        </p:nvSpPr>
        <p:spPr>
          <a:xfrm>
            <a:off x="848454" y="5043717"/>
            <a:ext cx="4950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 football?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3CEAE8B-19ED-410E-999E-AE084A8D3636}"/>
              </a:ext>
            </a:extLst>
          </p:cNvPr>
          <p:cNvSpPr txBox="1"/>
          <p:nvPr/>
        </p:nvSpPr>
        <p:spPr>
          <a:xfrm>
            <a:off x="882497" y="5043716"/>
            <a:ext cx="361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When </a:t>
            </a:r>
            <a:r>
              <a:rPr lang="en-US" sz="2400" dirty="0"/>
              <a:t>do you play football?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F7498EA-7CC8-4BAD-A0F8-89E30419ADBB}"/>
              </a:ext>
            </a:extLst>
          </p:cNvPr>
          <p:cNvSpPr txBox="1"/>
          <p:nvPr/>
        </p:nvSpPr>
        <p:spPr>
          <a:xfrm>
            <a:off x="882497" y="5775541"/>
            <a:ext cx="3172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do you play?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09F6EB8-7D1A-40B4-AD4B-CAF8AE2BD365}"/>
              </a:ext>
            </a:extLst>
          </p:cNvPr>
          <p:cNvSpPr txBox="1"/>
          <p:nvPr/>
        </p:nvSpPr>
        <p:spPr>
          <a:xfrm>
            <a:off x="872599" y="5775541"/>
            <a:ext cx="267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Where </a:t>
            </a:r>
            <a:r>
              <a:rPr lang="en-US" sz="2400" dirty="0"/>
              <a:t>do you play?</a:t>
            </a:r>
          </a:p>
        </p:txBody>
      </p:sp>
    </p:spTree>
    <p:extLst>
      <p:ext uri="{BB962C8B-B14F-4D97-AF65-F5344CB8AC3E}">
        <p14:creationId xmlns:p14="http://schemas.microsoft.com/office/powerpoint/2010/main" val="31796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7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8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190" y="1908070"/>
            <a:ext cx="8115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Conjunctions in compound sentences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698" y="3009696"/>
            <a:ext cx="12347396" cy="243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37372"/>
            <a:ext cx="9144000" cy="346257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7177" y="1596954"/>
            <a:ext cx="5729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Conjunctions in compound sentences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2311217"/>
            <a:ext cx="3703791" cy="9477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259011"/>
            <a:ext cx="9237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We use conjunctions to combine two clauses into a compound sentence. </a:t>
            </a: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/>
              <a:t>I like watching cartoons, </a:t>
            </a:r>
            <a:r>
              <a:rPr lang="en-US" sz="2400" b="1"/>
              <a:t>but </a:t>
            </a:r>
            <a:r>
              <a:rPr lang="en-US" sz="2400"/>
              <a:t>my brother likes watching sports.</a:t>
            </a:r>
          </a:p>
          <a:p>
            <a:pPr>
              <a:lnSpc>
                <a:spcPct val="150000"/>
              </a:lnSpc>
            </a:pPr>
            <a:r>
              <a:rPr lang="en-US" sz="2400"/>
              <a:t>I enjoy sports, </a:t>
            </a:r>
            <a:r>
              <a:rPr lang="en-US" sz="2400" b="1"/>
              <a:t>so</a:t>
            </a:r>
            <a:r>
              <a:rPr lang="en-US" sz="2400"/>
              <a:t> I spend a lot of time outdoors.</a:t>
            </a:r>
          </a:p>
          <a:p>
            <a:pPr>
              <a:lnSpc>
                <a:spcPct val="150000"/>
              </a:lnSpc>
            </a:pPr>
            <a:r>
              <a:rPr lang="en-US" sz="2400"/>
              <a:t>I’m helping decorate the house, </a:t>
            </a:r>
            <a:r>
              <a:rPr lang="en-US" sz="2400" b="1"/>
              <a:t>and</a:t>
            </a:r>
            <a:r>
              <a:rPr lang="en-US" sz="2400"/>
              <a:t> my brother is busy cooking.</a:t>
            </a:r>
          </a:p>
        </p:txBody>
      </p:sp>
    </p:spTree>
    <p:extLst>
      <p:ext uri="{BB962C8B-B14F-4D97-AF65-F5344CB8AC3E}">
        <p14:creationId xmlns:p14="http://schemas.microsoft.com/office/powerpoint/2010/main" val="378904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</TotalTime>
  <Words>699</Words>
  <Application>Microsoft Office PowerPoint</Application>
  <PresentationFormat>On-screen Show (4:3)</PresentationFormat>
  <Paragraphs>138</Paragraphs>
  <Slides>13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106</cp:revision>
  <dcterms:created xsi:type="dcterms:W3CDTF">2020-12-09T02:04:09Z</dcterms:created>
  <dcterms:modified xsi:type="dcterms:W3CDTF">2025-01-16T14:01:07Z</dcterms:modified>
</cp:coreProperties>
</file>