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74" r:id="rId7"/>
    <p:sldId id="273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FFFFFF"/>
    <a:srgbClr val="92DBF8"/>
    <a:srgbClr val="6ECFF6"/>
    <a:srgbClr val="FAC5BE"/>
    <a:srgbClr val="F8ACA2"/>
    <a:srgbClr val="F47A69"/>
    <a:srgbClr val="F09456"/>
    <a:srgbClr val="F490AD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>
        <p:scale>
          <a:sx n="77" d="100"/>
          <a:sy n="77" d="100"/>
        </p:scale>
        <p:origin x="-11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" y="2515478"/>
            <a:ext cx="4491358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404169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4" y="4784483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48" y="4032277"/>
            <a:ext cx="375944" cy="386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6" y="5409925"/>
            <a:ext cx="379595" cy="3579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258" y="4067215"/>
            <a:ext cx="24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4457" y="4772748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190" y="3985977"/>
            <a:ext cx="364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8191" y="5410639"/>
            <a:ext cx="3715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favourite TV programmes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59" y="3346279"/>
            <a:ext cx="351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5" y="5698151"/>
            <a:ext cx="375944" cy="3978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5257" y="5657379"/>
            <a:ext cx="363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" y="1801789"/>
            <a:ext cx="9139044" cy="516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451" y="1125881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xmlns="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73286" y="2061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662" y="841935"/>
            <a:ext cx="86952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What are you watching, Hung? 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The Voice Kids</a:t>
            </a:r>
            <a:r>
              <a:rPr lang="en-US" sz="2200"/>
              <a:t>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That music talent show is very interesting.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It is. What programme do you often watch, Phong?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Films. I like animated films like </a:t>
            </a:r>
            <a:r>
              <a:rPr lang="en-US" sz="2200" i="1"/>
              <a:t>The Lion King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I love them, too. They’re wonderful.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I often watch them with my little brother, but he prefers cartoons.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 i="1"/>
              <a:t>Tom and Jerry?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Ha ... ha ... Yes, he loves Jerry the mouse.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Jerry’s a clever character. Do you know any English programmes for children?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Phong: </a:t>
            </a:r>
            <a:r>
              <a:rPr lang="en-US" sz="2200"/>
              <a:t>Yes. I watch </a:t>
            </a:r>
            <a:r>
              <a:rPr lang="en-US" sz="2200" i="1"/>
              <a:t>English in a Minute</a:t>
            </a:r>
            <a:r>
              <a:rPr lang="en-US" sz="2200"/>
              <a:t> on </a:t>
            </a:r>
            <a:r>
              <a:rPr lang="en-US" sz="2200" i="1"/>
              <a:t>VTV7</a:t>
            </a:r>
            <a:r>
              <a:rPr lang="en-US" sz="2200"/>
              <a:t>. </a:t>
            </a:r>
          </a:p>
          <a:p>
            <a:pPr>
              <a:lnSpc>
                <a:spcPct val="120000"/>
              </a:lnSpc>
            </a:pPr>
            <a:r>
              <a:rPr lang="en-US" sz="2200"/>
              <a:t>This channel has many educational programmes.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Hung: </a:t>
            </a:r>
            <a:r>
              <a:rPr lang="en-US" sz="2200"/>
              <a:t>Great. I’ll watch it, too.</a:t>
            </a:r>
          </a:p>
          <a:p>
            <a:pPr>
              <a:lnSpc>
                <a:spcPct val="120000"/>
              </a:lnSpc>
            </a:pP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1933451" y="0"/>
            <a:ext cx="5277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xmlns="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9467" y="110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625" y="201521"/>
            <a:ext cx="7546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5989" y="1678859"/>
            <a:ext cx="4548254" cy="461665"/>
            <a:chOff x="1230086" y="1785257"/>
            <a:chExt cx="454825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 The Voice Kids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989" y="2089219"/>
            <a:ext cx="6092928" cy="461665"/>
            <a:chOff x="1230086" y="1785257"/>
            <a:chExt cx="6092928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English in a Minute </a:t>
              </a:r>
              <a:r>
                <a:rPr lang="en-US" sz="2400"/>
                <a:t>programme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490" y="2523898"/>
            <a:ext cx="6185074" cy="461665"/>
            <a:chOff x="1230086" y="1785257"/>
            <a:chExt cx="618507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different TV programmes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5783" y="3086745"/>
            <a:ext cx="7180427" cy="461665"/>
            <a:chOff x="369902" y="2142097"/>
            <a:chExt cx="718042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9952" y="3594521"/>
            <a:ext cx="2916793" cy="461665"/>
            <a:chOff x="1230086" y="1785257"/>
            <a:chExt cx="291679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42418" y="3588183"/>
            <a:ext cx="1796143" cy="461665"/>
            <a:chOff x="1230086" y="1785257"/>
            <a:chExt cx="179614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16589" y="3588183"/>
            <a:ext cx="2841162" cy="461665"/>
            <a:chOff x="1230086" y="1785257"/>
            <a:chExt cx="2841162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5783" y="4246114"/>
            <a:ext cx="7061016" cy="830997"/>
            <a:chOff x="363373" y="4026312"/>
            <a:chExt cx="7061016" cy="83099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6586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you’re viewing a TV programme,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7293" y="5037550"/>
            <a:ext cx="3374583" cy="461665"/>
            <a:chOff x="1230086" y="1785257"/>
            <a:chExt cx="3374583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8348" y="5031212"/>
            <a:ext cx="3002378" cy="461665"/>
            <a:chOff x="1230086" y="1785257"/>
            <a:chExt cx="3002378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08087" y="5022559"/>
            <a:ext cx="2333698" cy="461665"/>
            <a:chOff x="1230086" y="1785257"/>
            <a:chExt cx="23336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669" y="5617150"/>
            <a:ext cx="7931136" cy="470318"/>
            <a:chOff x="363373" y="3312302"/>
            <a:chExt cx="7931136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a programme teachesyou 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54036" y="6190507"/>
            <a:ext cx="2688784" cy="461665"/>
            <a:chOff x="1230086" y="1785257"/>
            <a:chExt cx="2688784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60693" y="6173545"/>
            <a:ext cx="1711122" cy="461665"/>
            <a:chOff x="1230086" y="1785257"/>
            <a:chExt cx="1711122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16689" y="6190506"/>
            <a:ext cx="1544574" cy="461665"/>
            <a:chOff x="1230086" y="1785257"/>
            <a:chExt cx="154457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05783" y="1237679"/>
            <a:ext cx="6973597" cy="470318"/>
            <a:chOff x="363373" y="1262747"/>
            <a:chExt cx="6973597" cy="470318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Phong and Hung are talking about _______.</a:t>
              </a:r>
              <a:endParaRPr lang="en-US" sz="2400" i="1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3DEF8E4-F00B-4E80-A5C4-B50948CDC576}"/>
              </a:ext>
            </a:extLst>
          </p:cNvPr>
          <p:cNvSpPr/>
          <p:nvPr/>
        </p:nvSpPr>
        <p:spPr>
          <a:xfrm>
            <a:off x="719108" y="253962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029C0F92-824C-4354-B574-C9554A8167A6}"/>
              </a:ext>
            </a:extLst>
          </p:cNvPr>
          <p:cNvSpPr/>
          <p:nvPr/>
        </p:nvSpPr>
        <p:spPr>
          <a:xfrm>
            <a:off x="674726" y="36067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854EF38-380E-4A5B-94BA-418131CEF604}"/>
              </a:ext>
            </a:extLst>
          </p:cNvPr>
          <p:cNvSpPr/>
          <p:nvPr/>
        </p:nvSpPr>
        <p:spPr>
          <a:xfrm>
            <a:off x="638290" y="50652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D1875FA4-C026-42CD-BAF7-CD0C09D6CD3E}"/>
              </a:ext>
            </a:extLst>
          </p:cNvPr>
          <p:cNvSpPr/>
          <p:nvPr/>
        </p:nvSpPr>
        <p:spPr>
          <a:xfrm>
            <a:off x="647293" y="620688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BABAA57-6AA2-48A4-8445-455D79488848}"/>
              </a:ext>
            </a:extLst>
          </p:cNvPr>
          <p:cNvGrpSpPr/>
          <p:nvPr/>
        </p:nvGrpSpPr>
        <p:grpSpPr>
          <a:xfrm>
            <a:off x="5153892" y="1597813"/>
            <a:ext cx="3654136" cy="4527342"/>
            <a:chOff x="5153892" y="1597813"/>
            <a:chExt cx="3654136" cy="4527342"/>
          </a:xfrm>
        </p:grpSpPr>
        <p:graphicFrame>
          <p:nvGraphicFramePr>
            <p:cNvPr id="14" name="Content Placeholder 3">
              <a:extLst>
                <a:ext uri="{FF2B5EF4-FFF2-40B4-BE49-F238E27FC236}">
                  <a16:creationId xmlns:a16="http://schemas.microsoft.com/office/drawing/2014/main" xmlns="" id="{B29D7F45-EE90-4663-8635-B832C88C366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8316154"/>
                </p:ext>
              </p:extLst>
            </p:nvPr>
          </p:nvGraphicFramePr>
          <p:xfrm>
            <a:off x="5153892" y="2509408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0070C0"/>
                            </a:solidFill>
                          </a:rPr>
                          <a:t>a. </a:t>
                        </a:r>
                        <a:r>
                          <a:rPr lang="en-US" sz="2400" b="0" dirty="0"/>
                          <a:t>animated</a:t>
                        </a:r>
                        <a:r>
                          <a:rPr lang="en-US" sz="2400" b="0" baseline="0" dirty="0"/>
                          <a:t> film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graphicFrame>
          <p:nvGraphicFramePr>
            <p:cNvPr id="15" name="Content Placeholder 3">
              <a:extLst>
                <a:ext uri="{FF2B5EF4-FFF2-40B4-BE49-F238E27FC236}">
                  <a16:creationId xmlns:a16="http://schemas.microsoft.com/office/drawing/2014/main" xmlns="" id="{A2619383-B122-43EC-B366-DCCBCB8487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0896903"/>
                </p:ext>
              </p:extLst>
            </p:nvPr>
          </p:nvGraphicFramePr>
          <p:xfrm>
            <a:off x="5153892" y="4314540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b. </a:t>
                        </a:r>
                        <a:r>
                          <a:rPr lang="en-US" sz="2400" b="0" dirty="0"/>
                          <a:t>channel</a:t>
                        </a:r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6" name="Content Placeholder 3">
              <a:extLst>
                <a:ext uri="{FF2B5EF4-FFF2-40B4-BE49-F238E27FC236}">
                  <a16:creationId xmlns:a16="http://schemas.microsoft.com/office/drawing/2014/main" xmlns="" id="{3308382A-8AE6-445D-A632-3C3AB79D08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1607374"/>
                </p:ext>
              </p:extLst>
            </p:nvPr>
          </p:nvGraphicFramePr>
          <p:xfrm>
            <a:off x="5153892" y="1597813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c. </a:t>
                        </a:r>
                        <a:r>
                          <a:rPr lang="en-US" sz="2400" b="0" dirty="0"/>
                          <a:t>music</a:t>
                        </a:r>
                        <a:r>
                          <a:rPr lang="en-US" sz="2400" b="0" baseline="0" dirty="0"/>
                          <a:t> talent show</a:t>
                        </a:r>
                        <a:endParaRPr lang="en-US" sz="2400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17" name="Content Placeholder 3">
              <a:extLst>
                <a:ext uri="{FF2B5EF4-FFF2-40B4-BE49-F238E27FC236}">
                  <a16:creationId xmlns:a16="http://schemas.microsoft.com/office/drawing/2014/main" xmlns="" id="{9C873A5F-A45E-4ABE-B8CD-57A3FA2DDA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43237888"/>
                </p:ext>
              </p:extLst>
            </p:nvPr>
          </p:nvGraphicFramePr>
          <p:xfrm>
            <a:off x="5153892" y="5222589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d.</a:t>
                        </a:r>
                        <a:r>
                          <a:rPr lang="en-US" sz="2400" b="0" dirty="0"/>
                          <a:t> educational </a:t>
                        </a:r>
                        <a:r>
                          <a:rPr lang="en-US" sz="2400" b="0" dirty="0" err="1"/>
                          <a:t>programme</a:t>
                        </a:r>
                        <a:endParaRPr lang="en-US" sz="2400" b="0" dirty="0"/>
                      </a:p>
                    </a:txBody>
                    <a:tcPr anchor="ctr">
                      <a:solidFill>
                        <a:srgbClr val="CFD5EA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18" name="Content Placeholder 3">
              <a:extLst>
                <a:ext uri="{FF2B5EF4-FFF2-40B4-BE49-F238E27FC236}">
                  <a16:creationId xmlns:a16="http://schemas.microsoft.com/office/drawing/2014/main" xmlns="" id="{C7315B66-A3BD-444F-A791-C1BD04F970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7099442"/>
                </p:ext>
              </p:extLst>
            </p:nvPr>
          </p:nvGraphicFramePr>
          <p:xfrm>
            <a:off x="5153892" y="3415727"/>
            <a:ext cx="3654136" cy="902566"/>
          </p:xfrm>
          <a:graphic>
            <a:graphicData uri="http://schemas.openxmlformats.org/drawingml/2006/table">
              <a:tbl>
                <a:tblPr firstRow="1" bandRow="1">
                  <a:tableStyleId>{22838BEF-8BB2-4498-84A7-C5851F593DF1}</a:tableStyleId>
                </a:tblPr>
                <a:tblGrid>
                  <a:gridCol w="365413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</a:tblGrid>
                <a:tr h="902566">
                  <a:tc>
                    <a:txBody>
                      <a:bodyPr/>
                      <a:lstStyle/>
                      <a:p>
                        <a:r>
                          <a:rPr lang="en-US" sz="2400" b="1" kern="1200" dirty="0">
                            <a:solidFill>
                              <a:srgbClr val="0070C0"/>
                            </a:solidFill>
                            <a:latin typeface="+mn-lt"/>
                            <a:ea typeface="+mn-ea"/>
                            <a:cs typeface="+mn-cs"/>
                          </a:rPr>
                          <a:t>e.</a:t>
                        </a:r>
                        <a:r>
                          <a:rPr lang="en-US" sz="2400" b="0" dirty="0"/>
                          <a:t> cartoon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xmlns="" val="10004"/>
                    </a:ext>
                  </a:extLst>
                </a:tr>
              </a:tbl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636" y="202250"/>
            <a:ext cx="823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661839"/>
              </p:ext>
            </p:extLst>
          </p:nvPr>
        </p:nvGraphicFramePr>
        <p:xfrm>
          <a:off x="316923" y="1606842"/>
          <a:ext cx="3205595" cy="4512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05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b="0" i="1"/>
                        <a:t>The Voice</a:t>
                      </a:r>
                      <a:r>
                        <a:rPr lang="en-US" sz="2400" b="0" i="1" baseline="0"/>
                        <a:t> Kids</a:t>
                      </a:r>
                      <a:endParaRPr lang="en-US" sz="2400" b="0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2400" b="0" i="1"/>
                        <a:t> The Lion 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b="0" i="1"/>
                        <a:t>Tom and Jery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400" b="0" i="1"/>
                        <a:t> VTV7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2566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400" b="0" i="1"/>
                        <a:t> English in a Minute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284860"/>
              </p:ext>
            </p:extLst>
          </p:nvPr>
        </p:nvGraphicFramePr>
        <p:xfrm>
          <a:off x="5153892" y="1610489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dirty="0"/>
                        <a:t>animated</a:t>
                      </a:r>
                      <a:r>
                        <a:rPr lang="en-US" sz="2400" b="0" baseline="0" dirty="0"/>
                        <a:t> film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C0D225B4-5DE7-444C-9658-C63CAA3A2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77983"/>
              </p:ext>
            </p:extLst>
          </p:nvPr>
        </p:nvGraphicFramePr>
        <p:xfrm>
          <a:off x="5153892" y="252434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b="0" dirty="0"/>
                        <a:t>channel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4DB52B05-D9E1-443D-B533-252DA0C1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30488"/>
              </p:ext>
            </p:extLst>
          </p:nvPr>
        </p:nvGraphicFramePr>
        <p:xfrm>
          <a:off x="5153892" y="3426912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b="0" dirty="0"/>
                        <a:t>music</a:t>
                      </a:r>
                      <a:r>
                        <a:rPr lang="en-US" sz="2400" b="0" baseline="0" dirty="0"/>
                        <a:t> talent show</a:t>
                      </a:r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0A90643F-69BB-4233-A5A7-44C16F6C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649019"/>
              </p:ext>
            </p:extLst>
          </p:nvPr>
        </p:nvGraphicFramePr>
        <p:xfrm>
          <a:off x="5153892" y="4314540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2400" b="0" dirty="0"/>
                        <a:t> educational </a:t>
                      </a:r>
                      <a:r>
                        <a:rPr lang="en-US" sz="2400" b="0" dirty="0" err="1"/>
                        <a:t>programme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xmlns="" id="{55F6C881-6C68-43E6-B04B-C5508E0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167080"/>
              </p:ext>
            </p:extLst>
          </p:nvPr>
        </p:nvGraphicFramePr>
        <p:xfrm>
          <a:off x="5153892" y="5217106"/>
          <a:ext cx="3654136" cy="9025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5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2566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2400" b="0" dirty="0"/>
                        <a:t> cartoon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8E7DC67-8EF6-4650-86A1-74F17CEBAB0E}"/>
              </a:ext>
            </a:extLst>
          </p:cNvPr>
          <p:cNvCxnSpPr>
            <a:endCxn id="37" idx="1"/>
          </p:cNvCxnSpPr>
          <p:nvPr/>
        </p:nvCxnSpPr>
        <p:spPr>
          <a:xfrm>
            <a:off x="3522518" y="206029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E2825F8-40BB-449F-9E6F-C8D48B1B3870}"/>
              </a:ext>
            </a:extLst>
          </p:cNvPr>
          <p:cNvCxnSpPr/>
          <p:nvPr/>
        </p:nvCxnSpPr>
        <p:spPr>
          <a:xfrm>
            <a:off x="3522518" y="2971174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1695AF-7B3D-4399-8126-461E71F92CED}"/>
              </a:ext>
            </a:extLst>
          </p:cNvPr>
          <p:cNvCxnSpPr/>
          <p:nvPr/>
        </p:nvCxnSpPr>
        <p:spPr>
          <a:xfrm>
            <a:off x="3522518" y="3897707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B0AE8C0-1C64-41D7-81C8-37FBF8304D27}"/>
              </a:ext>
            </a:extLst>
          </p:cNvPr>
          <p:cNvCxnSpPr/>
          <p:nvPr/>
        </p:nvCxnSpPr>
        <p:spPr>
          <a:xfrm>
            <a:off x="3522518" y="4765823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F4414F0-10B3-4484-A3EF-69794E254F4D}"/>
              </a:ext>
            </a:extLst>
          </p:cNvPr>
          <p:cNvCxnSpPr/>
          <p:nvPr/>
        </p:nvCxnSpPr>
        <p:spPr>
          <a:xfrm>
            <a:off x="3522518" y="5673872"/>
            <a:ext cx="1631374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3.33333E-6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1.94444E-6 0.2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3.33333E-6 -0.26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3.33333E-6 0.131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-0.2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8013"/>
              </p:ext>
            </p:extLst>
          </p:nvPr>
        </p:nvGraphicFramePr>
        <p:xfrm>
          <a:off x="1369735" y="2089645"/>
          <a:ext cx="6717625" cy="36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xmlns="" val="3916398556"/>
                    </a:ext>
                  </a:extLst>
                </a:gridCol>
                <a:gridCol w="2931492">
                  <a:extLst>
                    <a:ext uri="{9D8B030D-6E8A-4147-A177-3AD203B41FA5}">
                      <a16:colId xmlns:a16="http://schemas.microsoft.com/office/drawing/2014/main" xmlns="" val="1602143791"/>
                    </a:ext>
                  </a:extLst>
                </a:gridCol>
              </a:tblGrid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0789429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267922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4673635"/>
                  </a:ext>
                </a:extLst>
              </a:tr>
              <a:tr h="913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80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995" y="86618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A86676-CA53-4D06-BA0D-494D8624CB0E}"/>
              </a:ext>
            </a:extLst>
          </p:cNvPr>
          <p:cNvGrpSpPr/>
          <p:nvPr/>
        </p:nvGrpSpPr>
        <p:grpSpPr>
          <a:xfrm>
            <a:off x="1392487" y="2360242"/>
            <a:ext cx="3252249" cy="531987"/>
            <a:chOff x="1392487" y="2360242"/>
            <a:chExt cx="3252249" cy="531987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DFFB63-D8DE-4F63-8970-78B20EB4B681}"/>
              </a:ext>
            </a:extLst>
          </p:cNvPr>
          <p:cNvGrpSpPr/>
          <p:nvPr/>
        </p:nvGrpSpPr>
        <p:grpSpPr>
          <a:xfrm>
            <a:off x="1392487" y="4160983"/>
            <a:ext cx="3252248" cy="531873"/>
            <a:chOff x="1392487" y="3917909"/>
            <a:chExt cx="3252248" cy="531873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D3C1B3-BB06-472E-BDF9-EE572490E38E}"/>
              </a:ext>
            </a:extLst>
          </p:cNvPr>
          <p:cNvGrpSpPr/>
          <p:nvPr/>
        </p:nvGrpSpPr>
        <p:grpSpPr>
          <a:xfrm>
            <a:off x="1392487" y="5112062"/>
            <a:ext cx="4063432" cy="531873"/>
            <a:chOff x="1392487" y="4776393"/>
            <a:chExt cx="4063432" cy="531873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programmes</a:t>
              </a:r>
              <a:r>
                <a:rPr lang="en-US" sz="2800" dirty="0"/>
                <a:t> on VTV7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794AB8-5A79-4E3B-9D38-617220FB274D}"/>
              </a:ext>
            </a:extLst>
          </p:cNvPr>
          <p:cNvGrpSpPr/>
          <p:nvPr/>
        </p:nvGrpSpPr>
        <p:grpSpPr>
          <a:xfrm>
            <a:off x="1392487" y="3242068"/>
            <a:ext cx="3179513" cy="544244"/>
            <a:chOff x="1392487" y="3137893"/>
            <a:chExt cx="3179513" cy="544244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animated  films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5716099" y="279409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16099" y="3683644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6099" y="4581646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16099" y="5513492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6CA0-E2C6-4070-A26C-7C16BA4D0FB7}"/>
              </a:ext>
            </a:extLst>
          </p:cNvPr>
          <p:cNvSpPr txBox="1"/>
          <p:nvPr/>
        </p:nvSpPr>
        <p:spPr>
          <a:xfrm>
            <a:off x="5803653" y="2338603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801E4CE-EF79-42F5-BE1F-B60AFDA51C05}"/>
              </a:ext>
            </a:extLst>
          </p:cNvPr>
          <p:cNvSpPr txBox="1"/>
          <p:nvPr/>
        </p:nvSpPr>
        <p:spPr>
          <a:xfrm>
            <a:off x="5856745" y="3242068"/>
            <a:ext cx="16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2A2B13B-20B5-4FDB-9508-8EA44CFB5C67}"/>
              </a:ext>
            </a:extLst>
          </p:cNvPr>
          <p:cNvSpPr txBox="1"/>
          <p:nvPr/>
        </p:nvSpPr>
        <p:spPr>
          <a:xfrm>
            <a:off x="6102373" y="4160983"/>
            <a:ext cx="105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1A2869-E790-4AFC-9024-51071D9F0F2C}"/>
              </a:ext>
            </a:extLst>
          </p:cNvPr>
          <p:cNvSpPr txBox="1"/>
          <p:nvPr/>
        </p:nvSpPr>
        <p:spPr>
          <a:xfrm>
            <a:off x="5754825" y="5120715"/>
            <a:ext cx="18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2" y="161816"/>
            <a:ext cx="538313" cy="507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432" y="161816"/>
            <a:ext cx="823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favourite TV programmes and report to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415156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573" y="3073223"/>
            <a:ext cx="609946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In our group, Mai likes sports programmes on TV. Binh likes ...</a:t>
            </a:r>
          </a:p>
        </p:txBody>
      </p:sp>
    </p:spTree>
    <p:extLst>
      <p:ext uri="{BB962C8B-B14F-4D97-AF65-F5344CB8AC3E}">
        <p14:creationId xmlns:p14="http://schemas.microsoft.com/office/powerpoint/2010/main" val="109255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</TotalTime>
  <Words>466</Words>
  <Application>Microsoft Office PowerPoint</Application>
  <PresentationFormat>On-screen Show (4:3)</PresentationFormat>
  <Paragraphs>88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75</cp:revision>
  <dcterms:created xsi:type="dcterms:W3CDTF">2020-12-09T02:04:09Z</dcterms:created>
  <dcterms:modified xsi:type="dcterms:W3CDTF">2025-01-16T14:00:19Z</dcterms:modified>
</cp:coreProperties>
</file>